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10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354F-43B8-43F6-ADC7-2C2B312EF20E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1B1D-CE65-45FF-83FE-2C18472E1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en-US" dirty="0"/>
              <a:t>Programming fundamentals</a:t>
            </a:r>
            <a:br>
              <a:rPr lang="en-US" dirty="0"/>
            </a:br>
            <a:r>
              <a:rPr lang="en-US" dirty="0"/>
              <a:t>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Computer </a:t>
            </a:r>
            <a:r>
              <a:rPr lang="en-US" dirty="0"/>
              <a:t>Science</a:t>
            </a:r>
          </a:p>
          <a:p>
            <a:r>
              <a:rPr lang="en-US" dirty="0"/>
              <a:t>INU Peshawar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9DBF3-70B6-4A97-A8A6-B7F999BA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684B55-D297-4BCA-AB06-FF1E077A9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Instruction given to compiler before actual program (also known as compiler directives)</a:t>
            </a:r>
          </a:p>
          <a:p>
            <a:r>
              <a:rPr lang="en-US" dirty="0"/>
              <a:t>Special instruction are added to compiler with these preprocessor directives</a:t>
            </a:r>
          </a:p>
          <a:p>
            <a:r>
              <a:rPr lang="en-US" dirty="0"/>
              <a:t>Starts with hash (#) sign followed by keyword “include” or “define” followed by directive name with dot h (.h) extension both enclosed between angle brackets (less than (&lt;) and (&gt;) sign) e.g. 								</a:t>
            </a:r>
            <a:r>
              <a:rPr lang="en-US" sz="3000" dirty="0">
                <a:latin typeface="BatangChe" panose="02030609000101010101" pitchFamily="49" charset="-127"/>
                <a:ea typeface="BatangChe" panose="02030609000101010101" pitchFamily="49" charset="-127"/>
              </a:rPr>
              <a:t>#include&lt;</a:t>
            </a:r>
            <a:r>
              <a:rPr lang="en-US" sz="30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iostream.h</a:t>
            </a:r>
            <a:r>
              <a:rPr lang="en-US" sz="3000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endParaRPr lang="en-US" sz="30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r>
              <a:rPr lang="en-US" dirty="0"/>
              <a:t>Dot h (.h) are header files and obligatory parts of preprocessor directives</a:t>
            </a:r>
          </a:p>
        </p:txBody>
      </p:sp>
    </p:spTree>
    <p:extLst>
      <p:ext uri="{BB962C8B-B14F-4D97-AF65-F5344CB8AC3E}">
        <p14:creationId xmlns:p14="http://schemas.microsoft.com/office/powerpoint/2010/main" val="45688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B9A519-93B1-4A47-912E-4BC80095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DD456C-F081-43A9-8084-ED3175622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Header files are source files of C++ containing definition of library functions and objects</a:t>
            </a:r>
          </a:p>
          <a:p>
            <a:r>
              <a:rPr lang="en-US" dirty="0"/>
              <a:t>Header file must be added in the program if its related function or object is used in the program</a:t>
            </a:r>
          </a:p>
          <a:p>
            <a:r>
              <a:rPr lang="en-US" dirty="0"/>
              <a:t>It is added by “include” </a:t>
            </a:r>
            <a:r>
              <a:rPr lang="en-US" dirty="0" smtClean="0"/>
              <a:t>keyword</a:t>
            </a:r>
            <a:endParaRPr lang="en-US" dirty="0"/>
          </a:p>
          <a:p>
            <a:r>
              <a:rPr lang="en-US" dirty="0"/>
              <a:t>A single header file may contain many (build-in) functions and objects</a:t>
            </a:r>
          </a:p>
          <a:p>
            <a:pPr marL="0" indent="0" algn="ctr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#include&lt;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name_of_the_header_file.h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7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0347DE-D2F3-49E7-AFDD-F943975C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 main 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67EDD-5D74-4C63-93EC-1730F3DA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Indicates the beginning of C++ program</a:t>
            </a:r>
          </a:p>
          <a:p>
            <a:r>
              <a:rPr lang="en-US" dirty="0"/>
              <a:t>main function must be included in every C++ program</a:t>
            </a:r>
          </a:p>
          <a:p>
            <a:r>
              <a:rPr lang="en-US" dirty="0"/>
              <a:t>Statements in main () is the body of C++ program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#include&lt;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directive.h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main ()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Program statements; //(Body of the //program)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5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9590E0-1695-4697-A892-3CB45C84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36ECE7-6A73-46C6-B0B7-B0566FFF6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Statement are written under “main ()” between curly braces “{}”.</a:t>
            </a:r>
          </a:p>
          <a:p>
            <a:r>
              <a:rPr lang="en-US" dirty="0"/>
              <a:t>It is the body of C++ program</a:t>
            </a:r>
          </a:p>
          <a:p>
            <a:r>
              <a:rPr lang="en-US" dirty="0"/>
              <a:t>Each statement end with semicolon “;”</a:t>
            </a:r>
          </a:p>
          <a:p>
            <a:r>
              <a:rPr lang="en-US" dirty="0"/>
              <a:t>C++ is case sensitive language, statements are usually in lowercase</a:t>
            </a:r>
          </a:p>
          <a:p>
            <a:r>
              <a:rPr lang="en-US" dirty="0"/>
              <a:t>Care must be taken in using proper case (upper or lower) as needed</a:t>
            </a:r>
          </a:p>
        </p:txBody>
      </p:sp>
    </p:spTree>
    <p:extLst>
      <p:ext uri="{BB962C8B-B14F-4D97-AF65-F5344CB8AC3E}">
        <p14:creationId xmlns:p14="http://schemas.microsoft.com/office/powerpoint/2010/main" val="766065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55F3A-7987-42B4-8F52-7A4361DAC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304163-2A01-4C53-A6BC-2BAF45AC8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Different parts of the statement are called tokens of the program</a:t>
            </a:r>
          </a:p>
          <a:p>
            <a:r>
              <a:rPr lang="en-US" dirty="0"/>
              <a:t>The parts may be variable names, keywords, constants and operators etc.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main ()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2628900" lvl="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a, b, c;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  <a:p>
            <a:r>
              <a:rPr lang="en-US" dirty="0"/>
              <a:t>The tokens of above program segment are “main”, “()”, “{“, “</a:t>
            </a:r>
            <a:r>
              <a:rPr lang="en-US" dirty="0" err="1"/>
              <a:t>int</a:t>
            </a:r>
            <a:r>
              <a:rPr lang="en-US" dirty="0"/>
              <a:t>”, “a”, “,” (comma), “b”, “c”, “;” and “}”.</a:t>
            </a:r>
          </a:p>
        </p:txBody>
      </p:sp>
    </p:spTree>
    <p:extLst>
      <p:ext uri="{BB962C8B-B14F-4D97-AF65-F5344CB8AC3E}">
        <p14:creationId xmlns:p14="http://schemas.microsoft.com/office/powerpoint/2010/main" val="362385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6F11A4-20F8-487E-BB4E-741CE5D8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OR Reserved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FF35CC-9202-413D-9586-50032AB0B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words that are already in use by the language for special purposes</a:t>
            </a:r>
          </a:p>
          <a:p>
            <a:r>
              <a:rPr lang="en-US" dirty="0"/>
              <a:t>Keywords or reserved words can’t be used for any other purpose (other than reserved). e.g. it can’t be used in variable name</a:t>
            </a:r>
          </a:p>
          <a:p>
            <a:r>
              <a:rPr lang="en-US" dirty="0"/>
              <a:t>For example: include, define, 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cin</a:t>
            </a:r>
            <a:r>
              <a:rPr lang="en-US" dirty="0"/>
              <a:t>, main, </a:t>
            </a:r>
            <a:r>
              <a:rPr lang="en-US" dirty="0" err="1"/>
              <a:t>int</a:t>
            </a:r>
            <a:r>
              <a:rPr lang="en-US" dirty="0"/>
              <a:t>, float, double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3C9A13-090C-4B99-A023-F09EA78E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E3893F-A77A-4426-94D7-7D53FA0E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quantities whose values may change during program execution</a:t>
            </a:r>
          </a:p>
          <a:p>
            <a:r>
              <a:rPr lang="en-US" dirty="0"/>
              <a:t>Variables are represented by symbols or name</a:t>
            </a:r>
          </a:p>
          <a:p>
            <a:r>
              <a:rPr lang="en-US" dirty="0"/>
              <a:t>It represents the storage or memory location in the computer</a:t>
            </a:r>
          </a:p>
          <a:p>
            <a:r>
              <a:rPr lang="en-US" dirty="0"/>
              <a:t>Variable is also known as object in C++ program</a:t>
            </a:r>
          </a:p>
          <a:p>
            <a:pPr marL="0" indent="0">
              <a:buNone/>
            </a:pPr>
            <a:r>
              <a:rPr lang="en-US" dirty="0"/>
              <a:t>e.g.</a:t>
            </a:r>
          </a:p>
          <a:p>
            <a:pPr marL="0" indent="0" algn="ctr">
              <a:buNone/>
            </a:pP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a,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car_model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3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F3D9A1-BB49-4685-A147-D19D021BB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CACCCC-595D-4326-93A6-274B89CCD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character of a variable name must be an alphabet or underscore</a:t>
            </a:r>
          </a:p>
          <a:p>
            <a:r>
              <a:rPr lang="en-US" dirty="0"/>
              <a:t>Blank spaces are not allowed in</a:t>
            </a:r>
          </a:p>
          <a:p>
            <a:r>
              <a:rPr lang="en-US" dirty="0"/>
              <a:t>Special characters can’t be used as variable names e.g. +, %, ^ etc.</a:t>
            </a:r>
          </a:p>
          <a:p>
            <a:r>
              <a:rPr lang="en-US" dirty="0"/>
              <a:t>Reserved or keywords can’t be used as variables e.g. main, include, </a:t>
            </a:r>
            <a:r>
              <a:rPr lang="en-US" dirty="0" err="1"/>
              <a:t>printf</a:t>
            </a:r>
            <a:r>
              <a:rPr lang="en-US" dirty="0"/>
              <a:t> etc.</a:t>
            </a:r>
          </a:p>
          <a:p>
            <a:r>
              <a:rPr lang="en-US" dirty="0"/>
              <a:t>One data type variable can’t be used for another data type </a:t>
            </a:r>
            <a:r>
              <a:rPr lang="en-US" dirty="0" smtClean="0"/>
              <a:t>(repetition)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1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C32B4F-B15F-4D64-A635-B21E005B7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4054D6-1B09-4FAA-B466-30DBD478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variable is declared by its type</a:t>
            </a:r>
          </a:p>
          <a:p>
            <a:r>
              <a:rPr lang="en-US" dirty="0"/>
              <a:t>Variable type specifies the type of data that can be stored in the variable</a:t>
            </a:r>
          </a:p>
          <a:p>
            <a:r>
              <a:rPr lang="en-US" dirty="0"/>
              <a:t>C++ has five basic data types 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 err="1"/>
              <a:t>int</a:t>
            </a:r>
            <a:r>
              <a:rPr lang="en-US" sz="2800" dirty="0"/>
              <a:t> 		Integer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/>
              <a:t>float 		Floating point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/>
              <a:t>double	Double Precision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/>
              <a:t>char 		Characters</a:t>
            </a: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/>
              <a:t>bool 		Boolean</a:t>
            </a:r>
          </a:p>
        </p:txBody>
      </p:sp>
    </p:spTree>
    <p:extLst>
      <p:ext uri="{BB962C8B-B14F-4D97-AF65-F5344CB8AC3E}">
        <p14:creationId xmlns:p14="http://schemas.microsoft.com/office/powerpoint/2010/main" val="250813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15E5CB-9A82-4718-BB5C-25F20357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B86261-66D6-41E3-B517-DDC38D97E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Whole number without fraction or decimal point</a:t>
            </a:r>
          </a:p>
          <a:p>
            <a:r>
              <a:rPr lang="en-US" dirty="0"/>
              <a:t>Range of values stored in </a:t>
            </a:r>
            <a:r>
              <a:rPr lang="en-US" dirty="0" err="1"/>
              <a:t>int</a:t>
            </a:r>
            <a:r>
              <a:rPr lang="en-US" dirty="0"/>
              <a:t> varies from computer to computer</a:t>
            </a:r>
          </a:p>
          <a:p>
            <a:r>
              <a:rPr lang="en-US" dirty="0"/>
              <a:t>In MS DOS </a:t>
            </a:r>
            <a:r>
              <a:rPr lang="en-US" dirty="0" err="1"/>
              <a:t>int</a:t>
            </a:r>
            <a:r>
              <a:rPr lang="en-US" dirty="0"/>
              <a:t> is two bytes and can store from -32768 to 32767 values</a:t>
            </a:r>
          </a:p>
          <a:p>
            <a:r>
              <a:rPr lang="en-US" dirty="0"/>
              <a:t>Capacity of </a:t>
            </a:r>
            <a:r>
              <a:rPr lang="en-US" dirty="0" err="1"/>
              <a:t>int</a:t>
            </a:r>
            <a:r>
              <a:rPr lang="en-US" dirty="0"/>
              <a:t> can be changed by applying quantifiers </a:t>
            </a:r>
          </a:p>
          <a:p>
            <a:pPr marL="514350" indent="-514350">
              <a:buAutoNum type="arabicPeriod"/>
            </a:pPr>
            <a:r>
              <a:rPr lang="en-US" dirty="0"/>
              <a:t>short </a:t>
            </a:r>
            <a:r>
              <a:rPr lang="en-US" dirty="0" err="1"/>
              <a:t>int</a:t>
            </a:r>
            <a:r>
              <a:rPr lang="en-US" dirty="0"/>
              <a:t>		2. long </a:t>
            </a:r>
            <a:r>
              <a:rPr lang="en-US" dirty="0" err="1"/>
              <a:t>int</a:t>
            </a:r>
            <a:r>
              <a:rPr lang="en-US" dirty="0"/>
              <a:t>		3. unsigned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 bytes		4 bytes		2 bytes</a:t>
            </a:r>
          </a:p>
          <a:p>
            <a:pPr marL="0" indent="0">
              <a:buNone/>
            </a:pPr>
            <a:r>
              <a:rPr lang="en-US" dirty="0"/>
              <a:t>-32768 to 32767	-21474883648	0 to 65535</a:t>
            </a:r>
          </a:p>
          <a:p>
            <a:pPr marL="0" indent="0">
              <a:buNone/>
            </a:pPr>
            <a:r>
              <a:rPr lang="en-US" dirty="0"/>
              <a:t>			to</a:t>
            </a:r>
          </a:p>
          <a:p>
            <a:pPr marL="0" indent="0">
              <a:buNone/>
            </a:pPr>
            <a:r>
              <a:rPr lang="en-US" dirty="0"/>
              <a:t>			2147483647</a:t>
            </a:r>
          </a:p>
        </p:txBody>
      </p:sp>
    </p:spTree>
    <p:extLst>
      <p:ext uri="{BB962C8B-B14F-4D97-AF65-F5344CB8AC3E}">
        <p14:creationId xmlns:p14="http://schemas.microsoft.com/office/powerpoint/2010/main" val="9693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E3FA2-9083-44C6-8BCC-08F475FA5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04100-FC5A-40C4-B535-A07BEC2D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Thousands of languages used by humans</a:t>
            </a:r>
          </a:p>
          <a:p>
            <a:r>
              <a:rPr lang="en-US" dirty="0"/>
              <a:t>Communicate through languages, medium of communication</a:t>
            </a:r>
          </a:p>
          <a:p>
            <a:r>
              <a:rPr lang="en-US" dirty="0"/>
              <a:t>Some languages are used more than others</a:t>
            </a:r>
          </a:p>
          <a:p>
            <a:r>
              <a:rPr lang="en-US" dirty="0"/>
              <a:t>Purpose of each language is same (communicate, deliver what needed)</a:t>
            </a:r>
          </a:p>
          <a:p>
            <a:r>
              <a:rPr lang="en-US" dirty="0"/>
              <a:t>Basic concept of all languages is almost same</a:t>
            </a:r>
          </a:p>
          <a:p>
            <a:r>
              <a:rPr lang="en-US" dirty="0"/>
              <a:t>Some are easy to learn while others have their own advantages</a:t>
            </a:r>
          </a:p>
          <a:p>
            <a:r>
              <a:rPr lang="en-US" dirty="0"/>
              <a:t>English, Arabic, Chinese and Urdu are commonly used languages, used purposely </a:t>
            </a:r>
          </a:p>
        </p:txBody>
      </p:sp>
    </p:spTree>
    <p:extLst>
      <p:ext uri="{BB962C8B-B14F-4D97-AF65-F5344CB8AC3E}">
        <p14:creationId xmlns:p14="http://schemas.microsoft.com/office/powerpoint/2010/main" val="7406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839B98-D9F0-4B25-9243-FC3DBDCA8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Data Type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D283954-3BC9-440A-8317-4D93A94B62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It represents real or floating data type</a:t>
                </a:r>
              </a:p>
              <a:p>
                <a:r>
                  <a:rPr lang="en-US" dirty="0"/>
                  <a:t>Real data is represented in exponential or decimal notation</a:t>
                </a:r>
              </a:p>
              <a:p>
                <a:r>
                  <a:rPr lang="en-US" dirty="0"/>
                  <a:t>It can be signed or unsigned e.g. 2.5,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Storage capacity is 4 bytes</a:t>
                </a:r>
              </a:p>
              <a:p>
                <a:r>
                  <a:rPr lang="en-US" dirty="0"/>
                  <a:t>Values stored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3.4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long</a:t>
                </a:r>
                <a:r>
                  <a:rPr lang="en-US" dirty="0"/>
                  <a:t> float is twice of the storage capacity of float having capacity of 8 bytes.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D283954-3BC9-440A-8317-4D93A94B62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1617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412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27B771-CB32-4DEA-942E-36051D43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Data Type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0F707ED-EE77-4907-9496-25B8B79BE1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Double data type can store </a:t>
                </a:r>
                <a:r>
                  <a:rPr lang="en-US" dirty="0">
                    <a:solidFill>
                      <a:srgbClr val="FF0000"/>
                    </a:solidFill>
                  </a:rPr>
                  <a:t>real</a:t>
                </a:r>
                <a:r>
                  <a:rPr lang="en-US" dirty="0"/>
                  <a:t> values</a:t>
                </a:r>
              </a:p>
              <a:p>
                <a:r>
                  <a:rPr lang="en-US" dirty="0"/>
                  <a:t>It capacity is twice of the capacity of float data type</a:t>
                </a:r>
              </a:p>
              <a:p>
                <a:r>
                  <a:rPr lang="en-US" dirty="0"/>
                  <a:t>Storage capacity is 8 bytes</a:t>
                </a:r>
              </a:p>
              <a:p>
                <a:r>
                  <a:rPr lang="en-US" dirty="0"/>
                  <a:t>Values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.7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308</m:t>
                        </m:r>
                      </m:sup>
                    </m:sSup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1.7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308</m:t>
                        </m:r>
                      </m:sup>
                    </m:sSup>
                  </m:oMath>
                </a14:m>
                <a:r>
                  <a:rPr lang="en-US" dirty="0"/>
                  <a:t> can be stored in double data type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long double</a:t>
                </a:r>
                <a:r>
                  <a:rPr lang="en-US" dirty="0"/>
                  <a:t> data type is used to store very large real data values, it capacity is 10 bytes and can store values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3.4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−4932</m:t>
                        </m:r>
                      </m:sup>
                    </m:sSup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.1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4932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0F707ED-EE77-4907-9496-25B8B79BE1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418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B107B9-59B6-4391-9158-90679811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9EA410-4511-46CD-841F-62C3FEF7E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char data type is used for declaring character type variables</a:t>
            </a:r>
          </a:p>
          <a:p>
            <a:r>
              <a:rPr lang="en-US" dirty="0"/>
              <a:t>Alphabetic characters, numeric digits special characters can be stored in char data type</a:t>
            </a:r>
          </a:p>
          <a:p>
            <a:r>
              <a:rPr lang="en-US" dirty="0"/>
              <a:t>Single character can be stored in 8bits or one byte</a:t>
            </a:r>
          </a:p>
          <a:p>
            <a:r>
              <a:rPr lang="en-US" dirty="0"/>
              <a:t>A char type variable can hold the memory from 1 byte to 65535 bytes</a:t>
            </a:r>
          </a:p>
          <a:p>
            <a:r>
              <a:rPr lang="en-US" dirty="0"/>
              <a:t>Arithmetic operations can also be performed on char type variables</a:t>
            </a:r>
          </a:p>
        </p:txBody>
      </p:sp>
    </p:spTree>
    <p:extLst>
      <p:ext uri="{BB962C8B-B14F-4D97-AF65-F5344CB8AC3E}">
        <p14:creationId xmlns:p14="http://schemas.microsoft.com/office/powerpoint/2010/main" val="2573543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251F17-B08E-4243-A228-E1107E644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3E8EE5-2ECE-40B8-A4FF-D86E6B3A8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 stands for Boolean data type</a:t>
            </a:r>
          </a:p>
          <a:p>
            <a:r>
              <a:rPr lang="en-US" dirty="0"/>
              <a:t>bool is used to declare logical type of variables</a:t>
            </a:r>
          </a:p>
          <a:p>
            <a:r>
              <a:rPr lang="en-US" dirty="0"/>
              <a:t>Logical type variable has only two values</a:t>
            </a:r>
          </a:p>
          <a:p>
            <a:r>
              <a:rPr lang="en-US" dirty="0"/>
              <a:t>The two values are true and false</a:t>
            </a:r>
          </a:p>
          <a:p>
            <a:r>
              <a:rPr lang="en-US" dirty="0"/>
              <a:t>0 and 1 is used for false and true values respectively</a:t>
            </a:r>
          </a:p>
          <a:p>
            <a:r>
              <a:rPr lang="en-US" dirty="0"/>
              <a:t>bool can store either a value equal to 0 or 1 only</a:t>
            </a:r>
          </a:p>
        </p:txBody>
      </p:sp>
    </p:spTree>
    <p:extLst>
      <p:ext uri="{BB962C8B-B14F-4D97-AF65-F5344CB8AC3E}">
        <p14:creationId xmlns:p14="http://schemas.microsoft.com/office/powerpoint/2010/main" val="241361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D44BAA-686F-4CA2-B4AC-4B8DF7FE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945A92-03E9-4187-8B1A-45F98DED3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of name and data type to a variable is called variable declaration</a:t>
            </a:r>
          </a:p>
          <a:p>
            <a:r>
              <a:rPr lang="en-US" dirty="0"/>
              <a:t>Variables are declared in C++ statement (called variable declaration statement)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type variable(s);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a,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car_model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float GPA;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char name[20];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20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0D66BD-CAC0-4F59-B21F-FC919F16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111611-F2F1-4BAF-BCA0-B551CDF2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Declared variables if not used by mistake may result in error</a:t>
            </a:r>
          </a:p>
          <a:p>
            <a:r>
              <a:rPr lang="en-US" dirty="0"/>
              <a:t>To avoid error a known value is assigned to the variable during declaration</a:t>
            </a:r>
          </a:p>
          <a:p>
            <a:r>
              <a:rPr lang="en-US" dirty="0"/>
              <a:t>In some situations, Initialization may be needed as actual required value instead of avoiding error message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a=0,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car_model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=89,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xyz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float GPA=3.5;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char name[8] =“Shehryar”;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20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14337F-287A-438F-931E-66ECD344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CFC95F-5D0D-48B5-BCA0-BC35EA01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quantity that can’t change its value during program</a:t>
            </a:r>
          </a:p>
          <a:p>
            <a:r>
              <a:rPr lang="en-US" dirty="0"/>
              <a:t>Constant can be </a:t>
            </a:r>
            <a:r>
              <a:rPr lang="en-US" dirty="0" err="1"/>
              <a:t>int</a:t>
            </a:r>
            <a:r>
              <a:rPr lang="en-US" dirty="0"/>
              <a:t>, float, char etc.</a:t>
            </a:r>
          </a:p>
          <a:p>
            <a:r>
              <a:rPr lang="en-US" dirty="0"/>
              <a:t>Some data items can be declared as constant purposely (the value will not change during whole program)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const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Pi=3.14;</a:t>
            </a:r>
          </a:p>
          <a:p>
            <a:r>
              <a:rPr lang="en-US" dirty="0"/>
              <a:t>Others can be defined as constant that may not change too in the whole program</a:t>
            </a:r>
          </a:p>
          <a:p>
            <a:pPr marL="0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	#define Pi 3.14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5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0040B5-6E68-4939-AD60-156835C1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7EF44-1212-433F-B32C-C00DD44ED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Hundreds of computer languages (Java, PHP, Python, C, Ruby, Java Script, C#, Objective-C, SQL, visual basic, etc.)</a:t>
            </a:r>
          </a:p>
          <a:p>
            <a:r>
              <a:rPr lang="en-US" dirty="0"/>
              <a:t>To communicate with computer</a:t>
            </a:r>
          </a:p>
          <a:p>
            <a:r>
              <a:rPr lang="en-US" dirty="0"/>
              <a:t>To give instructions to computer</a:t>
            </a:r>
          </a:p>
          <a:p>
            <a:r>
              <a:rPr lang="en-US" dirty="0"/>
              <a:t>Purpose and basic concept (logic) of computer languages is almost same</a:t>
            </a:r>
          </a:p>
          <a:p>
            <a:r>
              <a:rPr lang="en-US" dirty="0"/>
              <a:t>Every language has its own shortcomings and plus points</a:t>
            </a:r>
          </a:p>
          <a:p>
            <a:r>
              <a:rPr lang="en-US" dirty="0"/>
              <a:t>C, C++, Java, PHP, Python etc. are commonly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4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Computer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Languages can be usually divided into three types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Machine Languages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Assembly Languages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High-level Languages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Machine or computer can directly understand its machine language</a:t>
            </a:r>
          </a:p>
          <a:p>
            <a:r>
              <a:rPr lang="en-US" dirty="0" smtClean="0"/>
              <a:t>It is the natural language of a particular computer defined by its hardware design (machine dependent)</a:t>
            </a:r>
          </a:p>
          <a:p>
            <a:r>
              <a:rPr lang="en-US" dirty="0" smtClean="0"/>
              <a:t>It generally consists of strings of numbers (ultimately reduced to binary form)</a:t>
            </a:r>
          </a:p>
          <a:p>
            <a:r>
              <a:rPr lang="en-US" dirty="0" smtClean="0"/>
              <a:t>Cumbersome, awkward, inconvenient not easily manageable for human</a:t>
            </a:r>
          </a:p>
          <a:p>
            <a:r>
              <a:rPr lang="en-US" dirty="0" smtClean="0"/>
              <a:t>e.g. Add two numbers: 0010011100111000011001110</a:t>
            </a:r>
          </a:p>
          <a:p>
            <a:pPr lvl="1"/>
            <a:r>
              <a:rPr lang="en-US" dirty="0" smtClean="0"/>
              <a:t>10100110011101011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machine language is too slow, boring and has many chances of errors</a:t>
            </a:r>
          </a:p>
          <a:p>
            <a:r>
              <a:rPr lang="en-US" dirty="0" smtClean="0"/>
              <a:t>To avoid this, programmers began using English like abbreviations for performing different operations from computers</a:t>
            </a:r>
          </a:p>
          <a:p>
            <a:r>
              <a:rPr lang="en-US" dirty="0" smtClean="0"/>
              <a:t>Translators called assembler were used for converting assembly language program to machine language</a:t>
            </a:r>
          </a:p>
          <a:p>
            <a:r>
              <a:rPr lang="en-US" dirty="0" smtClean="0"/>
              <a:t>e.g. add overpay</a:t>
            </a:r>
          </a:p>
          <a:p>
            <a:r>
              <a:rPr lang="en-US" dirty="0" smtClean="0"/>
              <a:t>Machine language and assembly languages are also known as low level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high level language, a substantial task can be taken from a single meaningful statement</a:t>
            </a:r>
          </a:p>
          <a:p>
            <a:r>
              <a:rPr lang="en-US" dirty="0" smtClean="0"/>
              <a:t>Translator called compiler covert high level language into machine language</a:t>
            </a:r>
          </a:p>
          <a:p>
            <a:r>
              <a:rPr lang="en-US" dirty="0" smtClean="0"/>
              <a:t>High level language mostly allow the programmer to write instructions that look almost like everyday English and contain common mathematical notations</a:t>
            </a:r>
          </a:p>
          <a:p>
            <a:r>
              <a:rPr lang="en-US" dirty="0" smtClean="0"/>
              <a:t>e. g. Total = price + tax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AAE340-57F4-44AB-AFAD-B4ACCE32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C++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205621-7A6F-4517-A3BC-45D42B96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editors (tools for writing programs) of C++ are many. Turbo C++ and Borland C++ are C++ own editors. </a:t>
            </a:r>
            <a:r>
              <a:rPr lang="en-US" dirty="0" smtClean="0"/>
              <a:t>We can </a:t>
            </a:r>
            <a:r>
              <a:rPr lang="en-US" dirty="0"/>
              <a:t>use Turbo C</a:t>
            </a:r>
            <a:r>
              <a:rPr lang="en-US" dirty="0" smtClean="0"/>
              <a:t>++, Dev C++ for writing programs in our labs.</a:t>
            </a:r>
            <a:endParaRPr lang="en-US" dirty="0"/>
          </a:p>
          <a:p>
            <a:r>
              <a:rPr lang="en-US" dirty="0"/>
              <a:t>Program (source code) is stored with </a:t>
            </a:r>
            <a:r>
              <a:rPr lang="en-US" dirty="0" err="1"/>
              <a:t>file_name</a:t>
            </a:r>
            <a:r>
              <a:rPr lang="en-US" dirty="0"/>
              <a:t> dot (.) </a:t>
            </a:r>
            <a:r>
              <a:rPr lang="en-US" dirty="0" err="1"/>
              <a:t>cpp</a:t>
            </a:r>
            <a:r>
              <a:rPr lang="en-US" dirty="0"/>
              <a:t> </a:t>
            </a:r>
            <a:r>
              <a:rPr lang="en-US" dirty="0" smtClean="0"/>
              <a:t>extension</a:t>
            </a:r>
            <a:endParaRPr lang="en-US" dirty="0"/>
          </a:p>
          <a:p>
            <a:r>
              <a:rPr lang="en-US" dirty="0"/>
              <a:t>Program is compiled for checking its validity and run for getting required results.</a:t>
            </a:r>
          </a:p>
          <a:p>
            <a:r>
              <a:rPr lang="en-US" dirty="0"/>
              <a:t>Program has its own structure, syntax, rules and style same like the grammar, accent and ethics of human languages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A4DE5E-1A68-4E16-8C3A-8C51D4786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C++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CB7132-B031-4C9E-9FB3-F432D222D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Pre-Processor Directives</a:t>
            </a:r>
          </a:p>
          <a:p>
            <a:r>
              <a:rPr lang="en-US" dirty="0"/>
              <a:t>The Main function</a:t>
            </a:r>
          </a:p>
          <a:p>
            <a:r>
              <a:rPr lang="en-US" dirty="0"/>
              <a:t>C++ Statements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#include&lt;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directive.h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#define&lt;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directive.h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main </a:t>
            </a:r>
            <a:r>
              <a:rPr lang="en-US" sz="24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( )</a:t>
            </a:r>
            <a:endParaRPr lang="en-US" sz="24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C++ statements (Body of the program)</a:t>
            </a:r>
          </a:p>
          <a:p>
            <a:pPr marL="2628900" lvl="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087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1326</Words>
  <Application>Microsoft Office PowerPoint</Application>
  <PresentationFormat>On-screen Show (4:3)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BatangChe</vt:lpstr>
      <vt:lpstr>Arial</vt:lpstr>
      <vt:lpstr>Calibri</vt:lpstr>
      <vt:lpstr>Cambria Math</vt:lpstr>
      <vt:lpstr>Office Theme</vt:lpstr>
      <vt:lpstr>Programming fundamentals C++</vt:lpstr>
      <vt:lpstr>Human Languages</vt:lpstr>
      <vt:lpstr>Computer Languages</vt:lpstr>
      <vt:lpstr>Types of Computer Languages</vt:lpstr>
      <vt:lpstr>Machine Language</vt:lpstr>
      <vt:lpstr>Assembly languages</vt:lpstr>
      <vt:lpstr>High level language</vt:lpstr>
      <vt:lpstr>Writing C++ Program</vt:lpstr>
      <vt:lpstr>Structure of C++ Program</vt:lpstr>
      <vt:lpstr>Preprocessor directives</vt:lpstr>
      <vt:lpstr>Header files</vt:lpstr>
      <vt:lpstr>Them main () Function</vt:lpstr>
      <vt:lpstr>C++ Statements</vt:lpstr>
      <vt:lpstr>Tokens</vt:lpstr>
      <vt:lpstr>Keywords OR Reserved words</vt:lpstr>
      <vt:lpstr>Variables</vt:lpstr>
      <vt:lpstr>Naming Variable</vt:lpstr>
      <vt:lpstr>Data Types in C++</vt:lpstr>
      <vt:lpstr>int Data Type</vt:lpstr>
      <vt:lpstr>float Data Type</vt:lpstr>
      <vt:lpstr>double Data Type</vt:lpstr>
      <vt:lpstr>char Data Type</vt:lpstr>
      <vt:lpstr>bool Data Type</vt:lpstr>
      <vt:lpstr>Declaration of Variables</vt:lpstr>
      <vt:lpstr>Initialization of Variables</vt:lpstr>
      <vt:lpstr>Constant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C++</dc:title>
  <dc:creator>sadiq</dc:creator>
  <cp:lastModifiedBy>Sadiq</cp:lastModifiedBy>
  <cp:revision>56</cp:revision>
  <dcterms:created xsi:type="dcterms:W3CDTF">2017-10-03T07:48:25Z</dcterms:created>
  <dcterms:modified xsi:type="dcterms:W3CDTF">2018-07-18T03:29:20Z</dcterms:modified>
</cp:coreProperties>
</file>