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95" r:id="rId3"/>
    <p:sldId id="296" r:id="rId4"/>
    <p:sldId id="292" r:id="rId5"/>
    <p:sldId id="286" r:id="rId6"/>
    <p:sldId id="287" r:id="rId7"/>
    <p:sldId id="288" r:id="rId8"/>
    <p:sldId id="258" r:id="rId9"/>
    <p:sldId id="274" r:id="rId10"/>
    <p:sldId id="275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81" r:id="rId20"/>
    <p:sldId id="293" r:id="rId21"/>
    <p:sldId id="267" r:id="rId22"/>
    <p:sldId id="282" r:id="rId23"/>
    <p:sldId id="268" r:id="rId24"/>
    <p:sldId id="283" r:id="rId25"/>
    <p:sldId id="269" r:id="rId26"/>
    <p:sldId id="284" r:id="rId27"/>
    <p:sldId id="270" r:id="rId28"/>
    <p:sldId id="285" r:id="rId29"/>
    <p:sldId id="277" r:id="rId30"/>
    <p:sldId id="279" r:id="rId31"/>
    <p:sldId id="294" r:id="rId32"/>
    <p:sldId id="289" r:id="rId33"/>
    <p:sldId id="2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8EC04-6E8D-4B79-B253-29E50CF3426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FB51-9128-4148-B2D1-7B7D7378B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1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5D5F-B59B-4B91-9CDB-E31DFEA5A281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6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E32F-DCCE-488C-B790-83C0DFDBB5D6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4C03-EFA7-4E76-B9DF-1696693325B7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7B69-1597-4890-89D1-E5E3CF5718E1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3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CABD-E1D8-47A7-92B7-F2F0A5EA6709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67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8EDF-5FC0-467C-8474-778E4045285B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2D3B-6B89-45B3-8B63-B843640DE81C}" type="datetime1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B60-A9D2-4E1F-8517-56C5A1BD5A85}" type="datetime1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2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9027-4560-480E-B7C7-923892174A9F}" type="datetime1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Enterprise Security Architecture, INU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1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C5D329-717C-4DFC-AC5A-51914CE71A0E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Enterprise Security Architecture, INU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DF9C-F607-4800-AF18-6A5419020B48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7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FFA0B-81C3-403C-A26A-867416149F78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Enterprise Security Architecture, INU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C00544-BDEA-429E-8CE5-C7A463C915C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68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B428-C980-481E-9B49-FFBE92B48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830880"/>
            <a:ext cx="10058400" cy="11430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D524D-8A97-412C-8C3A-39181744C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995225"/>
            <a:ext cx="10058400" cy="205388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Zain Shaukat (MS-SE)</a:t>
            </a:r>
            <a:endParaRPr lang="en-US" sz="33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4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2016FF-F6A3-465B-B8B6-18A4EB68A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480" y="583810"/>
            <a:ext cx="7772400" cy="1143000"/>
          </a:xfrm>
        </p:spPr>
        <p:txBody>
          <a:bodyPr/>
          <a:lstStyle/>
          <a:p>
            <a:r>
              <a:rPr lang="en-US" altLang="en-US" dirty="0"/>
              <a:t>Network and Web Site Security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E71DBB-4173-46B5-9F66-DEFEC411EB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3479" y="1740878"/>
            <a:ext cx="10010335" cy="3731454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An entire glossary of words and phrases identifies network and Web security risks, such as hacker, cracker, Trojan horse, and more.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As part of planning a startup E-Business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dirty="0">
                <a:cs typeface="Times New Roman" panose="02020603050405020304" pitchFamily="18" charset="0"/>
              </a:rPr>
              <a:t>s security, management should become familiar with network and Web server security risk terminology</a:t>
            </a:r>
            <a:r>
              <a:rPr lang="en-US" altLang="en-US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211B22-5ACA-41E7-8B14-CEF1E1BE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DE1AD80-E06A-4F2A-AA9D-644C2D343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7476" y="513471"/>
            <a:ext cx="7772400" cy="1143000"/>
          </a:xfrm>
        </p:spPr>
        <p:txBody>
          <a:bodyPr/>
          <a:lstStyle/>
          <a:p>
            <a:r>
              <a:rPr lang="en-US" altLang="en-US" dirty="0"/>
              <a:t>Denial of Service Attacks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E1E4BAB-3126-419E-A91B-01AE87E761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7476" y="1779563"/>
            <a:ext cx="9948203" cy="2356339"/>
          </a:xfrm>
        </p:spPr>
        <p:txBody>
          <a:bodyPr/>
          <a:lstStyle/>
          <a:p>
            <a:r>
              <a:rPr lang="en-US" altLang="en-US" dirty="0"/>
              <a:t>Designed to disable a Web site by flooding it with useless traffic or activity.</a:t>
            </a:r>
          </a:p>
          <a:p>
            <a:r>
              <a:rPr lang="en-US" altLang="en-US" dirty="0"/>
              <a:t>Distributed denial of service attack uses multiple computers to attack in a coordinated fashion.</a:t>
            </a:r>
          </a:p>
          <a:p>
            <a:r>
              <a:rPr lang="en-US" altLang="en-US" dirty="0"/>
              <a:t>Risk is primarily centered around downtime or lack of Web site availability.</a:t>
            </a:r>
          </a:p>
          <a:p>
            <a:r>
              <a:rPr lang="en-US" altLang="en-US" dirty="0"/>
              <a:t>Defenses exist for these attacks.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5B4904-343B-429B-A202-93680605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3B337EF-404B-4C78-835C-330E27636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545" y="499403"/>
            <a:ext cx="7772400" cy="1143000"/>
          </a:xfrm>
        </p:spPr>
        <p:txBody>
          <a:bodyPr/>
          <a:lstStyle/>
          <a:p>
            <a:r>
              <a:rPr lang="en-US" altLang="en-US" dirty="0"/>
              <a:t>Viruses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F080803-14F3-49E0-B761-031AD704A9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1545" y="1765496"/>
            <a:ext cx="9962270" cy="2468879"/>
          </a:xfrm>
        </p:spPr>
        <p:txBody>
          <a:bodyPr/>
          <a:lstStyle/>
          <a:p>
            <a:r>
              <a:rPr lang="en-US" altLang="en-US" dirty="0"/>
              <a:t>A common threat that is not unique to networks.</a:t>
            </a:r>
          </a:p>
          <a:p>
            <a:r>
              <a:rPr lang="en-US" altLang="en-US" dirty="0"/>
              <a:t>Networks facilitate the spread of viruses.</a:t>
            </a:r>
          </a:p>
          <a:p>
            <a:r>
              <a:rPr lang="en-US" altLang="en-US" dirty="0"/>
              <a:t>Potential for harm is high including loss of data and downtime.</a:t>
            </a:r>
          </a:p>
          <a:p>
            <a:r>
              <a:rPr lang="en-US" altLang="en-US" dirty="0"/>
              <a:t>Good software defenses are available.</a:t>
            </a:r>
          </a:p>
          <a:p>
            <a:r>
              <a:rPr lang="en-US" altLang="en-US" dirty="0"/>
              <a:t>Defenses require diligence.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70863F-087A-402C-97B7-EC86C816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77D069A-EB14-4DF1-AE09-BDDF2ED0EA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611" y="575017"/>
            <a:ext cx="7772400" cy="1143000"/>
          </a:xfrm>
        </p:spPr>
        <p:txBody>
          <a:bodyPr/>
          <a:lstStyle/>
          <a:p>
            <a:r>
              <a:rPr lang="en-US" altLang="en-US" dirty="0"/>
              <a:t>Web Site Defacement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4ED8F0F-77E6-40C6-BBAB-FF170A430D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5611" y="1765495"/>
            <a:ext cx="9962271" cy="3945988"/>
          </a:xfrm>
        </p:spPr>
        <p:txBody>
          <a:bodyPr/>
          <a:lstStyle/>
          <a:p>
            <a:r>
              <a:rPr lang="en-US" altLang="en-US" dirty="0"/>
              <a:t>Occurs when a hacker penetrates the system and replaces text or graphics with “other” material.</a:t>
            </a:r>
          </a:p>
          <a:p>
            <a:r>
              <a:rPr lang="en-US" altLang="en-US" dirty="0"/>
              <a:t>Risk is primarily down time and repair costs.</a:t>
            </a:r>
          </a:p>
          <a:p>
            <a:r>
              <a:rPr lang="en-US" altLang="en-US" dirty="0"/>
              <a:t>There have been many well publicized examples, including high profile industry and government sites.</a:t>
            </a:r>
          </a:p>
          <a:p>
            <a:r>
              <a:rPr lang="en-US" altLang="en-US" dirty="0"/>
              <a:t>Total security may be difficult to achieve.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604A7B-4CD3-4117-A157-D60B10E87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3534C06-FCAA-4A57-AECC-AC0481FC1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408" y="914400"/>
            <a:ext cx="7772400" cy="838200"/>
          </a:xfrm>
        </p:spPr>
        <p:txBody>
          <a:bodyPr/>
          <a:lstStyle/>
          <a:p>
            <a:r>
              <a:rPr lang="en-US" altLang="en-US" sz="4000" dirty="0"/>
              <a:t>Electronic Industrial Espionage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2CEC40B-868F-4B1B-BDDF-9211CC8533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408" y="1752600"/>
            <a:ext cx="9962271" cy="3761935"/>
          </a:xfrm>
        </p:spPr>
        <p:txBody>
          <a:bodyPr/>
          <a:lstStyle/>
          <a:p>
            <a:r>
              <a:rPr lang="en-US" altLang="en-US" dirty="0"/>
              <a:t>A very serious problem, especially considering that “professional” hackers may be involved.</a:t>
            </a:r>
          </a:p>
          <a:p>
            <a:r>
              <a:rPr lang="en-US" altLang="en-US" dirty="0"/>
              <a:t>Must implement and carefully maintain industry standard “best practices”.</a:t>
            </a:r>
          </a:p>
          <a:p>
            <a:r>
              <a:rPr lang="en-US" altLang="en-US" dirty="0"/>
              <a:t>Additional recommendations:</a:t>
            </a:r>
          </a:p>
          <a:p>
            <a:pPr lvl="1"/>
            <a:r>
              <a:rPr lang="en-US" altLang="en-US" dirty="0"/>
              <a:t>Don’t open questionable or suspicious e-mail attachments.</a:t>
            </a:r>
          </a:p>
          <a:p>
            <a:pPr lvl="1"/>
            <a:r>
              <a:rPr lang="en-US" altLang="en-US" dirty="0"/>
              <a:t>Keep security software and virus checkers updated.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F89773-583B-4263-B288-1E667FFC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13A4D52-4FFD-415D-9BB6-E4D304E47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7477" y="513471"/>
            <a:ext cx="7772400" cy="1143000"/>
          </a:xfrm>
        </p:spPr>
        <p:txBody>
          <a:bodyPr/>
          <a:lstStyle/>
          <a:p>
            <a:r>
              <a:rPr lang="en-US" altLang="en-US" dirty="0"/>
              <a:t>Credit Card Fraud &amp; Data Theft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C87B8FB-8178-4F18-9D75-58E566B97B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7477" y="1800664"/>
            <a:ext cx="10074812" cy="35028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E-Business is at risk from credit card fraud from stolen data.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Secure your own data.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Verify the identity of your customers and the validity of the incoming credit card data.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Identity theft by a miscreant masquerading as someone else is also a common problem.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E63BD6-C85A-4259-8CCA-56DB4B3F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75BA500-C22F-49DC-AFD5-30759962F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3854" y="507609"/>
            <a:ext cx="7772400" cy="1143000"/>
          </a:xfrm>
        </p:spPr>
        <p:txBody>
          <a:bodyPr/>
          <a:lstStyle/>
          <a:p>
            <a:r>
              <a:rPr lang="en-US" altLang="en-US" dirty="0"/>
              <a:t>Data Spills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9FD932E-38E0-4FE7-8B70-775BD35E91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3854" y="1785425"/>
            <a:ext cx="9935894" cy="21394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A security problem caused, ordinarily by a bug or other “system” failure, occasionally hackers are behind this problem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This is an unintended disclosure of customer or corporate data through the Web or other Internet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May expose firm to legal liability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1B8331-32A7-4320-9002-2E9829DE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F6EE865-5BA3-46E5-95F0-D00785789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541606"/>
            <a:ext cx="7772400" cy="1143000"/>
          </a:xfrm>
        </p:spPr>
        <p:txBody>
          <a:bodyPr/>
          <a:lstStyle/>
          <a:p>
            <a:r>
              <a:rPr lang="en-US" altLang="en-US" dirty="0"/>
              <a:t>E-Business Security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D35749B-F5EC-4251-B559-945CB9E995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An important issue that is often overlooked or given a lower priority in the face of startup activity.</a:t>
            </a:r>
          </a:p>
          <a:p>
            <a:r>
              <a:rPr lang="en-US" altLang="en-US"/>
              <a:t>A startup firm should consider outsourcing Web and Internet services in part since the outsourcing company can address security concerns as part of the “package.”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948BE5-23FC-4916-B3B0-4A314336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7BA28DF-2031-47F7-87C8-B6DB79B4C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569741"/>
            <a:ext cx="7772400" cy="1143000"/>
          </a:xfrm>
        </p:spPr>
        <p:txBody>
          <a:bodyPr/>
          <a:lstStyle/>
          <a:p>
            <a:r>
              <a:rPr lang="en-US" altLang="en-US" dirty="0"/>
              <a:t>Network and Web Site Security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7996398-A2C9-4EC5-BEC8-0062002C3E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Tools such as passwords, firewalls, intrusion detection systems, and virus scanning software should be used to protect an E-Business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dirty="0">
                <a:cs typeface="Times New Roman" panose="02020603050405020304" pitchFamily="18" charset="0"/>
              </a:rPr>
              <a:t>s network and Web site</a:t>
            </a:r>
            <a:r>
              <a:rPr lang="en-US" altLang="en-US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0E89A4-DDC7-421F-BDE3-857AB1B3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2A301A5-3CD9-45C4-B1E5-F44A64BD1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8D7D1-52E2-40CF-88C1-C904088C6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firewall is a network security device that monitors incoming and outgoing network traffic and decides whether to allow or block specific traffic based on a defined set of security rules.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Firewalls have been a first line of defense in network security for over 25 years.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They establish a barrier between secured and controlled internal networks that can be trusted and untrusted outside networks, such as the Internet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E9928-A793-48AD-A391-2F73F679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92C4-17EB-46B0-942E-FAE13009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9502D-2EFD-4475-9EBA-825F69252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33E59-5CA0-4B41-B8E1-007E703B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  <p:extLst>
      <p:ext uri="{BB962C8B-B14F-4D97-AF65-F5344CB8AC3E}">
        <p14:creationId xmlns:p14="http://schemas.microsoft.com/office/powerpoint/2010/main" val="912704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4345-D093-4516-89FB-C78C7302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4E9EE1-4DB7-461A-9058-24095BAA2F0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997833"/>
              </p:ext>
            </p:extLst>
          </p:nvPr>
        </p:nvGraphicFramePr>
        <p:xfrm>
          <a:off x="3687763" y="2028825"/>
          <a:ext cx="4876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Bitmap Image" r:id="rId3" imgW="4877223" imgH="3657917" progId="Paint.Picture">
                  <p:embed/>
                </p:oleObj>
              </mc:Choice>
              <mc:Fallback>
                <p:oleObj name="Bitmap Image" r:id="rId3" imgW="4877223" imgH="3657917" progId="Paint.Picture">
                  <p:embed/>
                  <p:pic>
                    <p:nvPicPr>
                      <p:cNvPr id="35843" name="Object 3">
                        <a:extLst>
                          <a:ext uri="{FF2B5EF4-FFF2-40B4-BE49-F238E27FC236}">
                            <a16:creationId xmlns:a16="http://schemas.microsoft.com/office/drawing/2014/main" id="{0E975807-0F49-4180-AD9D-80E2F18D9C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111" r="11111" b="11111"/>
                      <a:stretch>
                        <a:fillRect/>
                      </a:stretch>
                    </p:blipFill>
                    <p:spPr bwMode="auto">
                      <a:xfrm>
                        <a:off x="3687763" y="2028825"/>
                        <a:ext cx="48768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C5648-02A4-4B69-BAA7-2A078B3DA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  <p:extLst>
      <p:ext uri="{BB962C8B-B14F-4D97-AF65-F5344CB8AC3E}">
        <p14:creationId xmlns:p14="http://schemas.microsoft.com/office/powerpoint/2010/main" val="1203228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1091B89-2686-42A3-92AF-D0E07D9CA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9821" y="533400"/>
            <a:ext cx="9444111" cy="1143000"/>
          </a:xfrm>
        </p:spPr>
        <p:txBody>
          <a:bodyPr>
            <a:normAutofit/>
          </a:bodyPr>
          <a:lstStyle/>
          <a:p>
            <a:r>
              <a:rPr lang="en-US" altLang="en-US" sz="4000" b="1" dirty="0"/>
              <a:t>Transaction Security and Data Protection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4BAC519-6F8B-4B36-925B-FA0AFE2609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9821" y="1805354"/>
            <a:ext cx="10030265" cy="1852246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Use a predefined key to encrypt and decrypt the data during transmission.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Use the secure sockets layer (SSL) protocol to protect data transmitted over the Internet.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Move sensitive customer information such as credit card numbers offline or encrypting the information if it is to be stored online.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37C952-7B8F-4FB1-A90F-89EA13BA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>
            <a:extLst>
              <a:ext uri="{FF2B5EF4-FFF2-40B4-BE49-F238E27FC236}">
                <a16:creationId xmlns:a16="http://schemas.microsoft.com/office/drawing/2014/main" id="{1F5B7894-E501-4A55-A1F4-0AF3DAC18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5754" y="457200"/>
            <a:ext cx="9472246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Transaction Security and Data Protection - internal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A32F6AA-586C-4EA0-831C-4E2D9C4986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5753" y="1828800"/>
            <a:ext cx="9988061" cy="2236763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Remove all files and data from storage devices including disk drives and tapes before getting rid of the devices.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Shred all hard-copy documents containing sensitive information before trashing them.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Security is only as strong as the weakest link.</a:t>
            </a:r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E31ED3-CEA6-44BB-B6D0-8465A6B7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4929C89-1C43-4323-9A38-234B66D25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7477" y="304800"/>
            <a:ext cx="7772400" cy="1447800"/>
          </a:xfrm>
        </p:spPr>
        <p:txBody>
          <a:bodyPr/>
          <a:lstStyle/>
          <a:p>
            <a:r>
              <a:rPr lang="en-US" altLang="en-US" sz="4000" b="1" dirty="0"/>
              <a:t>Security Audits and Penetration Testing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C721A04-0B64-46C7-BD13-4A62119F53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07476" y="1752600"/>
            <a:ext cx="9948203" cy="1792458"/>
          </a:xfrm>
        </p:spPr>
        <p:txBody>
          <a:bodyPr/>
          <a:lstStyle/>
          <a:p>
            <a:r>
              <a:rPr lang="en-US" altLang="en-US" dirty="0"/>
              <a:t>Can provide an overall assessment of the firm’s current exposure and vulnerabilities.</a:t>
            </a:r>
          </a:p>
          <a:p>
            <a:r>
              <a:rPr lang="en-US" altLang="en-US" dirty="0"/>
              <a:t>This is an outsourced item.</a:t>
            </a:r>
          </a:p>
          <a:p>
            <a:r>
              <a:rPr lang="en-US" altLang="en-US" dirty="0"/>
              <a:t>Consultant will provide a comprehensive recommendation to address list of vulnerabilities.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E1421-6F1C-4ACA-ABC4-83460DA4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4649F3B-4CA8-4838-9B13-6242F2BBB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2898" y="954258"/>
            <a:ext cx="7772400" cy="762000"/>
          </a:xfrm>
        </p:spPr>
        <p:txBody>
          <a:bodyPr/>
          <a:lstStyle/>
          <a:p>
            <a:r>
              <a:rPr lang="en-US" altLang="en-US" dirty="0"/>
              <a:t>Hire an Ethical Hacker 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E360EBA3-E1A5-4D51-B9E1-0EDD4F0E4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98" y="1716258"/>
            <a:ext cx="6646203" cy="468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552BE2-887D-4279-8558-E2AA1BDB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7FDA4F4-039E-4238-806A-143AB4713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3409" y="643597"/>
            <a:ext cx="7772400" cy="1143000"/>
          </a:xfrm>
        </p:spPr>
        <p:txBody>
          <a:bodyPr/>
          <a:lstStyle/>
          <a:p>
            <a:r>
              <a:rPr lang="en-US" altLang="en-US" dirty="0"/>
              <a:t>Security Providers and Products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026710B-7FCF-4F87-8ECA-A5F0C591ED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409" y="1786597"/>
            <a:ext cx="7772400" cy="4114800"/>
          </a:xfrm>
        </p:spPr>
        <p:txBody>
          <a:bodyPr/>
          <a:lstStyle/>
          <a:p>
            <a:r>
              <a:rPr lang="en-US" altLang="en-US" dirty="0"/>
              <a:t>There are many security consultants.</a:t>
            </a:r>
          </a:p>
          <a:p>
            <a:r>
              <a:rPr lang="en-US" altLang="en-US" dirty="0"/>
              <a:t>Many commercial products are available.</a:t>
            </a:r>
          </a:p>
          <a:p>
            <a:r>
              <a:rPr lang="en-US" altLang="en-US" dirty="0"/>
              <a:t>Training for in-house staff is a key issue.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163C50-BA81-4034-8E17-E4207632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61E1FEC-F5B2-4660-B620-16FC4C03F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457200"/>
            <a:ext cx="7772400" cy="1143000"/>
          </a:xfrm>
        </p:spPr>
        <p:txBody>
          <a:bodyPr/>
          <a:lstStyle/>
          <a:p>
            <a:r>
              <a:rPr lang="en-US" altLang="en-US"/>
              <a:t>Security Consultants</a:t>
            </a:r>
          </a:p>
        </p:txBody>
      </p:sp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5AABD229-3113-460F-8C68-820DB2B4CBB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683603"/>
              </p:ext>
            </p:extLst>
          </p:nvPr>
        </p:nvGraphicFramePr>
        <p:xfrm>
          <a:off x="2660821" y="1747470"/>
          <a:ext cx="5990809" cy="4493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Bitmap Image" r:id="rId3" imgW="4877223" imgH="3657917" progId="Paint.Picture">
                  <p:embed/>
                </p:oleObj>
              </mc:Choice>
              <mc:Fallback>
                <p:oleObj name="Bitmap Image" r:id="rId3" imgW="4877223" imgH="3657917" progId="Paint.Picture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5AABD229-3113-460F-8C68-820DB2B4CB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05" t="14815" r="16826" b="23721"/>
                      <a:stretch>
                        <a:fillRect/>
                      </a:stretch>
                    </p:blipFill>
                    <p:spPr bwMode="auto">
                      <a:xfrm>
                        <a:off x="2660821" y="1747470"/>
                        <a:ext cx="5990809" cy="4493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96CF6-1ADB-4E86-A1CD-82A188D2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9E09B8F-9DD6-43E4-99D9-6D2060A45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3888" y="586153"/>
            <a:ext cx="7772400" cy="1143000"/>
          </a:xfrm>
        </p:spPr>
        <p:txBody>
          <a:bodyPr/>
          <a:lstStyle/>
          <a:p>
            <a:r>
              <a:rPr lang="en-US" altLang="en-US" dirty="0"/>
              <a:t>Risk Management Problems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9E70C5-6AAC-4368-88CD-15C3A64E28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3888" y="1729153"/>
            <a:ext cx="10002129" cy="26740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 list of potential risks is long and includes</a:t>
            </a:r>
            <a:r>
              <a:rPr lang="en-US" altLang="en-US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Business interruptions caused by Web site defacement or denial of service attacks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Litigation and settlement costs over employees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dirty="0">
                <a:cs typeface="Times New Roman" panose="02020603050405020304" pitchFamily="18" charset="0"/>
              </a:rPr>
              <a:t> inappropriate use of e-mail and the Internet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Product or service claims against items advertised and sold via a Web site.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Web related copyright, trademark, and patent infringement lawsuits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Natural or weather-related disasters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1F8C2A-1844-455E-894F-EF0B04D0F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DF8678C-EFB6-444A-96AD-9CD7BDEDD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Risk Management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9E56C10-7B9C-4BAA-8256-A7A749DCFC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Network and Web site security and intruder detection programs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Antivirus protection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Firewalls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Sound security policies and procedures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Employee education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14FD5E-5637-4E1D-AE19-A2E72297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C9CFA11-0BDD-456F-B727-7265680C6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Risk Transfer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ED99B22-9847-47EA-B31D-784BBC7CAF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A firm can manage and transfer risk through insurance products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May be purchased as part of the firms business insurance package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/>
              <a:t>Consult an insurance professional</a:t>
            </a:r>
          </a:p>
          <a:p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132C7E-8294-4298-A300-1B3AF96D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Grading Criteria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6BA2F1-EDA3-4117-A874-96ACFF2B3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94662"/>
              </p:ext>
            </p:extLst>
          </p:nvPr>
        </p:nvGraphicFramePr>
        <p:xfrm>
          <a:off x="2062480" y="2328051"/>
          <a:ext cx="8128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2819542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82869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Evaluation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weightage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872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Assignment and Quiz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45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Semester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 term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53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Final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2485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A67D9-3CE0-4CF4-B486-2AD8303A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Logic and Methodology, INU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BAB0D-366B-4442-A157-17155275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1BF5-5E06-4718-BAFC-54B665D93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9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9D670CF-2DFF-4302-A4D9-925D0AEA5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457200"/>
            <a:ext cx="7772400" cy="1143000"/>
          </a:xfrm>
        </p:spPr>
        <p:txBody>
          <a:bodyPr/>
          <a:lstStyle/>
          <a:p>
            <a:r>
              <a:rPr lang="en-US" altLang="en-US"/>
              <a:t>Insurance Coverage Options</a:t>
            </a:r>
          </a:p>
        </p:txBody>
      </p:sp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id="{59620288-CF2D-4B57-85A8-12A72D955CB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687763" y="2028825"/>
          <a:ext cx="48768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Bitmap Image" r:id="rId3" imgW="4877223" imgH="3657917" progId="Paint.Picture">
                  <p:embed/>
                </p:oleObj>
              </mc:Choice>
              <mc:Fallback>
                <p:oleObj name="Bitmap Image" r:id="rId3" imgW="4877223" imgH="3657917" progId="Paint.Picture">
                  <p:embed/>
                  <p:pic>
                    <p:nvPicPr>
                      <p:cNvPr id="33795" name="Object 3">
                        <a:extLst>
                          <a:ext uri="{FF2B5EF4-FFF2-40B4-BE49-F238E27FC236}">
                            <a16:creationId xmlns:a16="http://schemas.microsoft.com/office/drawing/2014/main" id="{59620288-CF2D-4B57-85A8-12A72D955C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259" r="12500" b="9259"/>
                      <a:stretch>
                        <a:fillRect/>
                      </a:stretch>
                    </p:blipFill>
                    <p:spPr bwMode="auto">
                      <a:xfrm>
                        <a:off x="3687763" y="2028825"/>
                        <a:ext cx="48768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7E5F48-3A4A-432E-9AF6-F7599D9B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E5A0-E657-4E6D-8E36-018AAB22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9E24B-0908-4C96-8F6E-97089B1E1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 Security Architectures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3897D-7766-4EED-8B87-982612B1E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  <p:extLst>
      <p:ext uri="{BB962C8B-B14F-4D97-AF65-F5344CB8AC3E}">
        <p14:creationId xmlns:p14="http://schemas.microsoft.com/office/powerpoint/2010/main" val="3995964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8112-4457-4A31-A825-8BF787D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Security Architecture</a:t>
            </a:r>
          </a:p>
        </p:txBody>
      </p:sp>
      <p:pic>
        <p:nvPicPr>
          <p:cNvPr id="5122" name="Picture 2" descr="https://upload.wikimedia.org/wikipedia/commons/thumb/8/82/Huxham_Security_Framework.jpg/800px-Huxham_Security_Framework.jpg">
            <a:extLst>
              <a:ext uri="{FF2B5EF4-FFF2-40B4-BE49-F238E27FC236}">
                <a16:creationId xmlns:a16="http://schemas.microsoft.com/office/drawing/2014/main" id="{36DC3F4C-D01B-4648-AFA6-A83C751599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99" y="1737360"/>
            <a:ext cx="6456662" cy="50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230FF2-1B2E-475D-B734-DCA8AFB97851}"/>
              </a:ext>
            </a:extLst>
          </p:cNvPr>
          <p:cNvSpPr/>
          <p:nvPr/>
        </p:nvSpPr>
        <p:spPr>
          <a:xfrm>
            <a:off x="9032161" y="5942599"/>
            <a:ext cx="3159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Huxham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Security Framework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C9259-13FF-4F79-9060-CEE19D58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  <p:extLst>
      <p:ext uri="{BB962C8B-B14F-4D97-AF65-F5344CB8AC3E}">
        <p14:creationId xmlns:p14="http://schemas.microsoft.com/office/powerpoint/2010/main" val="2065635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4950-9D59-45B9-9517-E2D4B5D0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Security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D3C1C-B832-4868-993D-8D2A79538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</a:rPr>
              <a:t>SABSA framework and methodology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The U.S. Department of Defense (DoD) Architecture Framework (</a:t>
            </a:r>
            <a:r>
              <a:rPr lang="en-US" altLang="en-US" dirty="0" err="1">
                <a:solidFill>
                  <a:schemeClr val="tx1"/>
                </a:solidFill>
                <a:cs typeface="Arial" panose="020B0604020202020204" pitchFamily="34" charset="0"/>
              </a:rPr>
              <a:t>DoDAF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Extended Enterprise Architecture Framework (E2AF) from the Institute For Enterprise Architecture Developments.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Federal Enterprise Architecture of the United States Government (FEA)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Capgemini's Integrated Architecture Framework</a:t>
            </a:r>
            <a:r>
              <a:rPr lang="en-US" altLang="en-US" baseline="30000" dirty="0">
                <a:solidFill>
                  <a:schemeClr val="tx1"/>
                </a:solidFill>
                <a:cs typeface="Arial" panose="020B0604020202020204" pitchFamily="34" charset="0"/>
              </a:rPr>
              <a:t>[2]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The UK Ministry of </a:t>
            </a:r>
            <a:r>
              <a:rPr lang="en-US" altLang="en-US" dirty="0" err="1">
                <a:solidFill>
                  <a:schemeClr val="tx1"/>
                </a:solidFill>
                <a:cs typeface="Arial" panose="020B0604020202020204" pitchFamily="34" charset="0"/>
              </a:rPr>
              <a:t>Defence</a:t>
            </a: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 (MOD) Architecture Framework (MODAF)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NIH Enterprise Architecture Framework</a:t>
            </a:r>
            <a:r>
              <a:rPr lang="en-US" altLang="en-US" baseline="30000" dirty="0">
                <a:solidFill>
                  <a:schemeClr val="tx1"/>
                </a:solidFill>
                <a:cs typeface="Arial" panose="020B0604020202020204" pitchFamily="34" charset="0"/>
              </a:rPr>
              <a:t>[3]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Open Security Architecture</a:t>
            </a:r>
            <a:r>
              <a:rPr lang="en-US" altLang="en-US" baseline="30000" dirty="0">
                <a:solidFill>
                  <a:schemeClr val="tx1"/>
                </a:solidFill>
                <a:cs typeface="Arial" panose="020B0604020202020204" pitchFamily="34" charset="0"/>
              </a:rPr>
              <a:t>[4]</a:t>
            </a:r>
            <a:endParaRPr lang="en-US" alt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Information Assurance Enterprise Architectural Framework (IAEAF)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Service-Oriented Modeling Framework (SOMF)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The Open Group Architecture Framework (TOGAF)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Zachman Framework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solidFill>
                  <a:schemeClr val="tx1"/>
                </a:solidFill>
                <a:cs typeface="Arial" panose="020B0604020202020204" pitchFamily="34" charset="0"/>
              </a:rPr>
              <a:t>Enterprise Cybersecurity (Book)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44E96-F422-468D-A3BA-646EBD7C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  <p:extLst>
      <p:ext uri="{BB962C8B-B14F-4D97-AF65-F5344CB8AC3E}">
        <p14:creationId xmlns:p14="http://schemas.microsoft.com/office/powerpoint/2010/main" val="218368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20E8-054A-4CC8-AD48-E34D2DB8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7F02-0221-4D48-9909-2F2821BCC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Week 1 </a:t>
            </a:r>
          </a:p>
          <a:p>
            <a:pPr marL="0" indent="0">
              <a:buNone/>
            </a:pPr>
            <a:r>
              <a:rPr lang="en-US" dirty="0"/>
              <a:t>Enterprise &amp; Architecture Introduction</a:t>
            </a:r>
          </a:p>
          <a:p>
            <a:pPr marL="0" indent="0">
              <a:buNone/>
            </a:pPr>
            <a:r>
              <a:rPr lang="en-US" dirty="0"/>
              <a:t>Business issues related to security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E4B77-452D-4610-BAAF-557EBBF3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  <p:extLst>
      <p:ext uri="{BB962C8B-B14F-4D97-AF65-F5344CB8AC3E}">
        <p14:creationId xmlns:p14="http://schemas.microsoft.com/office/powerpoint/2010/main" val="115262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5CA7-6C88-4D61-889E-857A94E5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Enterprise?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E10B-1254-4620-887E-387B22A5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 is any collection of corporate or institutional task supporting functional entities that have a set of common goals or a single mandate. (</a:t>
            </a:r>
            <a:r>
              <a:rPr lang="en-US" dirty="0" err="1"/>
              <a:t>Minoli</a:t>
            </a:r>
            <a:r>
              <a:rPr lang="en-US" dirty="0"/>
              <a:t>, 2008)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4E61F-BF96-4F50-9047-D4A3BE7B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  <p:extLst>
      <p:ext uri="{BB962C8B-B14F-4D97-AF65-F5344CB8AC3E}">
        <p14:creationId xmlns:p14="http://schemas.microsoft.com/office/powerpoint/2010/main" val="336694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5891-E5EB-4984-992D-F9CB4ADC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Enterprise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7AF5-1772-4B2B-9FF0-2C32B369A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 Enterprise Architecture is a blueprint of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permitted structure;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Configuration;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functional groupings;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interfaces, data, protocols;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logical functionality;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Integration, technology of IT resources; to support a corporate or organizational business function or mission (</a:t>
            </a:r>
            <a:r>
              <a:rPr lang="en-US" dirty="0" err="1"/>
              <a:t>Minoli</a:t>
            </a:r>
            <a:r>
              <a:rPr lang="en-US" dirty="0"/>
              <a:t>, 2008).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Enterprise Architecture focus is on the human element, and the way to “architect” and plan the enterprise to have the best human performance and output, </a:t>
            </a:r>
            <a:r>
              <a:rPr lang="en-US" dirty="0" err="1"/>
              <a:t>Booch</a:t>
            </a:r>
            <a:r>
              <a:rPr lang="en-US" dirty="0"/>
              <a:t> (2010).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D5D5A-020B-458A-AE5B-0F7C5DB8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  <p:extLst>
      <p:ext uri="{BB962C8B-B14F-4D97-AF65-F5344CB8AC3E}">
        <p14:creationId xmlns:p14="http://schemas.microsoft.com/office/powerpoint/2010/main" val="341292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8C2E-3222-45F8-A3B2-0F7AC0BE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Enterprise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4F15F-401C-4494-8B92-3ADBD7F5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7FBEB-EC73-4318-840A-7A81B1C5D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9" t="26903" r="24192" b="21012"/>
          <a:stretch/>
        </p:blipFill>
        <p:spPr>
          <a:xfrm>
            <a:off x="2837545" y="1633637"/>
            <a:ext cx="6516909" cy="512064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20311-4676-4F16-B3B2-714B93A4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  <p:extLst>
      <p:ext uri="{BB962C8B-B14F-4D97-AF65-F5344CB8AC3E}">
        <p14:creationId xmlns:p14="http://schemas.microsoft.com/office/powerpoint/2010/main" val="278469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F344D9A-704D-4A7B-9D86-71C7A2A5D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9751" y="1199271"/>
            <a:ext cx="7848600" cy="457200"/>
          </a:xfrm>
        </p:spPr>
        <p:txBody>
          <a:bodyPr>
            <a:normAutofit fontScale="90000"/>
          </a:bodyPr>
          <a:lstStyle/>
          <a:p>
            <a:r>
              <a:rPr lang="en-US" altLang="en-US" sz="3400" b="1" dirty="0"/>
              <a:t>General E-Business Security Issues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97D185D-19BA-4E7B-B5A9-CD6D51F980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9751" y="1750256"/>
            <a:ext cx="9968132" cy="36798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Any E-Business needs to be concerned about network security.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The Internet is a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dirty="0">
                <a:cs typeface="Times New Roman" panose="02020603050405020304" pitchFamily="18" charset="0"/>
              </a:rPr>
              <a:t>public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dirty="0">
                <a:cs typeface="Times New Roman" panose="02020603050405020304" pitchFamily="18" charset="0"/>
              </a:rPr>
              <a:t> network consisting of thousands of interconnected private computer networks.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Private computer network systems are exposed to threats from anywhere on the public network.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Businesses must protect against the unknown. 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New methods of attacking networks and Web sites, and new network security holes, are being constantly discovered or invented.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An E-Business cannot expect to achieve perfect security for its network and Web site.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97DCF8-D0EC-431F-899E-EA27C2E4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>
            <a:extLst>
              <a:ext uri="{FF2B5EF4-FFF2-40B4-BE49-F238E27FC236}">
                <a16:creationId xmlns:a16="http://schemas.microsoft.com/office/drawing/2014/main" id="{254EEE63-AF43-4301-8CFB-5E79C97C4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1543" y="423203"/>
            <a:ext cx="7848600" cy="1219200"/>
          </a:xfrm>
          <a:noFill/>
          <a:ln/>
        </p:spPr>
        <p:txBody>
          <a:bodyPr/>
          <a:lstStyle/>
          <a:p>
            <a:r>
              <a:rPr lang="en-US" altLang="en-US" sz="4800" dirty="0"/>
              <a:t>Security Questions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F65F004-E0F3-4DFE-B297-8A373F0EDB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21543" y="1765495"/>
            <a:ext cx="9962271" cy="3763108"/>
          </a:xfrm>
        </p:spPr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How is the data protected once it is delivered to the E-Business? 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How are credit card transactions authenticated and authorized</a:t>
            </a:r>
            <a:r>
              <a:rPr lang="en-US" altLang="en-US" i="1" dirty="0">
                <a:cs typeface="Times New Roman" panose="02020603050405020304" pitchFamily="18" charset="0"/>
              </a:rPr>
              <a:t>?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The biggest potential security problem in an E-Business is of human, rather than electronic, origin. </a:t>
            </a:r>
          </a:p>
          <a:p>
            <a:r>
              <a:rPr lang="en-US" altLang="en-US" dirty="0">
                <a:cs typeface="Times New Roman" panose="02020603050405020304" pitchFamily="18" charset="0"/>
              </a:rPr>
              <a:t>The weakest link in any security system is the people using it.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FA6581-C9D3-48F0-ADDB-D9392E62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Enterprise Security Architecture, INU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</TotalTime>
  <Words>1307</Words>
  <Application>Microsoft Office PowerPoint</Application>
  <PresentationFormat>Widescreen</PresentationFormat>
  <Paragraphs>176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Retrospect</vt:lpstr>
      <vt:lpstr>Bitmap Image</vt:lpstr>
      <vt:lpstr>Introduction</vt:lpstr>
      <vt:lpstr>PowerPoint Presentation</vt:lpstr>
      <vt:lpstr>Grading Criteria</vt:lpstr>
      <vt:lpstr>Contents</vt:lpstr>
      <vt:lpstr>What is Enterprise?</vt:lpstr>
      <vt:lpstr>What is Enterprise Architecture</vt:lpstr>
      <vt:lpstr>What is Enterprise Architecture</vt:lpstr>
      <vt:lpstr>General E-Business Security Issues</vt:lpstr>
      <vt:lpstr>Security Questions</vt:lpstr>
      <vt:lpstr>Network and Web Site Security</vt:lpstr>
      <vt:lpstr>Denial of Service Attacks</vt:lpstr>
      <vt:lpstr>Viruses</vt:lpstr>
      <vt:lpstr>Web Site Defacement</vt:lpstr>
      <vt:lpstr>Electronic Industrial Espionage</vt:lpstr>
      <vt:lpstr>Credit Card Fraud &amp; Data Theft</vt:lpstr>
      <vt:lpstr>Data Spills</vt:lpstr>
      <vt:lpstr>E-Business Security</vt:lpstr>
      <vt:lpstr>Network and Web Site Security</vt:lpstr>
      <vt:lpstr>Firewall</vt:lpstr>
      <vt:lpstr>Firewall</vt:lpstr>
      <vt:lpstr>Transaction Security and Data Protection</vt:lpstr>
      <vt:lpstr>Transaction Security and Data Protection - internal</vt:lpstr>
      <vt:lpstr>Security Audits and Penetration Testing</vt:lpstr>
      <vt:lpstr>Hire an Ethical Hacker </vt:lpstr>
      <vt:lpstr>Security Providers and Products</vt:lpstr>
      <vt:lpstr>Security Consultants</vt:lpstr>
      <vt:lpstr>Risk Management Problems</vt:lpstr>
      <vt:lpstr>Risk Management</vt:lpstr>
      <vt:lpstr>Risk Transfer</vt:lpstr>
      <vt:lpstr>Insurance Coverage Options</vt:lpstr>
      <vt:lpstr>Next Week</vt:lpstr>
      <vt:lpstr>Enterprise Security Architecture</vt:lpstr>
      <vt:lpstr>Enterprise Security Architecture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 sadozai</dc:creator>
  <cp:lastModifiedBy>zain sadozai</cp:lastModifiedBy>
  <cp:revision>23</cp:revision>
  <dcterms:created xsi:type="dcterms:W3CDTF">2018-10-03T04:13:38Z</dcterms:created>
  <dcterms:modified xsi:type="dcterms:W3CDTF">2018-10-10T03:35:11Z</dcterms:modified>
</cp:coreProperties>
</file>