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 id="2147483687" r:id="rId2"/>
    <p:sldMasterId id="2147483689" r:id="rId3"/>
    <p:sldMasterId id="2147483691" r:id="rId4"/>
  </p:sldMasterIdLst>
  <p:notesMasterIdLst>
    <p:notesMasterId r:id="rId15"/>
  </p:notesMasterIdLst>
  <p:handoutMasterIdLst>
    <p:handoutMasterId r:id="rId16"/>
  </p:handoutMasterIdLst>
  <p:sldIdLst>
    <p:sldId id="269" r:id="rId5"/>
    <p:sldId id="335" r:id="rId6"/>
    <p:sldId id="391" r:id="rId7"/>
    <p:sldId id="456" r:id="rId8"/>
    <p:sldId id="457" r:id="rId9"/>
    <p:sldId id="395" r:id="rId10"/>
    <p:sldId id="455" r:id="rId11"/>
    <p:sldId id="398" r:id="rId12"/>
    <p:sldId id="458" r:id="rId13"/>
    <p:sldId id="459" r:id="rId14"/>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1636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2" autoAdjust="0"/>
    <p:restoredTop sz="99644" autoAdjust="0"/>
  </p:normalViewPr>
  <p:slideViewPr>
    <p:cSldViewPr snapToObjects="1">
      <p:cViewPr>
        <p:scale>
          <a:sx n="60" d="100"/>
          <a:sy n="60" d="100"/>
        </p:scale>
        <p:origin x="-936" y="-3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B8A4B-E2B6-49AE-9C80-8BDF4832731E}" type="datetimeFigureOut">
              <a:rPr lang="en-US" smtClean="0"/>
              <a:pPr/>
              <a:t>10/15/2019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9A3263-8BDD-4B8C-A2FE-996639E4C9B4}"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819F0-ECC6-415A-8440-C5CBFF46ECA4}" type="datetimeFigureOut">
              <a:rPr lang="en-US" smtClean="0"/>
              <a:pPr/>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FEBB7-FE7A-433B-8544-0A8DA9A35538}" type="slidenum">
              <a:rPr lang="en-US" smtClean="0"/>
              <a:pPr/>
              <a:t>‹#›</a:t>
            </a:fld>
            <a:endParaRPr lang="en-US"/>
          </a:p>
        </p:txBody>
      </p:sp>
    </p:spTree>
    <p:extLst>
      <p:ext uri="{BB962C8B-B14F-4D97-AF65-F5344CB8AC3E}">
        <p14:creationId xmlns="" xmlns:p14="http://schemas.microsoft.com/office/powerpoint/2010/main" val="48423134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74213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4004699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121362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301238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2368900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236890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Layout">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25"/>
            <a:ext cx="7772400" cy="1470025"/>
          </a:xfrm>
          <a:prstGeom prst="rect">
            <a:avLst/>
          </a:prstGeom>
        </p:spPr>
        <p:txBody>
          <a:bodyPr/>
          <a:lstStyle>
            <a:lvl1pPr>
              <a:defRPr>
                <a:solidFill>
                  <a:srgbClr val="616365"/>
                </a:solidFill>
                <a:latin typeface="Bliss Pro"/>
                <a:cs typeface="Bliss Pro"/>
              </a:defRPr>
            </a:lvl1pPr>
          </a:lstStyle>
          <a:p>
            <a:r>
              <a:rPr lang="it-IT"/>
              <a:t>Click to edit Master title style</a:t>
            </a:r>
            <a:endParaRPr lang="en-GB"/>
          </a:p>
        </p:txBody>
      </p:sp>
      <p:sp>
        <p:nvSpPr>
          <p:cNvPr id="7"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16365"/>
                </a:solidFill>
                <a:latin typeface="Bliss Pro"/>
                <a:cs typeface="Blis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10/22/08</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10/22/08</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10/22/08</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10/22/08</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10/22/08</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10/22/08</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smtClean="0"/>
              <a:t>10/22/08</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3358ABF-103A-4A93-9107-F52D5D68BDAE}" type="slidenum">
              <a:rPr lang="en-US" smtClean="0"/>
              <a:pPr>
                <a:defRPr/>
              </a:pPr>
              <a:t>‹#›</a:t>
            </a:fld>
            <a:r>
              <a:rPr lang="en-US" dirty="0" smtClean="0"/>
              <a:t>/35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Layout">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25"/>
            <a:ext cx="7772400" cy="1470025"/>
          </a:xfrm>
          <a:prstGeom prst="rect">
            <a:avLst/>
          </a:prstGeom>
        </p:spPr>
        <p:txBody>
          <a:bodyPr/>
          <a:lstStyle>
            <a:lvl1pPr>
              <a:defRPr>
                <a:solidFill>
                  <a:srgbClr val="616365"/>
                </a:solidFill>
                <a:latin typeface="Bliss Pro"/>
                <a:cs typeface="Bliss Pro"/>
              </a:defRPr>
            </a:lvl1pPr>
          </a:lstStyle>
          <a:p>
            <a:r>
              <a:rPr lang="it-IT"/>
              <a:t>Click to edit Master title style</a:t>
            </a:r>
            <a:endParaRPr lang="en-GB"/>
          </a:p>
        </p:txBody>
      </p:sp>
      <p:sp>
        <p:nvSpPr>
          <p:cNvPr id="7"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16365"/>
                </a:solidFill>
                <a:latin typeface="Bliss Pro"/>
                <a:cs typeface="Blis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 Layout">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25"/>
            <a:ext cx="7772400" cy="1470025"/>
          </a:xfrm>
          <a:prstGeom prst="rect">
            <a:avLst/>
          </a:prstGeom>
        </p:spPr>
        <p:txBody>
          <a:bodyPr/>
          <a:lstStyle>
            <a:lvl1pPr>
              <a:defRPr>
                <a:solidFill>
                  <a:srgbClr val="616365"/>
                </a:solidFill>
                <a:latin typeface="Bliss Pro"/>
                <a:cs typeface="Bliss Pro"/>
              </a:defRPr>
            </a:lvl1pPr>
          </a:lstStyle>
          <a:p>
            <a:r>
              <a:rPr lang="it-IT"/>
              <a:t>Click to edit Master title style</a:t>
            </a:r>
            <a:endParaRPr lang="en-GB"/>
          </a:p>
        </p:txBody>
      </p:sp>
      <p:sp>
        <p:nvSpPr>
          <p:cNvPr id="7"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16365"/>
                </a:solidFill>
                <a:latin typeface="Bliss Pro"/>
                <a:cs typeface="Blis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en-US" smtClean="0"/>
              <a:t>10/22/08</a:t>
            </a:r>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10/22/08</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10/22/08</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DAAD73BF-4F90-BF4A-B58E-D4B49D89A2FA}" type="slidenum">
              <a:rPr lang="en-US" smtClean="0"/>
              <a:pPr/>
              <a:t>‹#›</a:t>
            </a:fld>
            <a:r>
              <a:rPr lang="en-US" smtClean="0"/>
              <a:t>/35</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10/22/08</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10/22/08</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AD73BF-4F90-BF4A-B58E-D4B49D89A2FA}" type="slidenum">
              <a:rPr lang="en-US" smtClean="0"/>
              <a:pPr/>
              <a:t>‹#›</a:t>
            </a:fld>
            <a:r>
              <a:rPr lang="en-US" smtClean="0"/>
              <a:t>/35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6"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2.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2.pd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0"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r>
              <a:rPr lang="en-US" smtClean="0"/>
              <a:t>10/22/08</a:t>
            </a:r>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pic>
        <p:nvPicPr>
          <p:cNvPr id="7" name="Picture 6" descr="iit logo RGB outline without text.ai"/>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14"/>
              <a:stretch>
                <a:fillRect/>
              </a:stretch>
            </p:blipFill>
          </mc:Choice>
          <mc:Fallback>
            <p:blipFill>
              <a:blip r:embed="rId15"/>
              <a:stretch>
                <a:fillRect/>
              </a:stretch>
            </p:blipFill>
          </mc:Fallback>
        </mc:AlternateContent>
        <p:spPr>
          <a:xfrm>
            <a:off x="180000" y="180000"/>
            <a:ext cx="660400" cy="558800"/>
          </a:xfrm>
          <a:prstGeom prst="rect">
            <a:avLst/>
          </a:prstGeom>
        </p:spPr>
      </p:pic>
      <p:sp>
        <p:nvSpPr>
          <p:cNvPr id="8" name="Rectangle 7"/>
          <p:cNvSpPr/>
          <p:nvPr userDrawn="1"/>
        </p:nvSpPr>
        <p:spPr>
          <a:xfrm>
            <a:off x="0" y="6553200"/>
            <a:ext cx="9144000" cy="168275"/>
          </a:xfrm>
          <a:prstGeom prst="rect">
            <a:avLst/>
          </a:prstGeom>
          <a:solidFill>
            <a:srgbClr val="61636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userDrawn="1"/>
        </p:nvSpPr>
        <p:spPr>
          <a:xfrm>
            <a:off x="0" y="0"/>
            <a:ext cx="990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Comsats_logo.jpg"/>
          <p:cNvPicPr>
            <a:picLocks noChangeAspect="1"/>
          </p:cNvPicPr>
          <p:nvPr userDrawn="1"/>
        </p:nvPicPr>
        <p:blipFill>
          <a:blip r:embed="rId16"/>
          <a:stretch>
            <a:fillRect/>
          </a:stretch>
        </p:blipFill>
        <p:spPr>
          <a:xfrm>
            <a:off x="71406" y="108562"/>
            <a:ext cx="841137" cy="820108"/>
          </a:xfrm>
          <a:prstGeom prst="rect">
            <a:avLst/>
          </a:prstGeom>
        </p:spPr>
      </p:pic>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85786" y="1357298"/>
            <a:ext cx="8072494" cy="1285884"/>
          </a:xfrm>
        </p:spPr>
        <p:txBody>
          <a:bodyPr/>
          <a:lstStyle/>
          <a:p>
            <a:r>
              <a:rPr lang="en-GB" sz="3500" b="1" dirty="0" smtClean="0">
                <a:solidFill>
                  <a:schemeClr val="bg1"/>
                </a:solidFill>
                <a:latin typeface="Bliss Pro"/>
              </a:rPr>
              <a:t> Professional Ethics  </a:t>
            </a:r>
            <a:endParaRPr lang="en-GB" sz="3600" b="1" dirty="0" smtClean="0">
              <a:solidFill>
                <a:schemeClr val="bg1"/>
              </a:solidFill>
              <a:latin typeface="Bliss Pro"/>
              <a:cs typeface="Times New Roman" pitchFamily="18" charset="0"/>
            </a:endParaRPr>
          </a:p>
        </p:txBody>
      </p:sp>
      <p:sp>
        <p:nvSpPr>
          <p:cNvPr id="6" name="TextBox 5"/>
          <p:cNvSpPr txBox="1"/>
          <p:nvPr/>
        </p:nvSpPr>
        <p:spPr>
          <a:xfrm>
            <a:off x="1142976" y="2996952"/>
            <a:ext cx="7358114" cy="892552"/>
          </a:xfrm>
          <a:prstGeom prst="rect">
            <a:avLst/>
          </a:prstGeom>
          <a:noFill/>
        </p:spPr>
        <p:txBody>
          <a:bodyPr wrap="square" rtlCol="0">
            <a:spAutoFit/>
          </a:bodyPr>
          <a:lstStyle/>
          <a:p>
            <a:pPr algn="ctr"/>
            <a:r>
              <a:rPr lang="it-IT" sz="2600" dirty="0" smtClean="0">
                <a:solidFill>
                  <a:schemeClr val="bg1"/>
                </a:solidFill>
                <a:latin typeface="Bliss Pro"/>
              </a:rPr>
              <a:t>By </a:t>
            </a:r>
          </a:p>
          <a:p>
            <a:pPr algn="ctr"/>
            <a:r>
              <a:rPr lang="it-IT" sz="2600" dirty="0" smtClean="0">
                <a:solidFill>
                  <a:schemeClr val="bg1"/>
                </a:solidFill>
                <a:latin typeface="Bliss Pro"/>
              </a:rPr>
              <a:t>Engr. M. Mujtaba Ihsan</a:t>
            </a:r>
          </a:p>
        </p:txBody>
      </p:sp>
      <p:pic>
        <p:nvPicPr>
          <p:cNvPr id="7" name="Picture 6" descr="1075717_549909255068252_805887821_n.jpg"/>
          <p:cNvPicPr/>
          <p:nvPr/>
        </p:nvPicPr>
        <p:blipFill>
          <a:blip r:embed="rId3" cstate="print"/>
          <a:stretch>
            <a:fillRect/>
          </a:stretch>
        </p:blipFill>
        <p:spPr>
          <a:xfrm>
            <a:off x="0" y="0"/>
            <a:ext cx="1142975" cy="1000108"/>
          </a:xfrm>
          <a:prstGeom prst="rect">
            <a:avLst/>
          </a:prstGeom>
        </p:spPr>
      </p:pic>
      <p:pic>
        <p:nvPicPr>
          <p:cNvPr id="8" name="irc_mi" descr="http://upload.wikimedia.org/wikipedia/commons/9/9c/Inu_peshawar_logo.gif"/>
          <p:cNvPicPr/>
          <p:nvPr/>
        </p:nvPicPr>
        <p:blipFill>
          <a:blip r:embed="rId4" cstate="print"/>
          <a:srcRect/>
          <a:stretch>
            <a:fillRect/>
          </a:stretch>
        </p:blipFill>
        <p:spPr bwMode="auto">
          <a:xfrm>
            <a:off x="3104984" y="5013176"/>
            <a:ext cx="3123200" cy="12310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980198" y="500042"/>
            <a:ext cx="5472122" cy="714372"/>
          </a:xfrm>
        </p:spPr>
        <p:txBody>
          <a:bodyPr>
            <a:normAutofit fontScale="90000"/>
          </a:bodyPr>
          <a:lstStyle/>
          <a:p>
            <a:r>
              <a:rPr lang="en-US" sz="3600" dirty="0" smtClean="0">
                <a:solidFill>
                  <a:schemeClr val="bg1"/>
                </a:solidFill>
                <a:latin typeface="Times New Roman" pitchFamily="18" charset="0"/>
                <a:cs typeface="Times New Roman" pitchFamily="18" charset="0"/>
              </a:rPr>
              <a:t>Core Values of Carroll School of Management</a:t>
            </a:r>
          </a:p>
        </p:txBody>
      </p:sp>
      <p:sp>
        <p:nvSpPr>
          <p:cNvPr id="6" name="Rectangle 3"/>
          <p:cNvSpPr>
            <a:spLocks noGrp="1" noChangeArrowheads="1"/>
          </p:cNvSpPr>
          <p:nvPr>
            <p:ph idx="1"/>
          </p:nvPr>
        </p:nvSpPr>
        <p:spPr>
          <a:xfrm>
            <a:off x="1094928" y="1188239"/>
            <a:ext cx="7763352" cy="5364961"/>
          </a:xfrm>
        </p:spPr>
        <p:txBody>
          <a:bodyPr>
            <a:noAutofit/>
          </a:bodyPr>
          <a:lstStyle/>
          <a:p>
            <a:pPr>
              <a:lnSpc>
                <a:spcPct val="80000"/>
              </a:lnSpc>
            </a:pPr>
            <a:r>
              <a:rPr lang="de-DE" sz="3000" dirty="0" smtClean="0">
                <a:solidFill>
                  <a:schemeClr val="bg1"/>
                </a:solidFill>
                <a:latin typeface="+mj-lt"/>
                <a:cs typeface="Times New Roman" pitchFamily="18" charset="0"/>
              </a:rPr>
              <a:t>  </a:t>
            </a:r>
            <a:r>
              <a:rPr lang="en-US" sz="2400" b="1" dirty="0" smtClean="0">
                <a:solidFill>
                  <a:schemeClr val="bg1"/>
                </a:solidFill>
                <a:latin typeface="Times New Roman" pitchFamily="18" charset="0"/>
                <a:cs typeface="Times New Roman" pitchFamily="18" charset="0"/>
              </a:rPr>
              <a:t>Honesty &amp; Integrity</a:t>
            </a:r>
            <a:r>
              <a:rPr lang="en-US" sz="2400" dirty="0" smtClean="0">
                <a:solidFill>
                  <a:schemeClr val="bg1"/>
                </a:solidFill>
                <a:latin typeface="Times New Roman" pitchFamily="18" charset="0"/>
                <a:cs typeface="Times New Roman" pitchFamily="18" charset="0"/>
              </a:rPr>
              <a:t>, We are committed to promoting the highest standards of honesty and integrity</a:t>
            </a:r>
          </a:p>
          <a:p>
            <a:pPr>
              <a:lnSpc>
                <a:spcPct val="80000"/>
              </a:lnSpc>
            </a:pPr>
            <a:r>
              <a:rPr lang="en-US" sz="2400" b="1" dirty="0" smtClean="0">
                <a:solidFill>
                  <a:schemeClr val="bg1"/>
                </a:solidFill>
                <a:latin typeface="Times New Roman" pitchFamily="18" charset="0"/>
                <a:cs typeface="Times New Roman" pitchFamily="18" charset="0"/>
              </a:rPr>
              <a:t>Mutual Respect</a:t>
            </a:r>
            <a:r>
              <a:rPr lang="en-US" sz="2400" dirty="0" smtClean="0">
                <a:solidFill>
                  <a:schemeClr val="bg1"/>
                </a:solidFill>
                <a:latin typeface="Times New Roman" pitchFamily="18" charset="0"/>
                <a:cs typeface="Times New Roman" pitchFamily="18" charset="0"/>
              </a:rPr>
              <a:t>, We are committed to fostering an environment in which every member of our community nurtures the spirit of trust, teamwork, openness and respect</a:t>
            </a:r>
          </a:p>
          <a:p>
            <a:pPr>
              <a:lnSpc>
                <a:spcPct val="80000"/>
              </a:lnSpc>
            </a:pPr>
            <a:r>
              <a:rPr lang="en-US" sz="2400" b="1" dirty="0" smtClean="0">
                <a:solidFill>
                  <a:schemeClr val="bg1"/>
                </a:solidFill>
                <a:latin typeface="Times New Roman" pitchFamily="18" charset="0"/>
                <a:cs typeface="Times New Roman" pitchFamily="18" charset="0"/>
              </a:rPr>
              <a:t>Pursuit of Excellence</a:t>
            </a:r>
            <a:r>
              <a:rPr lang="en-US" sz="2400" dirty="0" smtClean="0">
                <a:solidFill>
                  <a:schemeClr val="bg1"/>
                </a:solidFill>
                <a:latin typeface="Times New Roman" pitchFamily="18" charset="0"/>
                <a:cs typeface="Times New Roman" pitchFamily="18" charset="0"/>
              </a:rPr>
              <a:t>, We are committed to creating an environment where all members of the community pursue the highest possible level of academic performance and personal development.</a:t>
            </a:r>
          </a:p>
          <a:p>
            <a:pPr>
              <a:lnSpc>
                <a:spcPct val="80000"/>
              </a:lnSpc>
            </a:pPr>
            <a:r>
              <a:rPr lang="en-US" sz="2400" b="1" dirty="0" smtClean="0">
                <a:solidFill>
                  <a:schemeClr val="bg1"/>
                </a:solidFill>
                <a:latin typeface="Times New Roman" pitchFamily="18" charset="0"/>
                <a:cs typeface="Times New Roman" pitchFamily="18" charset="0"/>
              </a:rPr>
              <a:t>Personal Accountability</a:t>
            </a:r>
            <a:r>
              <a:rPr lang="en-US" sz="2400" dirty="0" smtClean="0">
                <a:solidFill>
                  <a:schemeClr val="bg1"/>
                </a:solidFill>
                <a:latin typeface="Times New Roman" pitchFamily="18" charset="0"/>
                <a:cs typeface="Times New Roman" pitchFamily="18" charset="0"/>
              </a:rPr>
              <a:t>, We are committed to fostering an environment where every member of the community understands and accepts responsibility for upholding and reinforcing our values</a:t>
            </a:r>
          </a:p>
          <a:p>
            <a:pPr>
              <a:lnSpc>
                <a:spcPct val="80000"/>
              </a:lnSpc>
              <a:buNone/>
            </a:pPr>
            <a:endParaRPr lang="de-DE" sz="7200" dirty="0" smtClean="0">
              <a:solidFill>
                <a:schemeClr val="bg1"/>
              </a:solidFill>
              <a:latin typeface="+mj-lt"/>
              <a:cs typeface="Times New Roman" pitchFamily="18" charset="0"/>
            </a:endParaRPr>
          </a:p>
        </p:txBody>
      </p:sp>
      <p:sp>
        <p:nvSpPr>
          <p:cNvPr id="32772" name="AutoShape 4"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08520" y="51202"/>
            <a:ext cx="2167508" cy="1238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4" name="AutoShape 6"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94680" y="-490761"/>
            <a:ext cx="1866900" cy="160176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643306" y="4294507"/>
            <a:ext cx="3643338" cy="461665"/>
          </a:xfrm>
          <a:prstGeom prst="rect">
            <a:avLst/>
          </a:prstGeom>
          <a:noFill/>
        </p:spPr>
        <p:txBody>
          <a:bodyPr wrap="square" rtlCol="0">
            <a:spAutoFit/>
          </a:bodyPr>
          <a:lstStyle/>
          <a:p>
            <a:endParaRPr lang="en-US" sz="2400" dirty="0">
              <a:solidFill>
                <a:schemeClr val="bg1"/>
              </a:solidFill>
            </a:endParaRPr>
          </a:p>
        </p:txBody>
      </p:sp>
      <p:pic>
        <p:nvPicPr>
          <p:cNvPr id="5" name="Picture 4"/>
          <p:cNvPicPr>
            <a:picLocks noChangeAspect="1"/>
          </p:cNvPicPr>
          <p:nvPr/>
        </p:nvPicPr>
        <p:blipFill>
          <a:blip r:embed="rId3"/>
          <a:stretch>
            <a:fillRect/>
          </a:stretch>
        </p:blipFill>
        <p:spPr>
          <a:xfrm>
            <a:off x="15227" y="10331"/>
            <a:ext cx="975105" cy="9751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980198" y="500042"/>
            <a:ext cx="5472122" cy="714372"/>
          </a:xfrm>
        </p:spPr>
        <p:txBody>
          <a:bodyPr>
            <a:normAutofit/>
          </a:bodyPr>
          <a:lstStyle/>
          <a:p>
            <a:r>
              <a:rPr lang="en-CA" sz="3600" b="1" dirty="0" smtClean="0"/>
              <a:t>Values and Ethics </a:t>
            </a:r>
            <a:endParaRPr lang="en-US" sz="3600" dirty="0" smtClean="0">
              <a:solidFill>
                <a:schemeClr val="tx2">
                  <a:lumMod val="10000"/>
                </a:schemeClr>
              </a:solidFill>
              <a:effectLst>
                <a:outerShdw blurRad="50800" dist="50800" dir="5400000" algn="ctr" rotWithShape="0">
                  <a:schemeClr val="bg2"/>
                </a:outerShdw>
              </a:effectLst>
            </a:endParaRPr>
          </a:p>
        </p:txBody>
      </p:sp>
      <p:sp>
        <p:nvSpPr>
          <p:cNvPr id="7" name="Rectangle 3"/>
          <p:cNvSpPr>
            <a:spLocks noGrp="1" noChangeArrowheads="1"/>
          </p:cNvSpPr>
          <p:nvPr>
            <p:ph idx="1"/>
          </p:nvPr>
        </p:nvSpPr>
        <p:spPr>
          <a:xfrm>
            <a:off x="1094928" y="1340768"/>
            <a:ext cx="8013576" cy="4945752"/>
          </a:xfrm>
        </p:spPr>
        <p:txBody>
          <a:bodyPr>
            <a:noAutofit/>
          </a:bodyPr>
          <a:lstStyle/>
          <a:p>
            <a:pPr>
              <a:lnSpc>
                <a:spcPct val="150000"/>
              </a:lnSpc>
              <a:buNone/>
            </a:pPr>
            <a:r>
              <a:rPr lang="de-DE" sz="3000" smtClean="0">
                <a:solidFill>
                  <a:schemeClr val="bg1"/>
                </a:solidFill>
                <a:latin typeface="+mj-lt"/>
                <a:cs typeface="Times New Roman" pitchFamily="18" charset="0"/>
              </a:rPr>
              <a:t>Definition </a:t>
            </a:r>
            <a:r>
              <a:rPr lang="de-DE" sz="3000" dirty="0" smtClean="0">
                <a:solidFill>
                  <a:schemeClr val="bg1"/>
                </a:solidFill>
                <a:latin typeface="+mj-lt"/>
                <a:cs typeface="Times New Roman" pitchFamily="18" charset="0"/>
              </a:rPr>
              <a:t>of Value </a:t>
            </a:r>
          </a:p>
          <a:p>
            <a:pPr algn="just">
              <a:lnSpc>
                <a:spcPct val="150000"/>
              </a:lnSpc>
              <a:buNone/>
            </a:pPr>
            <a:r>
              <a:rPr lang="en-CA" sz="2800" b="1" dirty="0" smtClean="0">
                <a:solidFill>
                  <a:schemeClr val="bg1"/>
                </a:solidFill>
                <a:latin typeface="Tiger"/>
                <a:ea typeface="Tahoma" pitchFamily="34" charset="0"/>
                <a:cs typeface="Tahoma" pitchFamily="34" charset="0"/>
              </a:rPr>
              <a:t>Values</a:t>
            </a:r>
            <a:r>
              <a:rPr lang="en-CA" sz="2800" dirty="0" smtClean="0">
                <a:solidFill>
                  <a:schemeClr val="bg1"/>
                </a:solidFill>
                <a:latin typeface="Tiger"/>
                <a:ea typeface="Tahoma" pitchFamily="34" charset="0"/>
                <a:cs typeface="Tahoma" pitchFamily="34" charset="0"/>
              </a:rPr>
              <a:t> can be defined as those things that are important to or valued by someone. </a:t>
            </a:r>
          </a:p>
          <a:p>
            <a:pPr algn="just">
              <a:lnSpc>
                <a:spcPct val="150000"/>
              </a:lnSpc>
              <a:buNone/>
            </a:pPr>
            <a:r>
              <a:rPr lang="en-CA" sz="2800" dirty="0" smtClean="0">
                <a:solidFill>
                  <a:schemeClr val="bg1"/>
                </a:solidFill>
                <a:latin typeface="Tiger"/>
                <a:ea typeface="Tahoma" pitchFamily="34" charset="0"/>
                <a:cs typeface="Tahoma" pitchFamily="34" charset="0"/>
              </a:rPr>
              <a:t>That someone can be an individual or, </a:t>
            </a:r>
          </a:p>
          <a:p>
            <a:pPr algn="just">
              <a:lnSpc>
                <a:spcPct val="150000"/>
              </a:lnSpc>
              <a:buNone/>
            </a:pPr>
            <a:r>
              <a:rPr lang="en-CA" sz="2800" dirty="0" smtClean="0">
                <a:solidFill>
                  <a:schemeClr val="bg1"/>
                </a:solidFill>
                <a:latin typeface="Tiger"/>
                <a:ea typeface="Tahoma" pitchFamily="34" charset="0"/>
                <a:cs typeface="Tahoma" pitchFamily="34" charset="0"/>
              </a:rPr>
              <a:t>collectively, an organization. </a:t>
            </a:r>
            <a:endParaRPr lang="de-DE" sz="2800" dirty="0" smtClean="0">
              <a:solidFill>
                <a:schemeClr val="bg1"/>
              </a:solidFill>
              <a:latin typeface="Tiger"/>
              <a:ea typeface="Tahoma" pitchFamily="34" charset="0"/>
              <a:cs typeface="Tahoma" pitchFamily="34" charset="0"/>
            </a:endParaRPr>
          </a:p>
          <a:p>
            <a:pPr algn="just">
              <a:lnSpc>
                <a:spcPct val="150000"/>
              </a:lnSpc>
              <a:buNone/>
            </a:pPr>
            <a:r>
              <a:rPr lang="de-DE" sz="3000" dirty="0" smtClean="0">
                <a:solidFill>
                  <a:schemeClr val="bg1"/>
                </a:solidFill>
                <a:latin typeface="+mj-lt"/>
                <a:cs typeface="Times New Roman" pitchFamily="18" charset="0"/>
              </a:rPr>
              <a:t> </a:t>
            </a:r>
          </a:p>
          <a:p>
            <a:pPr>
              <a:lnSpc>
                <a:spcPct val="150000"/>
              </a:lnSpc>
              <a:buFont typeface="Arial" pitchFamily="34" charset="0"/>
              <a:buChar char="•"/>
            </a:pPr>
            <a:endParaRPr lang="de-DE" sz="3000" dirty="0" smtClean="0">
              <a:solidFill>
                <a:schemeClr val="bg1"/>
              </a:solidFill>
              <a:latin typeface="+mj-lt"/>
              <a:cs typeface="Times New Roman" pitchFamily="18" charset="0"/>
            </a:endParaRPr>
          </a:p>
        </p:txBody>
      </p:sp>
      <p:pic>
        <p:nvPicPr>
          <p:cNvPr id="6" name="Picture 5"/>
          <p:cNvPicPr>
            <a:picLocks noChangeAspect="1"/>
          </p:cNvPicPr>
          <p:nvPr/>
        </p:nvPicPr>
        <p:blipFill>
          <a:blip r:embed="rId3"/>
          <a:stretch>
            <a:fillRect/>
          </a:stretch>
        </p:blipFill>
        <p:spPr>
          <a:xfrm>
            <a:off x="8602" y="10115"/>
            <a:ext cx="979854" cy="9798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094929" y="357166"/>
            <a:ext cx="8049070" cy="714372"/>
          </a:xfrm>
        </p:spPr>
        <p:txBody>
          <a:bodyPr>
            <a:normAutofit/>
          </a:bodyPr>
          <a:lstStyle/>
          <a:p>
            <a:r>
              <a:rPr lang="en-US" sz="3600" dirty="0" smtClean="0">
                <a:solidFill>
                  <a:schemeClr val="bg1"/>
                </a:solidFill>
              </a:rPr>
              <a:t>Example </a:t>
            </a:r>
          </a:p>
        </p:txBody>
      </p:sp>
      <p:sp>
        <p:nvSpPr>
          <p:cNvPr id="6" name="Rectangle 3"/>
          <p:cNvSpPr>
            <a:spLocks noGrp="1" noChangeArrowheads="1"/>
          </p:cNvSpPr>
          <p:nvPr>
            <p:ph idx="1"/>
          </p:nvPr>
        </p:nvSpPr>
        <p:spPr>
          <a:xfrm>
            <a:off x="1094928" y="1188240"/>
            <a:ext cx="7763352" cy="3955272"/>
          </a:xfrm>
        </p:spPr>
        <p:txBody>
          <a:bodyPr>
            <a:noAutofit/>
          </a:bodyPr>
          <a:lstStyle/>
          <a:p>
            <a:pPr marL="342900" lvl="1" indent="-342900" algn="just">
              <a:spcBef>
                <a:spcPts val="0"/>
              </a:spcBef>
              <a:buFont typeface="Wingdings" pitchFamily="2" charset="2"/>
              <a:buChar char="Ø"/>
            </a:pPr>
            <a:r>
              <a:rPr lang="en-CA" dirty="0" smtClean="0">
                <a:solidFill>
                  <a:schemeClr val="bg1"/>
                </a:solidFill>
                <a:latin typeface="Times New Roman" pitchFamily="18" charset="0"/>
                <a:cs typeface="Times New Roman" pitchFamily="18" charset="0"/>
              </a:rPr>
              <a:t>Dr. John Johns, in an article entitled "The Ethical Dimensions of National Security," mentions honesty and loyalty as values that are the ingredients of integrity.</a:t>
            </a:r>
            <a:endParaRPr lang="de-DE" dirty="0" smtClean="0">
              <a:solidFill>
                <a:schemeClr val="bg1"/>
              </a:solidFill>
              <a:latin typeface="Times New Roman" pitchFamily="18" charset="0"/>
              <a:cs typeface="Times New Roman" pitchFamily="18" charset="0"/>
            </a:endParaRPr>
          </a:p>
          <a:p>
            <a:pPr>
              <a:spcBef>
                <a:spcPts val="0"/>
              </a:spcBef>
              <a:buFont typeface="Wingdings" pitchFamily="2" charset="2"/>
              <a:buChar char="Ø"/>
            </a:pPr>
            <a:endParaRPr lang="en-CA" sz="2400" dirty="0" smtClean="0">
              <a:solidFill>
                <a:schemeClr val="bg1"/>
              </a:solidFill>
              <a:latin typeface="Times New Roman" pitchFamily="18" charset="0"/>
              <a:cs typeface="Times New Roman" pitchFamily="18" charset="0"/>
            </a:endParaRPr>
          </a:p>
          <a:p>
            <a:pPr>
              <a:spcBef>
                <a:spcPts val="0"/>
              </a:spcBef>
              <a:buFont typeface="Wingdings" pitchFamily="2" charset="2"/>
              <a:buChar char="Ø"/>
            </a:pPr>
            <a:r>
              <a:rPr lang="en-CA" sz="2400" dirty="0" smtClean="0">
                <a:solidFill>
                  <a:schemeClr val="bg1"/>
                </a:solidFill>
                <a:latin typeface="Times New Roman" pitchFamily="18" charset="0"/>
                <a:cs typeface="Times New Roman" pitchFamily="18" charset="0"/>
              </a:rPr>
              <a:t>VALUES PROVIDE THE BASIS FOR JUDGMENTS ABOUT WHAT IS IMPORTANT FOR THE ORGANIZATION TO SUCCEED IN ITS CORE BUSINESS</a:t>
            </a:r>
            <a:endParaRPr lang="de-DE" sz="2400" dirty="0" smtClean="0">
              <a:solidFill>
                <a:schemeClr val="bg1"/>
              </a:solidFill>
              <a:latin typeface="Times New Roman" pitchFamily="18" charset="0"/>
              <a:cs typeface="Times New Roman" pitchFamily="18" charset="0"/>
            </a:endParaRPr>
          </a:p>
        </p:txBody>
      </p:sp>
      <p:sp>
        <p:nvSpPr>
          <p:cNvPr id="32772" name="AutoShape 4"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20650" y="-744538"/>
            <a:ext cx="1866900" cy="1238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4" name="AutoShape 6"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20650" y="-744538"/>
            <a:ext cx="1866900" cy="1238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3"/>
          <p:cNvSpPr txBox="1">
            <a:spLocks noChangeArrowheads="1"/>
          </p:cNvSpPr>
          <p:nvPr/>
        </p:nvSpPr>
        <p:spPr>
          <a:xfrm>
            <a:off x="1107991" y="3071810"/>
            <a:ext cx="7763352" cy="1000132"/>
          </a:xfrm>
          <a:prstGeom prst="rect">
            <a:avLst/>
          </a:prstGeom>
        </p:spPr>
        <p:txBody>
          <a:bodyPr vert="horz" lIns="91440" tIns="45720" rIns="91440" bIns="45720" rtlCol="0">
            <a:noAutofit/>
          </a:bodyPr>
          <a:lstStyle/>
          <a:p>
            <a:pPr marL="342900" marR="0" lvl="0" indent="-342900" algn="just" defTabSz="457200" rtl="0" eaLnBrk="1" fontAlgn="auto" latinLnBrk="0" hangingPunct="1">
              <a:lnSpc>
                <a:spcPct val="100000"/>
              </a:lnSpc>
              <a:spcAft>
                <a:spcPts val="0"/>
              </a:spcAft>
              <a:buClrTx/>
              <a:buSzTx/>
              <a:tabLst/>
              <a:defRPr/>
            </a:pPr>
            <a:endParaRPr kumimoji="0" lang="de-DE" sz="2200" b="0" i="0" u="none" strike="noStrike" kern="1200" cap="none" spc="0" normalizeH="0" baseline="0" noProof="0" dirty="0" smtClean="0">
              <a:ln>
                <a:noFill/>
              </a:ln>
              <a:solidFill>
                <a:schemeClr val="bg1"/>
              </a:solidFill>
              <a:effectLst/>
              <a:uLnTx/>
              <a:uFillTx/>
              <a:latin typeface="+mn-lt"/>
              <a:ea typeface="+mn-ea"/>
              <a:cs typeface="Times New Roman" pitchFamily="18" charset="0"/>
            </a:endParaRPr>
          </a:p>
        </p:txBody>
      </p:sp>
      <p:sp>
        <p:nvSpPr>
          <p:cNvPr id="8" name="Rectangle 3"/>
          <p:cNvSpPr txBox="1">
            <a:spLocks noChangeArrowheads="1"/>
          </p:cNvSpPr>
          <p:nvPr/>
        </p:nvSpPr>
        <p:spPr>
          <a:xfrm>
            <a:off x="1107991" y="1071538"/>
            <a:ext cx="7763352" cy="3539769"/>
          </a:xfrm>
          <a:prstGeom prst="rect">
            <a:avLst/>
          </a:prstGeom>
        </p:spPr>
        <p:txBody>
          <a:bodyPr vert="horz" lIns="91440" tIns="45720" rIns="91440" bIns="45720" rtlCol="0">
            <a:noAutofit/>
          </a:bodyPr>
          <a:lstStyle/>
          <a:p>
            <a:pPr marL="742950" lvl="1" indent="-285750">
              <a:spcBef>
                <a:spcPct val="20000"/>
              </a:spcBef>
              <a:buFont typeface="Wingdings" pitchFamily="2" charset="2"/>
              <a:buChar char="§"/>
              <a:defRPr/>
            </a:pPr>
            <a:endParaRPr kumimoji="0" lang="de-DE" sz="2200" b="0" i="0" u="none" strike="noStrike" kern="1200" cap="none" spc="0" normalizeH="0" baseline="0" noProof="0" dirty="0" smtClean="0">
              <a:ln>
                <a:noFill/>
              </a:ln>
              <a:solidFill>
                <a:schemeClr val="bg1"/>
              </a:solidFill>
              <a:effectLst/>
              <a:uLnTx/>
              <a:uFillTx/>
              <a:latin typeface="+mn-lt"/>
              <a:ea typeface="+mn-ea"/>
              <a:cs typeface="Times New Roman" pitchFamily="18" charset="0"/>
            </a:endParaRPr>
          </a:p>
        </p:txBody>
      </p:sp>
      <p:sp>
        <p:nvSpPr>
          <p:cNvPr id="10" name="Rectangle 3"/>
          <p:cNvSpPr txBox="1">
            <a:spLocks noChangeArrowheads="1"/>
          </p:cNvSpPr>
          <p:nvPr/>
        </p:nvSpPr>
        <p:spPr>
          <a:xfrm>
            <a:off x="1107990" y="4357694"/>
            <a:ext cx="8036009" cy="2195506"/>
          </a:xfrm>
          <a:prstGeom prst="rect">
            <a:avLst/>
          </a:prstGeom>
        </p:spPr>
        <p:txBody>
          <a:bodyPr vert="horz" lIns="91440" tIns="45720" rIns="91440" bIns="45720" rtlCol="0">
            <a:noAutofit/>
          </a:bodyPr>
          <a:lstStyle/>
          <a:p>
            <a:pPr marL="742950" marR="0" lvl="1" indent="-285750" algn="just" defTabSz="457200" rtl="0" eaLnBrk="1" fontAlgn="auto" latinLnBrk="0" hangingPunct="1">
              <a:lnSpc>
                <a:spcPct val="100000"/>
              </a:lnSpc>
              <a:spcBef>
                <a:spcPct val="20000"/>
              </a:spcBef>
              <a:spcAft>
                <a:spcPts val="0"/>
              </a:spcAft>
              <a:buClrTx/>
              <a:buSzTx/>
              <a:buFont typeface="Arial"/>
              <a:buNone/>
              <a:tabLst/>
              <a:defRPr/>
            </a:pPr>
            <a:r>
              <a:rPr kumimoji="0" lang="de-DE" sz="2200" b="0" i="0" u="none" strike="noStrike" kern="1200" cap="none" spc="0" normalizeH="0" baseline="0" noProof="0" dirty="0" smtClean="0">
                <a:ln>
                  <a:noFill/>
                </a:ln>
                <a:solidFill>
                  <a:schemeClr val="bg1"/>
                </a:solidFill>
                <a:effectLst/>
                <a:uLnTx/>
                <a:uFillTx/>
                <a:latin typeface="+mn-lt"/>
                <a:ea typeface="+mn-ea"/>
                <a:cs typeface="Times New Roman" pitchFamily="18" charset="0"/>
              </a:rPr>
              <a:t> </a:t>
            </a:r>
          </a:p>
          <a:p>
            <a:pPr marL="742950" marR="0" lvl="1" indent="-285750" algn="just" defTabSz="457200" rtl="0" eaLnBrk="1" fontAlgn="auto" latinLnBrk="0" hangingPunct="1">
              <a:lnSpc>
                <a:spcPct val="100000"/>
              </a:lnSpc>
              <a:spcBef>
                <a:spcPct val="20000"/>
              </a:spcBef>
              <a:spcAft>
                <a:spcPts val="0"/>
              </a:spcAft>
              <a:buClrTx/>
              <a:buSzTx/>
              <a:buFont typeface="Arial"/>
              <a:buNone/>
              <a:tabLst/>
              <a:defRPr/>
            </a:pPr>
            <a:endParaRPr kumimoji="0" lang="de-DE" sz="2200" b="0" i="0" u="none" strike="noStrike" kern="1200" cap="none" spc="0" normalizeH="0" baseline="0" noProof="0" dirty="0" smtClean="0">
              <a:ln>
                <a:noFill/>
              </a:ln>
              <a:solidFill>
                <a:schemeClr val="bg1"/>
              </a:solidFill>
              <a:effectLst/>
              <a:uLnTx/>
              <a:uFillTx/>
              <a:latin typeface="+mn-lt"/>
              <a:ea typeface="+mn-ea"/>
              <a:cs typeface="Times New Roman" pitchFamily="18" charset="0"/>
            </a:endParaRPr>
          </a:p>
        </p:txBody>
      </p:sp>
      <p:sp>
        <p:nvSpPr>
          <p:cNvPr id="11" name="Rectangle 3"/>
          <p:cNvSpPr txBox="1">
            <a:spLocks noChangeArrowheads="1"/>
          </p:cNvSpPr>
          <p:nvPr/>
        </p:nvSpPr>
        <p:spPr>
          <a:xfrm>
            <a:off x="1094928" y="1785926"/>
            <a:ext cx="7763352" cy="1285884"/>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de-DE" sz="3000" b="0" i="0" u="none" strike="noStrike" kern="1200" cap="none" spc="0" normalizeH="0" baseline="0" noProof="0" dirty="0" smtClean="0">
                <a:ln>
                  <a:noFill/>
                </a:ln>
                <a:solidFill>
                  <a:schemeClr val="bg1"/>
                </a:solidFill>
                <a:effectLst/>
                <a:uLnTx/>
                <a:uFillTx/>
                <a:latin typeface="+mj-lt"/>
                <a:ea typeface="+mn-ea"/>
                <a:cs typeface="Times New Roman" pitchFamily="18" charset="0"/>
              </a:rPr>
              <a:t> </a:t>
            </a:r>
            <a:endParaRPr kumimoji="0" lang="de-DE" sz="2200" b="0" i="0" u="none" strike="noStrike" kern="1200" cap="none" spc="0" normalizeH="0" baseline="0" noProof="0" dirty="0" smtClean="0">
              <a:ln>
                <a:noFill/>
              </a:ln>
              <a:solidFill>
                <a:schemeClr val="bg1"/>
              </a:solidFill>
              <a:effectLst/>
              <a:uLnTx/>
              <a:uFillTx/>
              <a:latin typeface="+mn-lt"/>
              <a:ea typeface="+mn-ea"/>
              <a:cs typeface="Times New Roman" pitchFamily="18" charset="0"/>
            </a:endParaRPr>
          </a:p>
        </p:txBody>
      </p:sp>
      <p:pic>
        <p:nvPicPr>
          <p:cNvPr id="2" name="Picture 1"/>
          <p:cNvPicPr>
            <a:picLocks noChangeAspect="1"/>
          </p:cNvPicPr>
          <p:nvPr/>
        </p:nvPicPr>
        <p:blipFill>
          <a:blip r:embed="rId3"/>
          <a:stretch>
            <a:fillRect/>
          </a:stretch>
        </p:blipFill>
        <p:spPr>
          <a:xfrm>
            <a:off x="14435" y="0"/>
            <a:ext cx="957165" cy="95716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272" y="274638"/>
            <a:ext cx="7696200" cy="1096962"/>
          </a:xfrm>
        </p:spPr>
        <p:txBody>
          <a:bodyPr>
            <a:normAutofit fontScale="90000"/>
          </a:bodyPr>
          <a:lstStyle/>
          <a:p>
            <a:r>
              <a:rPr lang="en-CA" b="1" i="1" dirty="0" smtClean="0">
                <a:solidFill>
                  <a:schemeClr val="bg1"/>
                </a:solidFill>
                <a:latin typeface="Tahoma" pitchFamily="34" charset="0"/>
                <a:ea typeface="Tahoma" pitchFamily="34" charset="0"/>
                <a:cs typeface="Tahoma" pitchFamily="34" charset="0"/>
              </a:rPr>
              <a:t>individual and organizational</a:t>
            </a:r>
            <a:r>
              <a:rPr lang="en-CA" dirty="0" smtClean="0">
                <a:solidFill>
                  <a:schemeClr val="bg1"/>
                </a:solidFill>
                <a:latin typeface="Tahoma" pitchFamily="34" charset="0"/>
                <a:ea typeface="Tahoma" pitchFamily="34" charset="0"/>
                <a:cs typeface="Tahoma" pitchFamily="34" charset="0"/>
              </a:rPr>
              <a:t> </a:t>
            </a:r>
            <a:r>
              <a:rPr lang="en-CA" b="1" i="1" dirty="0" smtClean="0">
                <a:solidFill>
                  <a:schemeClr val="bg1"/>
                </a:solidFill>
                <a:latin typeface="Tahoma" pitchFamily="34" charset="0"/>
                <a:ea typeface="Tahoma" pitchFamily="34" charset="0"/>
                <a:cs typeface="Tahoma" pitchFamily="34" charset="0"/>
              </a:rPr>
              <a:t>values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algn="just"/>
            <a:r>
              <a:rPr lang="en-CA" sz="2400" b="1" dirty="0" smtClean="0">
                <a:solidFill>
                  <a:schemeClr val="bg1"/>
                </a:solidFill>
                <a:latin typeface="Tahoma" pitchFamily="34" charset="0"/>
                <a:ea typeface="Tahoma" pitchFamily="34" charset="0"/>
                <a:cs typeface="Tahoma" pitchFamily="34" charset="0"/>
              </a:rPr>
              <a:t>Values</a:t>
            </a:r>
            <a:r>
              <a:rPr lang="en-CA" sz="2400" dirty="0" smtClean="0">
                <a:solidFill>
                  <a:schemeClr val="bg1"/>
                </a:solidFill>
                <a:latin typeface="Tahoma" pitchFamily="34" charset="0"/>
                <a:ea typeface="Tahoma" pitchFamily="34" charset="0"/>
                <a:cs typeface="Tahoma" pitchFamily="34" charset="0"/>
              </a:rPr>
              <a:t> are the embodiment/quality of what an organization stands for, and should be the basis for the behaviour of its members. However, what if members of the organization do not share and have not internalized the organization's values? Obviously, a disconnect between </a:t>
            </a:r>
            <a:r>
              <a:rPr lang="en-CA" sz="2400" b="1" i="1" dirty="0" smtClean="0">
                <a:solidFill>
                  <a:schemeClr val="bg1"/>
                </a:solidFill>
                <a:latin typeface="Tahoma" pitchFamily="34" charset="0"/>
                <a:ea typeface="Tahoma" pitchFamily="34" charset="0"/>
                <a:cs typeface="Tahoma" pitchFamily="34" charset="0"/>
              </a:rPr>
              <a:t>individual and organizational</a:t>
            </a:r>
            <a:r>
              <a:rPr lang="en-CA" sz="2400" dirty="0" smtClean="0">
                <a:solidFill>
                  <a:schemeClr val="bg1"/>
                </a:solidFill>
                <a:latin typeface="Tahoma" pitchFamily="34" charset="0"/>
                <a:ea typeface="Tahoma" pitchFamily="34" charset="0"/>
                <a:cs typeface="Tahoma" pitchFamily="34" charset="0"/>
              </a:rPr>
              <a:t> </a:t>
            </a:r>
            <a:r>
              <a:rPr lang="en-CA" sz="2400" b="1" i="1" dirty="0" smtClean="0">
                <a:solidFill>
                  <a:schemeClr val="bg1"/>
                </a:solidFill>
                <a:latin typeface="Tahoma" pitchFamily="34" charset="0"/>
                <a:ea typeface="Tahoma" pitchFamily="34" charset="0"/>
                <a:cs typeface="Tahoma" pitchFamily="34" charset="0"/>
              </a:rPr>
              <a:t>values</a:t>
            </a:r>
            <a:r>
              <a:rPr lang="en-CA" sz="2400" dirty="0" smtClean="0">
                <a:solidFill>
                  <a:schemeClr val="bg1"/>
                </a:solidFill>
                <a:latin typeface="Tahoma" pitchFamily="34" charset="0"/>
                <a:ea typeface="Tahoma" pitchFamily="34" charset="0"/>
                <a:cs typeface="Tahoma" pitchFamily="34" charset="0"/>
              </a:rPr>
              <a:t> will be dysfunctional. Additionally, an organization may publish one set of values, perhaps in an effort to push forward a positive image, while the values that really guide organizational </a:t>
            </a:r>
            <a:r>
              <a:rPr lang="en-CA" sz="2400" dirty="0" err="1" smtClean="0">
                <a:solidFill>
                  <a:schemeClr val="bg1"/>
                </a:solidFill>
                <a:latin typeface="Tahoma" pitchFamily="34" charset="0"/>
                <a:ea typeface="Tahoma" pitchFamily="34" charset="0"/>
                <a:cs typeface="Tahoma" pitchFamily="34" charset="0"/>
              </a:rPr>
              <a:t>behavior</a:t>
            </a:r>
            <a:r>
              <a:rPr lang="en-CA" sz="2400" dirty="0" smtClean="0">
                <a:solidFill>
                  <a:schemeClr val="bg1"/>
                </a:solidFill>
                <a:latin typeface="Tahoma" pitchFamily="34" charset="0"/>
                <a:ea typeface="Tahoma" pitchFamily="34" charset="0"/>
                <a:cs typeface="Tahoma" pitchFamily="34" charset="0"/>
              </a:rPr>
              <a:t> are very different. When there is a disconnect between </a:t>
            </a:r>
            <a:r>
              <a:rPr lang="en-CA" sz="2400" b="1" i="1" dirty="0" smtClean="0">
                <a:solidFill>
                  <a:schemeClr val="bg1"/>
                </a:solidFill>
                <a:latin typeface="Tahoma" pitchFamily="34" charset="0"/>
                <a:ea typeface="Tahoma" pitchFamily="34" charset="0"/>
                <a:cs typeface="Tahoma" pitchFamily="34" charset="0"/>
              </a:rPr>
              <a:t>stated and operating</a:t>
            </a:r>
            <a:r>
              <a:rPr lang="en-CA" sz="2400" dirty="0" smtClean="0">
                <a:solidFill>
                  <a:schemeClr val="bg1"/>
                </a:solidFill>
                <a:latin typeface="Tahoma" pitchFamily="34" charset="0"/>
                <a:ea typeface="Tahoma" pitchFamily="34" charset="0"/>
                <a:cs typeface="Tahoma" pitchFamily="34" charset="0"/>
              </a:rPr>
              <a:t> </a:t>
            </a:r>
            <a:r>
              <a:rPr lang="en-CA" sz="2400" b="1" i="1" dirty="0" smtClean="0">
                <a:solidFill>
                  <a:schemeClr val="bg1"/>
                </a:solidFill>
                <a:latin typeface="Tahoma" pitchFamily="34" charset="0"/>
                <a:ea typeface="Tahoma" pitchFamily="34" charset="0"/>
                <a:cs typeface="Tahoma" pitchFamily="34" charset="0"/>
              </a:rPr>
              <a:t>values</a:t>
            </a:r>
            <a:r>
              <a:rPr lang="en-CA" sz="2400" dirty="0" smtClean="0">
                <a:solidFill>
                  <a:schemeClr val="bg1"/>
                </a:solidFill>
                <a:latin typeface="Tahoma" pitchFamily="34" charset="0"/>
                <a:ea typeface="Tahoma" pitchFamily="34" charset="0"/>
                <a:cs typeface="Tahoma" pitchFamily="34" charset="0"/>
              </a:rPr>
              <a:t>, it may be difficult to determine what is "acceptable." </a:t>
            </a:r>
            <a:endParaRPr lang="en-US" sz="2400" dirty="0">
              <a:solidFill>
                <a:schemeClr val="bg1"/>
              </a:solidFill>
              <a:latin typeface="Tahoma" pitchFamily="34" charset="0"/>
              <a:ea typeface="Tahoma" pitchFamily="34" charset="0"/>
              <a:cs typeface="Tahoma" pitchFamily="34" charset="0"/>
            </a:endParaRPr>
          </a:p>
        </p:txBody>
      </p:sp>
      <p:pic>
        <p:nvPicPr>
          <p:cNvPr id="5" name="Picture 4"/>
          <p:cNvPicPr>
            <a:picLocks noChangeAspect="1"/>
          </p:cNvPicPr>
          <p:nvPr/>
        </p:nvPicPr>
        <p:blipFill>
          <a:blip r:embed="rId2"/>
          <a:stretch>
            <a:fillRect/>
          </a:stretch>
        </p:blipFill>
        <p:spPr>
          <a:xfrm>
            <a:off x="10950" y="5419"/>
            <a:ext cx="962705" cy="962705"/>
          </a:xfrm>
          <a:prstGeom prst="rect">
            <a:avLst/>
          </a:prstGeom>
        </p:spPr>
      </p:pic>
    </p:spTree>
    <p:extLst>
      <p:ext uri="{BB962C8B-B14F-4D97-AF65-F5344CB8AC3E}">
        <p14:creationId xmlns="" xmlns:p14="http://schemas.microsoft.com/office/powerpoint/2010/main" val="1768590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bg1"/>
                </a:solidFill>
                <a:latin typeface="Tahoma" pitchFamily="34" charset="0"/>
                <a:ea typeface="Tahoma" pitchFamily="34" charset="0"/>
                <a:cs typeface="Tahoma" pitchFamily="34" charset="0"/>
              </a:rPr>
              <a:t>Hypocrite – One who subscribes to one set of values, and does another</a:t>
            </a:r>
            <a:endParaRPr lang="en-US" sz="2400" dirty="0">
              <a:solidFill>
                <a:schemeClr val="bg1"/>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endParaRPr lang="en-US" sz="2400" dirty="0" smtClean="0">
              <a:solidFill>
                <a:schemeClr val="bg1"/>
              </a:solidFill>
              <a:latin typeface="Times New Roman" pitchFamily="18" charset="0"/>
              <a:ea typeface="Tahoma" pitchFamily="34" charset="0"/>
              <a:cs typeface="Times New Roman" pitchFamily="18" charset="0"/>
            </a:endParaRPr>
          </a:p>
          <a:p>
            <a:r>
              <a:rPr lang="en-US" sz="2400" dirty="0" smtClean="0">
                <a:solidFill>
                  <a:schemeClr val="bg1"/>
                </a:solidFill>
                <a:latin typeface="Times New Roman" pitchFamily="18" charset="0"/>
                <a:ea typeface="Tahoma" pitchFamily="34" charset="0"/>
                <a:cs typeface="Times New Roman" pitchFamily="18" charset="0"/>
              </a:rPr>
              <a:t>Immaturity  - One who has not identified his values</a:t>
            </a:r>
          </a:p>
          <a:p>
            <a:r>
              <a:rPr lang="en-US" sz="2400" dirty="0" smtClean="0">
                <a:solidFill>
                  <a:schemeClr val="bg1"/>
                </a:solidFill>
                <a:latin typeface="Times New Roman" pitchFamily="18" charset="0"/>
                <a:cs typeface="Times New Roman" pitchFamily="18" charset="0"/>
              </a:rPr>
              <a:t>Immaturity:</a:t>
            </a:r>
          </a:p>
          <a:p>
            <a:pPr lvl="1"/>
            <a:r>
              <a:rPr lang="en-US" sz="2400" dirty="0" smtClean="0">
                <a:solidFill>
                  <a:schemeClr val="bg1"/>
                </a:solidFill>
                <a:latin typeface="Times New Roman" pitchFamily="18" charset="0"/>
                <a:cs typeface="Times New Roman" pitchFamily="18" charset="0"/>
              </a:rPr>
              <a:t>Unclear values</a:t>
            </a:r>
          </a:p>
          <a:p>
            <a:pPr lvl="1"/>
            <a:r>
              <a:rPr lang="en-US" sz="2400" dirty="0" smtClean="0">
                <a:solidFill>
                  <a:schemeClr val="bg1"/>
                </a:solidFill>
                <a:latin typeface="Times New Roman" pitchFamily="18" charset="0"/>
                <a:cs typeface="Times New Roman" pitchFamily="18" charset="0"/>
              </a:rPr>
              <a:t>Drifters</a:t>
            </a:r>
          </a:p>
          <a:p>
            <a:pPr lvl="1"/>
            <a:r>
              <a:rPr lang="en-US" sz="2400" dirty="0" smtClean="0">
                <a:solidFill>
                  <a:schemeClr val="bg1"/>
                </a:solidFill>
                <a:latin typeface="Times New Roman" pitchFamily="18" charset="0"/>
                <a:cs typeface="Times New Roman" pitchFamily="18" charset="0"/>
              </a:rPr>
              <a:t>Flighty</a:t>
            </a:r>
          </a:p>
          <a:p>
            <a:pPr lvl="1"/>
            <a:r>
              <a:rPr lang="en-US" sz="2400" dirty="0" smtClean="0">
                <a:solidFill>
                  <a:schemeClr val="bg1"/>
                </a:solidFill>
                <a:latin typeface="Times New Roman" pitchFamily="18" charset="0"/>
                <a:cs typeface="Times New Roman" pitchFamily="18" charset="0"/>
              </a:rPr>
              <a:t>Uncertain</a:t>
            </a:r>
          </a:p>
          <a:p>
            <a:pPr lvl="1"/>
            <a:r>
              <a:rPr lang="en-US" sz="2400" dirty="0" smtClean="0">
                <a:solidFill>
                  <a:schemeClr val="bg1"/>
                </a:solidFill>
                <a:latin typeface="Times New Roman" pitchFamily="18" charset="0"/>
                <a:cs typeface="Times New Roman" pitchFamily="18" charset="0"/>
              </a:rPr>
              <a:t>Apathetic/lazy</a:t>
            </a:r>
          </a:p>
        </p:txBody>
      </p:sp>
      <p:pic>
        <p:nvPicPr>
          <p:cNvPr id="5" name="Picture 4"/>
          <p:cNvPicPr>
            <a:picLocks noChangeAspect="1"/>
          </p:cNvPicPr>
          <p:nvPr/>
        </p:nvPicPr>
        <p:blipFill>
          <a:blip r:embed="rId2"/>
          <a:stretch>
            <a:fillRect/>
          </a:stretch>
        </p:blipFill>
        <p:spPr>
          <a:xfrm>
            <a:off x="1" y="19380"/>
            <a:ext cx="980728" cy="980728"/>
          </a:xfrm>
          <a:prstGeom prst="rect">
            <a:avLst/>
          </a:prstGeom>
        </p:spPr>
      </p:pic>
    </p:spTree>
    <p:extLst>
      <p:ext uri="{BB962C8B-B14F-4D97-AF65-F5344CB8AC3E}">
        <p14:creationId xmlns="" xmlns:p14="http://schemas.microsoft.com/office/powerpoint/2010/main" val="147576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971600" y="1772816"/>
            <a:ext cx="184731" cy="369332"/>
          </a:xfrm>
          <a:prstGeom prst="rect">
            <a:avLst/>
          </a:prstGeom>
          <a:noFill/>
        </p:spPr>
        <p:txBody>
          <a:bodyPr wrap="none" rtlCol="0">
            <a:spAutoFit/>
          </a:bodyPr>
          <a:lstStyle/>
          <a:p>
            <a:endParaRPr lang="en-GB" dirty="0"/>
          </a:p>
        </p:txBody>
      </p:sp>
      <p:sp>
        <p:nvSpPr>
          <p:cNvPr id="17" name="Title 1"/>
          <p:cNvSpPr>
            <a:spLocks noGrp="1"/>
          </p:cNvSpPr>
          <p:nvPr>
            <p:ph type="title"/>
          </p:nvPr>
        </p:nvSpPr>
        <p:spPr>
          <a:xfrm>
            <a:off x="1471666" y="1500174"/>
            <a:ext cx="7100862" cy="2500330"/>
          </a:xfrm>
        </p:spPr>
        <p:txBody>
          <a:bodyPr>
            <a:noAutofit/>
          </a:bodyPr>
          <a:lstStyle/>
          <a:p>
            <a:r>
              <a:rPr lang="en-US" sz="2400" dirty="0" smtClean="0">
                <a:solidFill>
                  <a:schemeClr val="bg1"/>
                </a:solidFill>
                <a:latin typeface="Times New Roman" pitchFamily="18" charset="0"/>
                <a:cs typeface="Times New Roman" pitchFamily="18" charset="0"/>
              </a:rPr>
              <a:t>Maturity</a:t>
            </a:r>
            <a:br>
              <a:rPr lang="en-US" sz="2400" dirty="0" smtClean="0">
                <a:solidFill>
                  <a:schemeClr val="bg1"/>
                </a:solidFill>
                <a:latin typeface="Times New Roman" pitchFamily="18" charset="0"/>
                <a:cs typeface="Times New Roman" pitchFamily="18" charset="0"/>
              </a:rPr>
            </a:br>
            <a:r>
              <a:rPr lang="en-US" sz="2400" dirty="0" smtClean="0">
                <a:solidFill>
                  <a:schemeClr val="bg1"/>
                </a:solidFill>
                <a:latin typeface="Times New Roman" pitchFamily="18" charset="0"/>
                <a:cs typeface="Times New Roman" pitchFamily="18" charset="0"/>
              </a:rPr>
              <a:t>Clear values</a:t>
            </a:r>
            <a:br>
              <a:rPr lang="en-US" sz="2400" dirty="0" smtClean="0">
                <a:solidFill>
                  <a:schemeClr val="bg1"/>
                </a:solidFill>
                <a:latin typeface="Times New Roman" pitchFamily="18" charset="0"/>
                <a:cs typeface="Times New Roman" pitchFamily="18" charset="0"/>
              </a:rPr>
            </a:br>
            <a:r>
              <a:rPr lang="en-US" sz="2400" dirty="0" smtClean="0">
                <a:solidFill>
                  <a:schemeClr val="bg1"/>
                </a:solidFill>
                <a:latin typeface="Times New Roman" pitchFamily="18" charset="0"/>
                <a:cs typeface="Times New Roman" pitchFamily="18" charset="0"/>
              </a:rPr>
              <a:t>Life of purpose</a:t>
            </a:r>
            <a:br>
              <a:rPr lang="en-US" sz="2400" dirty="0" smtClean="0">
                <a:solidFill>
                  <a:schemeClr val="bg1"/>
                </a:solidFill>
                <a:latin typeface="Times New Roman" pitchFamily="18" charset="0"/>
                <a:cs typeface="Times New Roman" pitchFamily="18" charset="0"/>
              </a:rPr>
            </a:br>
            <a:r>
              <a:rPr lang="en-US" sz="2400" dirty="0" smtClean="0">
                <a:solidFill>
                  <a:schemeClr val="bg1"/>
                </a:solidFill>
                <a:latin typeface="Times New Roman" pitchFamily="18" charset="0"/>
                <a:cs typeface="Times New Roman" pitchFamily="18" charset="0"/>
              </a:rPr>
              <a:t>Meaning and direction</a:t>
            </a:r>
            <a:r>
              <a:rPr lang="en-US" sz="7200" dirty="0" smtClean="0"/>
              <a:t/>
            </a:r>
            <a:br>
              <a:rPr lang="en-US" sz="7200" dirty="0" smtClean="0"/>
            </a:br>
            <a:endParaRPr lang="en-US" sz="7000" dirty="0" smtClean="0">
              <a:solidFill>
                <a:schemeClr val="bg1"/>
              </a:solidFill>
              <a:latin typeface="Algerian" pitchFamily="82" charset="0"/>
            </a:endParaRPr>
          </a:p>
        </p:txBody>
      </p:sp>
      <p:pic>
        <p:nvPicPr>
          <p:cNvPr id="2" name="Picture 1"/>
          <p:cNvPicPr>
            <a:picLocks noChangeAspect="1"/>
          </p:cNvPicPr>
          <p:nvPr/>
        </p:nvPicPr>
        <p:blipFill>
          <a:blip r:embed="rId3"/>
          <a:stretch>
            <a:fillRect/>
          </a:stretch>
        </p:blipFill>
        <p:spPr>
          <a:xfrm>
            <a:off x="1" y="1"/>
            <a:ext cx="980728" cy="9807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
            <a:ext cx="908720" cy="908720"/>
          </a:xfrm>
          <a:prstGeom prst="rect">
            <a:avLst/>
          </a:prstGeom>
        </p:spPr>
      </p:pic>
      <p:sp>
        <p:nvSpPr>
          <p:cNvPr id="7" name="Title 6"/>
          <p:cNvSpPr>
            <a:spLocks noGrp="1"/>
          </p:cNvSpPr>
          <p:nvPr>
            <p:ph type="title"/>
          </p:nvPr>
        </p:nvSpPr>
        <p:spPr/>
        <p:txBody>
          <a:bodyPr>
            <a:normAutofit fontScale="90000"/>
          </a:bodyPr>
          <a:lstStyle/>
          <a:p>
            <a:r>
              <a:rPr lang="en-US" dirty="0" smtClean="0">
                <a:solidFill>
                  <a:schemeClr val="bg1"/>
                </a:solidFill>
              </a:rPr>
              <a:t>Where do we get values?</a:t>
            </a:r>
            <a:r>
              <a:rPr lang="en-US" dirty="0" smtClean="0"/>
              <a:t/>
            </a:r>
            <a:br>
              <a:rPr lang="en-US" dirty="0" smtClean="0"/>
            </a:br>
            <a:endParaRPr lang="en-CA" dirty="0"/>
          </a:p>
        </p:txBody>
      </p:sp>
      <p:sp>
        <p:nvSpPr>
          <p:cNvPr id="8" name="Rectangle 7"/>
          <p:cNvSpPr/>
          <p:nvPr/>
        </p:nvSpPr>
        <p:spPr>
          <a:xfrm>
            <a:off x="2286000" y="2260988"/>
            <a:ext cx="4572000" cy="3083921"/>
          </a:xfrm>
          <a:prstGeom prst="rect">
            <a:avLst/>
          </a:prstGeom>
        </p:spPr>
        <p:txBody>
          <a:bodyPr>
            <a:spAutoFit/>
          </a:bodyPr>
          <a:lstStyle/>
          <a:p>
            <a:pPr>
              <a:lnSpc>
                <a:spcPct val="90000"/>
              </a:lnSpc>
            </a:pPr>
            <a:r>
              <a:rPr lang="en-US" sz="2400" b="1" dirty="0" smtClean="0">
                <a:solidFill>
                  <a:schemeClr val="bg1"/>
                </a:solidFill>
                <a:latin typeface="Times New Roman" pitchFamily="18" charset="0"/>
                <a:cs typeface="Times New Roman" pitchFamily="18" charset="0"/>
              </a:rPr>
              <a:t>our homes,</a:t>
            </a:r>
          </a:p>
          <a:p>
            <a:pPr>
              <a:lnSpc>
                <a:spcPct val="90000"/>
              </a:lnSpc>
            </a:pPr>
            <a:r>
              <a:rPr lang="en-US" sz="2400" b="1" dirty="0" smtClean="0">
                <a:solidFill>
                  <a:schemeClr val="bg1"/>
                </a:solidFill>
                <a:latin typeface="Times New Roman" pitchFamily="18" charset="0"/>
                <a:cs typeface="Times New Roman" pitchFamily="18" charset="0"/>
              </a:rPr>
              <a:t> school,</a:t>
            </a:r>
          </a:p>
          <a:p>
            <a:pPr>
              <a:lnSpc>
                <a:spcPct val="90000"/>
              </a:lnSpc>
            </a:pPr>
            <a:r>
              <a:rPr lang="en-US" sz="2400" b="1" dirty="0" smtClean="0">
                <a:solidFill>
                  <a:schemeClr val="bg1"/>
                </a:solidFill>
                <a:latin typeface="Times New Roman" pitchFamily="18" charset="0"/>
                <a:cs typeface="Times New Roman" pitchFamily="18" charset="0"/>
              </a:rPr>
              <a:t> society,</a:t>
            </a:r>
          </a:p>
          <a:p>
            <a:pPr>
              <a:lnSpc>
                <a:spcPct val="90000"/>
              </a:lnSpc>
            </a:pPr>
            <a:r>
              <a:rPr lang="en-US" sz="2400" b="1" dirty="0" smtClean="0">
                <a:solidFill>
                  <a:schemeClr val="bg1"/>
                </a:solidFill>
                <a:latin typeface="Times New Roman" pitchFamily="18" charset="0"/>
                <a:cs typeface="Times New Roman" pitchFamily="18" charset="0"/>
              </a:rPr>
              <a:t> friends,</a:t>
            </a:r>
          </a:p>
          <a:p>
            <a:pPr>
              <a:lnSpc>
                <a:spcPct val="90000"/>
              </a:lnSpc>
            </a:pPr>
            <a:r>
              <a:rPr lang="en-US" sz="2400" b="1" dirty="0" smtClean="0">
                <a:solidFill>
                  <a:schemeClr val="bg1"/>
                </a:solidFill>
                <a:latin typeface="Times New Roman" pitchFamily="18" charset="0"/>
                <a:cs typeface="Times New Roman" pitchFamily="18" charset="0"/>
              </a:rPr>
              <a:t> TV,</a:t>
            </a:r>
          </a:p>
          <a:p>
            <a:pPr>
              <a:lnSpc>
                <a:spcPct val="90000"/>
              </a:lnSpc>
            </a:pPr>
            <a:r>
              <a:rPr lang="en-US" sz="2400" b="1" dirty="0" smtClean="0">
                <a:solidFill>
                  <a:schemeClr val="bg1"/>
                </a:solidFill>
                <a:latin typeface="Times New Roman" pitchFamily="18" charset="0"/>
                <a:cs typeface="Times New Roman" pitchFamily="18" charset="0"/>
              </a:rPr>
              <a:t> church/mosque </a:t>
            </a:r>
          </a:p>
          <a:p>
            <a:pPr>
              <a:lnSpc>
                <a:spcPct val="90000"/>
              </a:lnSpc>
            </a:pPr>
            <a:r>
              <a:rPr lang="en-US" sz="2400" b="1" dirty="0" smtClean="0">
                <a:solidFill>
                  <a:schemeClr val="bg1"/>
                </a:solidFill>
                <a:latin typeface="Times New Roman" pitchFamily="18" charset="0"/>
                <a:cs typeface="Times New Roman" pitchFamily="18" charset="0"/>
              </a:rPr>
              <a:t>music,</a:t>
            </a:r>
          </a:p>
          <a:p>
            <a:pPr>
              <a:lnSpc>
                <a:spcPct val="90000"/>
              </a:lnSpc>
            </a:pPr>
            <a:r>
              <a:rPr lang="en-US" sz="2400" b="1" dirty="0" smtClean="0">
                <a:solidFill>
                  <a:schemeClr val="bg1"/>
                </a:solidFill>
                <a:latin typeface="Times New Roman" pitchFamily="18" charset="0"/>
                <a:cs typeface="Times New Roman" pitchFamily="18" charset="0"/>
              </a:rPr>
              <a:t>books,</a:t>
            </a:r>
          </a:p>
          <a:p>
            <a:pPr>
              <a:lnSpc>
                <a:spcPct val="90000"/>
              </a:lnSpc>
            </a:pPr>
            <a:r>
              <a:rPr lang="en-US" sz="2400" b="1" dirty="0" smtClean="0">
                <a:solidFill>
                  <a:schemeClr val="bg1"/>
                </a:solidFill>
                <a:latin typeface="Times New Roman" pitchFamily="18" charset="0"/>
                <a:cs typeface="Times New Roman" pitchFamily="18" charset="0"/>
              </a:rPr>
              <a:t> families,</a:t>
            </a:r>
            <a:endParaRPr lang="en-US"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0198" y="500042"/>
            <a:ext cx="5472122" cy="1285884"/>
          </a:xfrm>
        </p:spPr>
        <p:txBody>
          <a:bodyPr>
            <a:noAutofit/>
          </a:bodyPr>
          <a:lstStyle/>
          <a:p>
            <a:r>
              <a:rPr lang="en-US" sz="2400" dirty="0" smtClean="0">
                <a:solidFill>
                  <a:schemeClr val="bg1"/>
                </a:solidFill>
                <a:latin typeface="Times New Roman" pitchFamily="18" charset="0"/>
                <a:cs typeface="Times New Roman" pitchFamily="18" charset="0"/>
              </a:rPr>
              <a:t>Your age will greatly influence your values.  Different people and things influence you at different ages</a:t>
            </a:r>
          </a:p>
        </p:txBody>
      </p:sp>
      <p:pic>
        <p:nvPicPr>
          <p:cNvPr id="2" name="Picture 1"/>
          <p:cNvPicPr>
            <a:picLocks noChangeAspect="1"/>
          </p:cNvPicPr>
          <p:nvPr/>
        </p:nvPicPr>
        <p:blipFill>
          <a:blip r:embed="rId2"/>
          <a:stretch>
            <a:fillRect/>
          </a:stretch>
        </p:blipFill>
        <p:spPr>
          <a:xfrm>
            <a:off x="1" y="1"/>
            <a:ext cx="908720" cy="908720"/>
          </a:xfrm>
          <a:prstGeom prst="rect">
            <a:avLst/>
          </a:prstGeom>
        </p:spPr>
      </p:pic>
      <p:sp>
        <p:nvSpPr>
          <p:cNvPr id="7" name="Rectangle 6"/>
          <p:cNvSpPr/>
          <p:nvPr/>
        </p:nvSpPr>
        <p:spPr>
          <a:xfrm>
            <a:off x="2286000" y="2413338"/>
            <a:ext cx="4572000" cy="3416320"/>
          </a:xfrm>
          <a:prstGeom prst="rect">
            <a:avLst/>
          </a:prstGeom>
        </p:spPr>
        <p:txBody>
          <a:bodyPr wrap="square">
            <a:spAutoFit/>
          </a:bodyPr>
          <a:lstStyle/>
          <a:p>
            <a:r>
              <a:rPr lang="en-US" sz="2400" dirty="0" smtClean="0">
                <a:solidFill>
                  <a:schemeClr val="bg1"/>
                </a:solidFill>
                <a:latin typeface="Times New Roman" pitchFamily="18" charset="0"/>
                <a:cs typeface="Times New Roman" pitchFamily="18" charset="0"/>
              </a:rPr>
              <a:t>Ages 1-7 --- parents</a:t>
            </a:r>
          </a:p>
          <a:p>
            <a:r>
              <a:rPr lang="en-US" sz="2400" dirty="0" smtClean="0">
                <a:solidFill>
                  <a:schemeClr val="bg1"/>
                </a:solidFill>
                <a:latin typeface="Times New Roman" pitchFamily="18" charset="0"/>
                <a:cs typeface="Times New Roman" pitchFamily="18" charset="0"/>
              </a:rPr>
              <a:t>Ages 8-13 --- teachers, heroes (sports, rocks, TV)</a:t>
            </a:r>
          </a:p>
          <a:p>
            <a:r>
              <a:rPr lang="en-US" sz="2400" dirty="0" smtClean="0">
                <a:solidFill>
                  <a:schemeClr val="bg1"/>
                </a:solidFill>
                <a:latin typeface="Times New Roman" pitchFamily="18" charset="0"/>
                <a:cs typeface="Times New Roman" pitchFamily="18" charset="0"/>
              </a:rPr>
              <a:t>Ages 14-20 --- peers (values because of peers or peers because of values?)</a:t>
            </a:r>
          </a:p>
          <a:p>
            <a:r>
              <a:rPr lang="en-US" sz="2400" dirty="0" smtClean="0">
                <a:solidFill>
                  <a:schemeClr val="bg1"/>
                </a:solidFill>
                <a:latin typeface="Times New Roman" pitchFamily="18" charset="0"/>
                <a:cs typeface="Times New Roman" pitchFamily="18" charset="0"/>
              </a:rPr>
              <a:t>Ages 21+ your values are established, but you may test your values from time to time</a:t>
            </a:r>
            <a:endParaRPr lang="en-CA"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980198" y="500042"/>
            <a:ext cx="5472122" cy="714372"/>
          </a:xfrm>
        </p:spPr>
        <p:txBody>
          <a:bodyPr>
            <a:normAutofit/>
          </a:bodyPr>
          <a:lstStyle/>
          <a:p>
            <a:r>
              <a:rPr lang="en-US" sz="3600" dirty="0" smtClean="0">
                <a:solidFill>
                  <a:schemeClr val="bg1"/>
                </a:solidFill>
              </a:rPr>
              <a:t>Core value  </a:t>
            </a:r>
          </a:p>
        </p:txBody>
      </p:sp>
      <p:sp>
        <p:nvSpPr>
          <p:cNvPr id="6" name="Rectangle 3"/>
          <p:cNvSpPr>
            <a:spLocks noGrp="1" noChangeArrowheads="1"/>
          </p:cNvSpPr>
          <p:nvPr>
            <p:ph idx="1"/>
          </p:nvPr>
        </p:nvSpPr>
        <p:spPr>
          <a:xfrm>
            <a:off x="1094928" y="1188239"/>
            <a:ext cx="7763352" cy="5364961"/>
          </a:xfrm>
        </p:spPr>
        <p:txBody>
          <a:bodyPr>
            <a:noAutofit/>
          </a:bodyPr>
          <a:lstStyle/>
          <a:p>
            <a:pPr>
              <a:lnSpc>
                <a:spcPct val="80000"/>
              </a:lnSpc>
              <a:buNone/>
            </a:pPr>
            <a:r>
              <a:rPr lang="de-DE" sz="3000" dirty="0" smtClean="0">
                <a:solidFill>
                  <a:schemeClr val="bg1"/>
                </a:solidFill>
                <a:latin typeface="+mj-lt"/>
                <a:cs typeface="Times New Roman" pitchFamily="18" charset="0"/>
              </a:rPr>
              <a:t>  </a:t>
            </a:r>
            <a:r>
              <a:rPr lang="en-US" sz="2400" b="1" dirty="0" smtClean="0">
                <a:solidFill>
                  <a:schemeClr val="bg1"/>
                </a:solidFill>
                <a:latin typeface="Times New Roman" pitchFamily="18" charset="0"/>
                <a:cs typeface="Times New Roman" pitchFamily="18" charset="0"/>
              </a:rPr>
              <a:t>Core values</a:t>
            </a:r>
            <a:r>
              <a:rPr lang="en-US" sz="2400" dirty="0" smtClean="0">
                <a:solidFill>
                  <a:schemeClr val="bg1"/>
                </a:solidFill>
                <a:latin typeface="Times New Roman" pitchFamily="18" charset="0"/>
                <a:cs typeface="Times New Roman" pitchFamily="18" charset="0"/>
              </a:rPr>
              <a:t>  - A small set of timeless guiding principles</a:t>
            </a:r>
          </a:p>
          <a:p>
            <a:pPr>
              <a:lnSpc>
                <a:spcPct val="80000"/>
              </a:lnSpc>
              <a:buNone/>
            </a:pPr>
            <a:r>
              <a:rPr lang="en-US" sz="2400" dirty="0" smtClean="0">
                <a:solidFill>
                  <a:schemeClr val="bg1"/>
                </a:solidFill>
                <a:latin typeface="Times New Roman" pitchFamily="18" charset="0"/>
                <a:cs typeface="Times New Roman" pitchFamily="18" charset="0"/>
              </a:rPr>
              <a:t> </a:t>
            </a:r>
          </a:p>
          <a:p>
            <a:pPr>
              <a:lnSpc>
                <a:spcPct val="80000"/>
              </a:lnSpc>
            </a:pPr>
            <a:r>
              <a:rPr lang="en-US" sz="2400" dirty="0" smtClean="0">
                <a:solidFill>
                  <a:schemeClr val="bg1"/>
                </a:solidFill>
                <a:latin typeface="Times New Roman" pitchFamily="18" charset="0"/>
                <a:cs typeface="Times New Roman" pitchFamily="18" charset="0"/>
              </a:rPr>
              <a:t>Only a few values can be truly core </a:t>
            </a:r>
          </a:p>
          <a:p>
            <a:pPr>
              <a:lnSpc>
                <a:spcPct val="80000"/>
              </a:lnSpc>
            </a:pPr>
            <a:r>
              <a:rPr lang="en-US" sz="2400" dirty="0" smtClean="0">
                <a:solidFill>
                  <a:schemeClr val="bg1"/>
                </a:solidFill>
                <a:latin typeface="Times New Roman" pitchFamily="18" charset="0"/>
                <a:cs typeface="Times New Roman" pitchFamily="18" charset="0"/>
              </a:rPr>
              <a:t>To identify the core values, determine the values that are central and passionately held </a:t>
            </a:r>
          </a:p>
          <a:p>
            <a:pPr>
              <a:lnSpc>
                <a:spcPct val="80000"/>
              </a:lnSpc>
            </a:pPr>
            <a:r>
              <a:rPr lang="en-US" sz="2400" dirty="0" smtClean="0">
                <a:solidFill>
                  <a:schemeClr val="bg1"/>
                </a:solidFill>
                <a:latin typeface="Times New Roman" pitchFamily="18" charset="0"/>
                <a:cs typeface="Times New Roman" pitchFamily="18" charset="0"/>
              </a:rPr>
              <a:t>Values must stand the test of time, they do not change with the market, company’s change markets to remain true to core values</a:t>
            </a:r>
            <a:r>
              <a:rPr lang="en-US" sz="7200" dirty="0" smtClean="0"/>
              <a:t>. </a:t>
            </a:r>
          </a:p>
          <a:p>
            <a:pPr>
              <a:buFontTx/>
              <a:buNone/>
            </a:pPr>
            <a:endParaRPr lang="de-DE" sz="7200" dirty="0" smtClean="0">
              <a:solidFill>
                <a:schemeClr val="bg1"/>
              </a:solidFill>
              <a:latin typeface="+mj-lt"/>
              <a:cs typeface="Times New Roman" pitchFamily="18" charset="0"/>
            </a:endParaRPr>
          </a:p>
        </p:txBody>
      </p:sp>
      <p:sp>
        <p:nvSpPr>
          <p:cNvPr id="32772" name="AutoShape 4"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08520" y="51202"/>
            <a:ext cx="2167508" cy="1238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4" name="AutoShape 6" descr="data:image/jpg;base64,/9j/4AAQSkZJRgABAQAAAQABAAD/2wBDAAkGBwgHBgkIBwgKCgkLDRYPDQwMDRsUFRAWIB0iIiAdHx8kKDQsJCYxJx8fLT0tMTU3Ojo6Iys/RD84QzQ5Ojf/2wBDAQoKCg0MDRoPDxo3JR8lNzc3Nzc3Nzc3Nzc3Nzc3Nzc3Nzc3Nzc3Nzc3Nzc3Nzc3Nzc3Nzc3Nzc3Nzc3Nzc3Nzf/wAARCACDAMYDASIAAhEBAxEB/8QAHAAAAQUBAQEAAAAAAAAAAAAAAwACBAUGBwEI/8QAQhAAAQMDAgIHBQUFBgcBAAAAAQIDBAAFERIhBjETIkFRYXGBBxQykaEVI0KxwRYzUoKSJDVictHwJTRDU4OiwuH/xAAaAQACAwEBAAAAAAAAAAAAAAACAwABBAUG/8QAKREAAgIBBAEDAwUBAAAAAAAAAAECEQMEEiExQQUTIjIzURQjYXGhkf/aAAwDAQACEQMRAD8A4uBTgK8SKIBW5CGICngV4BT0iiFtnoFPAp5YeQ0l1bS0tr+BZSQFeRpJFEhbYgKeBSAoiU0Qts8SmnpTmnJTUiKyHXUoKggH8Rq+gewGnFbzhXgN25QItyLzS2VuDU2Dk6QcHPjVLDtEZq7sxrm4tUdS91sDJI5g79hrqUCVBs9vTCtLzjjSdWNa8kA74+tZs2WlUTThxc3IfxLwvbJdi9zDSEuNpy04lGnCuzcb1yKXYLnw/Oh/akYtoeUFN4UCFgK5Z7K69Iuhkw9IUAo4GkchiqW92tniFyG5MfeQqLgFoHKXU537sHHbSMWVx4fQ/JjU+Uc/4xt0uFOUp6EhhhxxSmlIHxZ3PW7edZsivoBtMG6MqiSra0YRAwl5WcKHLy2ArKe0i126LDbMaC2OelTDIRpVtvkcwc8jTsedcRaEzw+TlJTTSKOU7+FNUitRmI5FMKaOpOKYRVUGmBIppFFIpihQNBpgiKaqiEU00IaAkUqeRSoaDsQFPArwCngUSBbEE1Ihx3JUpmMwnU48sNoHiTgfWhprZey6AiRxEZ74Hu9tZVIWo8gcYT+p9KknUWwL/Jsps2Hw1H/Z+DGRISlpKZLkjrBSiPwp5Cs3PtvD9xV0gjO2108zEOts/wDjUdvRXpUWZLcmTH5S86nllZHdk8qaFnPOskZNco5M9VlU3T4AvcG3BSVOWpxi5tAZxGVh0DxbVhXyzVItlbK1NvNrbWnmlacEeYNaZLqkEFKiCNwR2VcxeJJSNBmoZnpRyEtsOEDuCj1hTo6hrsZDWRl9aoorJwo7cIwkuu9AxjOrRrJ7sAf73rptu4BsiWGHEunQlAWTslSlY7Tjl4VAtHEthUtAeje4dmkI1N7nOxAyB4YrRXN8/ZiXrO808wBhSkEK5+I5UmeWUmdXA8Ml8XZnOKr0uO4pmK0zhKdCVJSMjs2PltWUalyW0klXLl2Gps51K309PzzvUSQ2lRyg7A0N8Di7sb6SR06uY33qe/cYLUlKlJUpCfHesgp5TQwkkVDkS1HOT9aqi7o3l54miSOijQW9DaMZVndXfReIrgh3hd9KS0HFN6ujUrJAHbj8q53bWJM2YhuMkrcJ6oFb+XdIfD9jdbkSI8q6OtgoZ0hQGxA7OyijHlUU5WnZyFQSNhyFCWKlLQtRKlgZJzsMc6EpvFdI55FUmhlNTmkN6/vEqOeWk4xSlITyQhCAkY57nxqMtFeRQ1CpBSE42+dDWM+HhQtBJgCKYRRSKYoUDQxMERSpxFKqDsQFPApop4qwWOArotjZXZ+AlyCsJcuzunSQMqQnkc8wNleeqsDAiuTZrEVkZcfcS2nzJxXSON3mmZkS1Rj/AGe3x0tJA78DP0CaTnlS2iM09uNsz4pZpmqtP7O7T9rcSsF0Zjxfv3cjbb4R88fI1ms5WPG8klFGcz40iSK67xpZ7RPsl1mMQ2RMh5BeQkJOoaSc457HtrkPnVB6jTvDJK7se24EKBUgLHLBo0OdJgvdLDkOsL/ibURnz76T1unMRm5T0R9Ed1OpDpQdKh35qLmrFVKD/BoRf2ZaNN4gtvq5dOwQ079OqfUVOQzb5zSU2ya2peNmZOGlnyOdJ9DWQzXoViqNWLXZYd8mvh8PypUkRX2FsOE4BcGkfOocvhGcJSmGkBxSTg6OtUK1cSXW1AJiS1dGDnonBrR8jy9MVsbR7QYSytN0twYccTpL8YZ9ccx6ZqJnQx63DPiXDKC8xI/D9lZRGkrFwl4UpvTjQ1uNzz3NUMG1y5r2FLDKUAEuOq04Se3fs/1q2uFqmyXzPiPJuaSdSlskuFI7lJPWHqKlSn1XS0Nx2lOuusK6WUpag2hpPLSn8q2Qe1Kg21kdopFSbdby2hiE2/IZV1nnFFSHO/q45VQSSHHlrCQkKUTpHIeFWTxaQ8FttKUArPXVzHjjkahOMrS5oWkpV3EYxT4pIVJtkJQxQ1HvJqS43jfvoK0UYJGcJUSTzNBUKlLG2NvQUBQoS0AIphFFUKYpNU0GmBIxSp5FKgDsaKeBTQKIkUSRTZsPZjGjftD9oTlBLENtS05/E4QcAeOAo+leTZSpsx+U58byys+pqfZHHLVwPI0AA3BYClDGcE7DZWfhSo4KfxA5qnSawZZbpsw6uXUR4G9dd9ncNuw8IyLvLASp9JfUT2NpB0j13PrXJY/RF9AkKUlkqAWpIyQnO5HpXR+N+LLXL4XZt9kkBQdUlC0BJSUNpGcEEeAFAVpHGG7I+10T+CHl3bhC+h/JceefUvPetAP51kuAeGVX+f08pJ+z45HSnl0h7ED9fDzrR+x9wLi3aMTtqQrw3Ch+lD4xujHDFja4YtCsPFv+0OjmEnn/ADK+g9Kg9qMscMs/CNdFvEebartIjpbMGJraaIGy9CMqI7MZ2HlXCDnmo79tdVgp+zvZG6vkp2OtWR3rVj8iKDY+HbJY+Fk3u/R0ynFthwpWMhIPwpSnlk5G5qEz45Ztvji2cwpVvYUfhji91yHCgrs9xKSpkhWpC8d45VWWPgmfcLu/CkgNIiPBuUpKhqAIJCkg8xy+dQxfpZutvKZlsV7nFXPFFlRY76u3pdcUynTpecRjORk8tjjwpcU2NuxymG489qay+30iHEYG3jgmoKeGUbvwVDbzjTgcaWpC0/CpCiCPlV0zxRMLBj3BKJrCuYc6q/6xv881QmvCalkhknB/FmmffgXWWmQzJSy8Ege7zE4QSBz1jY+oFVVxtU5tLsmW0W2wRpcWRheeWkjY+lV2o1Ih3KXB1CLIWhC/jb5oX5pOx+VOhnlHs1Q1bf1oq3chRB59tR11olyLZNz77B92cP8A14RwPVtWx9Cmo7lhW917VKanDn0aOo6P5Fbn+XNao54SNEZxl0zPrFDKMnH6VaR0R48soukV8hI3bCtCvXIyKjSGSQuQ1HUhjVpTnJx4ZpljK4s1HD3BUaVCRMnvO6Vj90ggYP8AmqHxpY4dtjNOQ2GmhnSfvCpSvHerax8T9PBbhPtbtIwkhQAIHbVHfRcb0TILaUxEnqKKsDz3rKt2/k0fHZwZFXOlT3UaFlOQoA4yO2lWgUWkvhm7Q2y45FKmwMlbZCgKjR4D7jsdAbKveFYb0kdbfBAPLNXMPjK4MNqQptpwEYGQcg/rToN4S8/FeXGSlyK8Hct4SFb77Dt8aU5TirZJOC5ssL/cnJa2oYjuRmYg0hla9WFcttzgBISMd4J2zVYDWo4isrk9X2xZkGTFeA1Bs6lggYJI57/PPhWYdbcZXoeQptY/CpJB+tYTn6iMt7bPQa9FMBpwO9QysnW26T7U6XbdLdjuHYltWArzHI0GVJelyHJElZcdcUVLUrmSaBmvc1CbpNUb288V2yZwIzZ4XSpkIS02ptaMAhOMkEbcxVw04OMPZ8IEJSftGIlsLYzgko5ehHI99crHnR4kyTCfS/EfdYeTyW2rBFSzVHVNye9cNUbHgHhq6I4njypUN+MxFKlLW6gpycEBIzz59laFlTcn2tPGOvIjxcO6TzUE43/qFYpfHPEi2OhNxIBGCtLaQv54pvBV9bsnEKZszWtp1Km3V/EoajnV47ipYzHmxR2wj1d2XvEN+nXTihywPFpyCbi22kFsZSAoZGe4786l3fhSyyuMhaI6TBDsPpWyydteo56p7NI5DHKgvQLWvja1XK13RqUibO6RTSSMtkAqP17wKHxlczbvaTEljIEYMhfZ1d9X0Jqxj6byc8/4Y1VrlG7LtjLSnJSXlNBAG6iCf9Kiy4z8OQuPLaWy8n4m3E6VD0rr7VnZt3GV34glYERmMl5K8bFSk9Yj0Sf6qylilcTXR643C32mNNYlP63PeUJIyBgJTqI5DA27qoTLSpcPt3/wwpG1eYJ7K6BxJw1CTHt91lx12VuQ6WZrITrDKsHCkgdh09nYRReM+FWrfdYtxtkCMu3oDQeiJXhSyV45dysgZqAvSTV/wc5IrzUQPrVpxIiO3epSYkN+GzqymO+MKbyBkY7s5xVUaghra6Jwu8hbQZmpamsDk3KTq0/5VZ1J9DS93i3FoRrc4/HeUcpiur1tuHuSrYgnsBHrVca91KbWFoJCgQoY7xTIzlHpj8eaS4srkrU2okgFWMdZOcehp658pcYxnZDimc50Z/3tUziNtKb3LKAAhxfSpx3LAV/9VUqGK3r5Kzam0AKe6lTyKVWQYkURORuCQan3O1OQJBSpaVJJGDnsNSUcPTHG0rjll9BGSW3QceGOeardFojiwNrvFytbnSQJjrKicnSdj5g7Vo43H1zKQ1cI0Ka1tlLrXPG9ZNbSmnFNrThSTgjuNOSKp4ccvBW+S4Nm3e+Fp3/P2Z6Gs4yuIvIznc427PCjiz8OTj/w3iNLKydm5jenn47ViUiipGezelS0sfDBeyX1RRr3eDLyEB2MliY2dwph0EnPgcd1VEiHJghbc2G40pQwFOtlJSc527Kp7ei4OypK7ZOdiFohI0LKQTjflWotV/44iyUQ33ROYUDs+hLowB38653uw9x475HS9MTgpxdWUqT3Us91dCbZh3Nom42W3BzbUYzxZXnt2/1qqlWGxLeU03OlwnkndD7YdA2700ymYp6DIuVyZPNeE1onOD5qwVW2ZCngdjTwSr5GqmbZrpAz73AktAc1KbOPnyqWZZYJx7REBwc0951bx1POLWrGNS1EnA5Cg57t6QNQDlGpufG9wuPDqbO802BhCVPIUdS0p7CPHAq14buUa58Hv8Om4t26YHCpl1xRQlwatRBPZ2g+nOsFTVVDRHUT3XLnwdL4jjqjezIR13Bue4xLAcdacK0pJJ6oJ7gQKje0RZF74elp+ByM0dXYcLB/UVgEvupaW0lxYaXjUgKOk+Y5VeN8WTTYDZ5bLEplIAYddT94zgg7H0qDv1EZWnx1/h0C5Wu3PcYX243SMmU3DgNPJYUMhR0qycdvwY9TWJlxLbxBZpl0tEAQJcDC5ERtepC2/wCJPcRvkeFWB45jyOKEz3ojiIciGIkxnVqJTk9Yd+M/nVhYLXbOHYV5uRvUOXCkxFMsJbXlageQUO/kMVB7cMj465sz0z2f3tpCnobSJUfo0uIWlQSpYIzsk8yM1kjkHBByDyNb3iic9HicGXZh1SVphpAIVjBToz8xse+qb2ixEQ+L5waTpbe0voA5dZIJ+uahnzYopNx8GfvwChAfxs5ESD5oKk/kkVTKFXk5AdsUVzmWJLjR8lJSofUKqnUmujhdwQ+LuKI6hSp6k0qYWHj3CSykoDmpvH7twak/KvC8sr1I+78EdX8q9jQJUnPQMLWBzx2URyFIY/fMOIHeUnFV8boj3Ak5PMmiJFeJSe6ipTRg0epTTx1Rk8hXqU15K6sdzfcjHz2oJy2xcgoR3SSLLhZrEQrUOs6sq+tWFxlOxnGlR3ChWSrKTihWpPQxGxy0oz/v50G4nXIIHJIxXltAvd125+LZ6DWP29NS/gAJDxdU4XFa1HJUk4oiHVBQcJWperJOrGf/ANo4tE33dMj3dXRkZ8QO/HdT2bXNeQlTMZxYOfhGeXfXqLicD5EXWVHKicjkc7j1qyh3+7wyAxcHwkbYUrUPkc0Rnhy5uJ1KjhrYFIdUElXkKc9w7c2EpUYylggn7vrY88UD9p8Oi/3F1YZXEIk/3paYEwdquj6Nf9QpqmuGJYz0M+3rPahYeR8jvUuFw4gMhy6yDEKj1EaQTjvO9Om8MaG3HYU5l5Cdwg7KP6Uhxwt0gnjlJXKKZWq4bjv/AN23yE8ext8llf12qJL4YvkVOpdudcb/AI2MOD/1zQME7DOe7H6VPZj3qFhyMmaznkW9X5Cqlpq6Zn9jHLxRQLSptRS4lSVDmFDBrzlzrT/tPcwC3NTGnJGxTLjpUfLOxpipvD8w4l2VcZXMrhPlI/oVtS3hmvAt6T8MzXbim9taNVpsUlBXCvio/wDhnMFIH86dqErhS6LQXIYjz2x+KG+lzPpz+lLfHYD0+WK6Kp+fKkQ2Ijz61x4+roW1bhGeeKlcRXx2+yY8iQyhp1qOllRQSdenODvy51DlxJENwiXHdYI7HEFP50AjO4qAbpU0yXHHTWe4s9qC0+n0UUn6LqmUKvLMjpJD0fGfeIzrY89JKfqBVOoZ3rbp38aNWF3AjKG9KnqTvSp4wuYF8RGQUpgtJzz07Zosi9tyG1pEUoUoYyFnl5VSoSMZ5eFFSml7IXYfuSqhISM9bJHbUlZZUE6GQjAxkKJzQ0pozbSlEBKSSeQFMtCxqU02YpHQttBHWW4OsT2VYm3ykDKo7mAM/Dmqx4a7i0j/ALac+prJrMqjglRq0eNyzKy8aI6IgcjgfWgtvltxa0oQpSuSlDOnxxTkDSlOFAY3x34pgTXJ9Hh85SZ0fVZ/GMSQmfK0kdMvrbE53I7qmR7y+010KMoSduoQPntVaE16E13ZRi+zjrJJFw9IcYcbW1PbdLgIJUD1KsWLo+kMsGWytWjqqQc48POsylNWsBVsajgSG1rdJyTkjB8DSZY4pDYZZNjbtKddUht9pQUn8RUMmoDb7reUtrICtjirGe5BfbBjs9AsdickK881XaMUyEY10BOUr4ZZ2uVb4qQp1guuK+JSgCE+QqfIv8ZDJ91DqHSdidwBWeKaapIwBvUeOMnbIskoqkWTt3YkoKJ0YPqJz0mAlfzqlmqadeUpppLTfJKE9go6mEhOzqSfI0JSKKKUeipSb7K6ajVFdH+A1nYrbhePRPuMrTlSVNnB+lax9rU0tPekj6VkILijLSDkZrDrb4aN2hp8M2Nm4jvkaOWl3R+S2DjRJAdTjuIVmpZu8J8n7SscRxR5uRVFhXntkfSqK3dZTo8j+dS1IpuCMZ4k32I1UduVqi4gyuHoEkT4/wBpdK0CpuM4EKSVYwMqHYM91ZhSalKRvQlJp8IqHRn2pdIiqTSoygKVHuJQJFGQKVKoUGQKO3spJGxz2UqVQiJjTzqVpIdXy/iNVK3FOXuQVnJyBv5UqVc71D7LOj6f90tm9y3n+HP1ozj7jxSHF6gkYA7qVKs/pH0y/sZ6p9Uf6GgU4AUqVdk5A9IFOIpUqos9o7Dy46SWSEkjc4FKlQsJdjHd1GhKFKlRFDcUxQpUqhbBqAzWFif3hj/H+tKlWLWdG7Q9s0Fr/fPeX61PVSpUWk+ygdb95jUgYO1Rl86VKtJlAqpUqVWUz//Z"/>
          <p:cNvSpPr>
            <a:spLocks noChangeAspect="1" noChangeArrowheads="1"/>
          </p:cNvSpPr>
          <p:nvPr/>
        </p:nvSpPr>
        <p:spPr bwMode="auto">
          <a:xfrm>
            <a:off x="194680" y="-490761"/>
            <a:ext cx="1866900" cy="160176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643306" y="4294507"/>
            <a:ext cx="3643338" cy="461665"/>
          </a:xfrm>
          <a:prstGeom prst="rect">
            <a:avLst/>
          </a:prstGeom>
          <a:noFill/>
        </p:spPr>
        <p:txBody>
          <a:bodyPr wrap="square" rtlCol="0">
            <a:spAutoFit/>
          </a:bodyPr>
          <a:lstStyle/>
          <a:p>
            <a:endParaRPr lang="en-US" sz="2400" dirty="0">
              <a:solidFill>
                <a:schemeClr val="bg1"/>
              </a:solidFill>
            </a:endParaRPr>
          </a:p>
        </p:txBody>
      </p:sp>
      <p:pic>
        <p:nvPicPr>
          <p:cNvPr id="5" name="Picture 4"/>
          <p:cNvPicPr>
            <a:picLocks noChangeAspect="1"/>
          </p:cNvPicPr>
          <p:nvPr/>
        </p:nvPicPr>
        <p:blipFill>
          <a:blip r:embed="rId3"/>
          <a:stretch>
            <a:fillRect/>
          </a:stretch>
        </p:blipFill>
        <p:spPr>
          <a:xfrm>
            <a:off x="15227" y="10331"/>
            <a:ext cx="975105" cy="975105"/>
          </a:xfrm>
          <a:prstGeom prst="rect">
            <a:avLst/>
          </a:prstGeom>
        </p:spPr>
      </p:pic>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IIT.thmx</Template>
  <TotalTime>13491</TotalTime>
  <Words>372</Words>
  <Application>Microsoft Office PowerPoint</Application>
  <PresentationFormat>On-screen Show (4:3)</PresentationFormat>
  <Paragraphs>53</Paragraphs>
  <Slides>10</Slides>
  <Notes>6</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Title Page</vt:lpstr>
      <vt:lpstr>1_Title Page</vt:lpstr>
      <vt:lpstr>2_Title Page</vt:lpstr>
      <vt:lpstr>Apex</vt:lpstr>
      <vt:lpstr> Professional Ethics  </vt:lpstr>
      <vt:lpstr>Values and Ethics </vt:lpstr>
      <vt:lpstr>Example </vt:lpstr>
      <vt:lpstr>individual and organizational values</vt:lpstr>
      <vt:lpstr>Hypocrite – One who subscribes to one set of values, and does another</vt:lpstr>
      <vt:lpstr>Maturity Clear values Life of purpose Meaning and direction </vt:lpstr>
      <vt:lpstr>Where do we get values? </vt:lpstr>
      <vt:lpstr>Your age will greatly influence your values.  Different people and things influence you at different ages</vt:lpstr>
      <vt:lpstr>Core value  </vt:lpstr>
      <vt:lpstr>Core Values of Carroll School of Management</vt:lpstr>
    </vt:vector>
  </TitlesOfParts>
  <Company>IIT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Dring</dc:creator>
  <cp:lastModifiedBy>Administrator</cp:lastModifiedBy>
  <cp:revision>1760</cp:revision>
  <dcterms:created xsi:type="dcterms:W3CDTF">2008-10-22T13:24:50Z</dcterms:created>
  <dcterms:modified xsi:type="dcterms:W3CDTF">2019-10-15T04:51:24Z</dcterms:modified>
</cp:coreProperties>
</file>