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8" r:id="rId3"/>
    <p:sldId id="300" r:id="rId4"/>
    <p:sldId id="301" r:id="rId5"/>
    <p:sldId id="304" r:id="rId6"/>
    <p:sldId id="302" r:id="rId7"/>
    <p:sldId id="303" r:id="rId8"/>
    <p:sldId id="305" r:id="rId9"/>
    <p:sldId id="306" r:id="rId10"/>
    <p:sldId id="307" r:id="rId11"/>
    <p:sldId id="331" r:id="rId12"/>
    <p:sldId id="332" r:id="rId13"/>
    <p:sldId id="333" r:id="rId14"/>
    <p:sldId id="334" r:id="rId15"/>
    <p:sldId id="335" r:id="rId16"/>
    <p:sldId id="336" r:id="rId17"/>
    <p:sldId id="338" r:id="rId18"/>
    <p:sldId id="339" r:id="rId19"/>
    <p:sldId id="341" r:id="rId20"/>
    <p:sldId id="340" r:id="rId21"/>
    <p:sldId id="311" r:id="rId22"/>
    <p:sldId id="312" r:id="rId23"/>
    <p:sldId id="313" r:id="rId24"/>
    <p:sldId id="342" r:id="rId25"/>
    <p:sldId id="314" r:id="rId26"/>
    <p:sldId id="315" r:id="rId27"/>
    <p:sldId id="316" r:id="rId28"/>
    <p:sldId id="318" r:id="rId29"/>
    <p:sldId id="319" r:id="rId30"/>
    <p:sldId id="320" r:id="rId31"/>
    <p:sldId id="321" r:id="rId32"/>
    <p:sldId id="322" r:id="rId33"/>
    <p:sldId id="323" r:id="rId34"/>
    <p:sldId id="343" r:id="rId35"/>
    <p:sldId id="324" r:id="rId36"/>
    <p:sldId id="330" r:id="rId37"/>
    <p:sldId id="32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4" autoAdjust="0"/>
  </p:normalViewPr>
  <p:slideViewPr>
    <p:cSldViewPr>
      <p:cViewPr varScale="1">
        <p:scale>
          <a:sx n="67" d="100"/>
          <a:sy n="67"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303F4-0E48-4D40-9EE9-AAA9DAE3BAA5}" type="datetimeFigureOut">
              <a:rPr lang="en-US" smtClean="0"/>
              <a:pPr/>
              <a:t>5/11/2018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67C4D-2C30-4D68-B465-0B268D124C5F}" type="slidenum">
              <a:rPr lang="en-US" smtClean="0"/>
              <a:pPr/>
              <a:t>‹#›</a:t>
            </a:fld>
            <a:endParaRPr lang="en-US"/>
          </a:p>
        </p:txBody>
      </p:sp>
    </p:spTree>
    <p:extLst>
      <p:ext uri="{BB962C8B-B14F-4D97-AF65-F5344CB8AC3E}">
        <p14:creationId xmlns:p14="http://schemas.microsoft.com/office/powerpoint/2010/main" val="182186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67C4D-2C30-4D68-B465-0B268D124C5F}"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It’s worth at this point reviewing our discussion of visual variables from last time. An</a:t>
            </a:r>
          </a:p>
          <a:p>
            <a:r>
              <a:rPr lang="en-US" sz="1200" kern="1200" baseline="0" dirty="0">
                <a:solidFill>
                  <a:schemeClr val="tx1"/>
                </a:solidFill>
                <a:latin typeface="+mn-lt"/>
                <a:ea typeface="+mn-ea"/>
                <a:cs typeface="+mn-cs"/>
              </a:rPr>
              <a:t>information visualization uses some or all of these variables to display data attributes. We had</a:t>
            </a:r>
          </a:p>
          <a:p>
            <a:r>
              <a:rPr lang="en-US" sz="1200" kern="1200" baseline="0" dirty="0">
                <a:solidFill>
                  <a:schemeClr val="tx1"/>
                </a:solidFill>
                <a:latin typeface="+mn-lt"/>
                <a:ea typeface="+mn-ea"/>
                <a:cs typeface="+mn-cs"/>
              </a:rPr>
              <a:t>two important properties of variables (whether visual or data): their type (N, O, or Q) and their</a:t>
            </a:r>
          </a:p>
          <a:p>
            <a:r>
              <a:rPr lang="en-US" sz="1200" kern="1200" baseline="0" dirty="0">
                <a:solidFill>
                  <a:schemeClr val="tx1"/>
                </a:solidFill>
                <a:latin typeface="+mn-lt"/>
                <a:ea typeface="+mn-ea"/>
                <a:cs typeface="+mn-cs"/>
              </a:rPr>
              <a:t>length (number of distinct values). Which visual variables were used in the Napoleon march</a:t>
            </a:r>
          </a:p>
          <a:p>
            <a:r>
              <a:rPr lang="en-US" sz="1200" kern="1200" baseline="0" dirty="0">
                <a:solidFill>
                  <a:schemeClr val="tx1"/>
                </a:solidFill>
                <a:latin typeface="+mn-lt"/>
                <a:ea typeface="+mn-ea"/>
                <a:cs typeface="+mn-cs"/>
              </a:rPr>
              <a:t>display?</a:t>
            </a:r>
            <a:endParaRPr lang="en-US" dirty="0"/>
          </a:p>
        </p:txBody>
      </p:sp>
      <p:sp>
        <p:nvSpPr>
          <p:cNvPr id="4" name="Slide Number Placeholder 3"/>
          <p:cNvSpPr>
            <a:spLocks noGrp="1"/>
          </p:cNvSpPr>
          <p:nvPr>
            <p:ph type="sldNum" sz="quarter" idx="10"/>
          </p:nvPr>
        </p:nvSpPr>
        <p:spPr/>
        <p:txBody>
          <a:bodyPr/>
          <a:lstStyle/>
          <a:p>
            <a:fld id="{7E267C4D-2C30-4D68-B465-0B268D124C5F}"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Position is the primal visual variable in </a:t>
            </a:r>
            <a:r>
              <a:rPr lang="en-US" sz="1200" kern="1200" baseline="0" dirty="0" err="1">
                <a:solidFill>
                  <a:schemeClr val="tx1"/>
                </a:solidFill>
                <a:latin typeface="+mn-lt"/>
                <a:ea typeface="+mn-ea"/>
                <a:cs typeface="+mn-cs"/>
              </a:rPr>
              <a:t>infovizualization</a:t>
            </a:r>
            <a:r>
              <a:rPr lang="en-US" sz="1200" kern="1200" baseline="0" dirty="0">
                <a:solidFill>
                  <a:schemeClr val="tx1"/>
                </a:solidFill>
                <a:latin typeface="+mn-lt"/>
                <a:ea typeface="+mn-ea"/>
                <a:cs typeface="+mn-cs"/>
              </a:rPr>
              <a:t>. It’s the most versatile (in length and type), it</a:t>
            </a:r>
          </a:p>
          <a:p>
            <a:r>
              <a:rPr lang="en-US" sz="1200" kern="1200" baseline="0" dirty="0">
                <a:solidFill>
                  <a:schemeClr val="tx1"/>
                </a:solidFill>
                <a:latin typeface="+mn-lt"/>
                <a:ea typeface="+mn-ea"/>
                <a:cs typeface="+mn-cs"/>
              </a:rPr>
              <a:t>pops out most strongly, and it’s the most selective (since the spotlight of your attention is easy to</a:t>
            </a:r>
          </a:p>
          <a:p>
            <a:r>
              <a:rPr lang="en-US" sz="1200" kern="1200" baseline="0" dirty="0">
                <a:solidFill>
                  <a:schemeClr val="tx1"/>
                </a:solidFill>
                <a:latin typeface="+mn-lt"/>
                <a:ea typeface="+mn-ea"/>
                <a:cs typeface="+mn-cs"/>
              </a:rPr>
              <a:t>move around your visual field). So it’s often the scarcest resource as well. </a:t>
            </a:r>
            <a:r>
              <a:rPr lang="en-US" sz="1200" kern="1200" baseline="0" dirty="0" err="1">
                <a:solidFill>
                  <a:schemeClr val="tx1"/>
                </a:solidFill>
                <a:latin typeface="+mn-lt"/>
                <a:ea typeface="+mn-ea"/>
                <a:cs typeface="+mn-cs"/>
              </a:rPr>
              <a:t>Infoviz</a:t>
            </a:r>
            <a:r>
              <a:rPr lang="en-US" sz="1200" kern="1200" baseline="0" dirty="0">
                <a:solidFill>
                  <a:schemeClr val="tx1"/>
                </a:solidFill>
                <a:latin typeface="+mn-lt"/>
                <a:ea typeface="+mn-ea"/>
                <a:cs typeface="+mn-cs"/>
              </a:rPr>
              <a:t> often</a:t>
            </a:r>
          </a:p>
          <a:p>
            <a:r>
              <a:rPr lang="en-US" sz="1200" kern="1200" baseline="0" dirty="0">
                <a:solidFill>
                  <a:schemeClr val="tx1"/>
                </a:solidFill>
                <a:latin typeface="+mn-lt"/>
                <a:ea typeface="+mn-ea"/>
                <a:cs typeface="+mn-cs"/>
              </a:rPr>
              <a:t>involves figuring out how to pack as much information into the available pixels as you can.</a:t>
            </a:r>
          </a:p>
          <a:p>
            <a:r>
              <a:rPr lang="en-US" sz="1200" kern="1200" baseline="0" dirty="0">
                <a:solidFill>
                  <a:schemeClr val="tx1"/>
                </a:solidFill>
                <a:latin typeface="+mn-lt"/>
                <a:ea typeface="+mn-ea"/>
                <a:cs typeface="+mn-cs"/>
              </a:rPr>
              <a:t>Sometimes the most appropriate use of position is simply a direct mapping of real space, as in</a:t>
            </a:r>
          </a:p>
          <a:p>
            <a:r>
              <a:rPr lang="en-US" sz="1200" kern="1200" baseline="0" dirty="0">
                <a:solidFill>
                  <a:schemeClr val="tx1"/>
                </a:solidFill>
                <a:latin typeface="+mn-lt"/>
                <a:ea typeface="+mn-ea"/>
                <a:cs typeface="+mn-cs"/>
              </a:rPr>
              <a:t>the maps on the left. If the data items have spatial coordinates, and physical location is actually</a:t>
            </a:r>
          </a:p>
          <a:p>
            <a:r>
              <a:rPr lang="en-US" sz="1200" kern="1200" baseline="0" dirty="0">
                <a:solidFill>
                  <a:schemeClr val="tx1"/>
                </a:solidFill>
                <a:latin typeface="+mn-lt"/>
                <a:ea typeface="+mn-ea"/>
                <a:cs typeface="+mn-cs"/>
              </a:rPr>
              <a:t>relevant to the thinking or communicating task the user is trying to do, then this works.</a:t>
            </a:r>
          </a:p>
          <a:p>
            <a:r>
              <a:rPr lang="en-US" sz="1200" kern="1200" baseline="0" dirty="0">
                <a:solidFill>
                  <a:schemeClr val="tx1"/>
                </a:solidFill>
                <a:latin typeface="+mn-lt"/>
                <a:ea typeface="+mn-ea"/>
                <a:cs typeface="+mn-cs"/>
              </a:rPr>
              <a:t>When location is </a:t>
            </a:r>
            <a:r>
              <a:rPr lang="en-US" sz="1200" i="1" kern="1200" baseline="0" dirty="0">
                <a:solidFill>
                  <a:schemeClr val="tx1"/>
                </a:solidFill>
                <a:latin typeface="+mn-lt"/>
                <a:ea typeface="+mn-ea"/>
                <a:cs typeface="+mn-cs"/>
              </a:rPr>
              <a:t>not relevant, however, we have to turn to abstract mappings – using x and y</a:t>
            </a:r>
          </a:p>
          <a:p>
            <a:r>
              <a:rPr lang="en-US" sz="1200" kern="1200" baseline="0" dirty="0">
                <a:solidFill>
                  <a:schemeClr val="tx1"/>
                </a:solidFill>
                <a:latin typeface="+mn-lt"/>
                <a:ea typeface="+mn-ea"/>
                <a:cs typeface="+mn-cs"/>
              </a:rPr>
              <a:t>positions to represent other variables (as in the </a:t>
            </a:r>
            <a:r>
              <a:rPr lang="en-US" sz="1200" kern="1200" baseline="0" dirty="0" err="1">
                <a:solidFill>
                  <a:schemeClr val="tx1"/>
                </a:solidFill>
                <a:latin typeface="+mn-lt"/>
                <a:ea typeface="+mn-ea"/>
                <a:cs typeface="+mn-cs"/>
              </a:rPr>
              <a:t>scatterplot</a:t>
            </a:r>
            <a:r>
              <a:rPr lang="en-US" sz="1200" kern="1200" baseline="0" dirty="0">
                <a:solidFill>
                  <a:schemeClr val="tx1"/>
                </a:solidFill>
                <a:latin typeface="+mn-lt"/>
                <a:ea typeface="+mn-ea"/>
                <a:cs typeface="+mn-cs"/>
              </a:rPr>
              <a:t> on the top right), or simply using them</a:t>
            </a:r>
          </a:p>
          <a:p>
            <a:r>
              <a:rPr lang="en-US" sz="1200" kern="1200" baseline="0" dirty="0">
                <a:solidFill>
                  <a:schemeClr val="tx1"/>
                </a:solidFill>
                <a:latin typeface="+mn-lt"/>
                <a:ea typeface="+mn-ea"/>
                <a:cs typeface="+mn-cs"/>
              </a:rPr>
              <a:t>to pack related information near each other (as in the </a:t>
            </a:r>
            <a:r>
              <a:rPr lang="en-US" sz="1200" kern="1200" baseline="0" dirty="0" err="1">
                <a:solidFill>
                  <a:schemeClr val="tx1"/>
                </a:solidFill>
                <a:latin typeface="+mn-lt"/>
                <a:ea typeface="+mn-ea"/>
                <a:cs typeface="+mn-cs"/>
              </a:rPr>
              <a:t>treemap</a:t>
            </a:r>
            <a:r>
              <a:rPr lang="en-US" sz="1200" kern="1200" baseline="0" dirty="0">
                <a:solidFill>
                  <a:schemeClr val="tx1"/>
                </a:solidFill>
                <a:latin typeface="+mn-lt"/>
                <a:ea typeface="+mn-ea"/>
                <a:cs typeface="+mn-cs"/>
              </a:rPr>
              <a:t> on the bottom right, which we’ll</a:t>
            </a:r>
          </a:p>
          <a:p>
            <a:r>
              <a:rPr lang="en-US" sz="1200" kern="1200" baseline="0" dirty="0">
                <a:solidFill>
                  <a:schemeClr val="tx1"/>
                </a:solidFill>
                <a:latin typeface="+mn-lt"/>
                <a:ea typeface="+mn-ea"/>
                <a:cs typeface="+mn-cs"/>
              </a:rPr>
              <a:t>say more about in a moment).</a:t>
            </a:r>
            <a:endParaRPr lang="en-US" dirty="0"/>
          </a:p>
        </p:txBody>
      </p:sp>
      <p:sp>
        <p:nvSpPr>
          <p:cNvPr id="4" name="Slide Number Placeholder 3"/>
          <p:cNvSpPr>
            <a:spLocks noGrp="1"/>
          </p:cNvSpPr>
          <p:nvPr>
            <p:ph type="sldNum" sz="quarter" idx="10"/>
          </p:nvPr>
        </p:nvSpPr>
        <p:spPr/>
        <p:txBody>
          <a:bodyPr/>
          <a:lstStyle/>
          <a:p>
            <a:fld id="{7E267C4D-2C30-4D68-B465-0B268D124C5F}"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267C4D-2C30-4D68-B465-0B268D124C5F}"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a:solidFill>
                  <a:schemeClr val="tx1"/>
                </a:solidFill>
                <a:latin typeface="+mn-lt"/>
                <a:ea typeface="+mn-ea"/>
                <a:cs typeface="+mn-cs"/>
              </a:rPr>
              <a:t>Treemaps</a:t>
            </a:r>
            <a:r>
              <a:rPr lang="en-US" sz="1200" b="0" i="0" kern="1200" dirty="0">
                <a:solidFill>
                  <a:schemeClr val="tx1"/>
                </a:solidFill>
                <a:latin typeface="+mn-lt"/>
                <a:ea typeface="+mn-ea"/>
                <a:cs typeface="+mn-cs"/>
              </a:rPr>
              <a:t> display hierarchical (tree-structured) data as a set of nested rectangles. Each branch of the tree is given a rectangle, which is then tiled with smaller rectangles representing sub-branches. A leaf node's rectangle has an area proportional to a specified </a:t>
            </a:r>
            <a:r>
              <a:rPr lang="en-US" sz="1200" b="0" i="0" u="none" strike="noStrike" kern="1200" dirty="0">
                <a:solidFill>
                  <a:schemeClr val="tx1"/>
                </a:solidFill>
                <a:latin typeface="+mn-lt"/>
                <a:ea typeface="+mn-ea"/>
                <a:cs typeface="+mn-cs"/>
              </a:rPr>
              <a:t>field</a:t>
            </a:r>
            <a:r>
              <a:rPr lang="en-US" sz="1200" b="0" i="0" u="none" strike="noStrike" kern="1200" baseline="0" dirty="0">
                <a:solidFill>
                  <a:schemeClr val="tx1"/>
                </a:solidFill>
                <a:latin typeface="+mn-lt"/>
                <a:ea typeface="+mn-ea"/>
                <a:cs typeface="+mn-cs"/>
              </a:rPr>
              <a:t> of data</a:t>
            </a:r>
            <a:r>
              <a:rPr lang="en-US" sz="1200" b="0" i="0" kern="1200" dirty="0">
                <a:solidFill>
                  <a:schemeClr val="tx1"/>
                </a:solidFill>
                <a:latin typeface="+mn-lt"/>
                <a:ea typeface="+mn-ea"/>
                <a:cs typeface="+mn-cs"/>
              </a:rPr>
              <a:t>. Often the leaf nodes are colored to show a separate dimension of the data.</a:t>
            </a:r>
          </a:p>
          <a:p>
            <a:r>
              <a:rPr lang="en-US" sz="1200" b="0" i="0" kern="1200" dirty="0">
                <a:solidFill>
                  <a:schemeClr val="tx1"/>
                </a:solidFill>
                <a:latin typeface="+mn-lt"/>
                <a:ea typeface="+mn-ea"/>
                <a:cs typeface="+mn-cs"/>
              </a:rPr>
              <a:t>When the color and size dimensions are correlated in some way with the tree structure, one can often easily see patterns that would be difficult to spot in other ways, such as if a certain color is particularly relevant. A second advantage of </a:t>
            </a:r>
            <a:r>
              <a:rPr lang="en-US" sz="1200" b="0" i="0" kern="1200" dirty="0" err="1">
                <a:solidFill>
                  <a:schemeClr val="tx1"/>
                </a:solidFill>
                <a:latin typeface="+mn-lt"/>
                <a:ea typeface="+mn-ea"/>
                <a:cs typeface="+mn-cs"/>
              </a:rPr>
              <a:t>treemaps</a:t>
            </a:r>
            <a:r>
              <a:rPr lang="en-US" sz="1200" b="0" i="0" kern="1200" dirty="0">
                <a:solidFill>
                  <a:schemeClr val="tx1"/>
                </a:solidFill>
                <a:latin typeface="+mn-lt"/>
                <a:ea typeface="+mn-ea"/>
                <a:cs typeface="+mn-cs"/>
              </a:rPr>
              <a:t> is that, by construction, they make efficient use of space. As a result, they can legibly display thousands of items on the screen simultaneously</a:t>
            </a:r>
          </a:p>
          <a:p>
            <a:endParaRPr lang="en-US" dirty="0"/>
          </a:p>
        </p:txBody>
      </p:sp>
      <p:sp>
        <p:nvSpPr>
          <p:cNvPr id="4" name="Slide Number Placeholder 3"/>
          <p:cNvSpPr>
            <a:spLocks noGrp="1"/>
          </p:cNvSpPr>
          <p:nvPr>
            <p:ph type="sldNum" sz="quarter" idx="10"/>
          </p:nvPr>
        </p:nvSpPr>
        <p:spPr/>
        <p:txBody>
          <a:bodyPr/>
          <a:lstStyle/>
          <a:p>
            <a:fld id="{7E267C4D-2C30-4D68-B465-0B268D124C5F}"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Country and population</a:t>
            </a:r>
          </a:p>
        </p:txBody>
      </p:sp>
      <p:sp>
        <p:nvSpPr>
          <p:cNvPr id="4" name="Slide Number Placeholder 3"/>
          <p:cNvSpPr>
            <a:spLocks noGrp="1"/>
          </p:cNvSpPr>
          <p:nvPr>
            <p:ph type="sldNum" sz="quarter" idx="10"/>
          </p:nvPr>
        </p:nvSpPr>
        <p:spPr/>
        <p:txBody>
          <a:bodyPr/>
          <a:lstStyle/>
          <a:p>
            <a:fld id="{7E267C4D-2C30-4D68-B465-0B268D124C5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B65100-DA38-42FD-B36E-3354993FE84D}"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65100-DA38-42FD-B36E-3354993FE84D}"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65100-DA38-42FD-B36E-3354993FE84D}"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B65100-DA38-42FD-B36E-3354993FE84D}"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65100-DA38-42FD-B36E-3354993FE84D}" type="datetimeFigureOut">
              <a:rPr lang="en-US" smtClean="0"/>
              <a:pPr/>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B65100-DA38-42FD-B36E-3354993FE84D}"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B65100-DA38-42FD-B36E-3354993FE84D}" type="datetimeFigureOut">
              <a:rPr lang="en-US" smtClean="0"/>
              <a:pPr/>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B65100-DA38-42FD-B36E-3354993FE84D}" type="datetimeFigureOut">
              <a:rPr lang="en-US" smtClean="0"/>
              <a:pPr/>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65100-DA38-42FD-B36E-3354993FE84D}" type="datetimeFigureOut">
              <a:rPr lang="en-US" smtClean="0"/>
              <a:pPr/>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65100-DA38-42FD-B36E-3354993FE84D}"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65100-DA38-42FD-B36E-3354993FE84D}" type="datetimeFigureOut">
              <a:rPr lang="en-US" smtClean="0"/>
              <a:pPr/>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B98E3-5E14-4854-89C0-ACA0072103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65100-DA38-42FD-B36E-3354993FE84D}" type="datetimeFigureOut">
              <a:rPr lang="en-US" smtClean="0"/>
              <a:pPr/>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B98E3-5E14-4854-89C0-ACA0072103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www.ncomva.se/guide/?chapter=Visualizations&amp;section=Table%20Lens#_Genera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wordle.n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Visualization 2</a:t>
            </a:r>
          </a:p>
        </p:txBody>
      </p:sp>
      <p:sp>
        <p:nvSpPr>
          <p:cNvPr id="3" name="Subtitle 2"/>
          <p:cNvSpPr>
            <a:spLocks noGrp="1"/>
          </p:cNvSpPr>
          <p:nvPr>
            <p:ph type="subTitle" idx="1"/>
          </p:nvPr>
        </p:nvSpPr>
        <p:spPr/>
        <p:txBody>
          <a:bodyPr/>
          <a:lstStyle/>
          <a:p>
            <a:r>
              <a:rPr lang="en-GB" dirty="0"/>
              <a:t>W</a:t>
            </a:r>
            <a:r>
              <a:rPr lang="en-US" dirty="0" err="1"/>
              <a:t>aqas</a:t>
            </a:r>
            <a:r>
              <a:rPr lang="en-US"/>
              <a:t> Swati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Other Visual Variables</a:t>
            </a:r>
          </a:p>
        </p:txBody>
      </p:sp>
      <p:sp>
        <p:nvSpPr>
          <p:cNvPr id="3" name="Content Placeholder 2"/>
          <p:cNvSpPr>
            <a:spLocks noGrp="1"/>
          </p:cNvSpPr>
          <p:nvPr>
            <p:ph sz="half" idx="1"/>
          </p:nvPr>
        </p:nvSpPr>
        <p:spPr>
          <a:xfrm>
            <a:off x="457200" y="1600200"/>
            <a:ext cx="3429000" cy="4525963"/>
          </a:xfrm>
        </p:spPr>
        <p:txBody>
          <a:bodyPr/>
          <a:lstStyle/>
          <a:p>
            <a:r>
              <a:rPr lang="en-US" dirty="0"/>
              <a:t>The (</a:t>
            </a:r>
            <a:r>
              <a:rPr lang="en-US" dirty="0" err="1"/>
              <a:t>x,y</a:t>
            </a:r>
            <a:r>
              <a:rPr lang="en-US" dirty="0"/>
              <a:t>) location of a dot is determined by the quantitative or ordered data</a:t>
            </a:r>
          </a:p>
          <a:p>
            <a:r>
              <a:rPr lang="en-US" dirty="0"/>
              <a:t>Other information can be mapped into hue, value, texture , size etc </a:t>
            </a:r>
          </a:p>
          <a:p>
            <a:endParaRPr lang="en-US" dirty="0"/>
          </a:p>
        </p:txBody>
      </p:sp>
      <p:pic>
        <p:nvPicPr>
          <p:cNvPr id="95234" name="Picture 2" descr="http://courses.statistics.com/software/Minitab/MTBscat4.jpg"/>
          <p:cNvPicPr>
            <a:picLocks noChangeAspect="1" noChangeArrowheads="1"/>
          </p:cNvPicPr>
          <p:nvPr/>
        </p:nvPicPr>
        <p:blipFill>
          <a:blip r:embed="rId2" cstate="print"/>
          <a:srcRect l="2778" r="2778"/>
          <a:stretch>
            <a:fillRect/>
          </a:stretch>
        </p:blipFill>
        <p:spPr bwMode="auto">
          <a:xfrm>
            <a:off x="3962400" y="1752600"/>
            <a:ext cx="5181600" cy="3657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Hierarchical Data</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Hierarchical Data: Where?</a:t>
            </a:r>
          </a:p>
        </p:txBody>
      </p:sp>
      <p:sp>
        <p:nvSpPr>
          <p:cNvPr id="5" name="Content Placeholder 4"/>
          <p:cNvSpPr>
            <a:spLocks noGrp="1"/>
          </p:cNvSpPr>
          <p:nvPr>
            <p:ph sz="half" idx="1"/>
          </p:nvPr>
        </p:nvSpPr>
        <p:spPr>
          <a:xfrm>
            <a:off x="457200" y="1600200"/>
            <a:ext cx="3124200" cy="4525963"/>
          </a:xfrm>
        </p:spPr>
        <p:txBody>
          <a:bodyPr/>
          <a:lstStyle/>
          <a:p>
            <a:r>
              <a:rPr lang="en-US" dirty="0"/>
              <a:t>Hierarchical Data is everywhere</a:t>
            </a:r>
          </a:p>
          <a:p>
            <a:pPr lvl="1"/>
            <a:r>
              <a:rPr lang="en-US" dirty="0"/>
              <a:t>Folder and Files on HD</a:t>
            </a:r>
          </a:p>
          <a:p>
            <a:pPr lvl="1"/>
            <a:r>
              <a:rPr lang="en-US" dirty="0"/>
              <a:t>Animal Species</a:t>
            </a:r>
          </a:p>
          <a:p>
            <a:pPr lvl="1"/>
            <a:r>
              <a:rPr lang="en-US" dirty="0">
                <a:solidFill>
                  <a:srgbClr val="FF0000"/>
                </a:solidFill>
              </a:rPr>
              <a:t>Tell me one more example??</a:t>
            </a:r>
          </a:p>
        </p:txBody>
      </p:sp>
      <p:pic>
        <p:nvPicPr>
          <p:cNvPr id="151556" name="Picture 4" descr="http://dab1nmslvvntp.cloudfront.net/wp-content/uploads/2012/03/vito-builtin-02.jpg"/>
          <p:cNvPicPr>
            <a:picLocks noChangeAspect="1" noChangeArrowheads="1"/>
          </p:cNvPicPr>
          <p:nvPr/>
        </p:nvPicPr>
        <p:blipFill>
          <a:blip r:embed="rId2"/>
          <a:srcRect/>
          <a:stretch>
            <a:fillRect/>
          </a:stretch>
        </p:blipFill>
        <p:spPr bwMode="auto">
          <a:xfrm>
            <a:off x="5486400" y="1066800"/>
            <a:ext cx="2257425" cy="50768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Visualization of Hierarchical Data: Trees</a:t>
            </a:r>
          </a:p>
        </p:txBody>
      </p:sp>
      <p:pic>
        <p:nvPicPr>
          <p:cNvPr id="163842" name="Picture 2" descr="http://www.teach-ict.com/as_as_computing/ocr/H447/F453/3_3_5/data_structures/miniweb/images/tree.jpg"/>
          <p:cNvPicPr>
            <a:picLocks noChangeAspect="1" noChangeArrowheads="1"/>
          </p:cNvPicPr>
          <p:nvPr/>
        </p:nvPicPr>
        <p:blipFill>
          <a:blip r:embed="rId2"/>
          <a:srcRect/>
          <a:stretch>
            <a:fillRect/>
          </a:stretch>
        </p:blipFill>
        <p:spPr bwMode="auto">
          <a:xfrm>
            <a:off x="1371600" y="1219200"/>
            <a:ext cx="6019800" cy="4815840"/>
          </a:xfrm>
          <a:prstGeom prst="rect">
            <a:avLst/>
          </a:prstGeom>
          <a:noFill/>
        </p:spPr>
      </p:pic>
      <p:sp>
        <p:nvSpPr>
          <p:cNvPr id="7" name="TextBox 6"/>
          <p:cNvSpPr txBox="1"/>
          <p:nvPr/>
        </p:nvSpPr>
        <p:spPr>
          <a:xfrm>
            <a:off x="838200" y="6019800"/>
            <a:ext cx="6705600" cy="646331"/>
          </a:xfrm>
          <a:prstGeom prst="rect">
            <a:avLst/>
          </a:prstGeom>
          <a:noFill/>
        </p:spPr>
        <p:txBody>
          <a:bodyPr wrap="square" rtlCol="0">
            <a:spAutoFit/>
          </a:bodyPr>
          <a:lstStyle/>
          <a:p>
            <a:r>
              <a:rPr lang="en-US" dirty="0"/>
              <a:t>The image on the previous slide is also a tree , it is just drawn differently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Tree</a:t>
            </a:r>
          </a:p>
        </p:txBody>
      </p:sp>
      <p:sp>
        <p:nvSpPr>
          <p:cNvPr id="5" name="Content Placeholder 4"/>
          <p:cNvSpPr>
            <a:spLocks noGrp="1"/>
          </p:cNvSpPr>
          <p:nvPr>
            <p:ph idx="1"/>
          </p:nvPr>
        </p:nvSpPr>
        <p:spPr/>
        <p:txBody>
          <a:bodyPr>
            <a:normAutofit lnSpcReduction="10000"/>
          </a:bodyPr>
          <a:lstStyle/>
          <a:p>
            <a:r>
              <a:rPr lang="en-US" dirty="0"/>
              <a:t>Imagine your C drive is full and your computer is running slow</a:t>
            </a:r>
          </a:p>
          <a:p>
            <a:pPr lvl="1"/>
            <a:r>
              <a:rPr lang="en-US" dirty="0"/>
              <a:t>You delete all big files, uninstall unnecessary programs but the free space available is still not sufficient</a:t>
            </a:r>
          </a:p>
          <a:p>
            <a:r>
              <a:rPr lang="en-US" dirty="0"/>
              <a:t>You want to visualize the data of your </a:t>
            </a:r>
            <a:r>
              <a:rPr lang="en-US" dirty="0" err="1"/>
              <a:t>harddisk</a:t>
            </a:r>
            <a:r>
              <a:rPr lang="en-US" dirty="0"/>
              <a:t> to understand where the space is being consumed</a:t>
            </a:r>
            <a:endParaRPr lang="en-US" dirty="0">
              <a:solidFill>
                <a:srgbClr val="FF0000"/>
              </a:solidFill>
            </a:endParaRPr>
          </a:p>
          <a:p>
            <a:pPr lvl="1"/>
            <a:r>
              <a:rPr lang="en-US" dirty="0">
                <a:solidFill>
                  <a:srgbClr val="FF0000"/>
                </a:solidFill>
              </a:rPr>
              <a:t>Why is trees not a good method ?.. Think and tell me</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Reasons</a:t>
            </a:r>
          </a:p>
        </p:txBody>
      </p:sp>
      <p:sp>
        <p:nvSpPr>
          <p:cNvPr id="3" name="Content Placeholder 2"/>
          <p:cNvSpPr>
            <a:spLocks noGrp="1"/>
          </p:cNvSpPr>
          <p:nvPr>
            <p:ph idx="1"/>
          </p:nvPr>
        </p:nvSpPr>
        <p:spPr/>
        <p:txBody>
          <a:bodyPr/>
          <a:lstStyle/>
          <a:p>
            <a:r>
              <a:rPr lang="en-US" dirty="0"/>
              <a:t>Difficult to fit in all information on one screen</a:t>
            </a:r>
          </a:p>
          <a:p>
            <a:r>
              <a:rPr lang="en-US" dirty="0"/>
              <a:t>Shows me files and folders not their sizes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Solution: </a:t>
            </a:r>
            <a:r>
              <a:rPr lang="en-US" dirty="0" err="1"/>
              <a:t>TreeMap</a:t>
            </a:r>
            <a:endParaRPr lang="en-US" dirty="0"/>
          </a:p>
        </p:txBody>
      </p:sp>
      <p:pic>
        <p:nvPicPr>
          <p:cNvPr id="164866" name="Picture 2" descr="https://upload.wikimedia.org/wikipedia/commons/8/8b/Tree_Map.png"/>
          <p:cNvPicPr>
            <a:picLocks noChangeAspect="1" noChangeArrowheads="1"/>
          </p:cNvPicPr>
          <p:nvPr/>
        </p:nvPicPr>
        <p:blipFill>
          <a:blip r:embed="rId2"/>
          <a:srcRect/>
          <a:stretch>
            <a:fillRect/>
          </a:stretch>
        </p:blipFill>
        <p:spPr bwMode="auto">
          <a:xfrm>
            <a:off x="457200" y="1219200"/>
            <a:ext cx="8277225" cy="5638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Map</a:t>
            </a:r>
          </a:p>
        </p:txBody>
      </p:sp>
      <p:sp>
        <p:nvSpPr>
          <p:cNvPr id="3" name="Content Placeholder 2"/>
          <p:cNvSpPr>
            <a:spLocks noGrp="1"/>
          </p:cNvSpPr>
          <p:nvPr>
            <p:ph idx="1"/>
          </p:nvPr>
        </p:nvSpPr>
        <p:spPr/>
        <p:txBody>
          <a:bodyPr>
            <a:normAutofit/>
          </a:bodyPr>
          <a:lstStyle/>
          <a:p>
            <a:r>
              <a:rPr lang="en-US" dirty="0" err="1"/>
              <a:t>Treemaps</a:t>
            </a:r>
            <a:r>
              <a:rPr lang="en-US" dirty="0"/>
              <a:t> display hierarchical (tree-structured) data as a set of nested rectangles.</a:t>
            </a:r>
          </a:p>
          <a:p>
            <a:r>
              <a:rPr lang="en-US" dirty="0"/>
              <a:t>Size of a rectangle represents information of primary interest</a:t>
            </a:r>
          </a:p>
          <a:p>
            <a:r>
              <a:rPr lang="en-US" dirty="0"/>
              <a:t>Other visual variables can also be used if needed</a:t>
            </a:r>
          </a:p>
          <a:p>
            <a:r>
              <a:rPr lang="en-US" dirty="0"/>
              <a:t>Do not waste space and can display information about thousands of items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Tabular Data</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ttp://alistapart.com/d/zebrastripingdoesithelp/data-table.png"/>
          <p:cNvPicPr>
            <a:picLocks noChangeAspect="1" noChangeArrowheads="1"/>
          </p:cNvPicPr>
          <p:nvPr/>
        </p:nvPicPr>
        <p:blipFill>
          <a:blip r:embed="rId2"/>
          <a:srcRect/>
          <a:stretch>
            <a:fillRect/>
          </a:stretch>
        </p:blipFill>
        <p:spPr bwMode="auto">
          <a:xfrm>
            <a:off x="685800" y="1295400"/>
            <a:ext cx="7431466" cy="4648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Recent Examples </a:t>
            </a:r>
            <a:r>
              <a:rPr lang="en-US"/>
              <a:t>of Visualization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 Tabular Data</a:t>
            </a:r>
          </a:p>
        </p:txBody>
      </p:sp>
      <p:sp>
        <p:nvSpPr>
          <p:cNvPr id="10" name="Content Placeholder 9"/>
          <p:cNvSpPr>
            <a:spLocks noGrp="1"/>
          </p:cNvSpPr>
          <p:nvPr>
            <p:ph idx="1"/>
          </p:nvPr>
        </p:nvSpPr>
        <p:spPr/>
        <p:txBody>
          <a:bodyPr/>
          <a:lstStyle/>
          <a:p>
            <a:r>
              <a:rPr lang="en-US" dirty="0"/>
              <a:t>There is a lot of tabular data in the world</a:t>
            </a:r>
          </a:p>
          <a:p>
            <a:pPr lvl="1"/>
            <a:r>
              <a:rPr lang="en-US" dirty="0"/>
              <a:t>Excel sheets</a:t>
            </a:r>
          </a:p>
          <a:p>
            <a:pPr lvl="1"/>
            <a:r>
              <a:rPr lang="en-US" dirty="0"/>
              <a:t>Database tables</a:t>
            </a:r>
          </a:p>
          <a:p>
            <a:r>
              <a:rPr lang="en-US" dirty="0"/>
              <a:t>When we know which variable(s) we are interested in then we can visualize it easily</a:t>
            </a:r>
          </a:p>
          <a:p>
            <a:r>
              <a:rPr lang="en-US" dirty="0"/>
              <a:t>But what can we do if we are looking for interesting cases and usual patterns and observations?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pic>
        <p:nvPicPr>
          <p:cNvPr id="100354" name="Picture 2" descr="http://www.sigchi.org/chi95/proceedings/videos/rr_fg2.gif"/>
          <p:cNvPicPr>
            <a:picLocks noChangeAspect="1" noChangeArrowheads="1"/>
          </p:cNvPicPr>
          <p:nvPr/>
        </p:nvPicPr>
        <p:blipFill>
          <a:blip r:embed="rId2" cstate="print"/>
          <a:srcRect/>
          <a:stretch>
            <a:fillRect/>
          </a:stretch>
        </p:blipFill>
        <p:spPr bwMode="auto">
          <a:xfrm>
            <a:off x="533400" y="1371600"/>
            <a:ext cx="8191500" cy="4267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a:t>
            </a:r>
          </a:p>
        </p:txBody>
      </p:sp>
      <p:sp>
        <p:nvSpPr>
          <p:cNvPr id="3" name="Content Placeholder 2"/>
          <p:cNvSpPr>
            <a:spLocks noGrp="1"/>
          </p:cNvSpPr>
          <p:nvPr>
            <p:ph idx="1"/>
          </p:nvPr>
        </p:nvSpPr>
        <p:spPr/>
        <p:txBody>
          <a:bodyPr>
            <a:normAutofit lnSpcReduction="10000"/>
          </a:bodyPr>
          <a:lstStyle/>
          <a:p>
            <a:r>
              <a:rPr lang="en-US" dirty="0"/>
              <a:t>Displays all data in scaled pictorial form</a:t>
            </a:r>
          </a:p>
          <a:p>
            <a:pPr lvl="1"/>
            <a:r>
              <a:rPr lang="en-US" dirty="0"/>
              <a:t>Packing all data on screen can pop out interesting patterns</a:t>
            </a:r>
          </a:p>
          <a:p>
            <a:pPr lvl="1"/>
            <a:r>
              <a:rPr lang="en-US" dirty="0"/>
              <a:t>100 times more than a table</a:t>
            </a:r>
          </a:p>
          <a:p>
            <a:r>
              <a:rPr lang="en-US" dirty="0"/>
              <a:t>User can focus on interesting areas</a:t>
            </a:r>
          </a:p>
          <a:p>
            <a:pPr lvl="1"/>
            <a:r>
              <a:rPr lang="en-US" i="1" dirty="0"/>
              <a:t>Focus +context </a:t>
            </a:r>
            <a:r>
              <a:rPr lang="en-US" dirty="0"/>
              <a:t>technique</a:t>
            </a:r>
          </a:p>
          <a:p>
            <a:r>
              <a:rPr lang="en-US" dirty="0"/>
              <a:t>For a demo and information see</a:t>
            </a:r>
          </a:p>
          <a:p>
            <a:pPr lvl="1"/>
            <a:r>
              <a:rPr lang="en-US" dirty="0">
                <a:hlinkClick r:id="rId2"/>
              </a:rPr>
              <a:t>http://www.ncomva.se/guide/?chapter=Visualizations&amp;section=Table%20Lens#_General</a:t>
            </a:r>
            <a:endParaRPr lang="en-US" dirty="0"/>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Table Lens in Use</a:t>
            </a:r>
          </a:p>
        </p:txBody>
      </p:sp>
      <p:pic>
        <p:nvPicPr>
          <p:cNvPr id="101378" name="Picture 2"/>
          <p:cNvPicPr>
            <a:picLocks noChangeAspect="1" noChangeArrowheads="1"/>
          </p:cNvPicPr>
          <p:nvPr/>
        </p:nvPicPr>
        <p:blipFill>
          <a:blip r:embed="rId2" cstate="print"/>
          <a:srcRect/>
          <a:stretch>
            <a:fillRect/>
          </a:stretch>
        </p:blipFill>
        <p:spPr bwMode="auto">
          <a:xfrm>
            <a:off x="733425" y="1776413"/>
            <a:ext cx="7677150" cy="431958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Lens in Use </a:t>
            </a:r>
          </a:p>
        </p:txBody>
      </p:sp>
      <p:pic>
        <p:nvPicPr>
          <p:cNvPr id="173058" name="Picture 2"/>
          <p:cNvPicPr>
            <a:picLocks noChangeAspect="1" noChangeArrowheads="1"/>
          </p:cNvPicPr>
          <p:nvPr/>
        </p:nvPicPr>
        <p:blipFill>
          <a:blip r:embed="rId2"/>
          <a:srcRect/>
          <a:stretch>
            <a:fillRect/>
          </a:stretch>
        </p:blipFill>
        <p:spPr bwMode="auto">
          <a:xfrm>
            <a:off x="762000" y="1371600"/>
            <a:ext cx="7896511" cy="5181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Cloud</a:t>
            </a:r>
          </a:p>
        </p:txBody>
      </p:sp>
      <p:sp>
        <p:nvSpPr>
          <p:cNvPr id="102402" name="AutoShape 2" descr="data:image/jpeg;base64,/9j/4AAQSkZJRgABAQAAAQABAAD/2wCEAAkGBxMTEhQUExMWFhUXGRgYGBcYGBkdGhoaHhkdFxcfFxcZHiggHxonHBgXIjEhJykrLi8uGh8zODMsNygtLiwBCgoKDg0OGxAQGzQkICQsLCwvLy0tNCwsLCwsLiwsLCwsLCwsLCwsLCwsNCwsLCwsNCwsLCwsLCwsLCwsLCwsLP/AABEIAJ8BPAMBIgACEQEDEQH/xAAbAAACAwEBAQAAAAAAAAAAAAAAAwIEBQEGB//EAEUQAAIBAwIDBQUHBAACBwkAAAECEQADIRIxBEFRBRMiYZFScYGh0QYUMkKx4fAjYpLBFXIkMzVTgrKzBzRDRXODwtLx/8QAGAEAAwEBAAAAAAAAAAAAAAAAAAECAwT/xAArEQACAgIBAwMDBAMBAAAAAAAAAQIREiExA1FhEyJBgdHwBHKRsXGisiP/2gAMAwEAAhEDEQA/APuNFFFABSOK4oJE8zGP5tt60+uMoO4oY15Ka9ppiZGJMjbOnPxx8K7/AMSTz58jyEn0x609eGQEnSJO/P8AXlXe4WI0rHSBU+4q4lf/AInb8/zHY7A6Scevuqy11QCSRiZ+GTXO5XfSOmw95ryg4hvE83dXfuslE7kKL7J4jpkDQImZmtIQcjOckuD0SdppEmRvymIEmY+I+FSHaCYyclQMHOras+7xs95c7hdNpmUM1wLLSEYkEaQkHLEk4Ig4mFjtgPae4Ldo908MRdBtgBQ4ZLmjP4gNhmaXpzG59M3jVccbbInWu07/ABGKxeN7Tc2iSjWnNln0kg6fGoEiPxQR7pIit5rCkyVE+74mqca5JUr4JI4IkGQeYpPE8WEKg8/kNvjkj59KeqgCAMUFR0qH4LXkqN2goiQ2fKeWo7dAZqI7SWY0n8o5bsCV59APWrH3ZJLaRJiZzttAO1cvsiQWHOBCkmYnAAJ2HyqakVcTnD8WrzHIA+sx+h9KZdvKokmBj6VAd3E+CD7s8h8pqSumIK5OIjeJ9Yqku5Da+CJ4tJienI89uVcXjEP5uvyEn5U0WV9kegoFpRso9BT0LZwX121D1FQHGW/+8X/IfzkaYLS+yPQVw2F9kegpLyN+AtXlb8LA7bHrtNVe0lJNsAAyxwWKj8J3IBq2llRsoHuApd/h7ZHjVCBnxAEDqc0pK+BxdO2Z9riHUFBhg7DTl4ACnwsSMeIZO0xFcHaFwoXBUBbKXSImSdcgHVgeDzrQXh7TKoCoUGVAAK+8cqmbSDGlfENMQMjJjzGWx5mpxZpnHsU/vT6gZUKbht6Y8WCRMzuYnbY1W+/OtpSDOm2jGVnf2mLDeOUn37VeHZ695rJJMzss+7VGogchNObhLZiUQwIEqMDoPLypVIMooovfcsh1KF71l0wZ8OobzmYmI2I6ZVa7RuldWkDUupZ0D8yiB/UzhuenMbTjU+7pq1aF1e1An13oXhkGqEUavxYHi9/Wni+4Zx7Gfbv3HZRq0sC4MqcYUiVDRORkEirvDcRNtXaBIUnpJ6fGmWrCLAVVETEACJ3iK6LSxECPd6U0miZSTOd+vtDruNqj96TPiGDBzz2/UGp90vsj0Fcawp3UbzsN5n9apeSH4OrdUmAQT0BqFvi0aIdTOwkT6UwWwNgPSuLZUbKB8BT0I6WHXaoi8p/MKkbYmYE+6jux0HpSGdUzkbV2uARXaACiiigAqFxCYhiPdH+wanVPtjju4s3Lu+hSQOp2UfEkU0rdITdIT2j2jasR3t/TzAOmSP8AlCzGOXWqXB/aLhrjBU4oyTgMoWfIFkAms/7JdiLdT71xA725dJI1iQBMDwnE4+AiIrX7Y+zli/bZe7RWjwuqgEHlMbjyrZrpxeLMk5tWjSfwgsXMASZAwBk7D+RWPwHZ9u8hKcRcey7uxQaAhJcuwnQH06icaq52dw9+3wLpxBBdUcAgydOnGoxuMj3AVifZf7Q27HC27em5duS5KW11EDUYLdKIwdPHe/xg5q1fY9Ve7JRkZNTCbne6hplW1ahEgiARsQazX7Psm6bP3m73pcXyPASSFCgkNbKwNIIEYMRsIt9ifaK1xJZVDI65KOIMbEiD1qHf8P8AftHdt940Tr5aen4v9Ulkm0xvFpND7nY4YEPduOSjIWOgGCwb8qASIA2q5f4ct+dlgEeHzjcHmI+ZrN477TWLVx7dzUCihiYEGYgLBktnpyNU7f2zs6wty1etBtmuLA+OZjzzSw6j3Q84LVm2vCHncc9ZiOXl5fOp/dv7m9fd9K7xfFJaRrlxgqKJJP8AN/KvPH7ZJGpeG4hk9sW/DHWZ2qV05T2kU5qOrPQfd/7mnrOdwf8AVK4js5XADMSAZzpbkVyGBGzfpUeyO1bXEprtGRMEEQQd4Iq9U04vyVeSM5Ox0EyzEQRB0mJJJzEkksd66/ZCFg2phBBgRBh+8yI6n+b1oUU8mLFCBw59t/UfSotwn97jaSDkwIyYnz99WaKlaG9lX7lv47mf7vKKkvC/3MehJGMAYxjafiasUU27BaEDhv7n/wAq4/CAiCzevTbfG8H4VYopUOzMvdiozamZiYI/LGQRMBdxMg9agewbefE+ST+XmIMeHAydv9CtaiqzkRihfD2tCqoMhQACd8CMnrQ1sn8xHuj/AGKZRUlC+7PtN8vpR3R9pvl9KZRRQ7EPw5JnWwxGCP0iK591HtNPWc+sbeW1WKKBLRC1b0iJJ99ToooAKKKKACiiigAooooAKKKKACsP7bWy3BXgOQU/AOrH5A1uVC9aDKVYSrAgjqCINVCWMkxSVpozPspcDcHYI9gD4jwn5g1rV4rhLfF9nsyLabiOHJJXT+JfgATPXEHcRmm8Z23xfEKbXD8LctlsG5cBWAd4JAAPnJPQVrLpOUrT13Mo9RJU+Tdv8favcPeNp1cBHBg7HSd+lZf/ALPLCjhAwGXZix6wdI+ED5mrfZ3Yv3fg3tL4nKOWIH4mKxgdNgPdUfsTw72+ERXUqwL4YQfxEjBodKElF/KGrck32M/iFA7YtxjValvPDjP+K+lS/wDm/wD9n/VO4rhLh7UtXAjd2LRBeDpBh8E7TketH3V/+Kd5obu+6jXB0zG07Vdr/Uiv+iothW7YbUJ02ww9+lQD8zV7/wBoFsHg3JGVZCPI6gv6E0jgrZbtS5cUTb7oDWMrMLiRzwfSr3214d7nCXFRSzEpAUScOCcClf8A6Q+g69kvqL7SXh24K2eKJ0abZwSCW04A05J3x8eVV7P2oZlA4fgr7LACkgIscobIik/aXsm7d4Th9C6ntBC1s7kaIOOo6e+rKfaS8402+Cv95tDrptg+bmMfAUKKce+388A21Lt9OSl9gCe84yV0nvBKjZTLyB7tvhXsq8h9j+Cv2X4sXEOswwaDodvETDY5sK37nEOB4QzbwSpB2HKPM7xMRnes/wBRJZv6f0adCLcEaFFZx49p0gLOcSZ5Yj4kztiuffLgBOg4mMHfUABHPB3H+qwyRtgzSopXfYEg7dCY+VAvjz/xP0qrJobRVHinkrPeaIadIcHViJ0eKI1eXXlSe/vTAB/KMpMDUgnUDpJ0lyYwI8s0o2S3RqUVijtC7IXGqBK6DjwKzHfcEnw77dZNm5ecokyCWYHBBIAcpjcEwmPOPKjBiyNGisi014DMl5GYYppIxAncZmcyJwCILl++SVg8wCFbkxAJ5QQBgGc7RmngGRr0VkXOLvhoC+2JKNGA+k4B3KpjfxYBkVw8ZclQwKoQ2tiGGkQ/iDRAyF3g52zhYMMjYoqvwvEaravvIBOnOecR51L7wOQbb2T9MVJQ6iki8ZA0n3+nWud+fYP8MZpWOmPopPf9Vb0nlPKuHicTpbniDPwFPyL5ofRSRfwTpYcoI3228s0Lfn8rbxt/OtKx0OopA4jqrD4V0cRidLemadhQ6ilLfBMQ3xUx602gQUUUUAFcaYxvXaKAE6n9kf5ftXQzeyPPP7U2ikOxAe5zUe+fdyj3+lTVm5r6H60yimFiAz9OZ36TjbyiosLhBBC5BHy+tWaKAsyXFxUXV3hAIkSJI0tsbQBAnSc9I51XS3e0AEvgWJ8TAkkp3gLb4Ckz/edoreoq8yMShwXDujEnMgbsTADMQM8wpUTzqzrf2R/l+1Y327P/AEK777f/AKi1c4Dikt8Jae4wVRbtyx2yqgfMihxbjl5oFJJ4/U0NR6Z+EVwO3s+h+tZ/F/aHhbTBXvKGxjJiciYBj41ocPfV1DIwZTsQZB+IqXFrbQ1JPRSNhyrr4vF3kCVjJJG3i59amOGYZBIkknxH21YY2/CD6+dL4/t/hrLaLl5Vbpkke+AY+NYvC3w/ahZGDKeHkEGQcjanHotq32B9ateTa7i5geLbbvG3iJ1dPLynyqYsXNSkmYOTqORqYmRtsRj54FVeC4a0OMvut0tdZVD2/ZELB+MD1q12j2zYsYu3VU7xuY/5RmKXp7pFerrZdcmMCT74qvxCM66SoAlcyDswJwR0mldnds2L8i1dViMxsY66TBir9DVaaEn8ooXuFcCLZAwANh7R2UDmR/MHrWbnUmSZExzOmDGOXpV6ioxKyKvDpcDEsZHKPfj0HkKezn2SfT61OiqSoTdiWuNyQ/EgfWk8QjtpOkSrBoJw2CN4xEgjzAq5RQJOnZknhL2fFEljAIByFCliqgGIbkdxvFTfg7h/Mf8A4x/G25uA2/gFBEcq06KnBF+ozNbhrsiDgMD+JpjXJBz7OMz0xSbnDXgBDNJCKfExyda3D5QCrDzWtiijBB6jKhF0ExBHIGOuIIztG/71K0bsrqCxzicdIzVmirszoQ73ATCqRy8UHbng86nbZs6lA6QZ5ny6R60yigYq8WxpAPWf5/P0Sr3syieXiPl+9W6KLFQnhmczrUDpBn+cqdRRSGFFFFABRRSr17TGGMzsCYgTmKAG0UgcSJ/C4/8ACf1qT3wOp8hv8KAWxtFVzxX9j9Pwn3bVH78PYuf4NTSsHotUUpr4HJvQ/Kjvx0b/ABPn9Kmx0xtFJbiIjwtmdlPLrUF40H8r7x+E4ON/8hVUIyPt5/7ld99v/wBRaqfaD/skf/T4f/zW6vfbSyz8HcVFZ2JSAoJJi4swBmqvbvDO3ZYRUYv3dgaApLSGSfCBMiD6V0dN6j+77GHUW5ft+5b7C7GsDhrYNtGLorOWUEsWEmSc7msf7K3zZ4bjdORZe6VB/tXH/lFeq7KUixaBBBFtAQcEHSJkdawPstwDFeMS6jKty7cHiUiVYESJGRnekpWpX3X9jcacaO/Yjs2392F11D3LpYszAEnxEbn3T7yardndnpZ7VZUEK1kuFGwlgCB5SCY86OyOPu8Cp4e9Yuuqk93ctLqDAmc5wZJ9fKT3scX37QN67Ze2rWjpkGFEgKGaI14JjfNW7uTvTTIVVFVtD+yv+1OL/wCRP/KlJuXuB4biLr3bne3naYK6yn9ogQOQ6wBVrszh3HaXFOUYIyIAxU6T4U2aIOx9KzOw7zcE95L3D3XZnLC7bTVqHSfn/wCIzFHP8LQcfyxL8Xbfj+Fe1Ze1JYEsmjXiJAG+DBPmK9v95GtkONKqxJ2glh/+JryHGvxF3i+Fvnh7iWg2lQVJcAxLXAs6Rkb+ya3+07LE34UmbKAQDk6rkgdTkY86x/UOlGu3+e5t+nVuV/nBpWuIRp0sracGCDHvjalW+PRnCKwaQxlSCBpKggxz8Qql2lwhLEIu9l1wIB8SQs7CRqA95pHFWzcdu7tMv9C4slSknUkLJ8pztkxsa5nJo6YwizYt8VbYEq6kLuQwMe+Nq7a4hGJCspK7gEEj3gbVj8cveK5t23WLF1TKFSSQNKgRJiDtjpvT+0uEJIFtYmzeUECBMppBPLnHxoyYsEaNniUedLq0bwQY98bVAcYhVijK+nfSy/MzA+NZVqyWJ8NwgW3UgoLeCB4AYEnoRgRvSu7crcAVmHdwC1rQ4MiFwBqETsOXnRmx+mu5uPxSBgpdQx2UsAT7hvTq872mrnvgEYEmQFtE6gAIY3DI2GwgiMZrQv37qs8A6QceAtuEGIIwJYnfn0irg8m0ROKikzSorN4firx0llEHBGhgZ0lpk8pAERzq0eIPsnl1+lN6IWyxRS0vAmPF8VYD1IiotxABiG3j8LR6xEedOgsdRWanE3QQCCZK/kOBCzkeZblyp3C8Qxww2VScGZIHIc5DyPdUKRTg0XKKijz1+II/WpVRIUUUUAFFFFABSOL4hUHixMiYxMU+igaMT7y6G2oJEd0pUgbHSGMQSYk5lQI5xk4fjnKBtZabYLHSPAxKgRgDILGTMRO2K2HuqNyB7zUbJQAKpEKAAJ2AxWeLvk0zVcGTw/EXXJXvCAO88QCmYForkoBu7bD61q2r/gUtgkA/EiaxuP4p0vuVY+NVtKpJKi4wJtmNgJDAnnjpSOE7SuIbdrUIAAm4wLMNTBm1M8nSB0P4TJE42j0XV2ZS6qbqjeucYoE5IyZA6R9aj9/WYg+mOXPbnPwNYqds3SAxCqYOCGhRNoa2EiVh2fqFESDqptztdhEXLbY8J0n+sdZUrb8W4AGRqEsDsCKv02Z5o1bfHKSAJzHLrSLfaeFLIZIJgcoE58zv8a0aU/EIDBYA+ZrJq+DVNLkrntEAgFWklRy/MY67YNWLl8DlymaFuJBIKxOTI3wMnrt8qktwHYg+40qYWiA4kTGeXzzXPvImIMzHzI/1S+O40W4xMhiM8xED4kxUT2mucNgkH8PL4/LflvApX5KUXzRDiuOYBSq7zMidI9qAcgZMDJ+dQbtUy0W9WnVs2cBuUYY6RAnZgZpzdpoJwcCd166fa/8A5zip/f1kjIjrHWPp6++ri01wRKLXgr8J2prcKVCyszqBzIAAjcGcEb1y/wBostxh4SBEDYj8OXacLJOdJEDecVZPHJ59dtsT/PdQvaCdeU1X0J+pQ4jtltlQTDEyTGLYdSIGxYgDaYPw0uH4mVloUywImdmK4MDGOlSt8QpAMxPXB9DXLvEBTB/m/wBKmTXYcUwHFJ7Qo+8pEzioDjFxvkwPWKiO0U8+WI2kTy+PpS54HxyP79faFAvr7Q9aT/xC37W+Bg5OTjHQGmWeJViQpyPI+7/Rp0xWiXfr7QzXE4lSYBz/AA02ld+ntL6ikM699RuQK6twESCKg3FoN3Xrv/uonjbftg+4z76fwHyN70dRSLnGqCRBxzG3KP1+Rqt2veR+HvAGR3byM7RBrP4y4yXAjZKWruliJ1IblmCZwWGx9wPOqhHImTo1x2gvQ/LrHWujtBYmDGDy5x5+YrG4jtJw3huB7mq9/Q0rI0JcNvYahOlck5mRAqXCcdccqovAhnUa1NtmylxmGE0j8KwIJE55VXp/JOZtffB0PLl1Ej+eVR+9rkgE7TjzA35mP0rBvdqsmiLgWAp0/wBNVabjKcQWbA/LpjmTy9RUSg48lqSZRbtICZVsTPu5f6qbceonDY93mDz5EEU0cSm2tZ94qaXF2BHuH0o12DYq9xqqATMETsTG28e+m2rgYAjY1OikMVevhSJnM/L+fzFc4fiA4JE4MZEfrUrlyNgSYJ9KX37ao7sxO88sZiPl5UgLFY32kYxYA7whrsFbTFWYd3cMBgy4kA78q1LFwmZUr76L1hWKFhJRtS74MFZx5MR8aqLp2KStUYli/csqxIdVa4FtreZrlwDRLQELM2QYWZ3OBVXiO221WHK7jiLZXxBNS3bdtXuSJVRkyRI1EV6Hj+FW4uQSV8SkFlIaCJDKQwwSMciaoWuDRYHcSIdfzQRcINwaTIgkDfpymtIyi9tGbjLhMQ/aNxHugLOm4FZwLjgf0bbCLaklQSxHhwIk5OYp2rc13X1Wynd8OVALFQzsynSwEtkHAWW8IxTLnDWlSWXQdeD3jq0BQkhyytJRVXfO5Brp4RDEWMaEXwu4EKdSxpgalaYbcZyOb9vYXuOWe2bjaVCrqN82ZYOojuDf1aG8QMQNJ9c1pdlcWbtsMQAdTqQNpR2tkjyJWfjVTh+GtqZFoytwv+JidWju9R1HJKsRn375qxbVVGhbbgFmOCd2YsxkGd2JrOco8I0jGXLL0UVQVgY8FwzzkmNzIJNNKLpDaXzGJOoT1zyqGmUmi1XIqo2n2LnXn/o0q6bQjVqSTzYifhNHHIc8F43ADG36eu3I1X7R4vRbZlIJEDmfzBTgZMTtXQqgfgY4A2MxMjJzUdNtvysQYP5o31DbzAoXPgHwUR2w6/itllGoyqMpIUKxIW4RgSeZmMZxTj2p445TExn8enr57/Krd+2j5KkwGXZhgjxD4wKrnhrf/dtO8531T165q8o9icZEE7bUhYt3NTaSqwskMrOp/FABFt9yDI2pZ7et5OlmAUvKqMWwlq4xMtO11TgTyjGa13soKLKqLkKRqgsGMLoEPJKKAz+EQMmCOcWsSrDuILKUwrxpKKtwaQcQLdtRtOmRvVpQIbkaDduWwXADHTO2nMMEb83hAY5LaRzEirC9oJKjbUoblEEE8j/adsedZ7cExtuApFxyIIZ1AkhmIAMK0ySViTE1ywlxdQFvwwIWCDGhiF1TJIcfi3JeplFV7S4y37jUHFp7Q+swcetTt8QrEgEGAD6zH6GspLZL/wDVkQkh4ceIadJgkzMkwcjSZma4AQGi0W0xAOo5AGnpE622AI3IrF3F7NUlJaNuuEVlHhzLeAxJjL5ERyPMMem29WZgfgbY4BboIGPeR8KvngjjktsQKO8HUetUtZIzaYjkCSfLn5UrUwLeAtJjp+YQPLHPIwM5ipdoqKTNIOOorz/A8XcLWhqulnJYhhaFsqMNBADEgRAGdpxNW7ZaQNGwwSGA/wCsgYnoSYP+6uLw6aUBWNBDKPF4THI/EjzBIqoTXyiZw7FY9qEBdNoktbu3IBzKMiwABJnXOBONjNKftshFYIpksGOp9KQAYY93qUkH8yqPPaerw9kEk2XkgqZJgB2UsFBaFBIBgAbE1M8Jb0D+ld3JnW+skgDxPq1EEQMnZR0Faexcoj3PgrG8qM7ouoi5pUNdcr4ra3CUUBs+I4VTzyBitbgOJ7y2jxGoAx09Y/QVUucNbOO6ceLV4SVMhQmCrAgaQBG1C2VUKq2iAAAokiMFoJ9ccsdcS2pLXI1Fp74NOiqNtcyEII/5s+E+fmRz3po4honQaz45Lq+CzRSDxBESjZ6Cev0+dStXtRI0sPeIp0IbRRRQAm6pLYMeE1D7u0zrPu5frXOLEnZj4ThTHMfD1qr3Y0nwXN+Rzsd9seu9AF+xbYTqYt7wB8hXOIsBtMgGDOelMTYUnjeJ0aMTqdU32kxNJ8bGrvRWFi/H41n3mOc50zOV9KDw94g+Mc4zPMb+HpPxNWON4nuwpidTom+2oxNdfjbYIBuICTEFhM9I61NLuXcuaF9xcKkMQT3isN8KGVo23wfWq97gHzpO5YsNbDdpWMEAgTy+odxnaK29RbTAKAeIT4jGQdo39wJ5U+9xttI1XEWdpYCfdNWp1ohwb3Rnt2fdI/ECYUE6mBwoBgwfzAnIPrkTHA3MHVJ/MNbgNlYzGBhthz8zV+/xKIAXdVB2JIA+dL4Hiu8DGI0uy7zOkxPxqvU3RPp6sjwlp0RF8JhQDk/HJEn41aJrPbjLrM4tIhCHSS7ESYBIUBT1GTXR2ov9IMCjXCRpYgFYB3ncEiAecis81Zpg6LDd7mNHOJJ6mNh0j513QxjVAIacE7R7t5rlzjrStoNxA3slhPlio2OPRrj2wRKATkZ648sA++nkuCVF8kF4ZtQ1RpDE7nIliJEf3L6Uhez7gCjVMDrB2USPCfwwYgDfrM3bHGW3JCOrEbhWBj0ot8ZbZiq3FLDdQwJ88VNIu5L4F2Ecaj5wJkeESR8yR7gKbNzon+R//WnUVa0ZvZFJjMT5bVy6CRj+YNTooAq6bhnIHp9Kjes3GV1keIMPUQOXWrlFJIbZktwN0uX1BQxXUoZtgYMNAM6fd+I9AaF4G8SdTiJbZmmDpiDEjKkxPOtairzZGKKPB2bq6izapOJOBk7DTjECM7T1qzL9F9T9KbRUvZS0KJfovqfpVa9wzlvy6SbbEyZBUgwBGZgcxvV6ihOgezIXs25pUFy0FSZd8kG0TnfdLn+Q64ivZ17SAz6s5m439ucL5N4DjO9bNFXmycUZ9/gWNwuGHkp2/DpLDEhxyOcSMSTSrvDXFAMs2TqAd858MEZWB0GdjjI1aKWTDFGMnAXvCS2QgBm44JM2yRgeH8DCRvNM/wCH3YP9Q6oMf1HgeBQvvhgTMZ57kVq0U82GKCiiioKCiiigAooooARdB1eEwdJ/Ufzaod3dg+MT7vf+1NYw2fZP60yaAAVR7ZU6FYAnRcRyAJMA5ge7NX6KTVqhxdOzH4rjUvG0lptZFxGMAwqqdR1HltEedV71gGzxh0iS1zMZwoj516CipcL5NF1K4PO9oJP3gkTB4c7TgMNXymucTi7cZrjIrhShFoOGXSBAJUxmfD516Oik+n+fyNdXx+a+x5/h1Fo2muB9HdFVLLJU6pgqswSsD/wxV37PgBHhSo7y5AIiBqwI5Vp0U1CmTLqZIwuMex3j97qs3AYDqzLrWMEEYJ5QZiKirH/oz3ATFxxqZclSGFssIwT4a36KWA/U0eT4+4Sl5cKSXJtiyxY5Pia4cZGZHwq3xVsk8SqjxvbQrj8QjxwfPavQ0UvTH63j819jz3AgNdtkPccrOO6VAo0kQxgemcx76X2cYe0qS4B/A9qHtCDJ7wY8vOa9LRT9MPV8fn8CfvScmBMHE56/6qJ4odPSPrNWKK0ZkvJXHFjof5H1otcUGgQflj51YopbC0Je/Bgg8vnt/v086gOMHQj3x9as0UbC0Vvvg6GstuKuSUk/0idRyNWpgLWefgLE+YFbtFVF1yTJXwYS9qXWZcBRrAYESQDqGlvEYMhc493WNztq4tvUVXVpDAAGD/TD6RLDMkjeeinMb9FVkuxOL7mLd7UugmFWALrDDTFt1WJndg+/KOc42qKKTaZSQVB7yjcgVOipGRDg7EUj74NtLTjGPPz8qs0UwKycapmAfjj9TXfvqdT6H6VYopPwNeSq3HoDBJ9CfmP95rg7StxMnn+VuW/KrdFPROwooopDCiiigCjxXEpq0tvjnG5gfMUy2iKxYBQTg5PWTg1N+HUmSsnrPQyOdBsqfynnz6786lX8lSxpUTF3MY9fjXO+HUevw6VzuVkHTtt+nWuPYU7rzn4zJ502JV8ku9G0r6/Gu975j1+NK+6p7Hz/AHqRsLEaTHv/AHo2P2k+893r+1AujaVn3/zoai1lTup9fh1qI4deS9PkZ6+VGw9pI8QJiRPSf2qatIkRn+dKWbC+yfXznr502fI/L60KxOvgM+Xr+1GfL1/ajV5H5fWjV5H5fWmI47xkx8/pXBdHVfX1rrCdwfl9agLK+z16c9+dAEu9HVfWg3fd6/t5Goiyvs/p9a73YiNON+X1oBHBfEAyIPPPzxiu98Oq/wCVcNpSIK4+Hv61w2F9jy5fWlsr2ne/EkSJG+f2rvfDqvrXDaU/l/T6+Q9BXF4dRsn6e7rRsPad+8D2l/yo78dV/wAqO5X2P0+tcHDr7H6fWjYe06eIHUctjO+2woN8ZyuJnPTJoFlc+Dffb61wWFGydenPfnRsPadW+DzX1/nUUzPl6/tSvu6+x+n18qbq8j8vrQrE6+Az5ev7UZ8vX9qNXkfl9aNXkfl9aYgz5ev7UZ8vX9qNXkfl9aNXkfl9aAIC75dOfXaoDi168p5/Sui2c75j5bQJiuBHz4vd4Vx86AAcWvUY9/u6Uy3ckSIj4/SlaHx4veYXO/n7qAj+0Y6aV+tAD8+Xr+1GfL1/akMjyYcgdNK/Wn6vI/L60AGfL1/ajPl6/tRq8j8vrRq8j8vrQAZ8vX9qNVGryPy+tci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04" name="AutoShape 4" descr="data:image/jpeg;base64,/9j/4AAQSkZJRgABAQAAAQABAAD/2wCEAAkGBxMTEhQUExMWFhUXGRgYGBcYGBkdGhoaHhkdFxcfFxcZHiggHxonHBgXIjEhJykrLi8uGh8zODMsNygtLiwBCgoKDg0OGxAQGzQkICQsLCwvLy0tNCwsLCwsLiwsLCwsLCwsLCwsLCwsNCwsLCwsNCwsLCwsLCwsLCwsLCwsLP/AABEIAJ8BPAMBIgACEQEDEQH/xAAbAAACAwEBAQAAAAAAAAAAAAAAAwIEBQEGB//EAEUQAAIBAwIDBQUHBAACBwkAAAECEQADIRIxBEFRBRMiYZFScYGh0QYUMkKx4fAjYpLBFXIkMzVTgrKzBzRDRXODwtLx/8QAGAEAAwEBAAAAAAAAAAAAAAAAAAECAwT/xAArEQACAgIBAwMDBAMBAAAAAAAAAQIREiExA1FhEyJBgdHwBHKRsXGisiP/2gAMAwEAAhEDEQA/APuNFFFABSOK4oJE8zGP5tt60+uMoO4oY15Ka9ppiZGJMjbOnPxx8K7/AMSTz58jyEn0x609eGQEnSJO/P8AXlXe4WI0rHSBU+4q4lf/AInb8/zHY7A6Scevuqy11QCSRiZ+GTXO5XfSOmw95ryg4hvE83dXfuslE7kKL7J4jpkDQImZmtIQcjOckuD0SdppEmRvymIEmY+I+FSHaCYyclQMHOras+7xs95c7hdNpmUM1wLLSEYkEaQkHLEk4Ig4mFjtgPae4Ldo908MRdBtgBQ4ZLmjP4gNhmaXpzG59M3jVccbbInWu07/ABGKxeN7Tc2iSjWnNln0kg6fGoEiPxQR7pIit5rCkyVE+74mqca5JUr4JI4IkGQeYpPE8WEKg8/kNvjkj59KeqgCAMUFR0qH4LXkqN2goiQ2fKeWo7dAZqI7SWY0n8o5bsCV59APWrH3ZJLaRJiZzttAO1cvsiQWHOBCkmYnAAJ2HyqakVcTnD8WrzHIA+sx+h9KZdvKokmBj6VAd3E+CD7s8h8pqSumIK5OIjeJ9Yqku5Da+CJ4tJienI89uVcXjEP5uvyEn5U0WV9kegoFpRso9BT0LZwX121D1FQHGW/+8X/IfzkaYLS+yPQVw2F9kegpLyN+AtXlb8LA7bHrtNVe0lJNsAAyxwWKj8J3IBq2llRsoHuApd/h7ZHjVCBnxAEDqc0pK+BxdO2Z9riHUFBhg7DTl4ACnwsSMeIZO0xFcHaFwoXBUBbKXSImSdcgHVgeDzrQXh7TKoCoUGVAAK+8cqmbSDGlfENMQMjJjzGWx5mpxZpnHsU/vT6gZUKbht6Y8WCRMzuYnbY1W+/OtpSDOm2jGVnf2mLDeOUn37VeHZ695rJJMzss+7VGogchNObhLZiUQwIEqMDoPLypVIMooovfcsh1KF71l0wZ8OobzmYmI2I6ZVa7RuldWkDUupZ0D8yiB/UzhuenMbTjU+7pq1aF1e1An13oXhkGqEUavxYHi9/Wni+4Zx7Gfbv3HZRq0sC4MqcYUiVDRORkEirvDcRNtXaBIUnpJ6fGmWrCLAVVETEACJ3iK6LSxECPd6U0miZSTOd+vtDruNqj96TPiGDBzz2/UGp90vsj0Fcawp3UbzsN5n9apeSH4OrdUmAQT0BqFvi0aIdTOwkT6UwWwNgPSuLZUbKB8BT0I6WHXaoi8p/MKkbYmYE+6jux0HpSGdUzkbV2uARXaACiiigAqFxCYhiPdH+wanVPtjju4s3Lu+hSQOp2UfEkU0rdITdIT2j2jasR3t/TzAOmSP8AlCzGOXWqXB/aLhrjBU4oyTgMoWfIFkAms/7JdiLdT71xA725dJI1iQBMDwnE4+AiIrX7Y+zli/bZe7RWjwuqgEHlMbjyrZrpxeLMk5tWjSfwgsXMASZAwBk7D+RWPwHZ9u8hKcRcey7uxQaAhJcuwnQH06icaq52dw9+3wLpxBBdUcAgydOnGoxuMj3AVifZf7Q27HC27em5duS5KW11EDUYLdKIwdPHe/xg5q1fY9Ve7JRkZNTCbne6hplW1ahEgiARsQazX7Psm6bP3m73pcXyPASSFCgkNbKwNIIEYMRsIt9ifaK1xJZVDI65KOIMbEiD1qHf8P8AftHdt940Tr5aen4v9Ulkm0xvFpND7nY4YEPduOSjIWOgGCwb8qASIA2q5f4ct+dlgEeHzjcHmI+ZrN477TWLVx7dzUCihiYEGYgLBktnpyNU7f2zs6wty1etBtmuLA+OZjzzSw6j3Q84LVm2vCHncc9ZiOXl5fOp/dv7m9fd9K7xfFJaRrlxgqKJJP8AN/KvPH7ZJGpeG4hk9sW/DHWZ2qV05T2kU5qOrPQfd/7mnrOdwf8AVK4js5XADMSAZzpbkVyGBGzfpUeyO1bXEprtGRMEEQQd4Iq9U04vyVeSM5Ox0EyzEQRB0mJJJzEkksd66/ZCFg2phBBgRBh+8yI6n+b1oUU8mLFCBw59t/UfSotwn97jaSDkwIyYnz99WaKlaG9lX7lv47mf7vKKkvC/3MehJGMAYxjafiasUU27BaEDhv7n/wAq4/CAiCzevTbfG8H4VYopUOzMvdiozamZiYI/LGQRMBdxMg9agewbefE+ST+XmIMeHAydv9CtaiqzkRihfD2tCqoMhQACd8CMnrQ1sn8xHuj/AGKZRUlC+7PtN8vpR3R9pvl9KZRRQ7EPw5JnWwxGCP0iK591HtNPWc+sbeW1WKKBLRC1b0iJJ99ToooAKKKKACiiigAooooAKKKKACsP7bWy3BXgOQU/AOrH5A1uVC9aDKVYSrAgjqCINVCWMkxSVpozPspcDcHYI9gD4jwn5g1rV4rhLfF9nsyLabiOHJJXT+JfgATPXEHcRmm8Z23xfEKbXD8LctlsG5cBWAd4JAAPnJPQVrLpOUrT13Mo9RJU+Tdv8favcPeNp1cBHBg7HSd+lZf/ALPLCjhAwGXZix6wdI+ED5mrfZ3Yv3fg3tL4nKOWIH4mKxgdNgPdUfsTw72+ERXUqwL4YQfxEjBodKElF/KGrck32M/iFA7YtxjValvPDjP+K+lS/wDm/wD9n/VO4rhLh7UtXAjd2LRBeDpBh8E7TketH3V/+Kd5obu+6jXB0zG07Vdr/Uiv+iothW7YbUJ02ww9+lQD8zV7/wBoFsHg3JGVZCPI6gv6E0jgrZbtS5cUTb7oDWMrMLiRzwfSr3214d7nCXFRSzEpAUScOCcClf8A6Q+g69kvqL7SXh24K2eKJ0abZwSCW04A05J3x8eVV7P2oZlA4fgr7LACkgIscobIik/aXsm7d4Th9C6ntBC1s7kaIOOo6e+rKfaS8402+Cv95tDrptg+bmMfAUKKce+388A21Lt9OSl9gCe84yV0nvBKjZTLyB7tvhXsq8h9j+Cv2X4sXEOswwaDodvETDY5sK37nEOB4QzbwSpB2HKPM7xMRnes/wBRJZv6f0adCLcEaFFZx49p0gLOcSZ5Yj4kztiuffLgBOg4mMHfUABHPB3H+qwyRtgzSopXfYEg7dCY+VAvjz/xP0qrJobRVHinkrPeaIadIcHViJ0eKI1eXXlSe/vTAB/KMpMDUgnUDpJ0lyYwI8s0o2S3RqUVijtC7IXGqBK6DjwKzHfcEnw77dZNm5ecokyCWYHBBIAcpjcEwmPOPKjBiyNGisi014DMl5GYYppIxAncZmcyJwCILl++SVg8wCFbkxAJ5QQBgGc7RmngGRr0VkXOLvhoC+2JKNGA+k4B3KpjfxYBkVw8ZclQwKoQ2tiGGkQ/iDRAyF3g52zhYMMjYoqvwvEaravvIBOnOecR51L7wOQbb2T9MVJQ6iki8ZA0n3+nWud+fYP8MZpWOmPopPf9Vb0nlPKuHicTpbniDPwFPyL5ofRSRfwTpYcoI3228s0Lfn8rbxt/OtKx0OopA4jqrD4V0cRidLemadhQ6ilLfBMQ3xUx602gQUUUUAFcaYxvXaKAE6n9kf5ftXQzeyPPP7U2ikOxAe5zUe+fdyj3+lTVm5r6H60yimFiAz9OZ36TjbyiosLhBBC5BHy+tWaKAsyXFxUXV3hAIkSJI0tsbQBAnSc9I51XS3e0AEvgWJ8TAkkp3gLb4Ckz/edoreoq8yMShwXDujEnMgbsTADMQM8wpUTzqzrf2R/l+1Y327P/AEK777f/AKi1c4Dikt8Jae4wVRbtyx2yqgfMihxbjl5oFJJ4/U0NR6Z+EVwO3s+h+tZ/F/aHhbTBXvKGxjJiciYBj41ocPfV1DIwZTsQZB+IqXFrbQ1JPRSNhyrr4vF3kCVjJJG3i59amOGYZBIkknxH21YY2/CD6+dL4/t/hrLaLl5Vbpkke+AY+NYvC3w/ahZGDKeHkEGQcjanHotq32B9ateTa7i5geLbbvG3iJ1dPLynyqYsXNSkmYOTqORqYmRtsRj54FVeC4a0OMvut0tdZVD2/ZELB+MD1q12j2zYsYu3VU7xuY/5RmKXp7pFerrZdcmMCT74qvxCM66SoAlcyDswJwR0mldnds2L8i1dViMxsY66TBir9DVaaEn8ooXuFcCLZAwANh7R2UDmR/MHrWbnUmSZExzOmDGOXpV6ioxKyKvDpcDEsZHKPfj0HkKezn2SfT61OiqSoTdiWuNyQ/EgfWk8QjtpOkSrBoJw2CN4xEgjzAq5RQJOnZknhL2fFEljAIByFCliqgGIbkdxvFTfg7h/Mf8A4x/G25uA2/gFBEcq06KnBF+ozNbhrsiDgMD+JpjXJBz7OMz0xSbnDXgBDNJCKfExyda3D5QCrDzWtiijBB6jKhF0ExBHIGOuIIztG/71K0bsrqCxzicdIzVmirszoQ73ATCqRy8UHbng86nbZs6lA6QZ5ny6R60yigYq8WxpAPWf5/P0Sr3syieXiPl+9W6KLFQnhmczrUDpBn+cqdRRSGFFFFABRRSr17TGGMzsCYgTmKAG0UgcSJ/C4/8ACf1qT3wOp8hv8KAWxtFVzxX9j9Pwn3bVH78PYuf4NTSsHotUUpr4HJvQ/Kjvx0b/ABPn9Kmx0xtFJbiIjwtmdlPLrUF40H8r7x+E4ON/8hVUIyPt5/7ld99v/wBRaqfaD/skf/T4f/zW6vfbSyz8HcVFZ2JSAoJJi4swBmqvbvDO3ZYRUYv3dgaApLSGSfCBMiD6V0dN6j+77GHUW5ft+5b7C7GsDhrYNtGLorOWUEsWEmSc7msf7K3zZ4bjdORZe6VB/tXH/lFeq7KUixaBBBFtAQcEHSJkdawPstwDFeMS6jKty7cHiUiVYESJGRnekpWpX3X9jcacaO/Yjs2392F11D3LpYszAEnxEbn3T7yardndnpZ7VZUEK1kuFGwlgCB5SCY86OyOPu8Cp4e9Yuuqk93ctLqDAmc5wZJ9fKT3scX37QN67Ze2rWjpkGFEgKGaI14JjfNW7uTvTTIVVFVtD+yv+1OL/wCRP/KlJuXuB4biLr3bne3naYK6yn9ogQOQ6wBVrszh3HaXFOUYIyIAxU6T4U2aIOx9KzOw7zcE95L3D3XZnLC7bTVqHSfn/wCIzFHP8LQcfyxL8Xbfj+Fe1Ze1JYEsmjXiJAG+DBPmK9v95GtkONKqxJ2glh/+JryHGvxF3i+Fvnh7iWg2lQVJcAxLXAs6Rkb+ya3+07LE34UmbKAQDk6rkgdTkY86x/UOlGu3+e5t+nVuV/nBpWuIRp0sracGCDHvjalW+PRnCKwaQxlSCBpKggxz8Qql2lwhLEIu9l1wIB8SQs7CRqA95pHFWzcdu7tMv9C4slSknUkLJ8pztkxsa5nJo6YwizYt8VbYEq6kLuQwMe+Nq7a4hGJCspK7gEEj3gbVj8cveK5t23WLF1TKFSSQNKgRJiDtjpvT+0uEJIFtYmzeUECBMppBPLnHxoyYsEaNniUedLq0bwQY98bVAcYhVijK+nfSy/MzA+NZVqyWJ8NwgW3UgoLeCB4AYEnoRgRvSu7crcAVmHdwC1rQ4MiFwBqETsOXnRmx+mu5uPxSBgpdQx2UsAT7hvTq872mrnvgEYEmQFtE6gAIY3DI2GwgiMZrQv37qs8A6QceAtuEGIIwJYnfn0irg8m0ROKikzSorN4firx0llEHBGhgZ0lpk8pAERzq0eIPsnl1+lN6IWyxRS0vAmPF8VYD1IiotxABiG3j8LR6xEedOgsdRWanE3QQCCZK/kOBCzkeZblyp3C8Qxww2VScGZIHIc5DyPdUKRTg0XKKijz1+II/WpVRIUUUUAFFFFABSOL4hUHixMiYxMU+igaMT7y6G2oJEd0pUgbHSGMQSYk5lQI5xk4fjnKBtZabYLHSPAxKgRgDILGTMRO2K2HuqNyB7zUbJQAKpEKAAJ2AxWeLvk0zVcGTw/EXXJXvCAO88QCmYForkoBu7bD61q2r/gUtgkA/EiaxuP4p0vuVY+NVtKpJKi4wJtmNgJDAnnjpSOE7SuIbdrUIAAm4wLMNTBm1M8nSB0P4TJE42j0XV2ZS6qbqjeucYoE5IyZA6R9aj9/WYg+mOXPbnPwNYqds3SAxCqYOCGhRNoa2EiVh2fqFESDqptztdhEXLbY8J0n+sdZUrb8W4AGRqEsDsCKv02Z5o1bfHKSAJzHLrSLfaeFLIZIJgcoE58zv8a0aU/EIDBYA+ZrJq+DVNLkrntEAgFWklRy/MY67YNWLl8DlymaFuJBIKxOTI3wMnrt8qktwHYg+40qYWiA4kTGeXzzXPvImIMzHzI/1S+O40W4xMhiM8xED4kxUT2mucNgkH8PL4/LflvApX5KUXzRDiuOYBSq7zMidI9qAcgZMDJ+dQbtUy0W9WnVs2cBuUYY6RAnZgZpzdpoJwcCd166fa/8A5zip/f1kjIjrHWPp6++ri01wRKLXgr8J2prcKVCyszqBzIAAjcGcEb1y/wBostxh4SBEDYj8OXacLJOdJEDecVZPHJ59dtsT/PdQvaCdeU1X0J+pQ4jtltlQTDEyTGLYdSIGxYgDaYPw0uH4mVloUywImdmK4MDGOlSt8QpAMxPXB9DXLvEBTB/m/wBKmTXYcUwHFJ7Qo+8pEzioDjFxvkwPWKiO0U8+WI2kTy+PpS54HxyP79faFAvr7Q9aT/xC37W+Bg5OTjHQGmWeJViQpyPI+7/Rp0xWiXfr7QzXE4lSYBz/AA02ld+ntL6ikM699RuQK6twESCKg3FoN3Xrv/uonjbftg+4z76fwHyN70dRSLnGqCRBxzG3KP1+Rqt2veR+HvAGR3byM7RBrP4y4yXAjZKWruliJ1IblmCZwWGx9wPOqhHImTo1x2gvQ/LrHWujtBYmDGDy5x5+YrG4jtJw3huB7mq9/Q0rI0JcNvYahOlck5mRAqXCcdccqovAhnUa1NtmylxmGE0j8KwIJE55VXp/JOZtffB0PLl1Ej+eVR+9rkgE7TjzA35mP0rBvdqsmiLgWAp0/wBNVabjKcQWbA/LpjmTy9RUSg48lqSZRbtICZVsTPu5f6qbceonDY93mDz5EEU0cSm2tZ94qaXF2BHuH0o12DYq9xqqATMETsTG28e+m2rgYAjY1OikMVevhSJnM/L+fzFc4fiA4JE4MZEfrUrlyNgSYJ9KX37ao7sxO88sZiPl5UgLFY32kYxYA7whrsFbTFWYd3cMBgy4kA78q1LFwmZUr76L1hWKFhJRtS74MFZx5MR8aqLp2KStUYli/csqxIdVa4FtreZrlwDRLQELM2QYWZ3OBVXiO221WHK7jiLZXxBNS3bdtXuSJVRkyRI1EV6Hj+FW4uQSV8SkFlIaCJDKQwwSMciaoWuDRYHcSIdfzQRcINwaTIgkDfpymtIyi9tGbjLhMQ/aNxHugLOm4FZwLjgf0bbCLaklQSxHhwIk5OYp2rc13X1Wynd8OVALFQzsynSwEtkHAWW8IxTLnDWlSWXQdeD3jq0BQkhyytJRVXfO5Brp4RDEWMaEXwu4EKdSxpgalaYbcZyOb9vYXuOWe2bjaVCrqN82ZYOojuDf1aG8QMQNJ9c1pdlcWbtsMQAdTqQNpR2tkjyJWfjVTh+GtqZFoytwv+JidWju9R1HJKsRn375qxbVVGhbbgFmOCd2YsxkGd2JrOco8I0jGXLL0UVQVgY8FwzzkmNzIJNNKLpDaXzGJOoT1zyqGmUmi1XIqo2n2LnXn/o0q6bQjVqSTzYifhNHHIc8F43ADG36eu3I1X7R4vRbZlIJEDmfzBTgZMTtXQqgfgY4A2MxMjJzUdNtvysQYP5o31DbzAoXPgHwUR2w6/itllGoyqMpIUKxIW4RgSeZmMZxTj2p445TExn8enr57/Krd+2j5KkwGXZhgjxD4wKrnhrf/dtO8531T165q8o9icZEE7bUhYt3NTaSqwskMrOp/FABFt9yDI2pZ7et5OlmAUvKqMWwlq4xMtO11TgTyjGa13soKLKqLkKRqgsGMLoEPJKKAz+EQMmCOcWsSrDuILKUwrxpKKtwaQcQLdtRtOmRvVpQIbkaDduWwXADHTO2nMMEb83hAY5LaRzEirC9oJKjbUoblEEE8j/adsedZ7cExtuApFxyIIZ1AkhmIAMK0ySViTE1ywlxdQFvwwIWCDGhiF1TJIcfi3JeplFV7S4y37jUHFp7Q+swcetTt8QrEgEGAD6zH6GspLZL/wDVkQkh4ceIadJgkzMkwcjSZma4AQGi0W0xAOo5AGnpE622AI3IrF3F7NUlJaNuuEVlHhzLeAxJjL5ERyPMMem29WZgfgbY4BboIGPeR8KvngjjktsQKO8HUetUtZIzaYjkCSfLn5UrUwLeAtJjp+YQPLHPIwM5ipdoqKTNIOOorz/A8XcLWhqulnJYhhaFsqMNBADEgRAGdpxNW7ZaQNGwwSGA/wCsgYnoSYP+6uLw6aUBWNBDKPF4THI/EjzBIqoTXyiZw7FY9qEBdNoktbu3IBzKMiwABJnXOBONjNKftshFYIpksGOp9KQAYY93qUkH8yqPPaerw9kEk2XkgqZJgB2UsFBaFBIBgAbE1M8Jb0D+ld3JnW+skgDxPq1EEQMnZR0Faexcoj3PgrG8qM7ouoi5pUNdcr4ra3CUUBs+I4VTzyBitbgOJ7y2jxGoAx09Y/QVUucNbOO6ceLV4SVMhQmCrAgaQBG1C2VUKq2iAAAokiMFoJ9ccsdcS2pLXI1Fp74NOiqNtcyEII/5s+E+fmRz3po4honQaz45Lq+CzRSDxBESjZ6Cev0+dStXtRI0sPeIp0IbRRRQAm6pLYMeE1D7u0zrPu5frXOLEnZj4ThTHMfD1qr3Y0nwXN+Rzsd9seu9AF+xbYTqYt7wB8hXOIsBtMgGDOelMTYUnjeJ0aMTqdU32kxNJ8bGrvRWFi/H41n3mOc50zOV9KDw94g+Mc4zPMb+HpPxNWON4nuwpidTom+2oxNdfjbYIBuICTEFhM9I61NLuXcuaF9xcKkMQT3isN8KGVo23wfWq97gHzpO5YsNbDdpWMEAgTy+odxnaK29RbTAKAeIT4jGQdo39wJ5U+9xttI1XEWdpYCfdNWp1ohwb3Rnt2fdI/ECYUE6mBwoBgwfzAnIPrkTHA3MHVJ/MNbgNlYzGBhthz8zV+/xKIAXdVB2JIA+dL4Hiu8DGI0uy7zOkxPxqvU3RPp6sjwlp0RF8JhQDk/HJEn41aJrPbjLrM4tIhCHSS7ESYBIUBT1GTXR2ov9IMCjXCRpYgFYB3ncEiAecis81Zpg6LDd7mNHOJJ6mNh0j513QxjVAIacE7R7t5rlzjrStoNxA3slhPlio2OPRrj2wRKATkZ648sA++nkuCVF8kF4ZtQ1RpDE7nIliJEf3L6Uhez7gCjVMDrB2USPCfwwYgDfrM3bHGW3JCOrEbhWBj0ot8ZbZiq3FLDdQwJ88VNIu5L4F2Ecaj5wJkeESR8yR7gKbNzon+R//WnUVa0ZvZFJjMT5bVy6CRj+YNTooAq6bhnIHp9Kjes3GV1keIMPUQOXWrlFJIbZktwN0uX1BQxXUoZtgYMNAM6fd+I9AaF4G8SdTiJbZmmDpiDEjKkxPOtairzZGKKPB2bq6izapOJOBk7DTjECM7T1qzL9F9T9KbRUvZS0KJfovqfpVa9wzlvy6SbbEyZBUgwBGZgcxvV6ihOgezIXs25pUFy0FSZd8kG0TnfdLn+Q64ivZ17SAz6s5m439ucL5N4DjO9bNFXmycUZ9/gWNwuGHkp2/DpLDEhxyOcSMSTSrvDXFAMs2TqAd858MEZWB0GdjjI1aKWTDFGMnAXvCS2QgBm44JM2yRgeH8DCRvNM/wCH3YP9Q6oMf1HgeBQvvhgTMZ57kVq0U82GKCiiioKCiiigAooooARdB1eEwdJ/Ufzaod3dg+MT7vf+1NYw2fZP60yaAAVR7ZU6FYAnRcRyAJMA5ge7NX6KTVqhxdOzH4rjUvG0lptZFxGMAwqqdR1HltEedV71gGzxh0iS1zMZwoj516CipcL5NF1K4PO9oJP3gkTB4c7TgMNXymucTi7cZrjIrhShFoOGXSBAJUxmfD516Oik+n+fyNdXx+a+x5/h1Fo2muB9HdFVLLJU6pgqswSsD/wxV37PgBHhSo7y5AIiBqwI5Vp0U1CmTLqZIwuMex3j97qs3AYDqzLrWMEEYJ5QZiKirH/oz3ATFxxqZclSGFssIwT4a36KWA/U0eT4+4Sl5cKSXJtiyxY5Pia4cZGZHwq3xVsk8SqjxvbQrj8QjxwfPavQ0UvTH63j819jz3AgNdtkPccrOO6VAo0kQxgemcx76X2cYe0qS4B/A9qHtCDJ7wY8vOa9LRT9MPV8fn8CfvScmBMHE56/6qJ4odPSPrNWKK0ZkvJXHFjof5H1otcUGgQflj51YopbC0Je/Bgg8vnt/v086gOMHQj3x9as0UbC0Vvvg6GstuKuSUk/0idRyNWpgLWefgLE+YFbtFVF1yTJXwYS9qXWZcBRrAYESQDqGlvEYMhc493WNztq4tvUVXVpDAAGD/TD6RLDMkjeeinMb9FVkuxOL7mLd7UugmFWALrDDTFt1WJndg+/KOc42qKKTaZSQVB7yjcgVOipGRDg7EUj74NtLTjGPPz8qs0UwKycapmAfjj9TXfvqdT6H6VYopPwNeSq3HoDBJ9CfmP95rg7StxMnn+VuW/KrdFPROwooopDCiiigCjxXEpq0tvjnG5gfMUy2iKxYBQTg5PWTg1N+HUmSsnrPQyOdBsqfynnz6786lX8lSxpUTF3MY9fjXO+HUevw6VzuVkHTtt+nWuPYU7rzn4zJ502JV8ku9G0r6/Gu975j1+NK+6p7Hz/AHqRsLEaTHv/AHo2P2k+893r+1AujaVn3/zoai1lTup9fh1qI4deS9PkZ6+VGw9pI8QJiRPSf2qatIkRn+dKWbC+yfXznr502fI/L60KxOvgM+Xr+1GfL1/ajV5H5fWjV5H5fWmI47xkx8/pXBdHVfX1rrCdwfl9agLK+z16c9+dAEu9HVfWg3fd6/t5Goiyvs/p9a73YiNON+X1oBHBfEAyIPPPzxiu98Oq/wCVcNpSIK4+Hv61w2F9jy5fWlsr2ne/EkSJG+f2rvfDqvrXDaU/l/T6+Q9BXF4dRsn6e7rRsPad+8D2l/yo78dV/wAqO5X2P0+tcHDr7H6fWjYe06eIHUctjO+2woN8ZyuJnPTJoFlc+Dffb61wWFGydenPfnRsPadW+DzX1/nUUzPl6/tSvu6+x+n18qbq8j8vrQrE6+Az5ev7UZ8vX9qNXkfl9aNXkfl9aYgz5ev7UZ8vX9qNXkfl9aNXkfl9aAIC75dOfXaoDi168p5/Sui2c75j5bQJiuBHz4vd4Vx86AAcWvUY9/u6Uy3ckSIj4/SlaHx4veYXO/n7qAj+0Y6aV+tAD8+Xr+1GfL1/akMjyYcgdNK/Wn6vI/L60AGfL1/ajPl6/tRq8j8vrRq8j8vrQAZ8vX9qNVGryPy+tci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06" name="Picture 6" descr="File:World Population.png"/>
          <p:cNvPicPr>
            <a:picLocks noChangeAspect="1" noChangeArrowheads="1"/>
          </p:cNvPicPr>
          <p:nvPr/>
        </p:nvPicPr>
        <p:blipFill>
          <a:blip r:embed="rId3" cstate="print"/>
          <a:srcRect/>
          <a:stretch>
            <a:fillRect/>
          </a:stretch>
        </p:blipFill>
        <p:spPr bwMode="auto">
          <a:xfrm>
            <a:off x="0" y="1371600"/>
            <a:ext cx="9144000" cy="5410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Wordle</a:t>
            </a:r>
            <a:endParaRPr lang="en-US" dirty="0"/>
          </a:p>
        </p:txBody>
      </p:sp>
      <p:sp>
        <p:nvSpPr>
          <p:cNvPr id="3" name="Content Placeholder 2"/>
          <p:cNvSpPr>
            <a:spLocks noGrp="1"/>
          </p:cNvSpPr>
          <p:nvPr>
            <p:ph idx="1"/>
          </p:nvPr>
        </p:nvSpPr>
        <p:spPr/>
        <p:txBody>
          <a:bodyPr>
            <a:normAutofit lnSpcReduction="10000"/>
          </a:bodyPr>
          <a:lstStyle/>
          <a:p>
            <a:r>
              <a:rPr lang="en-US" dirty="0"/>
              <a:t>A tag cloud that tightly packs words from left to right or top to bottom alignment</a:t>
            </a:r>
          </a:p>
          <a:p>
            <a:pPr lvl="1"/>
            <a:r>
              <a:rPr lang="en-US" dirty="0"/>
              <a:t>Readers more used to this alignment</a:t>
            </a:r>
          </a:p>
          <a:p>
            <a:r>
              <a:rPr lang="en-US" dirty="0"/>
              <a:t>Packs information as tightly as possible</a:t>
            </a:r>
          </a:p>
          <a:p>
            <a:r>
              <a:rPr lang="en-US" dirty="0"/>
              <a:t>You can create your own </a:t>
            </a:r>
            <a:r>
              <a:rPr lang="en-US" dirty="0" err="1"/>
              <a:t>wordles</a:t>
            </a:r>
            <a:r>
              <a:rPr lang="en-US" dirty="0"/>
              <a:t> here</a:t>
            </a:r>
          </a:p>
          <a:p>
            <a:pPr lvl="1"/>
            <a:r>
              <a:rPr lang="en-US" dirty="0">
                <a:hlinkClick r:id="rId2"/>
              </a:rPr>
              <a:t>http://www.wordle.net/</a:t>
            </a:r>
            <a:r>
              <a:rPr lang="en-US" dirty="0"/>
              <a:t>.</a:t>
            </a:r>
          </a:p>
          <a:p>
            <a:r>
              <a:rPr lang="en-US" dirty="0"/>
              <a:t>The next example shows a </a:t>
            </a:r>
            <a:r>
              <a:rPr lang="en-US" dirty="0" err="1"/>
              <a:t>wordle</a:t>
            </a:r>
            <a:r>
              <a:rPr lang="en-US" dirty="0"/>
              <a:t> created from the frequency of words in the US </a:t>
            </a:r>
            <a:r>
              <a:rPr lang="en-US" dirty="0" err="1"/>
              <a:t>constituion</a:t>
            </a:r>
            <a:r>
              <a:rPr lang="en-US" dirty="0"/>
              <a:t> </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Wordle</a:t>
            </a:r>
            <a:r>
              <a:rPr lang="en-US" dirty="0"/>
              <a:t> Example</a:t>
            </a:r>
          </a:p>
        </p:txBody>
      </p:sp>
      <p:pic>
        <p:nvPicPr>
          <p:cNvPr id="104450" name="Picture 2" descr="http://blogs.wp.missouristate.edu/wpit/files/2009/10/WordleConstitution.gif"/>
          <p:cNvPicPr>
            <a:picLocks noChangeAspect="1" noChangeArrowheads="1"/>
          </p:cNvPicPr>
          <p:nvPr/>
        </p:nvPicPr>
        <p:blipFill>
          <a:blip r:embed="rId2" cstate="print"/>
          <a:srcRect/>
          <a:stretch>
            <a:fillRect/>
          </a:stretch>
        </p:blipFill>
        <p:spPr bwMode="auto">
          <a:xfrm>
            <a:off x="533400" y="1143000"/>
            <a:ext cx="7943850" cy="52006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a:t>
            </a:r>
          </a:p>
        </p:txBody>
      </p:sp>
      <p:pic>
        <p:nvPicPr>
          <p:cNvPr id="106498" name="Picture 2" descr="http://www.spicynodes.org/images/cookbook/reference/cook-reference-user.jpg"/>
          <p:cNvPicPr>
            <a:picLocks noChangeAspect="1" noChangeArrowheads="1"/>
          </p:cNvPicPr>
          <p:nvPr/>
        </p:nvPicPr>
        <p:blipFill>
          <a:blip r:embed="rId2" cstate="print"/>
          <a:srcRect/>
          <a:stretch>
            <a:fillRect/>
          </a:stretch>
        </p:blipFill>
        <p:spPr bwMode="auto">
          <a:xfrm>
            <a:off x="1752600" y="2209800"/>
            <a:ext cx="5715000" cy="3933904"/>
          </a:xfrm>
          <a:prstGeom prst="rect">
            <a:avLst/>
          </a:prstGeom>
          <a:noFill/>
        </p:spPr>
      </p:pic>
      <p:sp>
        <p:nvSpPr>
          <p:cNvPr id="5" name="TextBox 4"/>
          <p:cNvSpPr txBox="1"/>
          <p:nvPr/>
        </p:nvSpPr>
        <p:spPr>
          <a:xfrm>
            <a:off x="1143000" y="1600200"/>
            <a:ext cx="6858000" cy="369332"/>
          </a:xfrm>
          <a:prstGeom prst="rect">
            <a:avLst/>
          </a:prstGeom>
          <a:noFill/>
        </p:spPr>
        <p:txBody>
          <a:bodyPr wrap="square" rtlCol="0">
            <a:spAutoFit/>
          </a:bodyPr>
          <a:lstStyle/>
          <a:p>
            <a:r>
              <a:rPr lang="en-US" dirty="0"/>
              <a:t>Table Lens also has 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Necessary Things for UI with Visualization</a:t>
            </a:r>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9.png"/>
          <p:cNvPicPr>
            <a:picLocks noGrp="1" noChangeAspect="1"/>
          </p:cNvPicPr>
          <p:nvPr isPhoto="1"/>
        </p:nvPicPr>
        <p:blipFill>
          <a:blip r:embed="rId3" cstate="print">
            <a:lum/>
          </a:blip>
          <a:stretch>
            <a:fillRect/>
          </a:stretch>
        </p:blipFill>
        <p:spPr>
          <a:xfrm>
            <a:off x="228600" y="0"/>
            <a:ext cx="9136063"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WhatsOnWeb</a:t>
            </a:r>
            <a:endParaRPr lang="en-US" dirty="0"/>
          </a:p>
        </p:txBody>
      </p:sp>
      <p:graphicFrame>
        <p:nvGraphicFramePr>
          <p:cNvPr id="5" name="Object 4"/>
          <p:cNvGraphicFramePr>
            <a:graphicFrameLocks noChangeAspect="1"/>
          </p:cNvGraphicFramePr>
          <p:nvPr/>
        </p:nvGraphicFramePr>
        <p:xfrm>
          <a:off x="1922463" y="1371600"/>
          <a:ext cx="5299075" cy="5105400"/>
        </p:xfrm>
        <a:graphic>
          <a:graphicData uri="http://schemas.openxmlformats.org/presentationml/2006/ole">
            <mc:AlternateContent xmlns:mc="http://schemas.openxmlformats.org/markup-compatibility/2006">
              <mc:Choice xmlns:v="urn:schemas-microsoft-com:vml" Requires="v">
                <p:oleObj spid="_x0000_s108572" name="Acrobat Document" r:id="rId3" imgW="5830114" imgH="7542857" progId="AcroExch.Document.DC">
                  <p:embed/>
                </p:oleObj>
              </mc:Choice>
              <mc:Fallback>
                <p:oleObj name="Acrobat Document" r:id="rId3" imgW="5830114" imgH="7542857" progId="AcroExch.Document.DC">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463" y="1371600"/>
                        <a:ext cx="5299075" cy="510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Clustering Search Engines</a:t>
            </a:r>
          </a:p>
        </p:txBody>
      </p:sp>
      <p:sp>
        <p:nvSpPr>
          <p:cNvPr id="3" name="Content Placeholder 2"/>
          <p:cNvSpPr>
            <a:spLocks noGrp="1"/>
          </p:cNvSpPr>
          <p:nvPr>
            <p:ph idx="1"/>
          </p:nvPr>
        </p:nvSpPr>
        <p:spPr/>
        <p:txBody>
          <a:bodyPr/>
          <a:lstStyle/>
          <a:p>
            <a:r>
              <a:rPr lang="en-US" dirty="0"/>
              <a:t>It is  sometimes hard to find relevant result using a traditional search engine</a:t>
            </a:r>
          </a:p>
          <a:p>
            <a:pPr lvl="1"/>
            <a:r>
              <a:rPr lang="en-US" dirty="0"/>
              <a:t>Size of web</a:t>
            </a:r>
          </a:p>
          <a:p>
            <a:pPr lvl="1"/>
            <a:r>
              <a:rPr lang="en-US" dirty="0"/>
              <a:t>One word have multiple meaning like say bat</a:t>
            </a:r>
          </a:p>
          <a:p>
            <a:pPr lvl="2"/>
            <a:r>
              <a:rPr lang="en-US" dirty="0"/>
              <a:t>To Bat:  bat in cricket</a:t>
            </a:r>
          </a:p>
          <a:p>
            <a:pPr lvl="2"/>
            <a:r>
              <a:rPr lang="en-US" dirty="0"/>
              <a:t>To Bat: in baseball</a:t>
            </a:r>
          </a:p>
          <a:p>
            <a:pPr lvl="2"/>
            <a:r>
              <a:rPr lang="en-US" dirty="0"/>
              <a:t>Bat: the animal</a:t>
            </a:r>
          </a:p>
          <a:p>
            <a:pPr lvl="2"/>
            <a:r>
              <a:rPr lang="en-US" dirty="0"/>
              <a:t>Bat: the sports equipment</a:t>
            </a:r>
          </a:p>
          <a:p>
            <a:pPr lvl="2"/>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Clustering Search Engines</a:t>
            </a:r>
          </a:p>
        </p:txBody>
      </p:sp>
      <p:sp>
        <p:nvSpPr>
          <p:cNvPr id="3" name="Content Placeholder 2"/>
          <p:cNvSpPr>
            <a:spLocks noGrp="1"/>
          </p:cNvSpPr>
          <p:nvPr>
            <p:ph idx="1"/>
          </p:nvPr>
        </p:nvSpPr>
        <p:spPr/>
        <p:txBody>
          <a:bodyPr/>
          <a:lstStyle/>
          <a:p>
            <a:r>
              <a:rPr lang="en-US" dirty="0"/>
              <a:t>They work in the following fashion:</a:t>
            </a:r>
          </a:p>
          <a:p>
            <a:pPr lvl="1"/>
            <a:r>
              <a:rPr lang="en-US" dirty="0"/>
              <a:t>Receive query from user</a:t>
            </a:r>
          </a:p>
          <a:p>
            <a:pPr lvl="1"/>
            <a:r>
              <a:rPr lang="en-US" dirty="0"/>
              <a:t>Pass query to a search engine and receive results</a:t>
            </a:r>
          </a:p>
          <a:p>
            <a:pPr lvl="1"/>
            <a:r>
              <a:rPr lang="en-US" dirty="0"/>
              <a:t>Organize the received results in multiple </a:t>
            </a:r>
            <a:r>
              <a:rPr lang="en-US" i="1" dirty="0"/>
              <a:t>clusters</a:t>
            </a:r>
            <a:r>
              <a:rPr lang="en-US" dirty="0"/>
              <a:t>, </a:t>
            </a:r>
            <a:r>
              <a:rPr lang="en-US" dirty="0" err="1"/>
              <a:t>i.e</a:t>
            </a:r>
            <a:r>
              <a:rPr lang="en-US" dirty="0"/>
              <a:t> groups</a:t>
            </a:r>
          </a:p>
          <a:p>
            <a:r>
              <a:rPr lang="en-US" dirty="0"/>
              <a:t>Each cluster has results that are semantically related to each other</a:t>
            </a:r>
          </a:p>
          <a:p>
            <a:r>
              <a:rPr lang="en-US" dirty="0"/>
              <a:t>Clusters are hierarchical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carrotsearch</a:t>
            </a:r>
            <a:endParaRPr lang="en-US" dirty="0"/>
          </a:p>
        </p:txBody>
      </p:sp>
      <p:pic>
        <p:nvPicPr>
          <p:cNvPr id="109570" name="Picture 2" descr="http://project.carrot2.org/img/carrot2-demo-screenshot.gif"/>
          <p:cNvPicPr>
            <a:picLocks noChangeAspect="1" noChangeArrowheads="1"/>
          </p:cNvPicPr>
          <p:nvPr/>
        </p:nvPicPr>
        <p:blipFill>
          <a:blip r:embed="rId2" cstate="print"/>
          <a:srcRect/>
          <a:stretch>
            <a:fillRect/>
          </a:stretch>
        </p:blipFill>
        <p:spPr bwMode="auto">
          <a:xfrm>
            <a:off x="1219200" y="1752600"/>
            <a:ext cx="7100451" cy="4267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3" name="Picture 3"/>
          <p:cNvPicPr>
            <a:picLocks noChangeAspect="1" noChangeArrowheads="1"/>
          </p:cNvPicPr>
          <p:nvPr/>
        </p:nvPicPr>
        <p:blipFill>
          <a:blip r:embed="rId2"/>
          <a:srcRect/>
          <a:stretch>
            <a:fillRect/>
          </a:stretch>
        </p:blipFill>
        <p:spPr bwMode="auto">
          <a:xfrm>
            <a:off x="-1905000" y="-228600"/>
            <a:ext cx="12954000" cy="73152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Schematic Diagram</a:t>
            </a:r>
          </a:p>
        </p:txBody>
      </p:sp>
      <p:pic>
        <p:nvPicPr>
          <p:cNvPr id="113666" name="Picture 2"/>
          <p:cNvPicPr>
            <a:picLocks noChangeAspect="1" noChangeArrowheads="1"/>
          </p:cNvPicPr>
          <p:nvPr/>
        </p:nvPicPr>
        <p:blipFill>
          <a:blip r:embed="rId2" cstate="print"/>
          <a:srcRect/>
          <a:stretch>
            <a:fillRect/>
          </a:stretch>
        </p:blipFill>
        <p:spPr bwMode="auto">
          <a:xfrm>
            <a:off x="533400" y="2133600"/>
            <a:ext cx="8334375" cy="33337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WhatsOnWeb</a:t>
            </a:r>
            <a:endParaRPr lang="en-US" dirty="0"/>
          </a:p>
        </p:txBody>
      </p:sp>
      <p:sp>
        <p:nvSpPr>
          <p:cNvPr id="3" name="Content Placeholder 2"/>
          <p:cNvSpPr>
            <a:spLocks noGrp="1"/>
          </p:cNvSpPr>
          <p:nvPr>
            <p:ph idx="1"/>
          </p:nvPr>
        </p:nvSpPr>
        <p:spPr/>
        <p:txBody>
          <a:bodyPr/>
          <a:lstStyle/>
          <a:p>
            <a:r>
              <a:rPr lang="en-US" dirty="0"/>
              <a:t>A visualization based interface for clustering search engines</a:t>
            </a:r>
          </a:p>
          <a:p>
            <a:r>
              <a:rPr lang="en-US" dirty="0"/>
              <a:t>Draws a graph/network </a:t>
            </a:r>
          </a:p>
          <a:p>
            <a:pPr lvl="1"/>
            <a:r>
              <a:rPr lang="en-US" dirty="0"/>
              <a:t>nodes represents concepts</a:t>
            </a:r>
          </a:p>
          <a:p>
            <a:pPr lvl="1"/>
            <a:r>
              <a:rPr lang="en-US" dirty="0"/>
              <a:t>edges represents relationships between them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Example: Armstrong </a:t>
            </a:r>
          </a:p>
        </p:txBody>
      </p:sp>
      <p:sp>
        <p:nvSpPr>
          <p:cNvPr id="114692" name="AutoShape 4" descr="Image result for neil armstro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694" name="AutoShape 6" descr="Image result for neil armstro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696" name="AutoShape 8" descr="data:image/jpeg;base64,/9j/4AAQSkZJRgABAQAAAQABAAD/2wCEAAkGBxQTEhUUExQVFhUXFxgYGBgYFxgcHRkdGBocGCAcGB0cHCggHBwmHR0dITEiJSkrLi4uFx8zODMsNygtLisBCgoKDg0OGhAQGywmHyQsLCwsLCwsLCwsLCwsLCwsLCwsLCwsLCwsLCwsLCwsLCwsLCwsLCwsLCwsLCwsLCwsLP/AABEIAKgBKwMBIgACEQEDEQH/xAAcAAACAgMBAQAAAAAAAAAAAAAFBgMEAAIHAQj/xABDEAACAQIEBAQDBgQFAgQHAAABAhEAAwQSITEFBkFREyJhcTKBkQcUI0JSobHB0fAzYnKC4SSSQ4Oi8RUWNGOys9L/xAAZAQADAQEBAAAAAAAAAAAAAAAAAQIDBAX/xAArEQACAgICAQIFAwUAAAAAAAAAAQIRAyExQRIEUWGBwdHwEyKRgqGisfH/2gAMAwEAAhEDEQA/AGLidoI1xzCqoDCfSZrThOOKkWoYGGOfSARrlYzOu21WuM2QpYtqCsMD8MenrFc85Z4m1riNxLa+JZLnMXfM2VoYMsnZV7bjuaxo1sfOKQSNSSCCQvdtRp1ongrJZixUK0af30qvYZS7KgJaMywDJWd+09hua4rxHn/GrcvomJZkLMFYrlZRP5dmXtB7URjYm6HT7XMaQmHw6XIZ7nnCtDZYgaA7GT7wKEYbHpZw628GFDlMt06kgjY/5bmkkHqIrTk5LPEWS14DNeW2z38VcYM2YkAEZiZE7aaT6U98tctJhLdxDFzOSzEgZie+0HrpVPQISyqNZtu6sA2jp6sfOxJ3g69KEYy6q4+3fuHRiFW0NSFTyjXYAxMetMvE8Leu3bdqzZZhBuMRHlJBUAdAw3gmKvWPszvXLy3sRcUFYgRmJiTJiFkExA001miIMGYLhd67ihiLsLaVxltGIMq5hmEaifWJFNX3pD4kMhNqNRrDQQBP6htQv7QxbwOEYG54ly6+ivlOuU6hIjLtOnYVynEc34t1KG4ApXJCqq6ERGgpKLYeSQxcCxlu3iLvj+ceLmuYgbqsQVcgagkRlB7zXW7Nq21pGRg1uM6ERljdSO0HWuH8o8SsM33fEAWrd1PDN1WKgHo1wTB1Gp0o3w/irYLFtgvGD4bMkNcGWAIaQR8M9z2pyiCY98fwl3y5HZXKtBCgqxABJcHSCRpW3Lt5VtZcU9vxMxhlhQy7xl6MDqaMrcDI3hnOjjyGRBB7EdI6ih7cHsrdF7KA6lkUTpJABYg+kgHeB61mUeJji8m1OUGGEEaHaARBBPWl7i+Gu3CYuMDESNArdhI701Jh2Ri8hhEeHA3GgYN29NtagxUg5An5iTMaCAdY6a6HrlPagALxfhlsWktozqY8zgCW0/MCI19KVsHhfDsm3cOaJysNI9Pb+tGeYLjWgmS4SGu5nmTAH5R1gnttrQrimId0GVApM69Ne3b0rREMXsRbWdCZncfz715bfyx1FSYXClUJf4+57f3NU7pg1ZFlY4ppjLVyRVZ8Q01E90k606FZfcaVT+7ntV2wRWYrEKgk7xoO9TdFVZRFszlAJJ2AEk1ZTBGYfyn2moMD4ly5IYJ1mY+Q6mmdeFX75Bs2zoIzMCB+/wDKplko0x4fIWcVbCHU/tWlm4CNKb35Bdjmu3FB7KulD+IcoBVhW16VK9REt+knykA4ra2YNbLZIYK09teh9as3MJHWt1JM5nBo2tXTOu1XV70MQ5TG4olYP0pNAmUuIcKV5Ozdx19xS9isM1sww9j0PtTk6yKr3sPnBVxI7/31pJlUJ1bq1WuIcPa2Z3U7H+tUqsklBr2oprbNTA75zUoe341/Mtu04uBUk+IBIAYTJ32oNyvgxjbpxmQJbMprAaFOpgaKNOs7Vrz1xa4CltR5GzhwwmdJAA6bSD6bir/LOU2Ggk20VTlWQNpIjcfzrm6Nhgx95UBHiFPKHzKYMZgoljsvQ+9cJ524nh8RiDcw9k2pnxBIys0/Eo6T+9NvOfEnayHYraRlYKp87GVJVYmADoZ6T6UjnDtcZLZtW7bELDTlAXu+/wBTrVwXZMvYaeR0OEe1jbRN2zATEwP8IOPMHA1ADAENEaV2sYcXxngQBmUg7zqCI76a+tc55Q5VS1iUezduPbFsEo4CguYLo5XRlytoYO/pXVMBhUw9k+VLaguxAOigkn5f80nthwScNsKlsHRdJYxBnrv0mkT7UOar9uyEwGdmM+JdXXIB0Udz3jQDvtZ45xm7iFJsqDa0AObL1+ItB06iBSYePG3iPuoU3rrjIgUeH5y0LJY6qQfi9NqSfsOvc5bisU9xi1x2djuzEkn5moqJ8cuNdxThlVWzlIUgqCDl0I0InrRNuTbuXytnboqKSPm3T6dK1sihZq3w3Hm1cW5GaDqp2YdjR/jPLi4a0xuLDsqlM7wdNyigS8nvAFBOC8JfE3BbSASYBO0wSBPQmIE0BTR2bB8y4e4tlAoFl7cxtqQAV8uxVtCB37Uax03E8JCUuXLfRgHWBoYIkjfUiuB8v8TaxdEGFZlD/wCnMJg9NJ1rvtnDhSTM22RQJmSOmu5ntsaxlGjROy4uIQBFuTDgqHAlSwUIc5G0gTO00P4qjMBBJkxmmJjr767UJ4leFrEfebWYGxby+GPg/FLEsVmO0+09KYcMq7kMHZcxDakSJI7DtFIBKwvEreJuNZUzkBluoIOUmOx717iMFGUEjKOqjcAnT0n0otd5cs2cS19FIdhttOokxMad6pcSufggL5Z0EjrMaxvVKiWKfFiNQvT+FAiu4+nrTPxDDKZiZK7+vt2pWvWbimD7aVojNkToa0ZKuXk00qFdjNUSbYOK34NwlsXdYs2VQN99DMAfSaruuhjsacuTLI8MHuR+2mtYZ5uMbR1emgpz2MvLvLliyoKoGbq76sfrsPQUyjD6Vpw0ARpRDN6Vx88novWkC7+FNAeIYI02XVPahmJCyalouMjnvF+G7mNY7dRsaBnEkqJAk7/KugcRsSCRuKTsRhluFukEfvvXVgl0zh9TG9oEuNZH0qzhcVqFipfuMfm220rMNgyHkwRXXao4aYQCitGsnpXmYg+lTW7gO/yqCijEyrjQ0u8W4UbRkSU79venB7c+tQNaPwkSpppgIlZRLi/DDbJK6p/+PoaG1oiTtXHXN9remQXLjrmTUg3EGq5jETBJJiJjahOO4suBw97wxDO2YgGYLaGJ3WNOvtRixwhfANtJe6Uyy7lymcmCBMDVSARA17VlrDAC1aW0l5FFsMGIk6BWYGPNAk6xOUVzWbHMzy2bi2XRjcfESYRRlVjrDmQFg7/wo9yvywMNi7Ny8oxKFWYpbMQw1AOeFaCNVJHSnDiHD7eAN1bLZcNddDcUAz5ly5baxJzDqNiNdNt8PauhbhG6WlCsQCF7rB00BEk/rFU5sSSHvBpaum3cSCDlcCI0jLMH4dyCKRvtKF/GYhcPh7720BNp1BOV2kfEAem2vY1b+zHiTYnE3rgPhgFkuYctmg6MLib5ZMhgDBOums0+C8YVLjXfDL+E7oiiAzt4nhqWPRBvJ1id6TtAkD/tVvm1ZaxaDqbS2g7KXtqTAzZYhbqmQCN1Nc25U5cu427CKXS3lNyGAOUnZZ6mDFdNxfDuJ3na6+LsW5n8NbQdQNTBzrrvuam4Ly09lrj2r95WuhRcFlUtq0TEBFkbnYjempUhVZFY5Fw1nw8QbQsIpLEYm5BBU+XOc0dM3lkUt84c64y9fuWcHdHgLENYTKG8ozS28AyJ0GlOOE5KVrjPctXb58wDYl2cDYwuc9IiTVLGvgcOjC/i7KCSDaw4Fx5GmXTyjXQzpSTGcq47w7FK/wD1OZnIABZw5MiQFMnNv09aJ8H4Olu198uNnthl8NFJXOwaIuHdF9fpRPjPPGHJH3XBqzqVy3sSfEfynQKoOVfYUJsWsZftXEdhasu/jNnUIHYAhcuklRqAJyia0vROi1yXasYq69i7bTzlmTeVHZG309e1HGxWIw11rOIuBkw2VLfmIzC4QUZm9FMHTYRrVflPle5ZcXcjSEzC43kS1K+YsSYjWJqTmm6trFJiM6vh8bYAMDMCbahY20GYD2k9ql7ZS0h85fwqeCWCC2Xc3GE6awOv5SokAQPSaiwyv99Fy2Ztqw8s6kKGtFRGkSSTO5A7UAxnEsuFJvXStwbkKRKEZVJU/FE5YBjT3rzlnnDxWt2lRXZC5u3spUGWlMo0yyCRq29Z0+Shp5ox9qywtXHVXuT4YY7+aI7eg16igF57Us3iK0eQiZylZB/3aERvW5/Hv+FiDcvZ1Z7RVAqGDqA6kgkAQQYEx3oWmGSzdu2LK5mLZvOTmIOmZn1A2gDU9daZJLjArLKmdND30/hS3jk1M96YuKkAhMolJOUqZkL3G8zIPWKCcSWW26T76xVohgU9utRtbrey4Y7EHrNbpv6VZBF4dNHJpIUrOxFBrVgRIPy9qZcDhxbv+X4XUMPcGD/H965fUvVHb6NbbHK1eZRmge01dwnFM/lIg0HHBxdBzM+ojRoj2irhti3A6iI79q5rqNnbzKibjGOZQFX4jQg48KSjh3cQW0JiflU3EMT+KrN296Jth5E7kjf0pRkndhKLVAK6o1jalPA4MEM57kRrqBvT1jYFLzWwsZRrLFtNACSRJpqTSBQTlsVrjkEqdwSJ9q0t4kjfUULxfHV8RvISMxgzuJ3qTD49X+H6dRXppaPHlphBLxnrFXbREwd/ShyGpsO8MDQ0JMK2xFYVrdKlK1BYPxGHDCCJBEH1pcvctPmOVhl6TTewG1ReGe1UmKhwwZNmQBLMAgBMhcsnynoJIHqar8Ixy+KmFSfFZiR5GCHNmcwYgExtNEOE4U3AGJBAZix31A0BJ3ie3rUOItFbim2mo2LHUagg9z6e0dawNCfnnAK1gFyy3UYZCnxFh0HQqdjJAil3m/H4jKwQ27aX0NtbeTOS7A5lBnQsYAMHaOlN1zh5usPEbOPLmWNBJ1j5ECelBvtFW5bwVx8OgJGXxDBzWxObMo7jv0GtUuRFP7CvAt5lVm+9OH8RSdFCEgACJESJPdgK85bxFq199a7J8G3duMuxlHDRE6TERV77JMNZtWrZtXEfOQLjBYJcgkLO8CTAPY99KnM3C3vY65aTIBc/FvSIlLDKQYjU6ajqOs03yJFfGfaGWXLYWyjkA+QG6Qd4Y7ehG/qKLtz6UsKzYe+97UC3aRgjERs8aLqO/wA6tYVsLcQW7WKQhWCHwlJGbSADtNWStuyWFy74KJCh7sDxCQWMaxA8o76GlYznmIxHE8VdL3Ln3QFXKWyG0UxJUH82wLTIzdJrThvIFogkpibxn8qkA+2kjpuaebXMeEWWs3nvXIZVNuy1zLqCfhB9Dv2qrjuL465bK2bWIzlQPEutbsqCBE5FJZpOsEU7YaBzfZ4UVXS3ZsFNrl1tRp8RGuYjfp8q3u8ycJwhUsTi76hQXYSJUaFB8KDfSJ9aB8a4PjcQCcXiLNtdJS2CSYEQ0x+5O9TcJ5Kw6Gyy2bmJ8SRrqqHTLmAAEHUa6AgUWg2CObebcRxUrZw9u6EBM200Vu2YDt6mPSo8dwm9huGMuMthwWAw4Bk2GY5mYkCMrRESd+ldWwXBBaYePctWjEpZtgFso7Iv8prmn2j852rx+627DeEjHO14AXWYaDKIPhj92HbamtiehM4rxp77q9wkkIlsgnQhABp2nf3Jq7ypx4YZmzIbobRbU+UltJPWY239qXqnwSobii5nCZhmyAFo65QSBPua06om9nfuA3GvnBNanIi3hcEBWtkhVCkH8vxiBrqpGlCMarXFL21YXme8Fa6MvwXGVZEGAD06zJqbkrGvba5alfCwq5XxJIYXM0XFRjsFtoWEjrGw0rbma8+KVrmHV1hrQa4TC3Lc5g6x5isHeASBGxFYlipj3ui6hVnYmY+FVlZ0bSZgGJPaoMOVa35SoeC7KCSBPXWSPbpRoYPNhhmUh1IYhdzmBHlk+UErtP8AGgmKsKUd7akMVMMogmTt+2o9KtMmSBjrnMrvAOnc1H4Z1GkipOD3tCp9x39amKjf6aVdk0aYJTNO+Ai5ZVgBKAAnqI0I9jv8hSIjkGaJYPiVy3myRlb4gev/ADWGfG5rRv6fKsb2dT4VclRVbjEg5spb0Ea/UwKp8HxRKCOoFS4nHGcuVifoPqa85PVM9St6KvFczMIt6bEg7HpA1n60X4c7C3D79Pahl2850yJ/3n+S1vhC7aMAo6akn+AqmEk62a8VfWkbmjmPwg9hUbMV+KdAGESPXem/i12JHaub84YtiQvQnN+0fSK0wJOVMxzycYWhXffTatrF0oQw3H09jWBJoniuFeGlgu4m6xlQIKqCBmY7df2Neknujy67GnEcMK27V0fBdQOh991Pqp0/eo7GGJ3GlMvL/FbOKsHBLH4bscO0aFdWyGY11bbovprTFmKUtMSVlDCWyG38tEAtehAOlbetRdl0Rsta5T6VKy1gFMDo+A4eiqBaCi2WNzTRSW3Kxvm79ar3bBS8x/Kw0Gkg9I9+3oaLpYjUTpoO0b/T2oZisWqfHCAOFGUaSxgT2OYioaHZcsECF01hdSJZt8o7nSdO1LfOmPQ27yvmNs4a5myzO5UGPRlI13/0yau4/FLZu5/DLOj6qOrlcsxsxAbT1iNaH37CYi3dxAg22ttYZnBHmTMSHRoIAz6HTVu24AtfZNh79nw3bI1i6AZDeZdWMAbZswB11gsPQEeceYmscZtkIoD2DaW5cJCRdBltBqATtPTcUscC4ldsLF8ZFtObdqwZzpcKmGSdGJLEFug9KaOYr9q9jsGmKtq9lgi6ifOxKMpI1WJzDoYE7VXYqKnCuWrtq+91cVaV3ZS7eEIn8pUFoBmZJnpRY8uvfuE4u7ibwkg+ZEtZcp8jKG11YCVB23qXl7i9y5iL2GYJnwpZUi2oUBTl1k6sUBIY+u01UfmzBSc+K8XM/wAKK7HRi5HlElSY3MeURU7HoKcK4Ra/CfDDwLMS2Rh4bq0akE+dtBDAadyNDbxly0rEKt66wTMMxCJ8UbjWdZj0pTfmu85yYXBX7pAnPeHhrCneNtCYiRVXEYDiOJUHE4q3hrZA/DsjWOxIP8WNKvcYZ49zZgME0C2ly8BO3iMGPucqHvJn0NK+L+0XiGMHg4G0bS7SgBaPViAqzvNFOE/Z5YJHh2rl4gznc+U+4gKRTrgOXUtAC46r/wDbtAE/0FVa6FXucov8m4zwruKu4ljfRCwAZmYjcgvOmk6CabeRuS8Jdt275tNiDcQMXuywk7gj4dCCNe1NuL5jweF0L2bZ/wA7hn/7RSfzVx/7/h2tcOOMe4xEm0rW7JE+YXCYEb7RrvpRbYC79sPDrRe1icLbTwjmtXLloDIbiQY8vlmDEjcqR+Wuc2mAIJEgESJiR2kV0+7y5i8Pwu+mJsp4eTPmW4CyOjqUkKIiGfvvqRpXNbNwsUUxAb9IJ8xE+rbbE1pEhofeVsXjrbeBZdUGN/FNwrJS0hKFlzaeYaRE6DamO5wd7fFMKlu5dW191CqzHy3PBlvDeBDALAIInr60DsK9vE2lsuCLUKpGoVvENu9ZQRsxfMEJJHk1E01cycXy2Q5EvndEXYWgS9sOzGDJQqSB3I6VDey6B/EOZLdy49kKbBgx4gAViOoKkqREDQzrShg8f4gCMzKASxB8mrHWDvA7760V486hGV/yLmAiDJ1EdYkQRHSlzhpa8j2gddI2gKDJ9ddBFVFaIZZ4XDMxCACeh26QD1mpcTaJMzI7bRUpteGABMAD+leIubbpR8RfAox0rS7i/CBY+wHc0Uezp696UsffNwlvyg5V9f73+lNOwqh25I5on8K4YfUqY0I3j3A/YU94fEhuxpB+zPllbzNeuToD4Y6SQRmP7wPSmAYZlY5N+1cXqMKUtHoenyuUd9DYwA10mhGMxwWT+1CjfxR0ytHfSonwztq8n0g1g4pcnQnfB7iMQbh9DSzzXgQ1ov1Xb+Y/vtTUmGb9JFBuJYP7w+UkJYt+Z3JgadfanF1JNDlFODTOfWHgie9Wb7NeuQNzoPQCrPGHRnjDoRaGgYgy57nsOwrqP2cfZqVQ38YCuZfLb2aND5v09432mNj6sFryejyJun4p2Z9nfAQttTlMhwxeRBChlKgdw+s+vrFacUwZs3Ch2OqnuDXTMNw5bVsIihUA0H7z6kmST1k0tc4YYG0GjVWH0af+Kl7EmKGWvCK2y9jXkazUFGhWvAKmWvYoA6mp8muvc/0oXds6jMRlmYGhJMwJ6an5x6mr2ExBdCQpUZo8wHX9Pp/SqHFMNLKwkQ4ZxI8+TOIcfokzHr6GpYIB4nBl8RbeAyo6lixIyrAUxAMmCTBgEHvtDzhzH4ZS1aTxLuIvC3bBBCkiASQAdmZR6/ImjSMuQsdQsqddB6t77z2naudcxi4cTZFoDxcLbuXCpMkvc82QTqSFhuwkgERREZvzhwu5c8K8xRrltYa2ylxccycigaEzlUZdWDZtNARHI984/F2cNi87BDoJCC0E28ogls0AzJireK4p4IAt3VKjKU8bMSzeR1dTnBCQNCs79eihxHHXbGM8cZUvZ/Fm3mCnNrKyZysJP+41cVoTOrXbhFq7xFhc8TM9q86qCQloeEyqpaMjOrCdIB3kEkVyvyy1wW76eHg8OsZfPJum4JGdiJOhAA6xTby54eK4fcCBXW8943B5lA8cl8g1krmYjNp12oVbxYwuGxNvJnWxF+0uxKKwDqMwkBZVxoYExUfAYSwHDrJACPf8HzE3CzKzsGAC2k0ITQksYnSJzE1txLiODwihriWkAkqbrF3JGnkQDQxO01zj/wCaOI40kYdRYt9XGkf+YRO/6RNX8JyVaS4DimuYu8YLKrjqygfEQ7bzJIEA+1FJchyXOIfafevt4eDsXLzdJBCj2tp09SRUVrlvieM1xmJNi31tpv7FVhfqTT3g+DvaKLZS1YsKfPIC58wMC3GpIMEkjWdOtXGCZgBNxwrEBvIuwGbL8ZEmNYifY0WAucA+z/CWTK2Tecazc8507CAo+lN+HwpUw5RRoAo1I09PKKocW4/aw6Tib1u0sfANJ7wg8zfSgeG51bEaYDB3bwmPFukWrXvJkn20NMDexzcmJ4ld4Y1mLXh3bbeJE3HEHpoqZc0bk6HTauB42BdfKMgDmAGzZYOwbrHeuk828OfC3LnEL+LsjHlla3YtCRBi3+bzFQgOsDbc1zACtEQzpnLeIe8njCSys5YKoXxDcglMsw03CvnnyhJPQUX4qFuiCFysXUaliwTUgSo2eRA/TP5tFPkbGgAWQwBd2BDGBOXMrA7DQMvTWDTbhOJWrubMY8FjmRYhiRAZiPi6xlJBkE67Q1sq9CZx3iEnK8s+YkN8JZDIAb/Tr06kEdaq8vSrl+kEGOubX9omr/MXD8oZjq2eQxMmDrlnt1+vzHcOuGCo9xp7SfpV9EdhbG3Z6e/uP7/atcOWgTtNXuE8Eu3z5VJ9T8I9z1NPPDeVrdoZ7nnYdx5R7Dr7mld8DSrk59xbDXFw124FbLl+LYAHTT60kkEqo6D+Z1/gK+hOIcLXEYe5ZYx4iFQf09j6wYNcP4QBhsUExSlQrgPImMpnbqJA2qoUhS2di5dwQsYa0IIZsgMyD5yFUR6Aj61tzLg/DxBybEBgO3Q/uJ+dWsLxuziLtjw71plzFmIddkUkGCZHmy/Q1Lzdi7Kvbum9aAAKtNxfcddvirmzXJOXxOnA1GSQKs356Vct9zSzj+dMIhItk3G7W1n/ANRgfvQm5zHdxAIR1siYy2/PdYnpmjKv+3MaxhgyT4R1Sz44dh/mLj9qyIc6na2urt8ug96XMJw/EY24A1vQ628Ouo9GunYx6wKZuT/s3us3i3R4SHUlxmuvP+r4fc6+ldU4Xw21h1K2UAkyzblj3Zjqxrsx4YYt8s4sueWTXCFPk37PbeFy3sRluX+kDyW/9APxN/mI9gOrjduD++lSDrOteNlIMx/fatG23bMaorPJoVxLD23Bt3Bv/cg0Ze9pCj51QxmHzD1oEI/FOXmt+ZDnX03HuOvyoASJOvvXSYI0ND+K8ItX1OZQHjR10I9+/saXgPyEea3BrbEYRrbFHGo69CO4rQisy0dNwjkqdI7Tpl0nY1l1fI0idddzPtG/t61XwzEKQdf6bwfaIqHit5hbyoASpUqOgBga/Keh3+dTYUVeIXRbtgEgLJzqBJIzEhYHcyABPxAVzPnDitzBY6/fspaTxQghiS7hkP4gE6LoVMQZEHWujcYw+YEh2JFvOuVRKsCVDDcFpEARuNd65L9pCIbhdwUvMLbIpctKQyEERCMGUs2sS8KNCaceQfAoXcazOGaDDZgpkrvJGUnYxtTFfP3lc9y5h7dy9dWLZgBFtqVkktKLA0U7/Sla1bLEKoJJ0AAkk9hTZwlLdyxaFxWa5oLIzeU/iAFnK5TbUTEs2sHUaRqyUdf5AYrde0M5QqwbxCobMIdTkQZEBRgQFj4pMzpB9ofDWRPFtLnYBwyE+VwwCkNO8gfSaqfZezeM3iZmcql3xCxYkOhtCSPKI8LL1PlPmM10Li+EDoykaMCKzrRTezmWC4Mws22xTZbzo7WbNtvhDxlZlWBFsGMzeUSNzu6cNtKkGzZVSQJdtXYKMoLabx/H3pe45j79u0lvDWVu3wWskuYVUiVZu4EkbjpUVrl7E4kf9di2yHU2MN+GnszxmYen71I2X+Pc54Ww3hlmxF/YWrIztOmhI0X2mfSgl48VxZk5OH2T0WGvEep3X6r86ZuE8Ls2AbWEsBT1yrB1GhdzrGnU9qurh0H+I+dv029vmx/lRYClwrk7C2nzeG2IvHUvdm4xPfL8M+sE+tT8f5xw2BXKzBrsSLNsqxE6+YglU3nXX0qH7TeJXLeBueCxsq0KfDCy0sAQ7Ehogmcs+u9cHFVGN7Ymy9xrib4m/cvXDLOZ2A02AhQBtHSqiisAqRFrQgMcMx4t2XWQxeRlNuSBoZzEwQxABUgmAYiaP8M4iy37i38q54QhVgBlUIoHYQAsfzpf4FhkuMyuCTkZlgxqnmj1kAj0maNYJjiLsKoDufKOhyxAcdYUb+lS0Ui/xe01zJbVZLNtEnt/LemTl3klUh73mP6R8Ovc9T+1MPB+DpaRXIzXGgMx9eg9B/70wWLOoHrQloTZ5w7CADRQANB0ArXE2S2g2mruLuRCjatrNgx/f796YinasAQDoPrXO/tq4BmtW8TaWSjRcI6qwADMPQiJ/wA1dZSzXj4ZSCuUFToQQDI7GelCA+ZuGcvXghJhVuLDEMNF0Jnyk9pAInatLHLkn9RLZURJJcjr6Dr/AEr6KxPKeDufHhrRMkyFg6mdSNTqamwXLuFtH8OxbWCDoOo2/rWilFboTTejnHLv2TZ0VsQ5QTIt28pPzYyP2NdD4DyzhMF/g2VVv1t5nP8AuMkD0ED0o2D2qC4JI11iplNy5BRSN7t0HSf79qltr6g1rZtqJjfrO9bswUEmpGR3X1yjf+FTKoAiqeDaZY7sZ9qWeJ8Ye7IX8O2CY1gtEJD5rZGjtsD/AOG2tVCLkKTSDHFuO4e1IOriIUaTJj4mhRsSddApPSl482M5ZQbKQdMy3rrFTqGy2xpPYmaq+FbnIiIdDAi22bzeGoGVlJkLBgbM5rzwmLjIcSxAh1sOA5D6hiHXP5mE6khVK1pkx/sdclenmv1EpLTLV7iV9vhOaP04HER9SwquONuv+Jb06k271r/9ilP/AFCpL2Bf81i//wCdj8p+YU1QNh1PlS6vpYxgun/tfeuBTmvx/U9Z4sTXC/mP0ZfxNhMRbDL/ALTIOU9iVJBHsaXr1hlJUggj0o1wW+PG8Nrhl9Mtyx4blhqPMIVuvSmhLuUQVBI9K3i/NWefmx/pTrr5/UD2cQQiQ/wuCQCPMD+V4ByiCNQfyVba2C4zQY8ymNmSRPc7x9aB4i0TYuXLGpLBi8LluC0SGtMWBA1JUhexGhk0WTFnJnAG8kM3QnafQGB3jfWazINOJ31w9p7hIAAb4mAiQT5SYAMkHXaTXGcbwQ4lRduRYuM6JqxK5IIljqz3ScsR8QINPHMFy5eTEeIYtKICkktczBlh4XyAtkcMCfhIiSYiwVp74RoXwPKQCJAhBmGXVYMBVjUCdZNUnQUclw3C3uuy2gWiYMRmjsO/p8qYE4Uq2hdAuDIw8dHQjIxhFXLILZjmIIOgGorpfAuX7Qz3AyHQBSs5Qp/1EkE6k66kHaKG/aBdVrLnWQMq5FhpJAUMx8yqH/TAkD1qvPYvEYeWryWyHJCFQqtbAjyqxCwP0y2403Ok6P8AdA1XrE+/T+lcZ5QW5atKl52L5VVQCGCrOYHUEEjudAOtdWS61kF3g29CCJJFvwxKHqSpBfrInYjWVoJAXi2HAvI36oU+hnQ/v+1XVKKSuUsVIGZtFLTEAAyde/cVrzJw8tBUAsCI1jTMDoYPQaf2QFx+Hx2IvHJiFw9gquZkQG8Wyw0E+VROoI11pVsfRLxbii4a0z4y+ASfhGhcZiVVbY1mDBjfLJPZSxvHsXirTthsPbsYeGJv4oxIgSQomNevm6U1YLlGxazNZBbEsNMReHjXA0QGObT6RpXFObuYcXdvXbN3Em4iuVITyo2Uxoo0ifeqSsTYI4niS7nM73T+t2mSAASNTI0GvUAVUrWthWhBvbFT21qFatWooAtYW2JExHqJFdI5GwRVWvNDNBtqegVdP3/lSNwHhD4i6qLoN2aJyr39fautcucHbDK1piCA5KnurAET85pMaDipFpT2Kn6miGH3FD1M2yD0Kg/Ij+VEbJ8x9DH7A0CBPOfMYwQTKoe9cnIGMKAIksewkadZpRwP2g4lcQq3sjWyVDgJlKz1Uz0mYO4G9T862bd/Gr4rwttUUgEAkNmuMRPooHzFAR9zWM92D+JbYyJDSQrALP4YEHoTt0rePiocW2Sotytukv5O0YW+WXNBAOo9R39Ks6/2KA8pcZW9hbTEycuVyJIzL5Tr8p+dQYbgd5DpiCygQAQTI7k5viiRPrPSsGq0y9PYetYcgyTPyqwCaAWeFXwV/wCoOkSCGhoy6nX0Om1HkfzfKpikuBt2SgV5aTSt62FUSaLAMHeNPWqmNfMwTpu3sKsYtdARurA/vB/YmqmCGZnbpmy/Jf8Amk/YZdw9vrQHmDh7C4r2plyufzlcgQznGoXcgmeqjvTFPah3HMIty15ka5lIbw1MZyNAD3Gsx6VXk47QRipNJi1hQnwWkfFN5gckrZ18vmZyZIXSVjc96zFYmD4d3EMI0+74JNvRn6mtsfi1EJibpX9OEw2/sxWrnD8LinXLaRMFa6AKDcPqex94Nc0skpum/wA/Pd/I9OGPHiVpJfF/enf9MfmDU4eG/wAPhYIOua/cE+8GTUGP4O8f/SYBI/Kr5XPopA0NMA5UVj+LfxF0+twgfQVMOU8KB/gg+pZyf3ahYpPr/X2B+rgu3/l9ZfQT8FjgnxYjEWCpBNq/bNxY38rxMbiaflsIwDTuAaWrXDcbbJW3iEZJIC3VkgdAWgk04oug9u1aYk1d/n9/sc3qpRlTVfL/AIn/AC2JuOLC2NFgxopkFjvHoDMmOoPcUJs37143ciZVW2ACxBIdzCqF2OxJMwDpqdAQxltcr22zFWBBJJBEj8uk/TQa/KDiF8m0GEjNlXyDzMSQCAdgsT33G+9SYizxHNbzYa2F8Zi12Apyq+Vi11mI/GCIFZT+pCSAQKv8mLaaw9q0we2WOomNQGYSTqB76ZwDrQzmfB3PDdmaYt3SigTlPhmRM6mBvqQSQBE1Z5KKrhrRUMM7N4gOkvcAYkQIAJgaQBlp9AH7Ry57gQsjv5lXeQQAzzsUnv5ZM66AbxDhguNcS4SoDTnViAzRHaCpBKkRrrA1o9wu6FVU1JA0fYM0TIHrv21jvQLGhzZf7yy27nnUi0pZWQAEZMxnMD0jWBG9IAHx69cGR8MFVEZS05vOpIhLIzQRCmVkflG9dN5Gxgu4O2dypZGBMkFDGunaDHY1yXjN2bi+M3hoUJA/KiKua2FzGXuwJywEmF1NO/2Y8ULPeRk8NHIa2rHzT5s2vUbRppEa1a0JjRwzzWMjfHZZrRnr4ZhW7+ZMrf7qVOdOc7HDgEZGu3WBZbasqgAHTxG1Yd4jUU48Zc2rd29bAzhJMtlUherEggQPzQYHeAK+TMTdZ3ZnYsxJLMTJJ7z1qlFNkWMnM3P2Mxhhn8G2AR4dksikNvm8xZ5Gmpj0FK8V6BW2WrEaRW0V6BW0UgNkFS2x0rVVq7hrUw3QmKBDV9n2MFq4wbdwAPkZ+tdYwd1XXWJ1Ajt2964dYbKQRpGxH9710vlUXnti6W6HSIPlJhgfUaEdxI3ikykNirvPUQf5N/WpMJf87Anfb6CK9wfnthusfT/j++lQG2IJHTQjtH96UrAT+d+UL1++t6xGZlCkExqsmZ220g+lL9vkjHs4zW0aSFJ8RYA7nWdN9O1dStY6FM+YRIjf5VNy/i/FU3PDyDMQATJMbyIEdo9DW0cs0tdESjFvZ7yny8mBseErM8kszNAkkAGB0Gg01PrR60SdorRwKltjqPpWTduyjcA9QD7V5lB209Kn3qG7360DNc0HWp5qPOCKiLkfDqO1AGcVxIt2nfsB+5A/nVbhKEYe3O5TMfdhmP7mhPMpe/lt22gB0z+pLAQfRQSxHeKYrdiFCjoAB6RpS7Do2tuSBp0FDuJYlkYa6Rt0NT3GYGGqpxFAya6xqDRLgEScvYWyoZrdoISSSxkkzrudYowaD8DvGMpGgOh9/wDn+NGTRCq0OcnJ22aCtgK8U6161USD8X5SSOv8dqmGMHcV7fWaFPhRNMQr8WxIW0zsQigKuYwIzMVLakADUHX9I+YDCcUe2zu/lYBCZ+AkIFkjcNEzpGYEgCrPHATbZHBIgMyk/CpaNcsaEKY1BgDY7UOIYK4xfUiUyyVXKhBZ1ABXzHOGMmY3naudGxOmHGJdzeZzZUKpTPlVomWOQhpJOq+/StGW3bBVSVyNnlzMXHJaTMgiVEdgDtpPvLltbVuUVyXcj8VhmYwqhoBPkzADN1Obtrct8O8S74ragAwp080xvOkjufzDvQBf4OyPZBtPmQvIbSJBkiNMvl1A9tNarcx5jblJLNEiJzCM0KWOWSFknrGu4q7ZtpbuiD5ghtImY5RMXPw7c5cxyMTlE6GhfEHa4hSRJa5pJzGFzMo1nOFJ1BgQDprAAIbgdpcSbzRdbIrrnfMLakk6CNxI1gwQYkmjoxSA2rtqc0GF3cG5JBOpkaHQdF020X8JifDXKQSqWmBbQG4kXHthJGfOCJJLCGVQwgACnwe45RcU7QXVrfhAn4FBYEx5m3EGRALdZJqgGjn3mG63DDasAeIyhLyzmYWsrAlJ+MmFkiSA0+o4QBXXnTKRoM4cZQYOQQNEjZVkRGmwI6Uu8w8FsPJRcl0KSxXZiJEkDSZiYj51UZdEuIjKK3CUQxHDMq5laRE6iDHtr/GpOEcGvYhgtq2zzuQNB/qOw+dWQDAtZlp/wP2W4ltb1y3ZX3zH+Q/eiCfZlYEFsck9NbcT8zRaCmznFqOu4/vWr1pvLrXQLf2VI2lvGKxI0Hkb9gRQzif2ZY20JTJdA7HKfo2n70rCiLkbgwxNxi0RbynL+omYn00rpqZ0MFZGm3YdKRfs+w92xeueKj29AhDKRJ3Ed/cd66bYWVzRI/cUmNAHgyubua6+XLmW3aB0UH8x01J79BRInz+uzDow/r/Gp7lkN016MDr/AM1vctSPN8Q6/wA6VDso30H5fpt8vejfDzCIT2H760HxFswZ09asLiD4aifyiSOsaUwDyPIkVZsClHlXjL3Lt6y6qFRnW3+ohMkltepfSO1OFoUITPbt1VBZiFA3JMAe5NCMXzThFUnx7bxPltsHZo6KFksTtAri3PHMr469dUXrihL7Wksqpyi2sqbrQJLkz7TFXOD4V0sqniNlXUKWfyjdoI0YxPkgAkROs1tixeabM5zUdHXMBifvAzKcqdpGb5gHSiKWcugGneuWcqcUuWjbzMmt25beAIOQgqYG0qTB0+A966zbaaWTH4scJeSKZtgaRJG2g6aj2qQcRtqyo7hWbYHSfY7T6elS4rDzqNGGo99qA8XwKXB4pEsmhE7EiCI9jWL0aIZnQEaiRQHgF172H8S/YaxclgyGdCOxJ8w6ZtAY00ozaSFEdh+1eXAWRgfUf0qmI04bZhFJ3j/2q4xrTC/AvsP4Vs5oQiO3vUjVFa3qY1QFVjIqm7Cas3myv6NVW6uppiFDR2ZtGXyx+YEDUmDoGIUDc/EewqHiFxyVS2oC6sxAH5l3MkRDtJbX4QACTNZWVzGxS4VgihD7mBBJnUaQY6w0mBANweVdqLX7gt2xn0UQN9M0SSTvlgAT6DvWVlAADH4ooM4keFDFj2VlX4pALAtoZmc3z8wzG4Wa2QFlgrArrJyBgdgBIbp130rKynX7bDugUcMBZQqkXFz6mCLeR2uMHEmScxbKMwbyjSfLVwSi2rSwPiKTIMgAwfK20T2GsiBtGVlNbQMvcQvZR5THmjMY+InWPqY6CaTOLY45goE6trMCA20fx/lWVlVFEyGPg/K6eH4+MbJYnMFJyl/mdl1jTUxpVzHc9rbAt4GyttAdGIygfLQn9qysrOc2jbFBPkXMfzFibhm5iW9kED+R/ehv/wATcf8Aj3/fM3/9VlZWa3ydcoqPCLVjj10EHxBcjYXBJ+RMN9DTjy99oVxSqs8dMl2WRvZz50PuSKyspPT0LxUltD1wzjeGxj+EV8K+BIRo80bm2w0b5a67VfxVp09u/wDX+tZWVvjk5RtnFmgoy0D7kgznKg/Me/eqONGJaCjq6j9IAPzk/wA6ysqzMHYvH34i4l2PS2T+6zRfgCFlUwRMkBgQdz0O1ZWUqCw7w/l+zavNiFBFxwQ2py+YgkgdCYEn/KKPrXlZVCOF4/lU4e9i/ED6O1xWUfFauEmR3iYI7ihLcyKEZQylgDBB1M6eURIaNddBG56+1ldWGbUaOfJFORHy4PGxGFFhbz3S/wCOB8K52Gq+gAgmYha+isuUgdP6V7WVhO+2axomJ0oTxC1BLASraOPTvXtZWbLRNgMUCWSZyQCRtr2PpVpDv7/yFZWULgGb4Y+X2r1xrWVlUI2QaVhrKymBQ4m4gT01oQ2O9f4VlZT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4698" name="Picture 10" descr="http://www.geeksofdoom.com/GoD/img/2012/08/2012-08-25-neil_armstrong.jpg"/>
          <p:cNvPicPr>
            <a:picLocks noChangeAspect="1" noChangeArrowheads="1"/>
          </p:cNvPicPr>
          <p:nvPr/>
        </p:nvPicPr>
        <p:blipFill>
          <a:blip r:embed="rId2" cstate="print"/>
          <a:srcRect/>
          <a:stretch>
            <a:fillRect/>
          </a:stretch>
        </p:blipFill>
        <p:spPr bwMode="auto">
          <a:xfrm>
            <a:off x="304801" y="1143001"/>
            <a:ext cx="4114800" cy="2057400"/>
          </a:xfrm>
          <a:prstGeom prst="rect">
            <a:avLst/>
          </a:prstGeom>
          <a:noFill/>
        </p:spPr>
      </p:pic>
      <p:pic>
        <p:nvPicPr>
          <p:cNvPr id="114700" name="Picture 12" descr="https://encrypted-tbn1.gstatic.com/images?q=tbn:ANd9GcQLEWYwhKRgeW7pui1--gdBfB6AzYCCCqKI6CihcO8fdYdRqecZiw"/>
          <p:cNvPicPr>
            <a:picLocks noChangeAspect="1" noChangeArrowheads="1"/>
          </p:cNvPicPr>
          <p:nvPr/>
        </p:nvPicPr>
        <p:blipFill>
          <a:blip r:embed="rId3" cstate="print"/>
          <a:srcRect/>
          <a:stretch>
            <a:fillRect/>
          </a:stretch>
        </p:blipFill>
        <p:spPr bwMode="auto">
          <a:xfrm>
            <a:off x="228600" y="3810000"/>
            <a:ext cx="3048000" cy="2600960"/>
          </a:xfrm>
          <a:prstGeom prst="rect">
            <a:avLst/>
          </a:prstGeom>
          <a:noFill/>
        </p:spPr>
      </p:pic>
      <p:pic>
        <p:nvPicPr>
          <p:cNvPr id="114702" name="Picture 14" descr="http://citelighter-cards.s3.amazonaws.com/p17dagbvjr1251utqiroogcikq0_47021.jpg"/>
          <p:cNvPicPr>
            <a:picLocks noChangeAspect="1" noChangeArrowheads="1"/>
          </p:cNvPicPr>
          <p:nvPr/>
        </p:nvPicPr>
        <p:blipFill>
          <a:blip r:embed="rId4" cstate="print"/>
          <a:srcRect/>
          <a:stretch>
            <a:fillRect/>
          </a:stretch>
        </p:blipFill>
        <p:spPr bwMode="auto">
          <a:xfrm>
            <a:off x="4648200" y="1219200"/>
            <a:ext cx="3190875" cy="4048125"/>
          </a:xfrm>
          <a:prstGeom prst="rect">
            <a:avLst/>
          </a:prstGeom>
          <a:noFill/>
        </p:spPr>
      </p:pic>
      <p:sp>
        <p:nvSpPr>
          <p:cNvPr id="9" name="TextBox 8"/>
          <p:cNvSpPr txBox="1"/>
          <p:nvPr/>
        </p:nvSpPr>
        <p:spPr>
          <a:xfrm>
            <a:off x="5181600" y="5410200"/>
            <a:ext cx="2286000" cy="381000"/>
          </a:xfrm>
          <a:prstGeom prst="rect">
            <a:avLst/>
          </a:prstGeom>
          <a:noFill/>
        </p:spPr>
        <p:txBody>
          <a:bodyPr wrap="square" rtlCol="0">
            <a:spAutoFit/>
          </a:bodyPr>
          <a:lstStyle/>
          <a:p>
            <a:r>
              <a:rPr lang="en-US" dirty="0"/>
              <a:t>Louis Armstrong</a:t>
            </a:r>
          </a:p>
        </p:txBody>
      </p:sp>
      <p:sp>
        <p:nvSpPr>
          <p:cNvPr id="10" name="TextBox 9"/>
          <p:cNvSpPr txBox="1"/>
          <p:nvPr/>
        </p:nvSpPr>
        <p:spPr>
          <a:xfrm>
            <a:off x="685800" y="6477000"/>
            <a:ext cx="2286000" cy="381000"/>
          </a:xfrm>
          <a:prstGeom prst="rect">
            <a:avLst/>
          </a:prstGeom>
          <a:noFill/>
        </p:spPr>
        <p:txBody>
          <a:bodyPr wrap="square" rtlCol="0">
            <a:spAutoFit/>
          </a:bodyPr>
          <a:lstStyle/>
          <a:p>
            <a:r>
              <a:rPr lang="en-US" dirty="0"/>
              <a:t>Lance Armstrong</a:t>
            </a:r>
          </a:p>
        </p:txBody>
      </p:sp>
      <p:sp>
        <p:nvSpPr>
          <p:cNvPr id="12" name="TextBox 11"/>
          <p:cNvSpPr txBox="1"/>
          <p:nvPr/>
        </p:nvSpPr>
        <p:spPr>
          <a:xfrm>
            <a:off x="838200" y="3200400"/>
            <a:ext cx="2286000" cy="381000"/>
          </a:xfrm>
          <a:prstGeom prst="rect">
            <a:avLst/>
          </a:prstGeom>
          <a:noFill/>
        </p:spPr>
        <p:txBody>
          <a:bodyPr wrap="square" rtlCol="0">
            <a:spAutoFit/>
          </a:bodyPr>
          <a:lstStyle/>
          <a:p>
            <a:r>
              <a:rPr lang="en-US" dirty="0"/>
              <a:t>Neil Armstrong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10.png"/>
          <p:cNvPicPr>
            <a:picLocks noGrp="1" noChangeAspect="1"/>
          </p:cNvPicPr>
          <p:nvPr isPhoto="1"/>
        </p:nvPicPr>
        <p:blipFill>
          <a:blip r:embed="rId3" cstate="print">
            <a:lum/>
          </a:blip>
          <a:stretch>
            <a:fillRect/>
          </a:stretch>
        </p:blipFill>
        <p:spPr>
          <a:xfrm>
            <a:off x="3175" y="0"/>
            <a:ext cx="9136063"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edwardtufte.com/tufte/graphics/minard_lg.gif"/>
          <p:cNvPicPr>
            <a:picLocks noChangeAspect="1" noChangeArrowheads="1"/>
          </p:cNvPicPr>
          <p:nvPr/>
        </p:nvPicPr>
        <p:blipFill>
          <a:blip r:embed="rId2" cstate="print"/>
          <a:srcRect/>
          <a:stretch>
            <a:fillRect/>
          </a:stretch>
        </p:blipFill>
        <p:spPr bwMode="auto">
          <a:xfrm>
            <a:off x="0" y="2247900"/>
            <a:ext cx="9144000" cy="4610100"/>
          </a:xfrm>
          <a:prstGeom prst="rect">
            <a:avLst/>
          </a:prstGeom>
          <a:noFill/>
        </p:spPr>
      </p:pic>
      <p:sp>
        <p:nvSpPr>
          <p:cNvPr id="3" name="Title 2"/>
          <p:cNvSpPr>
            <a:spLocks noGrp="1"/>
          </p:cNvSpPr>
          <p:nvPr>
            <p:ph type="title"/>
          </p:nvPr>
        </p:nvSpPr>
        <p:spPr/>
        <p:txBody>
          <a:bodyPr>
            <a:normAutofit fontScale="90000"/>
          </a:bodyPr>
          <a:lstStyle/>
          <a:p>
            <a:r>
              <a:rPr lang="en-US" dirty="0"/>
              <a:t>Which Visual Variables are used? Why?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Position</a:t>
            </a:r>
          </a:p>
        </p:txBody>
      </p:sp>
      <p:sp>
        <p:nvSpPr>
          <p:cNvPr id="3" name="Content Placeholder 2"/>
          <p:cNvSpPr>
            <a:spLocks noGrp="1"/>
          </p:cNvSpPr>
          <p:nvPr>
            <p:ph idx="1"/>
          </p:nvPr>
        </p:nvSpPr>
        <p:spPr/>
        <p:txBody>
          <a:bodyPr/>
          <a:lstStyle/>
          <a:p>
            <a:r>
              <a:rPr lang="en-US" dirty="0"/>
              <a:t>Position is the most important </a:t>
            </a:r>
            <a:r>
              <a:rPr lang="en-US" i="1" dirty="0"/>
              <a:t>visual variable</a:t>
            </a:r>
            <a:r>
              <a:rPr lang="en-US" dirty="0"/>
              <a:t> in </a:t>
            </a:r>
            <a:r>
              <a:rPr lang="en-US" i="1" dirty="0"/>
              <a:t>information visualization</a:t>
            </a:r>
            <a:r>
              <a:rPr lang="en-US" dirty="0"/>
              <a:t> </a:t>
            </a:r>
          </a:p>
          <a:p>
            <a:r>
              <a:rPr lang="en-US" dirty="0"/>
              <a:t>Why</a:t>
            </a:r>
          </a:p>
          <a:p>
            <a:pPr lvl="1"/>
            <a:r>
              <a:rPr lang="en-US" dirty="0"/>
              <a:t>Most selective</a:t>
            </a:r>
          </a:p>
          <a:p>
            <a:pPr lvl="2"/>
            <a:r>
              <a:rPr lang="en-US" dirty="0"/>
              <a:t>Recall  selective visual variables pops out more strongly</a:t>
            </a:r>
          </a:p>
          <a:p>
            <a:pPr lvl="2"/>
            <a:r>
              <a:rPr lang="en-US" dirty="0"/>
              <a:t>Because it is obvious where you move the spotlight of your attention. (Instant look 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Position: Mapping With Reality</a:t>
            </a:r>
          </a:p>
        </p:txBody>
      </p:sp>
      <p:pic>
        <p:nvPicPr>
          <p:cNvPr id="84996" name="Picture 4" descr="http://t0.gstatic.com/images?q=tbn:ANd9GcSMho4s_KCYGrxkUwcHHuIkSa2-eRTypzQiAusHfRFKrzsp49jW"/>
          <p:cNvPicPr>
            <a:picLocks noChangeAspect="1" noChangeArrowheads="1"/>
          </p:cNvPicPr>
          <p:nvPr/>
        </p:nvPicPr>
        <p:blipFill>
          <a:blip r:embed="rId2" cstate="print"/>
          <a:srcRect/>
          <a:stretch>
            <a:fillRect/>
          </a:stretch>
        </p:blipFill>
        <p:spPr bwMode="auto">
          <a:xfrm>
            <a:off x="1828800" y="1295400"/>
            <a:ext cx="5434350" cy="5410200"/>
          </a:xfrm>
          <a:prstGeom prst="rect">
            <a:avLst/>
          </a:prstGeom>
          <a:noFill/>
        </p:spPr>
      </p:pic>
      <p:sp>
        <p:nvSpPr>
          <p:cNvPr id="7" name="TextBox 6"/>
          <p:cNvSpPr txBox="1"/>
          <p:nvPr/>
        </p:nvSpPr>
        <p:spPr>
          <a:xfrm rot="16200000">
            <a:off x="-733462" y="3404158"/>
            <a:ext cx="4419600" cy="369332"/>
          </a:xfrm>
          <a:prstGeom prst="rect">
            <a:avLst/>
          </a:prstGeom>
          <a:noFill/>
        </p:spPr>
        <p:txBody>
          <a:bodyPr wrap="square" rtlCol="0">
            <a:spAutoFit/>
          </a:bodyPr>
          <a:lstStyle/>
          <a:p>
            <a:r>
              <a:rPr lang="en-US" dirty="0"/>
              <a:t>What purpose is position and value used for?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wrong with this One?</a:t>
            </a:r>
          </a:p>
        </p:txBody>
      </p:sp>
      <p:pic>
        <p:nvPicPr>
          <p:cNvPr id="93186" name="Picture 2" descr="http://rugpundits.files.wordpress.com/2012/12/pakistan-voters-density-2012-district-wise.png?w=600&amp;h=531"/>
          <p:cNvPicPr>
            <a:picLocks noChangeAspect="1" noChangeArrowheads="1"/>
          </p:cNvPicPr>
          <p:nvPr/>
        </p:nvPicPr>
        <p:blipFill>
          <a:blip r:embed="rId2" cstate="print"/>
          <a:srcRect/>
          <a:stretch>
            <a:fillRect/>
          </a:stretch>
        </p:blipFill>
        <p:spPr bwMode="auto">
          <a:xfrm>
            <a:off x="1600200" y="1371600"/>
            <a:ext cx="5715000" cy="506730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Location is not relevant</a:t>
            </a:r>
          </a:p>
        </p:txBody>
      </p:sp>
      <p:sp>
        <p:nvSpPr>
          <p:cNvPr id="3" name="Content Placeholder 2"/>
          <p:cNvSpPr>
            <a:spLocks noGrp="1"/>
          </p:cNvSpPr>
          <p:nvPr>
            <p:ph sz="half" idx="1"/>
          </p:nvPr>
        </p:nvSpPr>
        <p:spPr/>
        <p:txBody>
          <a:bodyPr>
            <a:normAutofit lnSpcReduction="10000"/>
          </a:bodyPr>
          <a:lstStyle/>
          <a:p>
            <a:r>
              <a:rPr lang="en-US" dirty="0"/>
              <a:t>Abstract mapping of position</a:t>
            </a:r>
          </a:p>
          <a:p>
            <a:r>
              <a:rPr lang="en-US" dirty="0"/>
              <a:t>Example</a:t>
            </a:r>
          </a:p>
          <a:p>
            <a:pPr lvl="1"/>
            <a:r>
              <a:rPr lang="en-US" i="1" dirty="0"/>
              <a:t>Scatter plot</a:t>
            </a:r>
            <a:r>
              <a:rPr lang="en-US" dirty="0"/>
              <a:t> on right</a:t>
            </a:r>
          </a:p>
          <a:p>
            <a:pPr lvl="1"/>
            <a:r>
              <a:rPr lang="en-US" dirty="0"/>
              <a:t>Plots about 20 people sign legibility against their age</a:t>
            </a:r>
          </a:p>
          <a:p>
            <a:pPr lvl="1"/>
            <a:r>
              <a:rPr lang="en-US" dirty="0"/>
              <a:t>What does it show?</a:t>
            </a:r>
          </a:p>
          <a:p>
            <a:pPr lvl="2"/>
            <a:r>
              <a:rPr lang="en-GB" dirty="0"/>
              <a:t>T</a:t>
            </a:r>
            <a:r>
              <a:rPr lang="en-US" dirty="0" err="1"/>
              <a:t>elling</a:t>
            </a:r>
            <a:r>
              <a:rPr lang="en-US" dirty="0"/>
              <a:t> a rough estimate between age of drivers and distance of sign they can see.</a:t>
            </a:r>
          </a:p>
        </p:txBody>
      </p:sp>
      <p:pic>
        <p:nvPicPr>
          <p:cNvPr id="94210" name="Picture 2" descr="http://bolt.mph.ufl.edu/files/2012/07/images-mod2-scatterplot4.gif"/>
          <p:cNvPicPr>
            <a:picLocks noChangeAspect="1" noChangeArrowheads="1"/>
          </p:cNvPicPr>
          <p:nvPr/>
        </p:nvPicPr>
        <p:blipFill>
          <a:blip r:embed="rId3" cstate="print"/>
          <a:srcRect/>
          <a:stretch>
            <a:fillRect/>
          </a:stretch>
        </p:blipFill>
        <p:spPr bwMode="auto">
          <a:xfrm>
            <a:off x="4648200" y="1676400"/>
            <a:ext cx="3810000" cy="2867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7209</TotalTime>
  <Words>1009</Words>
  <Application>Microsoft Office PowerPoint</Application>
  <PresentationFormat>On-screen Show (4:3)</PresentationFormat>
  <Paragraphs>127</Paragraphs>
  <Slides>37</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1" baseType="lpstr">
      <vt:lpstr>Arial</vt:lpstr>
      <vt:lpstr>Calibri</vt:lpstr>
      <vt:lpstr>Office Theme</vt:lpstr>
      <vt:lpstr>Acrobat Document</vt:lpstr>
      <vt:lpstr>Information Visualization 2</vt:lpstr>
      <vt:lpstr>Recent Examples of Visualization</vt:lpstr>
      <vt:lpstr>PowerPoint Presentation</vt:lpstr>
      <vt:lpstr>PowerPoint Presentation</vt:lpstr>
      <vt:lpstr>Which Visual Variables are used? Why?</vt:lpstr>
      <vt:lpstr>Use of Position</vt:lpstr>
      <vt:lpstr>Use of Position: Mapping With Reality</vt:lpstr>
      <vt:lpstr>What is wrong with this One?</vt:lpstr>
      <vt:lpstr>When Location is not relevant</vt:lpstr>
      <vt:lpstr>Scatter Plot:  Other Visual Variables</vt:lpstr>
      <vt:lpstr>Hierarchical Data</vt:lpstr>
      <vt:lpstr>Hierarchical Data: Where?</vt:lpstr>
      <vt:lpstr>Visualization of Hierarchical Data: Trees</vt:lpstr>
      <vt:lpstr>Problem with Tree</vt:lpstr>
      <vt:lpstr>Some Reasons</vt:lpstr>
      <vt:lpstr>A Solution: TreeMap</vt:lpstr>
      <vt:lpstr>Tree Map</vt:lpstr>
      <vt:lpstr>Tabular Data</vt:lpstr>
      <vt:lpstr>PowerPoint Presentation</vt:lpstr>
      <vt:lpstr> Tabular Data</vt:lpstr>
      <vt:lpstr>Table Lens</vt:lpstr>
      <vt:lpstr>Table Lens</vt:lpstr>
      <vt:lpstr>Example of Table Lens in Use</vt:lpstr>
      <vt:lpstr>Table Lens in Use </vt:lpstr>
      <vt:lpstr>Tag Cloud</vt:lpstr>
      <vt:lpstr>Wordle</vt:lpstr>
      <vt:lpstr>Wordle Example</vt:lpstr>
      <vt:lpstr>How it works?</vt:lpstr>
      <vt:lpstr>Necessary Things for UI with Visualization</vt:lpstr>
      <vt:lpstr>WhatsOnWeb</vt:lpstr>
      <vt:lpstr>Web Clustering Search Engines</vt:lpstr>
      <vt:lpstr>Web Clustering Search Engines</vt:lpstr>
      <vt:lpstr>Example: carrotsearch</vt:lpstr>
      <vt:lpstr>PowerPoint Presentation</vt:lpstr>
      <vt:lpstr>Schematic Diagram</vt:lpstr>
      <vt:lpstr>WhatsOnWeb</vt:lpstr>
      <vt:lpstr>Working Example: Armstrong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Visualization</dc:title>
  <dc:creator>Aimal</dc:creator>
  <cp:lastModifiedBy>waqas swati</cp:lastModifiedBy>
  <cp:revision>72</cp:revision>
  <dcterms:created xsi:type="dcterms:W3CDTF">2015-03-31T08:19:44Z</dcterms:created>
  <dcterms:modified xsi:type="dcterms:W3CDTF">2018-05-11T06:50:00Z</dcterms:modified>
</cp:coreProperties>
</file>