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259" r:id="rId3"/>
    <p:sldId id="261" r:id="rId4"/>
    <p:sldId id="260" r:id="rId5"/>
    <p:sldId id="318" r:id="rId6"/>
    <p:sldId id="262" r:id="rId7"/>
    <p:sldId id="263" r:id="rId8"/>
    <p:sldId id="264" r:id="rId9"/>
    <p:sldId id="265" r:id="rId10"/>
    <p:sldId id="266" r:id="rId11"/>
    <p:sldId id="280" r:id="rId12"/>
    <p:sldId id="268" r:id="rId13"/>
    <p:sldId id="269" r:id="rId14"/>
    <p:sldId id="270" r:id="rId15"/>
    <p:sldId id="271" r:id="rId16"/>
    <p:sldId id="272" r:id="rId17"/>
    <p:sldId id="273" r:id="rId18"/>
    <p:sldId id="274" r:id="rId19"/>
    <p:sldId id="281" r:id="rId20"/>
    <p:sldId id="276" r:id="rId21"/>
    <p:sldId id="278" r:id="rId22"/>
    <p:sldId id="282" r:id="rId23"/>
    <p:sldId id="283"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5392"/>
    <a:srgbClr val="008E40"/>
    <a:srgbClr val="BCB800"/>
    <a:srgbClr val="032705"/>
    <a:srgbClr val="0E023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161" autoAdjust="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4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F4ADB1-9856-48C9-89DD-0CDA437D1ED4}" type="datetimeFigureOut">
              <a:rPr lang="en-US" smtClean="0"/>
              <a:pPr/>
              <a:t>29-Jul-18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3EDC72-4B92-43C6-9389-DCB1C65D662F}" type="slidenum">
              <a:rPr lang="en-US" smtClean="0"/>
              <a:pPr/>
              <a:t>‹#›</a:t>
            </a:fld>
            <a:endParaRPr lang="en-US"/>
          </a:p>
        </p:txBody>
      </p:sp>
    </p:spTree>
    <p:extLst>
      <p:ext uri="{BB962C8B-B14F-4D97-AF65-F5344CB8AC3E}">
        <p14:creationId xmlns="" xmlns:p14="http://schemas.microsoft.com/office/powerpoint/2010/main" val="3335595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FA2B254-055D-4605-A6A4-203DEFE00BF8}" type="slidenum">
              <a:rPr lang="en-US"/>
              <a:pPr eaLnBrk="1" hangingPunct="1"/>
              <a:t>6</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914400" y="4343400"/>
            <a:ext cx="50292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78D67B6-1247-493D-9D81-F8B9E903CA7C}" type="slidenum">
              <a:rPr lang="en-US"/>
              <a:pPr eaLnBrk="1" hangingPunct="1"/>
              <a:t>15</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914400" y="4343400"/>
            <a:ext cx="50292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1EA4FFA-FB18-43C5-A354-F6A1D0D532C2}" type="slidenum">
              <a:rPr lang="en-US"/>
              <a:pPr eaLnBrk="1" hangingPunct="1"/>
              <a:t>16</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D6831DBC-BF88-467B-A337-12E2CF84BFE4}" type="slidenum">
              <a:rPr lang="en-US"/>
              <a:pPr eaLnBrk="1" hangingPunct="1"/>
              <a:t>17</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DFED913-C873-4368-966A-38E265BA15BC}" type="slidenum">
              <a:rPr lang="en-US"/>
              <a:pPr eaLnBrk="1" hangingPunct="1"/>
              <a:t>18</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D3351CA1-C16F-461B-B110-2D6066A71000}" type="slidenum">
              <a:rPr lang="en-US"/>
              <a:pPr eaLnBrk="1" hangingPunct="1"/>
              <a:t>19</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xfrm>
            <a:off x="914400" y="4343400"/>
            <a:ext cx="50292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03068A5-93DA-4D40-999E-98AE88528558}" type="slidenum">
              <a:rPr lang="en-US"/>
              <a:pPr eaLnBrk="1" hangingPunct="1"/>
              <a:t>20</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14400" y="4343400"/>
            <a:ext cx="50292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79A15A7-42AD-40A7-AD43-1A2E884E6FFB}" type="slidenum">
              <a:rPr lang="en-US"/>
              <a:pPr eaLnBrk="1" hangingPunct="1"/>
              <a:t>21</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914400" y="4343400"/>
            <a:ext cx="50292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2BA7CFD-6381-40C1-8543-144149D57740}" type="slidenum">
              <a:rPr lang="en-US"/>
              <a:pPr eaLnBrk="1" hangingPunct="1"/>
              <a:t>22</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u="sng" dirty="0" smtClean="0"/>
              <a:t>gratuitous (to do something without a good reason)</a:t>
            </a:r>
            <a:endParaRPr lang="en-US" dirty="0"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9D4C1AB-B4EB-4424-B203-EF11B4C93536}" type="slidenum">
              <a:rPr lang="en-US" smtClean="0"/>
              <a:pPr/>
              <a:t>30</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Faint of heart (someone who</a:t>
            </a:r>
            <a:r>
              <a:rPr lang="en-US" baseline="0" dirty="0" smtClean="0"/>
              <a:t> </a:t>
            </a:r>
            <a:r>
              <a:rPr lang="en-US" baseline="0" dirty="0" smtClean="0"/>
              <a:t>afraid of </a:t>
            </a:r>
            <a:r>
              <a:rPr lang="en-US" baseline="0" dirty="0" smtClean="0"/>
              <a:t>to accept new </a:t>
            </a:r>
            <a:r>
              <a:rPr lang="en-US" baseline="0" dirty="0" smtClean="0"/>
              <a:t>challenges</a:t>
            </a:r>
            <a:r>
              <a:rPr lang="en-US" dirty="0" smtClean="0"/>
              <a:t> </a:t>
            </a:r>
            <a:r>
              <a:rPr lang="en-US" dirty="0" smtClean="0"/>
              <a:t>)</a:t>
            </a:r>
            <a:endParaRPr lang="en-US" dirty="0"/>
          </a:p>
        </p:txBody>
      </p:sp>
      <p:sp>
        <p:nvSpPr>
          <p:cNvPr id="4" name="Slide Number Placeholder 3"/>
          <p:cNvSpPr>
            <a:spLocks noGrp="1"/>
          </p:cNvSpPr>
          <p:nvPr>
            <p:ph type="sldNum" sz="quarter" idx="10"/>
          </p:nvPr>
        </p:nvSpPr>
        <p:spPr/>
        <p:txBody>
          <a:bodyPr/>
          <a:lstStyle/>
          <a:p>
            <a:fld id="{133EDC72-4B92-43C6-9389-DCB1C65D662F}" type="slidenum">
              <a:rPr lang="en-US" smtClean="0"/>
              <a:pPr/>
              <a:t>42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4C9B38C-A35F-47AB-AC71-937215970A8E}" type="slidenum">
              <a:rPr lang="en-US"/>
              <a:pPr eaLnBrk="1" hangingPunct="1"/>
              <a:t>7</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FE31A89-371F-4F4F-BE0C-593D30F250EF}" type="slidenum">
              <a:rPr lang="en-US"/>
              <a:pPr eaLnBrk="1" hangingPunct="1"/>
              <a:t>8</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14400" y="4343400"/>
            <a:ext cx="50292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4E13DC3-5551-45B7-A505-C0A3F56BC376}" type="slidenum">
              <a:rPr lang="en-US"/>
              <a:pPr eaLnBrk="1" hangingPunct="1"/>
              <a:t>9</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14400" y="4343400"/>
            <a:ext cx="50292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7938166-3D2E-4C70-A0C9-10AF9E51137E}" type="slidenum">
              <a:rPr lang="en-US"/>
              <a:pPr eaLnBrk="1" hangingPunct="1"/>
              <a:t>10</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14400" y="4343400"/>
            <a:ext cx="50292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579A536-A827-4166-9E9F-ECD257D7E840}" type="slidenum">
              <a:rPr lang="en-US"/>
              <a:pPr eaLnBrk="1" hangingPunct="1"/>
              <a:t>11</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14400" y="4343400"/>
            <a:ext cx="50292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30E2879-455E-49C7-B02F-58675188DDAC}" type="slidenum">
              <a:rPr lang="en-US"/>
              <a:pPr eaLnBrk="1" hangingPunct="1"/>
              <a:t>12</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43400"/>
            <a:ext cx="50292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1915EB4-A032-49C9-905F-370ED782F184}" type="slidenum">
              <a:rPr lang="en-US"/>
              <a:pPr eaLnBrk="1" hangingPunct="1"/>
              <a:t>13</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4400" y="4343400"/>
            <a:ext cx="50292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7935674-0399-4BC1-816B-56791FECEAF8}" type="slidenum">
              <a:rPr lang="en-US"/>
              <a:pPr eaLnBrk="1" hangingPunct="1"/>
              <a:t>14</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14400" y="4343400"/>
            <a:ext cx="50292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0539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solidFill>
                  <a:srgbClr val="0070C0"/>
                </a:solidFill>
              </a:defRPr>
            </a:lvl1pPr>
            <a:lvl2pPr>
              <a:defRPr sz="2400"/>
            </a:lvl2pPr>
            <a:lvl3pPr>
              <a:defRPr sz="2000"/>
            </a:lvl3pPr>
            <a:lvl4pPr>
              <a:defRPr sz="18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3429000" y="6416675"/>
            <a:ext cx="2133600" cy="365125"/>
          </a:xfrm>
        </p:spPr>
        <p:txBody>
          <a:bodyPr/>
          <a:lstStyle/>
          <a:p>
            <a:pPr algn="ctr"/>
            <a:fld id="{BB2FDC47-7FED-4F80-BD0E-F60EF9774D34}" type="slidenum">
              <a:rPr lang="en-US" smtClean="0"/>
              <a:pPr algn="ctr"/>
              <a:t>‹#›</a:t>
            </a:fld>
            <a:endParaRPr lang="en-US" dirty="0"/>
          </a:p>
        </p:txBody>
      </p:sp>
      <p:grpSp>
        <p:nvGrpSpPr>
          <p:cNvPr id="13" name="Group 12"/>
          <p:cNvGrpSpPr/>
          <p:nvPr userDrawn="1"/>
        </p:nvGrpSpPr>
        <p:grpSpPr>
          <a:xfrm>
            <a:off x="381000" y="381000"/>
            <a:ext cx="5715000" cy="914400"/>
            <a:chOff x="762000" y="381000"/>
            <a:chExt cx="5715000" cy="914400"/>
          </a:xfrm>
        </p:grpSpPr>
        <p:cxnSp>
          <p:nvCxnSpPr>
            <p:cNvPr id="8" name="Straight Connector 7"/>
            <p:cNvCxnSpPr/>
            <p:nvPr userDrawn="1"/>
          </p:nvCxnSpPr>
          <p:spPr>
            <a:xfrm>
              <a:off x="762000" y="381000"/>
              <a:ext cx="5715000" cy="0"/>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9" name="Straight Connector 8"/>
            <p:cNvCxnSpPr/>
            <p:nvPr userDrawn="1"/>
          </p:nvCxnSpPr>
          <p:spPr>
            <a:xfrm>
              <a:off x="762000" y="1295400"/>
              <a:ext cx="5715000" cy="0"/>
            </a:xfrm>
            <a:prstGeom prst="line">
              <a:avLst/>
            </a:prstGeom>
          </p:spPr>
          <p:style>
            <a:lnRef idx="2">
              <a:schemeClr val="accent6"/>
            </a:lnRef>
            <a:fillRef idx="0">
              <a:schemeClr val="accent6"/>
            </a:fillRef>
            <a:effectRef idx="1">
              <a:schemeClr val="accent6"/>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b="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lnl.gov/asci/platforms/bluegene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03.ibm.com/servers/eserver/zseri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mce.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Professional Practices in IT &amp; S/W Engineering</a:t>
            </a:r>
            <a:endParaRPr lang="en-US" sz="3200" b="1" dirty="0"/>
          </a:p>
        </p:txBody>
      </p:sp>
      <p:sp>
        <p:nvSpPr>
          <p:cNvPr id="3" name="Subtitle 2"/>
          <p:cNvSpPr>
            <a:spLocks noGrp="1"/>
          </p:cNvSpPr>
          <p:nvPr>
            <p:ph type="subTitle" idx="1"/>
          </p:nvPr>
        </p:nvSpPr>
        <p:spPr/>
        <p:txBody>
          <a:bodyPr/>
          <a:lstStyle/>
          <a:p>
            <a:r>
              <a:rPr lang="en-US" b="1" dirty="0" smtClean="0">
                <a:solidFill>
                  <a:schemeClr val="tx1"/>
                </a:solidFill>
              </a:rPr>
              <a:t>Lecture 1</a:t>
            </a:r>
          </a:p>
          <a:p>
            <a:r>
              <a:rPr lang="en-US" b="1" dirty="0" smtClean="0">
                <a:solidFill>
                  <a:schemeClr val="tx1"/>
                </a:solidFill>
              </a:rPr>
              <a:t>By Shahab Ul Islam</a:t>
            </a:r>
            <a:endParaRPr lang="en-US" b="1" dirty="0">
              <a:solidFill>
                <a:schemeClr val="tx1"/>
              </a:solidFill>
            </a:endParaRPr>
          </a:p>
        </p:txBody>
      </p:sp>
      <p:sp>
        <p:nvSpPr>
          <p:cNvPr id="5" name="Slide Number Placeholder 4"/>
          <p:cNvSpPr>
            <a:spLocks noGrp="1"/>
          </p:cNvSpPr>
          <p:nvPr>
            <p:ph type="sldNum" sz="quarter" idx="12"/>
          </p:nvPr>
        </p:nvSpPr>
        <p:spPr>
          <a:xfrm>
            <a:off x="3276600" y="6400800"/>
            <a:ext cx="2133600" cy="396875"/>
          </a:xfrm>
        </p:spPr>
        <p:txBody>
          <a:bodyPr/>
          <a:lstStyle/>
          <a:p>
            <a:pPr algn="ctr"/>
            <a:r>
              <a:rPr lang="en-US" dirty="0" smtClean="0"/>
              <a:t>1</a:t>
            </a:r>
            <a:endParaRPr lang="en-US" dirty="0"/>
          </a:p>
        </p:txBody>
      </p:sp>
    </p:spTree>
    <p:extLst>
      <p:ext uri="{BB962C8B-B14F-4D97-AF65-F5344CB8AC3E}">
        <p14:creationId xmlns="" xmlns:p14="http://schemas.microsoft.com/office/powerpoint/2010/main" val="2955061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defRPr/>
            </a:pPr>
            <a:r>
              <a:rPr lang="en-US" smtClean="0"/>
              <a:t>Leisure: Infotech in Entertainment &amp; the Arts</a:t>
            </a:r>
          </a:p>
        </p:txBody>
      </p:sp>
      <p:sp>
        <p:nvSpPr>
          <p:cNvPr id="11268" name="Rectangle 3"/>
          <p:cNvSpPr>
            <a:spLocks noGrp="1" noChangeArrowheads="1"/>
          </p:cNvSpPr>
          <p:nvPr>
            <p:ph type="body" idx="1"/>
          </p:nvPr>
        </p:nvSpPr>
        <p:spPr/>
        <p:txBody>
          <a:bodyPr/>
          <a:lstStyle/>
          <a:p>
            <a:pPr eaLnBrk="1" hangingPunct="1"/>
            <a:r>
              <a:rPr lang="en-US" dirty="0" smtClean="0"/>
              <a:t>Videogames</a:t>
            </a:r>
          </a:p>
          <a:p>
            <a:pPr eaLnBrk="1" hangingPunct="1"/>
            <a:r>
              <a:rPr lang="en-US" dirty="0" smtClean="0"/>
              <a:t>Downloading</a:t>
            </a:r>
          </a:p>
          <a:p>
            <a:pPr lvl="1" eaLnBrk="1" hangingPunct="1"/>
            <a:r>
              <a:rPr lang="en-US" dirty="0" smtClean="0"/>
              <a:t>Movies</a:t>
            </a:r>
          </a:p>
          <a:p>
            <a:pPr lvl="1" eaLnBrk="1" hangingPunct="1"/>
            <a:r>
              <a:rPr lang="en-US" dirty="0" smtClean="0"/>
              <a:t>Music</a:t>
            </a:r>
          </a:p>
          <a:p>
            <a:pPr lvl="1" eaLnBrk="1" hangingPunct="1"/>
            <a:r>
              <a:rPr lang="en-US" dirty="0" err="1" smtClean="0"/>
              <a:t>ebooks</a:t>
            </a:r>
            <a:endParaRPr lang="en-US" dirty="0" smtClean="0"/>
          </a:p>
          <a:p>
            <a:pPr eaLnBrk="1" hangingPunct="1"/>
            <a:r>
              <a:rPr lang="en-US" dirty="0" smtClean="0"/>
              <a:t>Most movies use computer animation</a:t>
            </a:r>
          </a:p>
          <a:p>
            <a:pPr eaLnBrk="1" hangingPunct="1"/>
            <a:r>
              <a:rPr lang="en-US" dirty="0" smtClean="0"/>
              <a:t>Digital editing</a:t>
            </a:r>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10</a:t>
            </a:fld>
            <a:endParaRPr lang="en-US" dirty="0"/>
          </a:p>
        </p:txBody>
      </p:sp>
    </p:spTree>
    <p:extLst>
      <p:ext uri="{BB962C8B-B14F-4D97-AF65-F5344CB8AC3E}">
        <p14:creationId xmlns="" xmlns:p14="http://schemas.microsoft.com/office/powerpoint/2010/main" val="1008291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mtClean="0"/>
              <a:t>Jobs &amp; Careers</a:t>
            </a:r>
          </a:p>
        </p:txBody>
      </p:sp>
      <p:sp>
        <p:nvSpPr>
          <p:cNvPr id="14340" name="Rectangle 3"/>
          <p:cNvSpPr>
            <a:spLocks noGrp="1" noChangeArrowheads="1"/>
          </p:cNvSpPr>
          <p:nvPr>
            <p:ph type="body" idx="1"/>
          </p:nvPr>
        </p:nvSpPr>
        <p:spPr/>
        <p:txBody>
          <a:bodyPr>
            <a:normAutofit lnSpcReduction="10000"/>
          </a:bodyPr>
          <a:lstStyle/>
          <a:p>
            <a:pPr marL="292143" indent="-292143" defTabSz="1164987">
              <a:lnSpc>
                <a:spcPct val="90000"/>
              </a:lnSpc>
            </a:pPr>
            <a:r>
              <a:rPr lang="en-US" dirty="0"/>
              <a:t>Office careers: Budget, payroll, letter-writing, email</a:t>
            </a:r>
          </a:p>
          <a:p>
            <a:pPr marL="292143" indent="-292143" defTabSz="1164987">
              <a:lnSpc>
                <a:spcPct val="90000"/>
              </a:lnSpc>
            </a:pPr>
            <a:r>
              <a:rPr lang="en-US" dirty="0"/>
              <a:t>Teaching: Automated grading systems, </a:t>
            </a:r>
            <a:r>
              <a:rPr lang="en-US" dirty="0" smtClean="0"/>
              <a:t>emailing, distance teaching</a:t>
            </a:r>
            <a:endParaRPr lang="en-US" dirty="0"/>
          </a:p>
          <a:p>
            <a:pPr marL="292143" indent="-292143" defTabSz="1164987">
              <a:lnSpc>
                <a:spcPct val="90000"/>
              </a:lnSpc>
            </a:pPr>
            <a:r>
              <a:rPr lang="en-US" dirty="0"/>
              <a:t>Fashion: Sales/inventory control systems, ordering, personnel</a:t>
            </a:r>
          </a:p>
          <a:p>
            <a:pPr marL="292143" indent="-292143" defTabSz="1164987">
              <a:lnSpc>
                <a:spcPct val="90000"/>
              </a:lnSpc>
            </a:pPr>
            <a:r>
              <a:rPr lang="en-US" dirty="0"/>
              <a:t>Job-hunting: </a:t>
            </a:r>
          </a:p>
          <a:p>
            <a:pPr marL="727669" lvl="1" indent="-290351" defTabSz="1164987">
              <a:lnSpc>
                <a:spcPct val="90000"/>
              </a:lnSpc>
            </a:pPr>
            <a:r>
              <a:rPr lang="en-US" dirty="0" smtClean="0"/>
              <a:t>Use word processor to create resumes</a:t>
            </a:r>
          </a:p>
          <a:p>
            <a:pPr marL="727669" lvl="1" indent="-290351" defTabSz="1164987">
              <a:lnSpc>
                <a:spcPct val="90000"/>
              </a:lnSpc>
            </a:pPr>
            <a:r>
              <a:rPr lang="en-US" dirty="0" smtClean="0"/>
              <a:t>Post resumes online</a:t>
            </a:r>
          </a:p>
          <a:p>
            <a:pPr marL="727669" lvl="1" indent="-290351" defTabSz="1164987">
              <a:lnSpc>
                <a:spcPct val="90000"/>
              </a:lnSpc>
            </a:pPr>
            <a:r>
              <a:rPr lang="en-US" dirty="0" smtClean="0"/>
              <a:t>Online job searches</a:t>
            </a:r>
          </a:p>
          <a:p>
            <a:pPr marL="292143" indent="-292143" defTabSz="1164987">
              <a:lnSpc>
                <a:spcPct val="90000"/>
              </a:lnSpc>
              <a:buNone/>
            </a:pPr>
            <a:endParaRPr lang="en-US" sz="1200" dirty="0"/>
          </a:p>
          <a:p>
            <a:pPr marL="292143" indent="-292143" defTabSz="1164987">
              <a:lnSpc>
                <a:spcPct val="90000"/>
              </a:lnSpc>
              <a:buNone/>
            </a:pPr>
            <a:r>
              <a:rPr lang="en-US" sz="2400" i="1" dirty="0" smtClean="0">
                <a:solidFill>
                  <a:srgbClr val="6600FF"/>
                </a:solidFill>
              </a:rPr>
              <a:t>Question</a:t>
            </a:r>
            <a:r>
              <a:rPr lang="en-US" sz="2400" i="1" dirty="0">
                <a:solidFill>
                  <a:srgbClr val="6600FF"/>
                </a:solidFill>
              </a:rPr>
              <a:t>: Can anyone think of a career that does NOT require computer skills?</a:t>
            </a:r>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11</a:t>
            </a:fld>
            <a:endParaRPr lang="en-US" dirty="0"/>
          </a:p>
        </p:txBody>
      </p:sp>
    </p:spTree>
    <p:extLst>
      <p:ext uri="{BB962C8B-B14F-4D97-AF65-F5344CB8AC3E}">
        <p14:creationId xmlns="" xmlns:p14="http://schemas.microsoft.com/office/powerpoint/2010/main" val="309809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40">
                                            <p:txEl>
                                              <p:pRg st="8" end="8"/>
                                            </p:txEl>
                                          </p:spTgt>
                                        </p:tgtEl>
                                        <p:attrNameLst>
                                          <p:attrName>style.visibility</p:attrName>
                                        </p:attrNameLst>
                                      </p:cBhvr>
                                      <p:to>
                                        <p:strVal val="visible"/>
                                      </p:to>
                                    </p:set>
                                    <p:anim calcmode="lin" valueType="num">
                                      <p:cBhvr additive="base">
                                        <p:cTn id="7" dur="500" fill="hold"/>
                                        <p:tgtEl>
                                          <p:spTgt spid="14340">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smtClean="0"/>
              <a:t>The Telephone Grows Up</a:t>
            </a:r>
          </a:p>
        </p:txBody>
      </p:sp>
      <p:sp>
        <p:nvSpPr>
          <p:cNvPr id="15364" name="Rectangle 3"/>
          <p:cNvSpPr>
            <a:spLocks noGrp="1" noChangeArrowheads="1"/>
          </p:cNvSpPr>
          <p:nvPr>
            <p:ph type="body" idx="1"/>
          </p:nvPr>
        </p:nvSpPr>
        <p:spPr/>
        <p:txBody>
          <a:bodyPr/>
          <a:lstStyle/>
          <a:p>
            <a:pPr eaLnBrk="1" hangingPunct="1"/>
            <a:r>
              <a:rPr lang="en-US" smtClean="0"/>
              <a:t>1973: First cellphone call</a:t>
            </a:r>
          </a:p>
          <a:p>
            <a:pPr eaLnBrk="1" hangingPunct="1"/>
            <a:r>
              <a:rPr lang="en-US" smtClean="0"/>
              <a:t>2006: Nokia estimates 2 billion mobile phone subscribers</a:t>
            </a:r>
          </a:p>
          <a:p>
            <a:pPr eaLnBrk="1" hangingPunct="1"/>
            <a:r>
              <a:rPr lang="en-US" smtClean="0"/>
              <a:t>Today’s cellphones:</a:t>
            </a:r>
          </a:p>
          <a:p>
            <a:pPr lvl="1" eaLnBrk="1" hangingPunct="1"/>
            <a:r>
              <a:rPr lang="en-US" smtClean="0"/>
              <a:t>Are mobile</a:t>
            </a:r>
          </a:p>
          <a:p>
            <a:pPr lvl="1" eaLnBrk="1" hangingPunct="1"/>
            <a:r>
              <a:rPr lang="en-US" smtClean="0"/>
              <a:t>Can take and send pictures</a:t>
            </a:r>
          </a:p>
          <a:p>
            <a:pPr lvl="1" eaLnBrk="1" hangingPunct="1"/>
            <a:r>
              <a:rPr lang="en-US" smtClean="0"/>
              <a:t>Can connect to the internet</a:t>
            </a:r>
          </a:p>
          <a:p>
            <a:pPr lvl="1" eaLnBrk="1" hangingPunct="1"/>
            <a:r>
              <a:rPr lang="en-US" smtClean="0"/>
              <a:t>Can send and receive text messages </a:t>
            </a:r>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12</a:t>
            </a:fld>
            <a:endParaRPr lang="en-US" dirty="0"/>
          </a:p>
        </p:txBody>
      </p:sp>
    </p:spTree>
    <p:extLst>
      <p:ext uri="{BB962C8B-B14F-4D97-AF65-F5344CB8AC3E}">
        <p14:creationId xmlns="" xmlns:p14="http://schemas.microsoft.com/office/powerpoint/2010/main" val="2685727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smtClean="0"/>
              <a:t>Internet, World Wide Web, &amp; Cyberspace</a:t>
            </a:r>
          </a:p>
        </p:txBody>
      </p:sp>
      <p:sp>
        <p:nvSpPr>
          <p:cNvPr id="17412" name="Rectangle 3"/>
          <p:cNvSpPr>
            <a:spLocks noGrp="1" noChangeArrowheads="1"/>
          </p:cNvSpPr>
          <p:nvPr>
            <p:ph type="body" idx="1"/>
          </p:nvPr>
        </p:nvSpPr>
        <p:spPr/>
        <p:txBody>
          <a:bodyPr/>
          <a:lstStyle/>
          <a:p>
            <a:pPr eaLnBrk="1" hangingPunct="1"/>
            <a:r>
              <a:rPr lang="en-US" smtClean="0"/>
              <a:t>World Wide Web</a:t>
            </a:r>
          </a:p>
          <a:p>
            <a:pPr lvl="1" eaLnBrk="1" hangingPunct="1"/>
            <a:r>
              <a:rPr lang="en-US" smtClean="0"/>
              <a:t>The multimedia part of the internet</a:t>
            </a:r>
          </a:p>
          <a:p>
            <a:pPr lvl="1" eaLnBrk="1" hangingPunct="1"/>
            <a:r>
              <a:rPr lang="en-US" smtClean="0"/>
              <a:t>An interconnected system of servers that support specially formatted documents in multimedia form</a:t>
            </a:r>
          </a:p>
          <a:p>
            <a:pPr lvl="1" eaLnBrk="1" hangingPunct="1"/>
            <a:r>
              <a:rPr lang="en-US" smtClean="0"/>
              <a:t>Includes text, still images, moving images, sound</a:t>
            </a:r>
          </a:p>
          <a:p>
            <a:pPr lvl="1" eaLnBrk="1" hangingPunct="1"/>
            <a:r>
              <a:rPr lang="en-US" smtClean="0"/>
              <a:t>Responsible for the growth and popularity of the internet</a:t>
            </a:r>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13</a:t>
            </a:fld>
            <a:endParaRPr lang="en-US" dirty="0"/>
          </a:p>
        </p:txBody>
      </p:sp>
    </p:spTree>
    <p:extLst>
      <p:ext uri="{BB962C8B-B14F-4D97-AF65-F5344CB8AC3E}">
        <p14:creationId xmlns="" xmlns:p14="http://schemas.microsoft.com/office/powerpoint/2010/main" val="695648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smtClean="0"/>
              <a:t>Internet, World Wide Web, &amp; Cyberspace</a:t>
            </a:r>
          </a:p>
        </p:txBody>
      </p:sp>
      <p:sp>
        <p:nvSpPr>
          <p:cNvPr id="18436" name="Rectangle 3"/>
          <p:cNvSpPr>
            <a:spLocks noGrp="1" noChangeArrowheads="1"/>
          </p:cNvSpPr>
          <p:nvPr>
            <p:ph type="body" idx="1"/>
          </p:nvPr>
        </p:nvSpPr>
        <p:spPr/>
        <p:txBody>
          <a:bodyPr/>
          <a:lstStyle/>
          <a:p>
            <a:pPr eaLnBrk="1" hangingPunct="1"/>
            <a:r>
              <a:rPr lang="en-US" dirty="0" smtClean="0"/>
              <a:t>Cyberspace</a:t>
            </a:r>
          </a:p>
          <a:p>
            <a:pPr lvl="1" eaLnBrk="1" hangingPunct="1"/>
            <a:r>
              <a:rPr lang="en-US" dirty="0" smtClean="0"/>
              <a:t>Term coined by William Gibson in </a:t>
            </a:r>
            <a:r>
              <a:rPr lang="en-US" i="1" dirty="0" err="1" smtClean="0"/>
              <a:t>Neuromancer</a:t>
            </a:r>
            <a:r>
              <a:rPr lang="en-US" dirty="0" smtClean="0"/>
              <a:t> (1984)</a:t>
            </a:r>
          </a:p>
          <a:p>
            <a:pPr lvl="1" eaLnBrk="1" hangingPunct="1"/>
            <a:r>
              <a:rPr lang="en-US" dirty="0" smtClean="0"/>
              <a:t>Described a futuristic computer network people “plugged” into directly with their brains</a:t>
            </a:r>
          </a:p>
          <a:p>
            <a:pPr lvl="1" eaLnBrk="1" hangingPunct="1"/>
            <a:r>
              <a:rPr lang="en-US" dirty="0" smtClean="0"/>
              <a:t>Now means </a:t>
            </a:r>
          </a:p>
          <a:p>
            <a:pPr lvl="2" eaLnBrk="1" hangingPunct="1"/>
            <a:r>
              <a:rPr lang="en-US" dirty="0" smtClean="0"/>
              <a:t>The web</a:t>
            </a:r>
          </a:p>
          <a:p>
            <a:pPr lvl="2" eaLnBrk="1" hangingPunct="1"/>
            <a:r>
              <a:rPr lang="en-US" dirty="0" smtClean="0"/>
              <a:t>Chat rooms </a:t>
            </a:r>
          </a:p>
          <a:p>
            <a:pPr lvl="2" eaLnBrk="1" hangingPunct="1"/>
            <a:r>
              <a:rPr lang="en-US" dirty="0" smtClean="0"/>
              <a:t>Online diaries (blogs)</a:t>
            </a:r>
          </a:p>
          <a:p>
            <a:pPr lvl="2" eaLnBrk="1" hangingPunct="1"/>
            <a:r>
              <a:rPr lang="en-US" dirty="0" smtClean="0"/>
              <a:t>The wired and wireless communications world</a:t>
            </a:r>
          </a:p>
          <a:p>
            <a:pPr lvl="1" eaLnBrk="1" hangingPunct="1">
              <a:buFont typeface="Wingdings" pitchFamily="2" charset="2"/>
              <a:buNone/>
            </a:pPr>
            <a:endParaRPr lang="en-US" dirty="0" smtClean="0"/>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14</a:t>
            </a:fld>
            <a:endParaRPr lang="en-US" dirty="0"/>
          </a:p>
        </p:txBody>
      </p:sp>
    </p:spTree>
    <p:extLst>
      <p:ext uri="{BB962C8B-B14F-4D97-AF65-F5344CB8AC3E}">
        <p14:creationId xmlns="" xmlns:p14="http://schemas.microsoft.com/office/powerpoint/2010/main" val="2265538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smtClean="0"/>
              <a:t>5 Computer Types</a:t>
            </a:r>
          </a:p>
        </p:txBody>
      </p:sp>
      <p:sp>
        <p:nvSpPr>
          <p:cNvPr id="21508" name="Rectangle 3"/>
          <p:cNvSpPr>
            <a:spLocks noGrp="1" noChangeArrowheads="1"/>
          </p:cNvSpPr>
          <p:nvPr>
            <p:ph type="body" idx="1"/>
          </p:nvPr>
        </p:nvSpPr>
        <p:spPr/>
        <p:txBody>
          <a:bodyPr>
            <a:normAutofit lnSpcReduction="10000"/>
          </a:bodyPr>
          <a:lstStyle/>
          <a:p>
            <a:pPr eaLnBrk="1" hangingPunct="1"/>
            <a:r>
              <a:rPr lang="en-US" smtClean="0"/>
              <a:t>Supercomputers</a:t>
            </a:r>
          </a:p>
          <a:p>
            <a:pPr lvl="1" eaLnBrk="1" hangingPunct="1"/>
            <a:r>
              <a:rPr lang="en-US" smtClean="0"/>
              <a:t>Priced from $1 million to $350 million</a:t>
            </a:r>
          </a:p>
          <a:p>
            <a:pPr lvl="1" eaLnBrk="1" hangingPunct="1"/>
            <a:r>
              <a:rPr lang="en-US" smtClean="0"/>
              <a:t>High-capacity machines with thousands of processors</a:t>
            </a:r>
          </a:p>
          <a:p>
            <a:pPr lvl="1" eaLnBrk="1" hangingPunct="1"/>
            <a:r>
              <a:rPr lang="en-US" smtClean="0"/>
              <a:t>Multi-user systems</a:t>
            </a:r>
          </a:p>
          <a:p>
            <a:pPr lvl="1" eaLnBrk="1" hangingPunct="1"/>
            <a:r>
              <a:rPr lang="en-US" smtClean="0"/>
              <a:t>To learn more about one, go to </a:t>
            </a:r>
            <a:r>
              <a:rPr lang="en-US" sz="2300">
                <a:hlinkClick r:id="rId3"/>
              </a:rPr>
              <a:t>http://www.llnl.gov/asci/platforms/bluegenel/</a:t>
            </a:r>
            <a:endParaRPr lang="en-US" sz="2300"/>
          </a:p>
          <a:p>
            <a:pPr eaLnBrk="1" hangingPunct="1"/>
            <a:r>
              <a:rPr lang="en-US" smtClean="0"/>
              <a:t>Mainframe Computers</a:t>
            </a:r>
          </a:p>
          <a:p>
            <a:pPr eaLnBrk="1" hangingPunct="1"/>
            <a:r>
              <a:rPr lang="en-US" smtClean="0"/>
              <a:t>Workstations</a:t>
            </a:r>
          </a:p>
          <a:p>
            <a:pPr eaLnBrk="1" hangingPunct="1"/>
            <a:r>
              <a:rPr lang="en-US" smtClean="0"/>
              <a:t>Microcomputers</a:t>
            </a:r>
          </a:p>
          <a:p>
            <a:pPr eaLnBrk="1" hangingPunct="1"/>
            <a:r>
              <a:rPr lang="en-US" smtClean="0"/>
              <a:t>Microcontrollers</a:t>
            </a:r>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15</a:t>
            </a:fld>
            <a:endParaRPr lang="en-US" dirty="0"/>
          </a:p>
        </p:txBody>
      </p:sp>
    </p:spTree>
    <p:extLst>
      <p:ext uri="{BB962C8B-B14F-4D97-AF65-F5344CB8AC3E}">
        <p14:creationId xmlns="" xmlns:p14="http://schemas.microsoft.com/office/powerpoint/2010/main" val="206269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smtClean="0"/>
              <a:t>5 Computer Types</a:t>
            </a:r>
          </a:p>
        </p:txBody>
      </p:sp>
      <p:sp>
        <p:nvSpPr>
          <p:cNvPr id="22532" name="Rectangle 3"/>
          <p:cNvSpPr>
            <a:spLocks noGrp="1" noChangeArrowheads="1"/>
          </p:cNvSpPr>
          <p:nvPr>
            <p:ph type="body" idx="1"/>
          </p:nvPr>
        </p:nvSpPr>
        <p:spPr/>
        <p:txBody>
          <a:bodyPr>
            <a:normAutofit fontScale="92500"/>
          </a:bodyPr>
          <a:lstStyle/>
          <a:p>
            <a:pPr marL="292143" indent="-292143" defTabSz="1164987"/>
            <a:r>
              <a:rPr lang="en-US" sz="2400"/>
              <a:t>Supercomputers</a:t>
            </a:r>
          </a:p>
          <a:p>
            <a:pPr marL="292143" indent="-292143" defTabSz="1164987"/>
            <a:r>
              <a:rPr lang="en-US" sz="2400"/>
              <a:t>Mainframe Computers</a:t>
            </a:r>
          </a:p>
          <a:p>
            <a:pPr marL="727669" lvl="1" indent="-290351" defTabSz="1164987"/>
            <a:r>
              <a:rPr lang="en-US" sz="2300"/>
              <a:t>Until late 1960’s, the only computer available</a:t>
            </a:r>
          </a:p>
          <a:p>
            <a:pPr marL="727669" lvl="1" indent="-290351" defTabSz="1164987"/>
            <a:r>
              <a:rPr lang="en-US" sz="2300"/>
              <a:t>Cost $5,000 - $5 million</a:t>
            </a:r>
          </a:p>
          <a:p>
            <a:pPr marL="727669" lvl="1" indent="-290351" defTabSz="1164987"/>
            <a:r>
              <a:rPr lang="en-US" sz="2300"/>
              <a:t>Multi-user systems; accessed using a terminal</a:t>
            </a:r>
          </a:p>
          <a:p>
            <a:pPr marL="727669" lvl="1" indent="-290351" defTabSz="1164987"/>
            <a:r>
              <a:rPr lang="en-US" sz="2300"/>
              <a:t>Terminals only have a keyboard and monitor; can’t be used alone</a:t>
            </a:r>
          </a:p>
          <a:p>
            <a:pPr marL="727669" lvl="1" indent="-290351" defTabSz="1164987"/>
            <a:r>
              <a:rPr lang="en-US" sz="2300"/>
              <a:t>To see one, go to</a:t>
            </a:r>
          </a:p>
          <a:p>
            <a:pPr marL="1164987" lvl="2" indent="-290351" defTabSz="1164987">
              <a:buNone/>
            </a:pPr>
            <a:r>
              <a:rPr lang="en-US"/>
              <a:t> </a:t>
            </a:r>
            <a:r>
              <a:rPr lang="en-US">
                <a:hlinkClick r:id="rId3"/>
              </a:rPr>
              <a:t>http://www-03.ibm.com/servers/eserver/zseries/</a:t>
            </a:r>
            <a:endParaRPr lang="en-US"/>
          </a:p>
          <a:p>
            <a:pPr marL="292143" indent="-292143" defTabSz="1164987"/>
            <a:r>
              <a:rPr lang="en-US" sz="2400"/>
              <a:t>Workstations</a:t>
            </a:r>
          </a:p>
          <a:p>
            <a:pPr marL="292143" indent="-292143" defTabSz="1164987"/>
            <a:r>
              <a:rPr lang="en-US" sz="2400"/>
              <a:t>Microcomputers</a:t>
            </a:r>
          </a:p>
          <a:p>
            <a:pPr marL="292143" indent="-292143" defTabSz="1164987"/>
            <a:r>
              <a:rPr lang="en-US" sz="2400"/>
              <a:t>Microcontrollers</a:t>
            </a:r>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16</a:t>
            </a:fld>
            <a:endParaRPr lang="en-US" dirty="0"/>
          </a:p>
        </p:txBody>
      </p:sp>
    </p:spTree>
    <p:extLst>
      <p:ext uri="{BB962C8B-B14F-4D97-AF65-F5344CB8AC3E}">
        <p14:creationId xmlns="" xmlns:p14="http://schemas.microsoft.com/office/powerpoint/2010/main" val="879030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en-US" smtClean="0"/>
              <a:t>5 Computer Types</a:t>
            </a:r>
          </a:p>
        </p:txBody>
      </p:sp>
      <p:sp>
        <p:nvSpPr>
          <p:cNvPr id="23556" name="Rectangle 3"/>
          <p:cNvSpPr>
            <a:spLocks noGrp="1" noChangeArrowheads="1"/>
          </p:cNvSpPr>
          <p:nvPr>
            <p:ph type="body" idx="1"/>
          </p:nvPr>
        </p:nvSpPr>
        <p:spPr/>
        <p:txBody>
          <a:bodyPr>
            <a:normAutofit fontScale="92500" lnSpcReduction="10000"/>
          </a:bodyPr>
          <a:lstStyle/>
          <a:p>
            <a:pPr marL="292143" indent="-292143" defTabSz="1164987"/>
            <a:r>
              <a:rPr lang="en-US" sz="2400" dirty="0"/>
              <a:t>Supercomputers</a:t>
            </a:r>
          </a:p>
          <a:p>
            <a:pPr marL="292143" indent="-292143" defTabSz="1164987"/>
            <a:r>
              <a:rPr lang="en-US" sz="2400" dirty="0"/>
              <a:t>Mainframe Computers</a:t>
            </a:r>
          </a:p>
          <a:p>
            <a:pPr marL="292143" indent="-292143" defTabSz="1164987"/>
            <a:r>
              <a:rPr lang="en-US" sz="2400" dirty="0"/>
              <a:t>Workstations</a:t>
            </a:r>
          </a:p>
          <a:p>
            <a:pPr marL="727669" lvl="1" indent="-290351" defTabSz="1164987"/>
            <a:r>
              <a:rPr lang="en-US" sz="2300" dirty="0"/>
              <a:t>Introduced in early 1980s</a:t>
            </a:r>
          </a:p>
          <a:p>
            <a:pPr marL="727669" lvl="1" indent="-290351" defTabSz="1164987"/>
            <a:r>
              <a:rPr lang="en-US" sz="2300" dirty="0"/>
              <a:t>Expensive, powerful personal computers</a:t>
            </a:r>
          </a:p>
          <a:p>
            <a:pPr marL="727669" lvl="1" indent="-290351" defTabSz="1164987"/>
            <a:r>
              <a:rPr lang="en-US" sz="2300" dirty="0"/>
              <a:t>Used for scientific, mathematical, engineering, computer-aided design (CAD), computer-aided manufacturing (CAM)</a:t>
            </a:r>
          </a:p>
          <a:p>
            <a:pPr marL="727669" lvl="1" indent="-290351" defTabSz="1164987"/>
            <a:r>
              <a:rPr lang="en-US" sz="2300" dirty="0"/>
              <a:t>A less-expensive alternative to mainframes</a:t>
            </a:r>
          </a:p>
          <a:p>
            <a:pPr marL="727669" lvl="1" indent="-290351" defTabSz="1164987"/>
            <a:r>
              <a:rPr lang="en-US" sz="2300" dirty="0"/>
              <a:t>To see some examples with current pricing, go to </a:t>
            </a:r>
          </a:p>
          <a:p>
            <a:pPr marL="727669" lvl="1" indent="-290351" defTabSz="1164987">
              <a:buNone/>
            </a:pPr>
            <a:r>
              <a:rPr lang="en-US" sz="2300" dirty="0"/>
              <a:t>             </a:t>
            </a:r>
            <a:r>
              <a:rPr lang="en-US" sz="2300" dirty="0">
                <a:hlinkClick r:id="rId3"/>
              </a:rPr>
              <a:t>http://www.mce.com</a:t>
            </a:r>
            <a:endParaRPr lang="en-US" sz="2300" dirty="0"/>
          </a:p>
          <a:p>
            <a:pPr marL="292143" indent="-292143" defTabSz="1164987"/>
            <a:r>
              <a:rPr lang="en-US" sz="2400" dirty="0"/>
              <a:t>Microcomputers</a:t>
            </a:r>
          </a:p>
          <a:p>
            <a:pPr marL="292143" indent="-292143" defTabSz="1164987"/>
            <a:r>
              <a:rPr lang="en-US" sz="2400" dirty="0"/>
              <a:t>Microcontrollers</a:t>
            </a:r>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17</a:t>
            </a:fld>
            <a:endParaRPr lang="en-US" dirty="0"/>
          </a:p>
        </p:txBody>
      </p:sp>
    </p:spTree>
    <p:extLst>
      <p:ext uri="{BB962C8B-B14F-4D97-AF65-F5344CB8AC3E}">
        <p14:creationId xmlns="" xmlns:p14="http://schemas.microsoft.com/office/powerpoint/2010/main" val="3506646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smtClean="0"/>
              <a:t>5 Computer Types</a:t>
            </a:r>
          </a:p>
        </p:txBody>
      </p:sp>
      <p:sp>
        <p:nvSpPr>
          <p:cNvPr id="24580" name="Rectangle 3"/>
          <p:cNvSpPr>
            <a:spLocks noGrp="1" noChangeArrowheads="1"/>
          </p:cNvSpPr>
          <p:nvPr>
            <p:ph type="body" idx="1"/>
          </p:nvPr>
        </p:nvSpPr>
        <p:spPr/>
        <p:txBody>
          <a:bodyPr/>
          <a:lstStyle/>
          <a:p>
            <a:pPr eaLnBrk="1" hangingPunct="1"/>
            <a:r>
              <a:rPr lang="en-US" dirty="0" smtClean="0"/>
              <a:t>Supercomputers</a:t>
            </a:r>
          </a:p>
          <a:p>
            <a:pPr eaLnBrk="1" hangingPunct="1"/>
            <a:r>
              <a:rPr lang="en-US" dirty="0" smtClean="0"/>
              <a:t>Mainframe Computers</a:t>
            </a:r>
          </a:p>
          <a:p>
            <a:pPr eaLnBrk="1" hangingPunct="1"/>
            <a:r>
              <a:rPr lang="en-US" dirty="0" smtClean="0"/>
              <a:t>Workstations</a:t>
            </a:r>
          </a:p>
          <a:p>
            <a:pPr eaLnBrk="1" hangingPunct="1"/>
            <a:r>
              <a:rPr lang="en-US" dirty="0" smtClean="0"/>
              <a:t>Microcomputers</a:t>
            </a:r>
          </a:p>
          <a:p>
            <a:pPr lvl="1" eaLnBrk="1" hangingPunct="1"/>
            <a:r>
              <a:rPr lang="en-US" dirty="0" smtClean="0"/>
              <a:t>Personal computers that cost </a:t>
            </a:r>
            <a:r>
              <a:rPr lang="en-US" dirty="0" err="1" smtClean="0"/>
              <a:t>Rs</a:t>
            </a:r>
            <a:r>
              <a:rPr lang="en-US" dirty="0" smtClean="0"/>
              <a:t>. 20,000 to </a:t>
            </a:r>
            <a:r>
              <a:rPr lang="en-US" dirty="0" err="1" smtClean="0"/>
              <a:t>Rs</a:t>
            </a:r>
            <a:r>
              <a:rPr lang="en-US" dirty="0" smtClean="0"/>
              <a:t>. 200,000</a:t>
            </a:r>
          </a:p>
          <a:p>
            <a:pPr lvl="1" eaLnBrk="1" hangingPunct="1"/>
            <a:r>
              <a:rPr lang="en-US" dirty="0" smtClean="0"/>
              <a:t>Used either stand-alone or in a network</a:t>
            </a:r>
          </a:p>
          <a:p>
            <a:pPr lvl="1" eaLnBrk="1" hangingPunct="1"/>
            <a:r>
              <a:rPr lang="en-US" dirty="0" smtClean="0"/>
              <a:t>Types include: desktop, tower, notebooks, or Personal Digital Assistants (PDAs)</a:t>
            </a:r>
          </a:p>
          <a:p>
            <a:pPr eaLnBrk="1" hangingPunct="1"/>
            <a:r>
              <a:rPr lang="en-US" dirty="0" smtClean="0"/>
              <a:t>Microcontrollers</a:t>
            </a:r>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18</a:t>
            </a:fld>
            <a:endParaRPr lang="en-US" dirty="0"/>
          </a:p>
        </p:txBody>
      </p:sp>
    </p:spTree>
    <p:extLst>
      <p:ext uri="{BB962C8B-B14F-4D97-AF65-F5344CB8AC3E}">
        <p14:creationId xmlns="" xmlns:p14="http://schemas.microsoft.com/office/powerpoint/2010/main" val="971210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smtClean="0"/>
              <a:t>5 Computer Types</a:t>
            </a:r>
          </a:p>
        </p:txBody>
      </p:sp>
      <p:sp>
        <p:nvSpPr>
          <p:cNvPr id="25604" name="Rectangle 3"/>
          <p:cNvSpPr>
            <a:spLocks noGrp="1" noChangeArrowheads="1"/>
          </p:cNvSpPr>
          <p:nvPr>
            <p:ph type="body" idx="1"/>
          </p:nvPr>
        </p:nvSpPr>
        <p:spPr/>
        <p:txBody>
          <a:bodyPr>
            <a:normAutofit lnSpcReduction="10000"/>
          </a:bodyPr>
          <a:lstStyle/>
          <a:p>
            <a:pPr marL="292143" indent="-292143" defTabSz="1164987"/>
            <a:r>
              <a:rPr lang="en-US" dirty="0" smtClean="0"/>
              <a:t>Supercomputers</a:t>
            </a:r>
          </a:p>
          <a:p>
            <a:pPr marL="292143" indent="-292143" defTabSz="1164987"/>
            <a:r>
              <a:rPr lang="en-US" dirty="0" smtClean="0"/>
              <a:t>Mainframe Computers</a:t>
            </a:r>
          </a:p>
          <a:p>
            <a:pPr marL="292143" indent="-292143" defTabSz="1164987"/>
            <a:r>
              <a:rPr lang="en-US" dirty="0" smtClean="0"/>
              <a:t>Workstations</a:t>
            </a:r>
          </a:p>
          <a:p>
            <a:pPr marL="292143" indent="-292143" defTabSz="1164987"/>
            <a:r>
              <a:rPr lang="en-US" dirty="0" smtClean="0"/>
              <a:t>Microcomputers</a:t>
            </a:r>
          </a:p>
          <a:p>
            <a:pPr marL="292143" indent="-292143" defTabSz="1164987"/>
            <a:r>
              <a:rPr lang="en-US" dirty="0" smtClean="0"/>
              <a:t>Microcontrollers</a:t>
            </a:r>
          </a:p>
          <a:p>
            <a:pPr marL="727669" lvl="1" indent="-290351" defTabSz="1164987"/>
            <a:r>
              <a:rPr lang="en-US" sz="2100" dirty="0"/>
              <a:t>Also called embedded computers</a:t>
            </a:r>
          </a:p>
          <a:p>
            <a:pPr marL="727669" lvl="1" indent="-290351" defTabSz="1164987"/>
            <a:r>
              <a:rPr lang="en-US" sz="2100" dirty="0"/>
              <a:t>Tiny, specialized microprocessors inside appliances and automobiles</a:t>
            </a:r>
          </a:p>
          <a:p>
            <a:pPr marL="727669" lvl="1" indent="-290351" defTabSz="1164987"/>
            <a:r>
              <a:rPr lang="en-US" sz="2100" dirty="0"/>
              <a:t>They are in: microwaves, programmable ovens, blood-pressure monitors, air bag sensors, vibration sensors, MP3 players, digital </a:t>
            </a:r>
            <a:r>
              <a:rPr lang="en-US" sz="2100" dirty="0" smtClean="0"/>
              <a:t>cameras, </a:t>
            </a:r>
            <a:r>
              <a:rPr lang="en-US" sz="2100" dirty="0"/>
              <a:t>keyboards, car engine controllers, etc.</a:t>
            </a:r>
          </a:p>
        </p:txBody>
      </p:sp>
      <p:sp>
        <p:nvSpPr>
          <p:cNvPr id="56324" name="Text Box 4"/>
          <p:cNvSpPr txBox="1">
            <a:spLocks noChangeArrowheads="1"/>
          </p:cNvSpPr>
          <p:nvPr/>
        </p:nvSpPr>
        <p:spPr bwMode="auto">
          <a:xfrm>
            <a:off x="5138209" y="1850049"/>
            <a:ext cx="3097389" cy="1190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5" tIns="45718" rIns="91435" bIns="45718">
            <a:spAutoFit/>
          </a:bodyPr>
          <a:lstStyle>
            <a:lvl1pPr defTabSz="809625" eaLnBrk="0" hangingPunct="0">
              <a:defRPr>
                <a:solidFill>
                  <a:schemeClr val="tx1"/>
                </a:solidFill>
                <a:latin typeface="Arial" charset="0"/>
              </a:defRPr>
            </a:lvl1pPr>
            <a:lvl2pPr marL="742950" indent="-285750" defTabSz="809625" eaLnBrk="0" hangingPunct="0">
              <a:defRPr>
                <a:solidFill>
                  <a:schemeClr val="tx1"/>
                </a:solidFill>
                <a:latin typeface="Arial" charset="0"/>
              </a:defRPr>
            </a:lvl2pPr>
            <a:lvl3pPr marL="1143000" indent="-228600" defTabSz="809625" eaLnBrk="0" hangingPunct="0">
              <a:defRPr>
                <a:solidFill>
                  <a:schemeClr val="tx1"/>
                </a:solidFill>
                <a:latin typeface="Arial" charset="0"/>
              </a:defRPr>
            </a:lvl3pPr>
            <a:lvl4pPr marL="1600200" indent="-228600" defTabSz="809625" eaLnBrk="0" hangingPunct="0">
              <a:defRPr>
                <a:solidFill>
                  <a:schemeClr val="tx1"/>
                </a:solidFill>
                <a:latin typeface="Arial" charset="0"/>
              </a:defRPr>
            </a:lvl4pPr>
            <a:lvl5pPr marL="2057400" indent="-228600" defTabSz="809625" eaLnBrk="0" hangingPunct="0">
              <a:defRPr>
                <a:solidFill>
                  <a:schemeClr val="tx1"/>
                </a:solidFill>
                <a:latin typeface="Arial" charset="0"/>
              </a:defRPr>
            </a:lvl5pPr>
            <a:lvl6pPr marL="2514600" indent="-228600" algn="ctr" defTabSz="809625" eaLnBrk="0" fontAlgn="base" hangingPunct="0">
              <a:spcBef>
                <a:spcPct val="0"/>
              </a:spcBef>
              <a:spcAft>
                <a:spcPct val="0"/>
              </a:spcAft>
              <a:defRPr>
                <a:solidFill>
                  <a:schemeClr val="tx1"/>
                </a:solidFill>
                <a:latin typeface="Arial" charset="0"/>
              </a:defRPr>
            </a:lvl6pPr>
            <a:lvl7pPr marL="2971800" indent="-228600" algn="ctr" defTabSz="809625" eaLnBrk="0" fontAlgn="base" hangingPunct="0">
              <a:spcBef>
                <a:spcPct val="0"/>
              </a:spcBef>
              <a:spcAft>
                <a:spcPct val="0"/>
              </a:spcAft>
              <a:defRPr>
                <a:solidFill>
                  <a:schemeClr val="tx1"/>
                </a:solidFill>
                <a:latin typeface="Arial" charset="0"/>
              </a:defRPr>
            </a:lvl7pPr>
            <a:lvl8pPr marL="3429000" indent="-228600" algn="ctr" defTabSz="809625" eaLnBrk="0" fontAlgn="base" hangingPunct="0">
              <a:spcBef>
                <a:spcPct val="0"/>
              </a:spcBef>
              <a:spcAft>
                <a:spcPct val="0"/>
              </a:spcAft>
              <a:defRPr>
                <a:solidFill>
                  <a:schemeClr val="tx1"/>
                </a:solidFill>
                <a:latin typeface="Arial" charset="0"/>
              </a:defRPr>
            </a:lvl8pPr>
            <a:lvl9pPr marL="3886200" indent="-228600" algn="ctr" defTabSz="809625"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i="1" dirty="0" smtClean="0">
                <a:solidFill>
                  <a:srgbClr val="6600FF"/>
                </a:solidFill>
              </a:rPr>
              <a:t>Question</a:t>
            </a:r>
            <a:r>
              <a:rPr lang="en-US" i="1" dirty="0">
                <a:solidFill>
                  <a:srgbClr val="6600FF"/>
                </a:solidFill>
              </a:rPr>
              <a:t>: </a:t>
            </a:r>
            <a:r>
              <a:rPr lang="en-US" b="1" i="1" dirty="0">
                <a:solidFill>
                  <a:srgbClr val="6600FF"/>
                </a:solidFill>
              </a:rPr>
              <a:t>Now, </a:t>
            </a:r>
            <a:r>
              <a:rPr lang="en-US" i="1" dirty="0">
                <a:solidFill>
                  <a:srgbClr val="6600FF"/>
                </a:solidFill>
              </a:rPr>
              <a:t>how many of you would say you have NOT used a computer today?</a:t>
            </a:r>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19</a:t>
            </a:fld>
            <a:endParaRPr lang="en-US" dirty="0"/>
          </a:p>
        </p:txBody>
      </p:sp>
    </p:spTree>
    <p:extLst>
      <p:ext uri="{BB962C8B-B14F-4D97-AF65-F5344CB8AC3E}">
        <p14:creationId xmlns="" xmlns:p14="http://schemas.microsoft.com/office/powerpoint/2010/main" val="604819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Information</a:t>
            </a:r>
            <a:endParaRPr lang="en-US" dirty="0"/>
          </a:p>
        </p:txBody>
      </p:sp>
      <p:sp>
        <p:nvSpPr>
          <p:cNvPr id="3" name="Content Placeholder 2"/>
          <p:cNvSpPr>
            <a:spLocks noGrp="1"/>
          </p:cNvSpPr>
          <p:nvPr>
            <p:ph idx="1"/>
          </p:nvPr>
        </p:nvSpPr>
        <p:spPr/>
        <p:txBody>
          <a:bodyPr>
            <a:normAutofit/>
          </a:bodyPr>
          <a:lstStyle/>
          <a:p>
            <a:r>
              <a:rPr lang="en-US" dirty="0" smtClean="0"/>
              <a:t>Course Code: </a:t>
            </a:r>
          </a:p>
          <a:p>
            <a:pPr marL="457200" lvl="1" indent="0">
              <a:buNone/>
            </a:pPr>
            <a:r>
              <a:rPr lang="en-US" dirty="0" smtClean="0"/>
              <a:t>    		CSC 401</a:t>
            </a:r>
          </a:p>
          <a:p>
            <a:r>
              <a:rPr lang="en-US" dirty="0"/>
              <a:t>Course Name</a:t>
            </a:r>
          </a:p>
          <a:p>
            <a:pPr marL="457200" lvl="1" indent="0">
              <a:buNone/>
            </a:pPr>
            <a:r>
              <a:rPr lang="en-US" dirty="0" smtClean="0"/>
              <a:t>		Professional Practices in S/W Engineering &amp; IT</a:t>
            </a:r>
          </a:p>
          <a:p>
            <a:r>
              <a:rPr lang="en-US" dirty="0"/>
              <a:t>Course </a:t>
            </a:r>
            <a:r>
              <a:rPr lang="en-US" dirty="0" smtClean="0"/>
              <a:t>Objective:</a:t>
            </a:r>
            <a:endParaRPr lang="en-US" dirty="0"/>
          </a:p>
          <a:p>
            <a:pPr marL="457200" lvl="1" indent="0" algn="just">
              <a:buNone/>
            </a:pPr>
            <a:r>
              <a:rPr lang="en-US" dirty="0" smtClean="0"/>
              <a:t>The objective  of the course is to make students aware of their professional responsibilities when they will work in IT sector. The course will teach students about the historical, social, ethical, economical and professional issues related to IT profession. </a:t>
            </a:r>
          </a:p>
          <a:p>
            <a:endParaRPr lang="en-US" dirty="0" smtClean="0"/>
          </a:p>
        </p:txBody>
      </p:sp>
      <p:sp>
        <p:nvSpPr>
          <p:cNvPr id="5" name="Slide Number Placeholder 4"/>
          <p:cNvSpPr>
            <a:spLocks noGrp="1"/>
          </p:cNvSpPr>
          <p:nvPr>
            <p:ph type="sldNum" sz="quarter" idx="12"/>
          </p:nvPr>
        </p:nvSpPr>
        <p:spPr/>
        <p:txBody>
          <a:bodyPr/>
          <a:lstStyle/>
          <a:p>
            <a:pPr algn="ctr"/>
            <a:fld id="{BB2FDC47-7FED-4F80-BD0E-F60EF9774D34}" type="slidenum">
              <a:rPr lang="en-US" smtClean="0"/>
              <a:pPr algn="ctr"/>
              <a:t>2</a:t>
            </a:fld>
            <a:endParaRPr lang="en-US" dirty="0"/>
          </a:p>
        </p:txBody>
      </p:sp>
    </p:spTree>
    <p:extLst>
      <p:ext uri="{BB962C8B-B14F-4D97-AF65-F5344CB8AC3E}">
        <p14:creationId xmlns="" xmlns:p14="http://schemas.microsoft.com/office/powerpoint/2010/main" val="33234287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defRPr/>
            </a:pPr>
            <a:r>
              <a:rPr lang="en-US" smtClean="0"/>
              <a:t> Servers</a:t>
            </a:r>
          </a:p>
        </p:txBody>
      </p:sp>
      <p:sp>
        <p:nvSpPr>
          <p:cNvPr id="26628" name="Rectangle 3"/>
          <p:cNvSpPr>
            <a:spLocks noGrp="1" noChangeArrowheads="1"/>
          </p:cNvSpPr>
          <p:nvPr>
            <p:ph type="body" idx="1"/>
          </p:nvPr>
        </p:nvSpPr>
        <p:spPr/>
        <p:txBody>
          <a:bodyPr/>
          <a:lstStyle/>
          <a:p>
            <a:pPr eaLnBrk="1" hangingPunct="1"/>
            <a:r>
              <a:rPr lang="en-US" smtClean="0"/>
              <a:t>Are central computers</a:t>
            </a:r>
          </a:p>
          <a:p>
            <a:pPr eaLnBrk="1" hangingPunct="1"/>
            <a:r>
              <a:rPr lang="en-US" smtClean="0"/>
              <a:t>May be any of the 4 larger computer types.</a:t>
            </a:r>
          </a:p>
          <a:p>
            <a:pPr eaLnBrk="1" hangingPunct="1"/>
            <a:r>
              <a:rPr lang="en-US" smtClean="0"/>
              <a:t>“Server” describes a function</a:t>
            </a:r>
          </a:p>
          <a:p>
            <a:pPr lvl="1" eaLnBrk="1" hangingPunct="1"/>
            <a:r>
              <a:rPr lang="en-US" smtClean="0"/>
              <a:t>Hold data (databases) and programs</a:t>
            </a:r>
          </a:p>
          <a:p>
            <a:pPr lvl="1" eaLnBrk="1" hangingPunct="1"/>
            <a:r>
              <a:rPr lang="en-US" smtClean="0"/>
              <a:t>Connect to and supply services for clients</a:t>
            </a:r>
          </a:p>
          <a:p>
            <a:pPr lvl="1" eaLnBrk="1" hangingPunct="1"/>
            <a:r>
              <a:rPr lang="en-US" smtClean="0"/>
              <a:t>Clients are other computers like PCs, workstations, other devices </a:t>
            </a:r>
          </a:p>
          <a:p>
            <a:pPr eaLnBrk="1" hangingPunct="1"/>
            <a:endParaRPr lang="en-US" smtClean="0"/>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20</a:t>
            </a:fld>
            <a:endParaRPr lang="en-US" dirty="0"/>
          </a:p>
        </p:txBody>
      </p:sp>
    </p:spTree>
    <p:extLst>
      <p:ext uri="{BB962C8B-B14F-4D97-AF65-F5344CB8AC3E}">
        <p14:creationId xmlns="" xmlns:p14="http://schemas.microsoft.com/office/powerpoint/2010/main" val="32052676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en-US" smtClean="0"/>
              <a:t>Convergence, Portability, &amp; Personalization</a:t>
            </a:r>
          </a:p>
        </p:txBody>
      </p:sp>
      <p:sp>
        <p:nvSpPr>
          <p:cNvPr id="34820" name="Rectangle 3"/>
          <p:cNvSpPr>
            <a:spLocks noGrp="1" noChangeArrowheads="1"/>
          </p:cNvSpPr>
          <p:nvPr>
            <p:ph type="body" idx="1"/>
          </p:nvPr>
        </p:nvSpPr>
        <p:spPr/>
        <p:txBody>
          <a:bodyPr/>
          <a:lstStyle/>
          <a:p>
            <a:pPr eaLnBrk="1" hangingPunct="1"/>
            <a:r>
              <a:rPr lang="en-US" dirty="0" smtClean="0"/>
              <a:t>Convergence: the combination of</a:t>
            </a:r>
          </a:p>
          <a:p>
            <a:pPr lvl="1" eaLnBrk="1" hangingPunct="1"/>
            <a:r>
              <a:rPr lang="en-US" dirty="0" smtClean="0"/>
              <a:t>Computers</a:t>
            </a:r>
          </a:p>
          <a:p>
            <a:pPr lvl="1" eaLnBrk="1" hangingPunct="1"/>
            <a:r>
              <a:rPr lang="en-US" dirty="0" smtClean="0"/>
              <a:t>Consumer electronics</a:t>
            </a:r>
          </a:p>
          <a:p>
            <a:pPr lvl="1" eaLnBrk="1" hangingPunct="1"/>
            <a:r>
              <a:rPr lang="en-US" dirty="0" smtClean="0"/>
              <a:t>Entertainment</a:t>
            </a:r>
          </a:p>
          <a:p>
            <a:pPr lvl="1" eaLnBrk="1" hangingPunct="1"/>
            <a:r>
              <a:rPr lang="en-US" dirty="0" smtClean="0"/>
              <a:t>Mass media</a:t>
            </a:r>
          </a:p>
          <a:p>
            <a:pPr eaLnBrk="1" hangingPunct="1"/>
            <a:r>
              <a:rPr lang="en-US" dirty="0" smtClean="0"/>
              <a:t>Portability</a:t>
            </a:r>
          </a:p>
          <a:p>
            <a:pPr eaLnBrk="1" hangingPunct="1"/>
            <a:r>
              <a:rPr lang="en-US" dirty="0" smtClean="0"/>
              <a:t>Collaboration: software that allows</a:t>
            </a:r>
          </a:p>
          <a:p>
            <a:pPr lvl="1" eaLnBrk="1" hangingPunct="1"/>
            <a:r>
              <a:rPr lang="en-US" dirty="0" smtClean="0"/>
              <a:t>People to share anything instantly</a:t>
            </a:r>
          </a:p>
          <a:p>
            <a:pPr lvl="1" eaLnBrk="1" hangingPunct="1"/>
            <a:r>
              <a:rPr lang="en-US" dirty="0" smtClean="0"/>
              <a:t>People to enhance the information as they forward it</a:t>
            </a:r>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21</a:t>
            </a:fld>
            <a:endParaRPr lang="en-US" dirty="0"/>
          </a:p>
        </p:txBody>
      </p:sp>
    </p:spTree>
    <p:extLst>
      <p:ext uri="{BB962C8B-B14F-4D97-AF65-F5344CB8AC3E}">
        <p14:creationId xmlns="" xmlns:p14="http://schemas.microsoft.com/office/powerpoint/2010/main" val="38529906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defRPr/>
            </a:pPr>
            <a:r>
              <a:rPr lang="en-US" smtClean="0"/>
              <a:t>Future of Information Technology</a:t>
            </a:r>
          </a:p>
        </p:txBody>
      </p:sp>
      <p:sp>
        <p:nvSpPr>
          <p:cNvPr id="33796" name="Rectangle 3"/>
          <p:cNvSpPr>
            <a:spLocks noGrp="1" noChangeArrowheads="1"/>
          </p:cNvSpPr>
          <p:nvPr>
            <p:ph type="body" idx="1"/>
          </p:nvPr>
        </p:nvSpPr>
        <p:spPr/>
        <p:txBody>
          <a:bodyPr/>
          <a:lstStyle/>
          <a:p>
            <a:pPr eaLnBrk="1" hangingPunct="1"/>
            <a:r>
              <a:rPr lang="en-US" smtClean="0"/>
              <a:t>3 directions of Computer Development</a:t>
            </a:r>
          </a:p>
          <a:p>
            <a:pPr lvl="1" eaLnBrk="1" hangingPunct="1"/>
            <a:r>
              <a:rPr lang="en-US" smtClean="0"/>
              <a:t>Miniaturization</a:t>
            </a:r>
          </a:p>
          <a:p>
            <a:pPr lvl="1" eaLnBrk="1" hangingPunct="1"/>
            <a:r>
              <a:rPr lang="en-US" smtClean="0"/>
              <a:t>Speed </a:t>
            </a:r>
          </a:p>
          <a:p>
            <a:pPr lvl="1" eaLnBrk="1" hangingPunct="1"/>
            <a:r>
              <a:rPr lang="en-US" smtClean="0"/>
              <a:t>Affordability</a:t>
            </a:r>
          </a:p>
          <a:p>
            <a:pPr eaLnBrk="1" hangingPunct="1"/>
            <a:r>
              <a:rPr lang="en-US" smtClean="0"/>
              <a:t>3 directions of Communications Development</a:t>
            </a:r>
          </a:p>
          <a:p>
            <a:pPr lvl="1" eaLnBrk="1" hangingPunct="1"/>
            <a:r>
              <a:rPr lang="en-US" smtClean="0"/>
              <a:t>Connectivity</a:t>
            </a:r>
          </a:p>
          <a:p>
            <a:pPr lvl="1" eaLnBrk="1" hangingPunct="1"/>
            <a:r>
              <a:rPr lang="en-US" smtClean="0"/>
              <a:t>Interactivity</a:t>
            </a:r>
          </a:p>
          <a:p>
            <a:pPr lvl="1" eaLnBrk="1" hangingPunct="1"/>
            <a:r>
              <a:rPr lang="en-US" smtClean="0"/>
              <a:t>Multimedia</a:t>
            </a:r>
          </a:p>
          <a:p>
            <a:pPr lvl="1" eaLnBrk="1" hangingPunct="1">
              <a:buFont typeface="Wingdings" pitchFamily="2" charset="2"/>
              <a:buNone/>
            </a:pPr>
            <a:endParaRPr lang="en-US" smtClean="0"/>
          </a:p>
        </p:txBody>
      </p:sp>
      <p:sp>
        <p:nvSpPr>
          <p:cNvPr id="2" name="Slide Number Placeholder 1"/>
          <p:cNvSpPr>
            <a:spLocks noGrp="1"/>
          </p:cNvSpPr>
          <p:nvPr>
            <p:ph type="sldNum" sz="quarter" idx="12"/>
          </p:nvPr>
        </p:nvSpPr>
        <p:spPr/>
        <p:txBody>
          <a:bodyPr/>
          <a:lstStyle/>
          <a:p>
            <a:pPr algn="ctr"/>
            <a:fld id="{BB2FDC47-7FED-4F80-BD0E-F60EF9774D34}" type="slidenum">
              <a:rPr lang="en-US" smtClean="0"/>
              <a:pPr algn="ctr"/>
              <a:t>22</a:t>
            </a:fld>
            <a:endParaRPr lang="en-US" dirty="0"/>
          </a:p>
        </p:txBody>
      </p:sp>
    </p:spTree>
    <p:extLst>
      <p:ext uri="{BB962C8B-B14F-4D97-AF65-F5344CB8AC3E}">
        <p14:creationId xmlns="" xmlns:p14="http://schemas.microsoft.com/office/powerpoint/2010/main" val="10860874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600200" y="2438400"/>
            <a:ext cx="6324600" cy="1470025"/>
          </a:xfrm>
        </p:spPr>
        <p:txBody>
          <a:bodyPr/>
          <a:lstStyle/>
          <a:p>
            <a:pPr eaLnBrk="1" hangingPunct="1"/>
            <a:r>
              <a:rPr lang="en-US" sz="3200" b="1" dirty="0" smtClean="0"/>
              <a:t/>
            </a:r>
            <a:br>
              <a:rPr lang="en-US" sz="3200" b="1" dirty="0" smtClean="0"/>
            </a:br>
            <a:r>
              <a:rPr lang="en-US" sz="5400" b="1" dirty="0" smtClean="0"/>
              <a:t>Professionalism</a:t>
            </a:r>
          </a:p>
        </p:txBody>
      </p:sp>
      <p:sp>
        <p:nvSpPr>
          <p:cNvPr id="5" name="Rectangle 4"/>
          <p:cNvSpPr/>
          <p:nvPr/>
        </p:nvSpPr>
        <p:spPr>
          <a:xfrm>
            <a:off x="0" y="6611938"/>
            <a:ext cx="4572000" cy="246062"/>
          </a:xfrm>
          <a:prstGeom prst="rect">
            <a:avLst/>
          </a:prstGeom>
        </p:spPr>
        <p:txBody>
          <a:bodyPr>
            <a:spAutoFit/>
          </a:bodyPr>
          <a:lstStyle/>
          <a:p>
            <a:pPr fontAlgn="auto">
              <a:spcBef>
                <a:spcPts val="0"/>
              </a:spcBef>
              <a:spcAft>
                <a:spcPts val="0"/>
              </a:spcAft>
              <a:defRPr/>
            </a:pPr>
            <a:r>
              <a:rPr lang="en-US" sz="1000" dirty="0">
                <a:solidFill>
                  <a:schemeClr val="bg1">
                    <a:lumMod val="85000"/>
                  </a:schemeClr>
                </a:solidFill>
              </a:rPr>
              <a:t>http://www.flickr.com/photos/wili/242259195/</a:t>
            </a:r>
            <a:endParaRPr lang="en-US" sz="1000" dirty="0">
              <a:solidFill>
                <a:schemeClr val="bg1">
                  <a:lumMod val="85000"/>
                </a:schemeClr>
              </a:solidFill>
              <a:latin typeface="+mn-lt"/>
              <a:cs typeface="+mn-cs"/>
            </a:endParaRPr>
          </a:p>
        </p:txBody>
      </p:sp>
      <p:sp>
        <p:nvSpPr>
          <p:cNvPr id="2" name="Slide Number Placeholder 1"/>
          <p:cNvSpPr>
            <a:spLocks noGrp="1"/>
          </p:cNvSpPr>
          <p:nvPr>
            <p:ph type="sldNum" sz="quarter" idx="12"/>
          </p:nvPr>
        </p:nvSpPr>
        <p:spPr/>
        <p:txBody>
          <a:bodyPr/>
          <a:lstStyle/>
          <a:p>
            <a:pPr>
              <a:defRPr/>
            </a:pPr>
            <a:fld id="{BCCF0B6A-62F2-4D98-ACE8-34E979D46B48}"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smtClean="0"/>
              <a:t>Professionalism takes more than knowledge</a:t>
            </a:r>
          </a:p>
        </p:txBody>
      </p:sp>
      <p:sp>
        <p:nvSpPr>
          <p:cNvPr id="3" name="Content Placeholder 2"/>
          <p:cNvSpPr>
            <a:spLocks noGrp="1"/>
          </p:cNvSpPr>
          <p:nvPr>
            <p:ph idx="1"/>
          </p:nvPr>
        </p:nvSpPr>
        <p:spPr/>
        <p:txBody>
          <a:bodyPr/>
          <a:lstStyle/>
          <a:p>
            <a:pPr>
              <a:defRPr/>
            </a:pPr>
            <a:r>
              <a:rPr lang="en-US" dirty="0" smtClean="0"/>
              <a:t>“Professionalism is a way of </a:t>
            </a:r>
            <a:r>
              <a:rPr lang="en-US" u="sng" dirty="0" smtClean="0">
                <a:solidFill>
                  <a:schemeClr val="tx1"/>
                </a:solidFill>
              </a:rPr>
              <a:t>thinking</a:t>
            </a:r>
            <a:r>
              <a:rPr lang="en-US" dirty="0" smtClean="0"/>
              <a:t> and </a:t>
            </a:r>
            <a:r>
              <a:rPr lang="en-US" u="sng" dirty="0" smtClean="0">
                <a:solidFill>
                  <a:schemeClr val="tx1"/>
                </a:solidFill>
              </a:rPr>
              <a:t>living</a:t>
            </a:r>
            <a:r>
              <a:rPr lang="en-US" dirty="0" smtClean="0"/>
              <a:t> rather than an accumulation of learning.”</a:t>
            </a:r>
          </a:p>
          <a:p>
            <a:pPr>
              <a:defRPr/>
            </a:pPr>
            <a:endParaRPr lang="en-US" dirty="0" smtClean="0"/>
          </a:p>
          <a:p>
            <a:pPr>
              <a:defRPr/>
            </a:pPr>
            <a:endParaRPr lang="en-US" dirty="0" smtClean="0"/>
          </a:p>
          <a:p>
            <a:pPr>
              <a:defRPr/>
            </a:pPr>
            <a:r>
              <a:rPr lang="en-US" dirty="0" smtClean="0"/>
              <a:t>Think: What does it take to be a doctor?</a:t>
            </a:r>
          </a:p>
          <a:p>
            <a:pPr marL="457200" lvl="1" indent="0">
              <a:buFont typeface="Arial" charset="0"/>
              <a:buNone/>
              <a:defRPr/>
            </a:pPr>
            <a:r>
              <a:rPr lang="en-US" dirty="0"/>
              <a:t>	</a:t>
            </a:r>
            <a:r>
              <a:rPr lang="en-US" dirty="0" smtClean="0"/>
              <a:t>it’s not just by going to medical school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r>
              <a:rPr lang="en-US" smtClean="0"/>
              <a:t>A profession isn’t just what you do, it’s </a:t>
            </a:r>
            <a:r>
              <a:rPr lang="en-US" i="1" u="sng" smtClean="0">
                <a:solidFill>
                  <a:schemeClr val="accent2"/>
                </a:solidFill>
              </a:rPr>
              <a:t>who you are</a:t>
            </a:r>
            <a:endParaRPr lang="en-US" u="sng" smtClean="0">
              <a:solidFill>
                <a:schemeClr val="accent2"/>
              </a:solidFill>
            </a:endParaRPr>
          </a:p>
        </p:txBody>
      </p:sp>
      <p:sp>
        <p:nvSpPr>
          <p:cNvPr id="3" name="Content Placeholder 2"/>
          <p:cNvSpPr>
            <a:spLocks noGrp="1"/>
          </p:cNvSpPr>
          <p:nvPr>
            <p:ph idx="1"/>
          </p:nvPr>
        </p:nvSpPr>
        <p:spPr/>
        <p:txBody>
          <a:bodyPr/>
          <a:lstStyle/>
          <a:p>
            <a:pPr>
              <a:defRPr/>
            </a:pPr>
            <a:r>
              <a:rPr lang="en-US" dirty="0" smtClean="0"/>
              <a:t>We say that somebody “is” a doctor.</a:t>
            </a:r>
          </a:p>
          <a:p>
            <a:pPr lvl="1">
              <a:defRPr/>
            </a:pPr>
            <a:r>
              <a:rPr lang="en-US" dirty="0" smtClean="0"/>
              <a:t>Here, “doctor” is a noun</a:t>
            </a:r>
          </a:p>
          <a:p>
            <a:pPr lvl="1">
              <a:defRPr/>
            </a:pPr>
            <a:r>
              <a:rPr lang="en-US" dirty="0" smtClean="0"/>
              <a:t>(“Doctoring the books” is something different!)</a:t>
            </a:r>
          </a:p>
          <a:p>
            <a:pPr lvl="1">
              <a:defRPr/>
            </a:pPr>
            <a:endParaRPr lang="en-US" dirty="0" smtClean="0"/>
          </a:p>
          <a:p>
            <a:pPr>
              <a:defRPr/>
            </a:pPr>
            <a:r>
              <a:rPr lang="en-US" dirty="0" smtClean="0"/>
              <a:t>Likewise, we don’t just “engineer” (verb)</a:t>
            </a:r>
          </a:p>
          <a:p>
            <a:pPr>
              <a:defRPr/>
            </a:pPr>
            <a:r>
              <a:rPr lang="en-US" dirty="0" smtClean="0"/>
              <a:t>We also </a:t>
            </a:r>
            <a:r>
              <a:rPr lang="en-US" i="1" dirty="0" smtClean="0"/>
              <a:t>are</a:t>
            </a:r>
            <a:r>
              <a:rPr lang="en-US" dirty="0" smtClean="0"/>
              <a:t> engineers (noun).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A profession is who you are, not a contract.</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smtClean="0"/>
              <a:t>“Shame on the engineer who regards their professional function as a business transaction to be judged by the question: ‘Just what do I get out of it?’”</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What “professions” have a reputation for being self-centered and selfish?</a:t>
            </a:r>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Life as a professional: activities</a:t>
            </a:r>
          </a:p>
        </p:txBody>
      </p:sp>
      <p:sp>
        <p:nvSpPr>
          <p:cNvPr id="3" name="Content Placeholder 2"/>
          <p:cNvSpPr>
            <a:spLocks noGrp="1"/>
          </p:cNvSpPr>
          <p:nvPr>
            <p:ph idx="1"/>
          </p:nvPr>
        </p:nvSpPr>
        <p:spPr/>
        <p:txBody>
          <a:bodyPr/>
          <a:lstStyle/>
          <a:p>
            <a:pPr>
              <a:defRPr/>
            </a:pPr>
            <a:r>
              <a:rPr lang="en-US" dirty="0" smtClean="0"/>
              <a:t>You perform “professional activity of a type carrying </a:t>
            </a:r>
            <a:r>
              <a:rPr lang="en-US" u="sng" dirty="0" smtClean="0">
                <a:solidFill>
                  <a:schemeClr val="tx1"/>
                </a:solidFill>
              </a:rPr>
              <a:t>high individual responsibility</a:t>
            </a:r>
            <a:r>
              <a:rPr lang="en-US" dirty="0" smtClean="0"/>
              <a:t>, requiring application of </a:t>
            </a:r>
            <a:r>
              <a:rPr lang="en-US" u="sng" dirty="0" smtClean="0">
                <a:solidFill>
                  <a:schemeClr val="tx1"/>
                </a:solidFill>
              </a:rPr>
              <a:t>special skills</a:t>
            </a:r>
            <a:r>
              <a:rPr lang="en-US" dirty="0" smtClean="0"/>
              <a:t> to activities that are predominantly intellectual and </a:t>
            </a:r>
            <a:r>
              <a:rPr lang="en-US" u="sng" dirty="0" smtClean="0">
                <a:solidFill>
                  <a:schemeClr val="tx1"/>
                </a:solidFill>
              </a:rPr>
              <a:t>varied</a:t>
            </a:r>
            <a:r>
              <a:rPr lang="en-US" dirty="0" smtClean="0"/>
              <a:t> rather than routine and normal.”</a:t>
            </a:r>
          </a:p>
          <a:p>
            <a:pPr>
              <a:defRPr/>
            </a:pPr>
            <a:endParaRPr lang="en-US" dirty="0" smtClean="0"/>
          </a:p>
          <a:p>
            <a:pPr>
              <a:defRPr/>
            </a:pPr>
            <a:r>
              <a:rPr lang="en-US" dirty="0" smtClean="0"/>
              <a:t>How are an engineer’s activities “varied”?</a:t>
            </a:r>
          </a:p>
          <a:p>
            <a:pPr>
              <a:defRPr/>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Life as a professional: motivation</a:t>
            </a:r>
          </a:p>
        </p:txBody>
      </p:sp>
      <p:sp>
        <p:nvSpPr>
          <p:cNvPr id="3" name="Content Placeholder 2"/>
          <p:cNvSpPr>
            <a:spLocks noGrp="1"/>
          </p:cNvSpPr>
          <p:nvPr>
            <p:ph idx="1"/>
          </p:nvPr>
        </p:nvSpPr>
        <p:spPr/>
        <p:txBody>
          <a:bodyPr/>
          <a:lstStyle/>
          <a:p>
            <a:pPr>
              <a:defRPr/>
            </a:pPr>
            <a:r>
              <a:rPr lang="en-US" dirty="0" smtClean="0"/>
              <a:t>“</a:t>
            </a:r>
            <a:r>
              <a:rPr lang="en-US" u="sng" dirty="0" smtClean="0">
                <a:solidFill>
                  <a:schemeClr val="tx1"/>
                </a:solidFill>
              </a:rPr>
              <a:t>Motivation for service</a:t>
            </a:r>
            <a:r>
              <a:rPr lang="en-US" dirty="0" smtClean="0">
                <a:solidFill>
                  <a:schemeClr val="tx1"/>
                </a:solidFill>
              </a:rPr>
              <a:t> </a:t>
            </a:r>
            <a:r>
              <a:rPr lang="en-US" dirty="0" smtClean="0"/>
              <a:t>takes first place over consideration of reward.”</a:t>
            </a:r>
          </a:p>
          <a:p>
            <a:pPr>
              <a:defRPr/>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Life as a professional: joy and pride</a:t>
            </a:r>
          </a:p>
        </p:txBody>
      </p:sp>
      <p:sp>
        <p:nvSpPr>
          <p:cNvPr id="3" name="Content Placeholder 2"/>
          <p:cNvSpPr>
            <a:spLocks noGrp="1"/>
          </p:cNvSpPr>
          <p:nvPr>
            <p:ph idx="1"/>
          </p:nvPr>
        </p:nvSpPr>
        <p:spPr/>
        <p:txBody>
          <a:bodyPr/>
          <a:lstStyle/>
          <a:p>
            <a:pPr>
              <a:defRPr/>
            </a:pPr>
            <a:r>
              <a:rPr lang="en-US" dirty="0" smtClean="0"/>
              <a:t>“Motivation … implies </a:t>
            </a:r>
            <a:r>
              <a:rPr lang="en-US" u="sng" dirty="0" smtClean="0">
                <a:solidFill>
                  <a:schemeClr val="tx1"/>
                </a:solidFill>
              </a:rPr>
              <a:t>joy</a:t>
            </a:r>
            <a:r>
              <a:rPr lang="en-US" dirty="0" smtClean="0">
                <a:solidFill>
                  <a:schemeClr val="tx1"/>
                </a:solidFill>
              </a:rPr>
              <a:t> </a:t>
            </a:r>
            <a:r>
              <a:rPr lang="en-US" dirty="0" smtClean="0"/>
              <a:t>and </a:t>
            </a:r>
            <a:r>
              <a:rPr lang="en-US" u="sng" dirty="0" smtClean="0">
                <a:solidFill>
                  <a:schemeClr val="tx1"/>
                </a:solidFill>
              </a:rPr>
              <a:t>pride</a:t>
            </a:r>
            <a:r>
              <a:rPr lang="en-US" dirty="0" smtClean="0">
                <a:solidFill>
                  <a:schemeClr val="tx1"/>
                </a:solidFill>
              </a:rPr>
              <a:t> </a:t>
            </a:r>
            <a:r>
              <a:rPr lang="en-US" dirty="0" smtClean="0"/>
              <a:t>in the work to be done, and </a:t>
            </a:r>
            <a:r>
              <a:rPr lang="en-US" u="sng" dirty="0" smtClean="0">
                <a:solidFill>
                  <a:schemeClr val="tx1"/>
                </a:solidFill>
              </a:rPr>
              <a:t>self-imposed standards</a:t>
            </a:r>
            <a:r>
              <a:rPr lang="en-US" dirty="0" smtClean="0"/>
              <a:t>.”</a:t>
            </a:r>
          </a:p>
          <a:p>
            <a:pPr>
              <a:defRPr/>
            </a:pPr>
            <a:endParaRPr lang="en-US" dirty="0" smtClean="0"/>
          </a:p>
          <a:p>
            <a:pPr>
              <a:defRPr/>
            </a:pPr>
            <a:r>
              <a:rPr lang="en-US" dirty="0" smtClean="0"/>
              <a:t>If you don’t take joy and pride in computer science, then you should look for another line of work.</a:t>
            </a:r>
          </a:p>
          <a:p>
            <a:pPr marL="457200" lvl="1" indent="0">
              <a:buFont typeface="Arial" charset="0"/>
              <a:buNone/>
              <a:defRPr/>
            </a:pPr>
            <a:endParaRPr lang="en-US" dirty="0" smtClean="0"/>
          </a:p>
          <a:p>
            <a:pPr>
              <a:defRPr/>
            </a:pPr>
            <a:r>
              <a:rPr lang="en-US" dirty="0" smtClean="0"/>
              <a:t>Companies and customers are also entitled to impose (secondary) standards of excellence.  (Rules &amp; Regulations)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Marks Distribution</a:t>
            </a:r>
            <a:endParaRPr lang="en-US" dirty="0"/>
          </a:p>
        </p:txBody>
      </p:sp>
      <p:sp>
        <p:nvSpPr>
          <p:cNvPr id="3" name="Content Placeholder 2"/>
          <p:cNvSpPr>
            <a:spLocks noGrp="1"/>
          </p:cNvSpPr>
          <p:nvPr>
            <p:ph idx="1"/>
          </p:nvPr>
        </p:nvSpPr>
        <p:spPr/>
        <p:txBody>
          <a:bodyPr>
            <a:normAutofit/>
          </a:bodyPr>
          <a:lstStyle/>
          <a:p>
            <a:r>
              <a:rPr lang="en-US" dirty="0" smtClean="0"/>
              <a:t>Assignments ………………..  10%</a:t>
            </a:r>
          </a:p>
          <a:p>
            <a:pPr marL="0" indent="0">
              <a:buNone/>
            </a:pPr>
            <a:endParaRPr lang="en-US" dirty="0" smtClean="0"/>
          </a:p>
          <a:p>
            <a:r>
              <a:rPr lang="en-US" dirty="0" smtClean="0"/>
              <a:t>Quizzes …………………………   10%</a:t>
            </a:r>
          </a:p>
          <a:p>
            <a:pPr marL="0" indent="0">
              <a:buNone/>
            </a:pPr>
            <a:endParaRPr lang="en-US" dirty="0" smtClean="0"/>
          </a:p>
          <a:p>
            <a:r>
              <a:rPr lang="en-US" dirty="0" smtClean="0"/>
              <a:t>Mid Term……………………   30%</a:t>
            </a:r>
          </a:p>
          <a:p>
            <a:pPr marL="0" indent="0">
              <a:buNone/>
            </a:pPr>
            <a:endParaRPr lang="en-US" dirty="0" smtClean="0"/>
          </a:p>
          <a:p>
            <a:r>
              <a:rPr lang="en-US" dirty="0" smtClean="0"/>
              <a:t>Final Term …………………………….   50%</a:t>
            </a:r>
            <a:endParaRPr lang="en-US" dirty="0"/>
          </a:p>
        </p:txBody>
      </p:sp>
      <p:sp>
        <p:nvSpPr>
          <p:cNvPr id="5" name="Slide Number Placeholder 4"/>
          <p:cNvSpPr>
            <a:spLocks noGrp="1"/>
          </p:cNvSpPr>
          <p:nvPr>
            <p:ph type="sldNum" sz="quarter" idx="12"/>
          </p:nvPr>
        </p:nvSpPr>
        <p:spPr/>
        <p:txBody>
          <a:bodyPr/>
          <a:lstStyle/>
          <a:p>
            <a:pPr algn="ctr"/>
            <a:fld id="{BB2FDC47-7FED-4F80-BD0E-F60EF9774D34}" type="slidenum">
              <a:rPr lang="en-US" smtClean="0"/>
              <a:pPr algn="ctr"/>
              <a:t>3</a:t>
            </a:fld>
            <a:endParaRPr lang="en-US" dirty="0"/>
          </a:p>
        </p:txBody>
      </p:sp>
    </p:spTree>
    <p:extLst>
      <p:ext uri="{BB962C8B-B14F-4D97-AF65-F5344CB8AC3E}">
        <p14:creationId xmlns="" xmlns:p14="http://schemas.microsoft.com/office/powerpoint/2010/main" val="7054270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28600"/>
            <a:ext cx="8229600" cy="1143000"/>
          </a:xfrm>
        </p:spPr>
        <p:txBody>
          <a:bodyPr/>
          <a:lstStyle/>
          <a:p>
            <a:r>
              <a:rPr lang="en-US" smtClean="0"/>
              <a:t>Life as a professional: social duty</a:t>
            </a:r>
          </a:p>
        </p:txBody>
      </p:sp>
      <p:sp>
        <p:nvSpPr>
          <p:cNvPr id="3" name="Content Placeholder 2"/>
          <p:cNvSpPr>
            <a:spLocks noGrp="1"/>
          </p:cNvSpPr>
          <p:nvPr>
            <p:ph idx="1"/>
          </p:nvPr>
        </p:nvSpPr>
        <p:spPr>
          <a:xfrm>
            <a:off x="457200" y="1600200"/>
            <a:ext cx="8229600" cy="4343400"/>
          </a:xfrm>
        </p:spPr>
        <p:txBody>
          <a:bodyPr/>
          <a:lstStyle/>
          <a:p>
            <a:pPr>
              <a:defRPr/>
            </a:pPr>
            <a:r>
              <a:rPr lang="en-US" sz="3100" dirty="0" smtClean="0"/>
              <a:t>You have a “</a:t>
            </a:r>
            <a:r>
              <a:rPr lang="en-US" sz="3100" u="sng" dirty="0" smtClean="0">
                <a:solidFill>
                  <a:schemeClr val="tx1"/>
                </a:solidFill>
              </a:rPr>
              <a:t>social duty</a:t>
            </a:r>
            <a:r>
              <a:rPr lang="en-US" sz="3100" dirty="0" smtClean="0"/>
              <a:t>, fulfilled through </a:t>
            </a:r>
            <a:r>
              <a:rPr lang="en-US" sz="3100" u="sng" dirty="0" smtClean="0">
                <a:solidFill>
                  <a:schemeClr val="tx1"/>
                </a:solidFill>
              </a:rPr>
              <a:t>guarding the ideals</a:t>
            </a:r>
            <a:r>
              <a:rPr lang="en-US" sz="3100" u="sng" dirty="0" smtClean="0"/>
              <a:t> </a:t>
            </a:r>
            <a:r>
              <a:rPr lang="en-US" sz="3100" dirty="0" smtClean="0"/>
              <a:t>and standards of the profession, by </a:t>
            </a:r>
            <a:r>
              <a:rPr lang="en-US" sz="3100" u="sng" dirty="0" smtClean="0">
                <a:solidFill>
                  <a:schemeClr val="tx1"/>
                </a:solidFill>
              </a:rPr>
              <a:t>advancing it</a:t>
            </a:r>
            <a:r>
              <a:rPr lang="en-US" sz="3100" dirty="0" smtClean="0"/>
              <a:t> …, by </a:t>
            </a:r>
            <a:r>
              <a:rPr lang="en-US" sz="3100" u="sng" dirty="0" smtClean="0">
                <a:solidFill>
                  <a:schemeClr val="tx1"/>
                </a:solidFill>
              </a:rPr>
              <a:t>sharing</a:t>
            </a:r>
            <a:r>
              <a:rPr lang="en-US" sz="3100" dirty="0" smtClean="0"/>
              <a:t> advances …, by rendering </a:t>
            </a:r>
            <a:r>
              <a:rPr lang="en-US" sz="3100" u="sng" dirty="0" smtClean="0">
                <a:solidFill>
                  <a:schemeClr val="tx1"/>
                </a:solidFill>
              </a:rPr>
              <a:t>gratuitous public</a:t>
            </a:r>
            <a:r>
              <a:rPr lang="en-US" sz="3100" u="sng" dirty="0" smtClean="0"/>
              <a:t> </a:t>
            </a:r>
            <a:r>
              <a:rPr lang="en-US" sz="3100" u="sng" dirty="0" smtClean="0">
                <a:solidFill>
                  <a:schemeClr val="tx1"/>
                </a:solidFill>
              </a:rPr>
              <a:t>service</a:t>
            </a:r>
            <a:r>
              <a:rPr lang="en-US" sz="3100" dirty="0" smtClean="0"/>
              <a:t>, all as a </a:t>
            </a:r>
            <a:r>
              <a:rPr lang="en-US" sz="3100" u="sng" dirty="0" smtClean="0">
                <a:solidFill>
                  <a:schemeClr val="tx1"/>
                </a:solidFill>
              </a:rPr>
              <a:t>return to society</a:t>
            </a:r>
            <a:r>
              <a:rPr lang="en-US" sz="3100" dirty="0" smtClean="0"/>
              <a:t>.”</a:t>
            </a:r>
          </a:p>
          <a:p>
            <a:pPr>
              <a:defRPr/>
            </a:pPr>
            <a:endParaRPr lang="en-US" dirty="0" smtClean="0"/>
          </a:p>
          <a:p>
            <a:pPr>
              <a:defRPr/>
            </a:pPr>
            <a:r>
              <a:rPr lang="en-US" dirty="0" smtClean="0"/>
              <a:t>“Giving back” to society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smtClean="0"/>
              <a:t>When you put many professionals together, what do you have?</a:t>
            </a:r>
          </a:p>
        </p:txBody>
      </p:sp>
      <p:sp>
        <p:nvSpPr>
          <p:cNvPr id="3" name="Content Placeholder 2"/>
          <p:cNvSpPr>
            <a:spLocks noGrp="1"/>
          </p:cNvSpPr>
          <p:nvPr>
            <p:ph idx="1"/>
          </p:nvPr>
        </p:nvSpPr>
        <p:spPr>
          <a:xfrm>
            <a:off x="457200" y="2057400"/>
            <a:ext cx="8229600" cy="4572000"/>
          </a:xfrm>
        </p:spPr>
        <p:txBody>
          <a:bodyPr>
            <a:normAutofit lnSpcReduction="10000"/>
          </a:bodyPr>
          <a:lstStyle/>
          <a:p>
            <a:pPr>
              <a:defRPr/>
            </a:pPr>
            <a:r>
              <a:rPr lang="en-US" dirty="0" smtClean="0"/>
              <a:t>A profession isn’t </a:t>
            </a:r>
            <a:r>
              <a:rPr lang="en-US" i="1" dirty="0" smtClean="0"/>
              <a:t>just</a:t>
            </a:r>
            <a:r>
              <a:rPr lang="en-US" dirty="0" smtClean="0"/>
              <a:t> defined by </a:t>
            </a:r>
            <a:r>
              <a:rPr lang="en-US" i="1" dirty="0" smtClean="0"/>
              <a:t>who you are</a:t>
            </a:r>
          </a:p>
          <a:p>
            <a:pPr>
              <a:defRPr/>
            </a:pPr>
            <a:r>
              <a:rPr lang="en-US" dirty="0" smtClean="0"/>
              <a:t>A profession is also something you are </a:t>
            </a:r>
            <a:r>
              <a:rPr lang="en-US" b="1" i="1" u="sng" dirty="0" smtClean="0">
                <a:solidFill>
                  <a:schemeClr val="accent2"/>
                </a:solidFill>
              </a:rPr>
              <a:t>part of</a:t>
            </a:r>
            <a:endParaRPr lang="en-US" b="1" u="sng" dirty="0" smtClean="0">
              <a:solidFill>
                <a:schemeClr val="accent2"/>
              </a:solidFill>
            </a:endParaRPr>
          </a:p>
          <a:p>
            <a:pPr>
              <a:defRPr/>
            </a:pPr>
            <a:endParaRPr lang="en-US" dirty="0" smtClean="0"/>
          </a:p>
          <a:p>
            <a:pPr>
              <a:defRPr/>
            </a:pPr>
            <a:r>
              <a:rPr lang="en-US" sz="2800" dirty="0" smtClean="0"/>
              <a:t>“Most professional software engineers adopt an institutional view of the organizations of the profession: they perceive them as bodies representing the profession and therefore deserving, even requiring, the loyalty of each software engineer as an expression of his identity as a professional software engineer.”</a:t>
            </a:r>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US" smtClean="0"/>
              <a:t>Part of being a professional is behaving ethically</a:t>
            </a:r>
          </a:p>
        </p:txBody>
      </p:sp>
      <p:sp>
        <p:nvSpPr>
          <p:cNvPr id="3" name="Content Placeholder 2"/>
          <p:cNvSpPr>
            <a:spLocks noGrp="1"/>
          </p:cNvSpPr>
          <p:nvPr>
            <p:ph idx="1"/>
          </p:nvPr>
        </p:nvSpPr>
        <p:spPr/>
        <p:txBody>
          <a:bodyPr/>
          <a:lstStyle/>
          <a:p>
            <a:pPr>
              <a:defRPr/>
            </a:pPr>
            <a:r>
              <a:rPr lang="en-US" dirty="0" smtClean="0"/>
              <a:t>“Ethics means something more than ‘law’ and ‘morals’; it carries an additional connotation of ‘rightness’.”</a:t>
            </a:r>
          </a:p>
          <a:p>
            <a:pPr>
              <a:defRPr/>
            </a:pPr>
            <a:endParaRPr lang="en-US" dirty="0" smtClean="0"/>
          </a:p>
          <a:p>
            <a:pPr>
              <a:defRPr/>
            </a:pPr>
            <a:r>
              <a:rPr lang="en-US" dirty="0" smtClean="0"/>
              <a:t>Breaking the </a:t>
            </a:r>
            <a:r>
              <a:rPr lang="en-US" u="sng" dirty="0" smtClean="0">
                <a:solidFill>
                  <a:schemeClr val="tx1"/>
                </a:solidFill>
              </a:rPr>
              <a:t>law</a:t>
            </a:r>
            <a:r>
              <a:rPr lang="en-US" dirty="0" smtClean="0"/>
              <a:t>: can earn a </a:t>
            </a:r>
            <a:r>
              <a:rPr lang="en-US" u="sng" dirty="0" smtClean="0">
                <a:solidFill>
                  <a:schemeClr val="tx1"/>
                </a:solidFill>
              </a:rPr>
              <a:t>fine or jail</a:t>
            </a:r>
            <a:r>
              <a:rPr lang="en-US" dirty="0" smtClean="0"/>
              <a:t> time</a:t>
            </a:r>
          </a:p>
          <a:p>
            <a:pPr>
              <a:defRPr/>
            </a:pPr>
            <a:r>
              <a:rPr lang="en-US" dirty="0" smtClean="0"/>
              <a:t>Breaking a </a:t>
            </a:r>
            <a:r>
              <a:rPr lang="en-US" u="sng" dirty="0" smtClean="0">
                <a:solidFill>
                  <a:schemeClr val="tx1"/>
                </a:solidFill>
              </a:rPr>
              <a:t>moral</a:t>
            </a:r>
            <a:r>
              <a:rPr lang="en-US" dirty="0" smtClean="0"/>
              <a:t>: can ruin your </a:t>
            </a:r>
            <a:r>
              <a:rPr lang="en-US" u="sng" dirty="0" smtClean="0">
                <a:solidFill>
                  <a:schemeClr val="tx1"/>
                </a:solidFill>
              </a:rPr>
              <a:t>reputation</a:t>
            </a:r>
          </a:p>
          <a:p>
            <a:pPr>
              <a:defRPr/>
            </a:pPr>
            <a:r>
              <a:rPr lang="en-US" dirty="0" smtClean="0"/>
              <a:t>Breaking an </a:t>
            </a:r>
            <a:r>
              <a:rPr lang="en-US" u="sng" dirty="0" smtClean="0">
                <a:solidFill>
                  <a:schemeClr val="tx1"/>
                </a:solidFill>
              </a:rPr>
              <a:t>ethic</a:t>
            </a:r>
            <a:r>
              <a:rPr lang="en-US" dirty="0" smtClean="0"/>
              <a:t>: can ruin your </a:t>
            </a:r>
            <a:r>
              <a:rPr lang="en-US" u="sng" dirty="0" smtClean="0">
                <a:solidFill>
                  <a:schemeClr val="tx1"/>
                </a:solidFill>
              </a:rPr>
              <a:t>conscience</a:t>
            </a:r>
          </a:p>
          <a:p>
            <a:pPr>
              <a:defRPr/>
            </a:pPr>
            <a:endParaRPr lang="en-US" dirty="0" smtClean="0"/>
          </a:p>
          <a:p>
            <a:pPr>
              <a:defRPr/>
            </a:pPr>
            <a:r>
              <a:rPr lang="en-US" dirty="0" smtClean="0"/>
              <a:t>It’s possible to break all three, simultaneously!</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Trait # 1 of a professional: Seriousness</a:t>
            </a:r>
          </a:p>
        </p:txBody>
      </p:sp>
      <p:sp>
        <p:nvSpPr>
          <p:cNvPr id="3075" name="Rectangle 3"/>
          <p:cNvSpPr>
            <a:spLocks noGrp="1" noChangeArrowheads="1"/>
          </p:cNvSpPr>
          <p:nvPr>
            <p:ph type="body" idx="1"/>
          </p:nvPr>
        </p:nvSpPr>
        <p:spPr/>
        <p:txBody>
          <a:bodyPr/>
          <a:lstStyle/>
          <a:p>
            <a:pPr>
              <a:defRPr/>
            </a:pPr>
            <a:endParaRPr lang="en-US" dirty="0"/>
          </a:p>
          <a:p>
            <a:pPr>
              <a:defRPr/>
            </a:pPr>
            <a:r>
              <a:rPr lang="en-US" dirty="0"/>
              <a:t>Serious about  job.</a:t>
            </a:r>
          </a:p>
          <a:p>
            <a:pPr>
              <a:defRPr/>
            </a:pPr>
            <a:endParaRPr lang="en-US" dirty="0"/>
          </a:p>
          <a:p>
            <a:pPr>
              <a:defRPr/>
            </a:pPr>
            <a:endParaRPr lang="en-US" dirty="0"/>
          </a:p>
          <a:p>
            <a:pPr>
              <a:defRPr/>
            </a:pPr>
            <a:r>
              <a:rPr lang="en-US" dirty="0"/>
              <a:t>The job is only a job.  A means to an end</a:t>
            </a:r>
          </a:p>
          <a:p>
            <a:pPr>
              <a:buFont typeface="Wingdings" pitchFamily="2" charset="2"/>
              <a:buNone/>
              <a:defRPr/>
            </a:pPr>
            <a:endParaRPr lang="en-US" dirty="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iterate type="wd">
                                    <p:tmPct val="100000"/>
                                  </p:iterate>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additive="base">
                                        <p:cTn id="7" dur="300" fill="hold"/>
                                        <p:tgtEl>
                                          <p:spTgt spid="3075">
                                            <p:txEl>
                                              <p:pRg st="1" end="1"/>
                                            </p:txEl>
                                          </p:spTgt>
                                        </p:tgtEl>
                                        <p:attrNameLst>
                                          <p:attrName>ppt_x</p:attrName>
                                        </p:attrNameLst>
                                      </p:cBhvr>
                                      <p:tavLst>
                                        <p:tav tm="0">
                                          <p:val>
                                            <p:strVal val="1+#ppt_w/2"/>
                                          </p:val>
                                        </p:tav>
                                        <p:tav tm="100000">
                                          <p:val>
                                            <p:strVal val="#ppt_x"/>
                                          </p:val>
                                        </p:tav>
                                      </p:tavLst>
                                    </p:anim>
                                    <p:anim calcmode="lin" valueType="num">
                                      <p:cBhvr additive="base">
                                        <p:cTn id="8" dur="300" fill="hold"/>
                                        <p:tgtEl>
                                          <p:spTgt spid="3075">
                                            <p:txEl>
                                              <p:pRg st="1" end="1"/>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075">
                                            <p:txEl>
                                              <p:pRg st="1" end="1"/>
                                            </p:txEl>
                                          </p:spTgt>
                                        </p:tgtEl>
                                        <p:attrNameLst>
                                          <p:attrName>ppt_c</p:attrName>
                                        </p:attrNameLst>
                                      </p:cBhvr>
                                      <p:to>
                                        <a:schemeClr val="accent1"/>
                                      </p:to>
                                    </p:animClr>
                                    <p:audio>
                                      <p:cMediaNode>
                                        <p:cTn display="0" masterRel="sameClick">
                                          <p:stCondLst>
                                            <p:cond evt="begin" delay="0">
                                              <p:tn val="5"/>
                                            </p:cond>
                                          </p:stCondLst>
                                          <p:endCondLst>
                                            <p:cond evt="onStopAudio" delay="0">
                                              <p:tgtEl>
                                                <p:sldTgt/>
                                              </p:tgtEl>
                                            </p:cond>
                                          </p:endCondLst>
                                        </p:cTn>
                                        <p:tgtEl>
                                          <p:sndTgt r:embed="rId2" name="applause.wav" builtIn="1"/>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iterate type="wd">
                                    <p:tmPct val="100000"/>
                                  </p:iterate>
                                  <p:childTnLst>
                                    <p:set>
                                      <p:cBhvr>
                                        <p:cTn id="12" dur="1" fill="hold">
                                          <p:stCondLst>
                                            <p:cond delay="0"/>
                                          </p:stCondLst>
                                        </p:cTn>
                                        <p:tgtEl>
                                          <p:spTgt spid="3075">
                                            <p:txEl>
                                              <p:pRg st="4" end="4"/>
                                            </p:txEl>
                                          </p:spTgt>
                                        </p:tgtEl>
                                        <p:attrNameLst>
                                          <p:attrName>style.visibility</p:attrName>
                                        </p:attrNameLst>
                                      </p:cBhvr>
                                      <p:to>
                                        <p:strVal val="visible"/>
                                      </p:to>
                                    </p:set>
                                    <p:anim calcmode="lin" valueType="num">
                                      <p:cBhvr additive="base">
                                        <p:cTn id="13" dur="300" fill="hold"/>
                                        <p:tgtEl>
                                          <p:spTgt spid="3075">
                                            <p:txEl>
                                              <p:pRg st="4" end="4"/>
                                            </p:txEl>
                                          </p:spTgt>
                                        </p:tgtEl>
                                        <p:attrNameLst>
                                          <p:attrName>ppt_x</p:attrName>
                                        </p:attrNameLst>
                                      </p:cBhvr>
                                      <p:tavLst>
                                        <p:tav tm="0">
                                          <p:val>
                                            <p:strVal val="1+#ppt_w/2"/>
                                          </p:val>
                                        </p:tav>
                                        <p:tav tm="100000">
                                          <p:val>
                                            <p:strVal val="#ppt_x"/>
                                          </p:val>
                                        </p:tav>
                                      </p:tavLst>
                                    </p:anim>
                                    <p:anim calcmode="lin" valueType="num">
                                      <p:cBhvr additive="base">
                                        <p:cTn id="14" dur="300" fill="hold"/>
                                        <p:tgtEl>
                                          <p:spTgt spid="3075">
                                            <p:txEl>
                                              <p:pRg st="4" end="4"/>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075">
                                            <p:txEl>
                                              <p:pRg st="4" end="4"/>
                                            </p:txEl>
                                          </p:spTgt>
                                        </p:tgtEl>
                                        <p:attrNameLst>
                                          <p:attrName>ppt_c</p:attrName>
                                        </p:attrNameLst>
                                      </p:cBhvr>
                                      <p:to>
                                        <a:schemeClr val="accent1"/>
                                      </p:to>
                                    </p:animClr>
                                    <p:audio>
                                      <p:cMediaNode>
                                        <p:cTn display="0" masterRel="sameClick">
                                          <p:stCondLst>
                                            <p:cond evt="begin" delay="0">
                                              <p:tn val="11"/>
                                            </p:cond>
                                          </p:stCondLst>
                                          <p:endCondLst>
                                            <p:cond evt="onStopAudio" delay="0">
                                              <p:tgtEl>
                                                <p:sldTgt/>
                                              </p:tgtEl>
                                            </p:cond>
                                          </p:endCondLst>
                                        </p:cTn>
                                        <p:tgtEl>
                                          <p:sndTgt r:embed="rId2"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3"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smtClean="0"/>
              <a:t>Trait # 2 of a professional: Wanting to do Better</a:t>
            </a:r>
          </a:p>
        </p:txBody>
      </p:sp>
      <p:sp>
        <p:nvSpPr>
          <p:cNvPr id="4099" name="Rectangle 3"/>
          <p:cNvSpPr>
            <a:spLocks noGrp="1" noChangeArrowheads="1"/>
          </p:cNvSpPr>
          <p:nvPr>
            <p:ph type="body" idx="1"/>
          </p:nvPr>
        </p:nvSpPr>
        <p:spPr/>
        <p:txBody>
          <a:bodyPr/>
          <a:lstStyle/>
          <a:p>
            <a:pPr marL="0" indent="0">
              <a:buFont typeface="Arial" charset="0"/>
              <a:buNone/>
              <a:defRPr/>
            </a:pPr>
            <a:r>
              <a:rPr lang="en-US" dirty="0" smtClean="0"/>
              <a:t>Exhibit </a:t>
            </a:r>
            <a:r>
              <a:rPr lang="en-US" dirty="0"/>
              <a:t>a never-ending quest to improve their performance in every variable, every project, every relationship, and every detail.</a:t>
            </a:r>
          </a:p>
          <a:p>
            <a:pPr>
              <a:defRPr/>
            </a:pPr>
            <a:endParaRPr lang="en-US" dirty="0"/>
          </a:p>
          <a:p>
            <a:pPr>
              <a:buFont typeface="Wingdings" pitchFamily="2" charset="2"/>
              <a:buNone/>
              <a:defRPr/>
            </a:pPr>
            <a:endParaRPr lang="en-US" dirty="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iterate type="lt">
                                    <p:tmPct val="100000"/>
                                  </p:iterate>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75" fill="hold"/>
                                        <p:tgtEl>
                                          <p:spTgt spid="4099">
                                            <p:txEl>
                                              <p:pRg st="0" end="0"/>
                                            </p:txEl>
                                          </p:spTgt>
                                        </p:tgtEl>
                                        <p:attrNameLst>
                                          <p:attrName>ppt_x</p:attrName>
                                        </p:attrNameLst>
                                      </p:cBhvr>
                                      <p:tavLst>
                                        <p:tav tm="0">
                                          <p:val>
                                            <p:strVal val="1+#ppt_w/2"/>
                                          </p:val>
                                        </p:tav>
                                        <p:tav tm="100000">
                                          <p:val>
                                            <p:strVal val="#ppt_x"/>
                                          </p:val>
                                        </p:tav>
                                      </p:tavLst>
                                    </p:anim>
                                    <p:anim calcmode="lin" valueType="num">
                                      <p:cBhvr additive="base">
                                        <p:cTn id="8" dur="75" fill="hold"/>
                                        <p:tgtEl>
                                          <p:spTgt spid="4099">
                                            <p:txEl>
                                              <p:pRg st="0" end="0"/>
                                            </p:txEl>
                                          </p:spTgt>
                                        </p:tgtEl>
                                        <p:attrNameLst>
                                          <p:attrName>ppt_y</p:attrName>
                                        </p:attrNameLst>
                                      </p:cBhvr>
                                      <p:tavLst>
                                        <p:tav tm="0">
                                          <p:val>
                                            <p:strVal val="0-#ppt_h/2"/>
                                          </p:val>
                                        </p:tav>
                                        <p:tav tm="100000">
                                          <p:val>
                                            <p:strVal val="#ppt_y"/>
                                          </p:val>
                                        </p:tav>
                                      </p:tavLst>
                                    </p:anim>
                                  </p:childTnLst>
                                  <p:subTnLst>
                                    <p:animClr>
                                      <p:cBhvr override="childStyle">
                                        <p:cTn dur="1" fill="hold" display="0" masterRel="nextClick" afterEffect="1"/>
                                        <p:tgtEl>
                                          <p:spTgt spid="4099">
                                            <p:txEl>
                                              <p:pRg st="0" end="0"/>
                                            </p:txEl>
                                          </p:spTgt>
                                        </p:tgtEl>
                                        <p:attrNameLst>
                                          <p:attrName>ppt_c</p:attrName>
                                        </p:attrNameLst>
                                      </p:cBhvr>
                                      <p:to>
                                        <a:schemeClr val="hlink"/>
                                      </p:to>
                                    </p:animClr>
                                    <p:audio>
                                      <p:cMediaNode>
                                        <p:cTn display="0" masterRel="sameClick">
                                          <p:stCondLst>
                                            <p:cond evt="begin" delay="0">
                                              <p:tn val="5"/>
                                            </p:cond>
                                          </p:stCondLst>
                                          <p:endCondLst>
                                            <p:cond evt="onStopAudio" delay="0">
                                              <p:tgtEl>
                                                <p:sldTgt/>
                                              </p:tgtEl>
                                            </p:cond>
                                          </p:endCondLst>
                                        </p:cTn>
                                        <p:tgtEl>
                                          <p:sndTgt r:embed="rId2" name="glas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smtClean="0"/>
              <a:t>Trait # 3 of a professional: Dealing with the Unexpected</a:t>
            </a:r>
          </a:p>
        </p:txBody>
      </p:sp>
      <p:sp>
        <p:nvSpPr>
          <p:cNvPr id="5123" name="Rectangle 3"/>
          <p:cNvSpPr>
            <a:spLocks noGrp="1" noChangeArrowheads="1"/>
          </p:cNvSpPr>
          <p:nvPr>
            <p:ph type="body" idx="1"/>
          </p:nvPr>
        </p:nvSpPr>
        <p:spPr/>
        <p:txBody>
          <a:bodyPr/>
          <a:lstStyle/>
          <a:p>
            <a:pPr marL="0" indent="0">
              <a:buFont typeface="Arial" charset="0"/>
              <a:buNone/>
              <a:defRPr/>
            </a:pPr>
            <a:endParaRPr lang="en-US" dirty="0" smtClean="0"/>
          </a:p>
          <a:p>
            <a:pPr marL="0" indent="0">
              <a:buFont typeface="Arial" charset="0"/>
              <a:buNone/>
              <a:defRPr/>
            </a:pPr>
            <a:r>
              <a:rPr lang="en-US" dirty="0" smtClean="0"/>
              <a:t>Stuff </a:t>
            </a:r>
            <a:r>
              <a:rPr lang="en-US" dirty="0"/>
              <a:t>happens, things change, and the true professional rises to the occasion</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iterate type="wd">
                                    <p:tmPct val="100000"/>
                                  </p:iterate>
                                  <p:childTnLst>
                                    <p:set>
                                      <p:cBhvr>
                                        <p:cTn id="6" dur="1" fill="hold">
                                          <p:stCondLst>
                                            <p:cond delay="0"/>
                                          </p:stCondLst>
                                        </p:cTn>
                                        <p:tgtEl>
                                          <p:spTgt spid="5123">
                                            <p:txEl>
                                              <p:pRg st="1" end="1"/>
                                            </p:txEl>
                                          </p:spTgt>
                                        </p:tgtEl>
                                        <p:attrNameLst>
                                          <p:attrName>style.visibility</p:attrName>
                                        </p:attrNameLst>
                                      </p:cBhvr>
                                      <p:to>
                                        <p:strVal val="visible"/>
                                      </p:to>
                                    </p:set>
                                    <p:anim calcmode="lin" valueType="num">
                                      <p:cBhvr additive="base">
                                        <p:cTn id="7" dur="10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smtClean="0"/>
              <a:t>Trait # 4 of a professional: Communication Skills</a:t>
            </a:r>
          </a:p>
        </p:txBody>
      </p:sp>
      <p:sp>
        <p:nvSpPr>
          <p:cNvPr id="6147" name="Rectangle 3"/>
          <p:cNvSpPr>
            <a:spLocks noGrp="1" noChangeArrowheads="1"/>
          </p:cNvSpPr>
          <p:nvPr>
            <p:ph type="body" idx="1"/>
          </p:nvPr>
        </p:nvSpPr>
        <p:spPr/>
        <p:txBody>
          <a:bodyPr/>
          <a:lstStyle/>
          <a:p>
            <a:pPr>
              <a:defRPr/>
            </a:pPr>
            <a:r>
              <a:rPr lang="en-US"/>
              <a:t>Clear</a:t>
            </a:r>
          </a:p>
          <a:p>
            <a:pPr>
              <a:defRPr/>
            </a:pPr>
            <a:endParaRPr lang="en-US"/>
          </a:p>
          <a:p>
            <a:pPr>
              <a:defRPr/>
            </a:pPr>
            <a:r>
              <a:rPr lang="en-US"/>
              <a:t>Concise </a:t>
            </a:r>
          </a:p>
          <a:p>
            <a:pPr>
              <a:defRPr/>
            </a:pPr>
            <a:endParaRPr lang="en-US"/>
          </a:p>
          <a:p>
            <a:pPr>
              <a:defRPr/>
            </a:pPr>
            <a:r>
              <a:rPr lang="en-US"/>
              <a:t>Confident</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wd">
                                    <p:tmPct val="100000"/>
                                  </p:iterate>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dissolve">
                                      <p:cBhvr>
                                        <p:cTn id="7" dur="300"/>
                                        <p:tgtEl>
                                          <p:spTgt spid="614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lap.wav" builtIn="1"/>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iterate type="wd">
                                    <p:tmPct val="100000"/>
                                  </p:iterate>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dissolve">
                                      <p:cBhvr>
                                        <p:cTn id="12" dur="300"/>
                                        <p:tgtEl>
                                          <p:spTgt spid="6147">
                                            <p:txEl>
                                              <p:pRg st="2" end="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lap.wav" builtIn="1"/>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iterate type="wd">
                                    <p:tmPct val="100000"/>
                                  </p:iterate>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dissolve">
                                      <p:cBhvr>
                                        <p:cTn id="17" dur="300"/>
                                        <p:tgtEl>
                                          <p:spTgt spid="6147">
                                            <p:txEl>
                                              <p:pRg st="4" end="4"/>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lap.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Trait # 5 of a professional: Enthusiasm</a:t>
            </a:r>
          </a:p>
        </p:txBody>
      </p:sp>
      <p:sp>
        <p:nvSpPr>
          <p:cNvPr id="7171" name="Rectangle 3"/>
          <p:cNvSpPr>
            <a:spLocks noGrp="1" noChangeArrowheads="1"/>
          </p:cNvSpPr>
          <p:nvPr>
            <p:ph type="body" idx="1"/>
          </p:nvPr>
        </p:nvSpPr>
        <p:spPr/>
        <p:txBody>
          <a:bodyPr/>
          <a:lstStyle/>
          <a:p>
            <a:pPr>
              <a:defRPr/>
            </a:pPr>
            <a:endParaRPr lang="en-US"/>
          </a:p>
          <a:p>
            <a:pPr>
              <a:defRPr/>
            </a:pPr>
            <a:r>
              <a:rPr lang="en-US"/>
              <a:t>Attitude is everything.  Those who exhibit enthusiasm for what they do and greet each day with a positive attitude inevitably become a leader</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2" fill="hold" grpId="0"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 calcmode="lin" valueType="num">
                                      <p:cBhvr additive="base">
                                        <p:cTn id="7" dur="5000" fill="hold"/>
                                        <p:tgtEl>
                                          <p:spTgt spid="7171">
                                            <p:txEl>
                                              <p:pRg st="1" end="1"/>
                                            </p:txEl>
                                          </p:spTgt>
                                        </p:tgtEl>
                                        <p:attrNameLst>
                                          <p:attrName>ppt_x</p:attrName>
                                        </p:attrNameLst>
                                      </p:cBhvr>
                                      <p:tavLst>
                                        <p:tav tm="0">
                                          <p:val>
                                            <p:strVal val="1+#ppt_w/2"/>
                                          </p:val>
                                        </p:tav>
                                        <p:tav tm="100000">
                                          <p:val>
                                            <p:strVal val="#ppt_x"/>
                                          </p:val>
                                        </p:tav>
                                      </p:tavLst>
                                    </p:anim>
                                    <p:anim calcmode="lin" valueType="num">
                                      <p:cBhvr additive="base">
                                        <p:cTn id="8" dur="50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Trait # 6 of a professional: Helpfulness</a:t>
            </a:r>
          </a:p>
        </p:txBody>
      </p:sp>
      <p:sp>
        <p:nvSpPr>
          <p:cNvPr id="8195" name="Rectangle 3"/>
          <p:cNvSpPr>
            <a:spLocks noGrp="1" noChangeArrowheads="1"/>
          </p:cNvSpPr>
          <p:nvPr>
            <p:ph type="body" idx="1"/>
          </p:nvPr>
        </p:nvSpPr>
        <p:spPr>
          <a:xfrm>
            <a:off x="685800" y="1752600"/>
            <a:ext cx="7772400" cy="4343400"/>
          </a:xfrm>
        </p:spPr>
        <p:txBody>
          <a:bodyPr/>
          <a:lstStyle/>
          <a:p>
            <a:pPr>
              <a:defRPr/>
            </a:pPr>
            <a:endParaRPr lang="en-US"/>
          </a:p>
          <a:p>
            <a:pPr>
              <a:defRPr/>
            </a:pPr>
            <a:r>
              <a:rPr lang="en-US"/>
              <a:t>Understand that real success in the workplace requires teamwork</a:t>
            </a:r>
          </a:p>
          <a:p>
            <a:pPr>
              <a:defRPr/>
            </a:pPr>
            <a:r>
              <a:rPr lang="en-US"/>
              <a:t>Always ready to lend a hand</a:t>
            </a:r>
          </a:p>
          <a:p>
            <a:pPr>
              <a:defRPr/>
            </a:pPr>
            <a:r>
              <a:rPr lang="en-US"/>
              <a:t> make a suggestion </a:t>
            </a:r>
          </a:p>
          <a:p>
            <a:pPr>
              <a:defRPr/>
            </a:pPr>
            <a:r>
              <a:rPr lang="en-US"/>
              <a:t>offer a compliment when it’s deserved</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iterate type="lt">
                                    <p:tmPct val="100000"/>
                                  </p:iterate>
                                  <p:childTnLst>
                                    <p:set>
                                      <p:cBhvr>
                                        <p:cTn id="6" dur="1" fill="hold">
                                          <p:stCondLst>
                                            <p:cond delay="0"/>
                                          </p:stCondLst>
                                        </p:cTn>
                                        <p:tgtEl>
                                          <p:spTgt spid="8195">
                                            <p:txEl>
                                              <p:pRg st="1" end="1"/>
                                            </p:txEl>
                                          </p:spTgt>
                                        </p:tgtEl>
                                        <p:attrNameLst>
                                          <p:attrName>style.visibility</p:attrName>
                                        </p:attrNameLst>
                                      </p:cBhvr>
                                      <p:to>
                                        <p:strVal val="visible"/>
                                      </p:to>
                                    </p:set>
                                    <p:anim calcmode="lin" valueType="num">
                                      <p:cBhvr additive="base">
                                        <p:cTn id="7" dur="75"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8" dur="75" fill="hold"/>
                                        <p:tgtEl>
                                          <p:spTgt spid="819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lap.wav" builtIn="1"/>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iterate type="lt">
                                    <p:tmPct val="100000"/>
                                  </p:iterate>
                                  <p:childTnLst>
                                    <p:set>
                                      <p:cBhvr>
                                        <p:cTn id="12" dur="1" fill="hold">
                                          <p:stCondLst>
                                            <p:cond delay="0"/>
                                          </p:stCondLst>
                                        </p:cTn>
                                        <p:tgtEl>
                                          <p:spTgt spid="8195">
                                            <p:txEl>
                                              <p:pRg st="2" end="2"/>
                                            </p:txEl>
                                          </p:spTgt>
                                        </p:tgtEl>
                                        <p:attrNameLst>
                                          <p:attrName>style.visibility</p:attrName>
                                        </p:attrNameLst>
                                      </p:cBhvr>
                                      <p:to>
                                        <p:strVal val="visible"/>
                                      </p:to>
                                    </p:set>
                                    <p:anim calcmode="lin" valueType="num">
                                      <p:cBhvr additive="base">
                                        <p:cTn id="13" dur="75"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14" dur="75" fill="hold"/>
                                        <p:tgtEl>
                                          <p:spTgt spid="819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lap.wav" builtIn="1"/>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iterate type="lt">
                                    <p:tmPct val="100000"/>
                                  </p:iterate>
                                  <p:childTnLst>
                                    <p:set>
                                      <p:cBhvr>
                                        <p:cTn id="18" dur="1" fill="hold">
                                          <p:stCondLst>
                                            <p:cond delay="0"/>
                                          </p:stCondLst>
                                        </p:cTn>
                                        <p:tgtEl>
                                          <p:spTgt spid="8195">
                                            <p:txEl>
                                              <p:pRg st="3" end="3"/>
                                            </p:txEl>
                                          </p:spTgt>
                                        </p:tgtEl>
                                        <p:attrNameLst>
                                          <p:attrName>style.visibility</p:attrName>
                                        </p:attrNameLst>
                                      </p:cBhvr>
                                      <p:to>
                                        <p:strVal val="visible"/>
                                      </p:to>
                                    </p:set>
                                    <p:anim calcmode="lin" valueType="num">
                                      <p:cBhvr additive="base">
                                        <p:cTn id="19" dur="75"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0" dur="75" fill="hold"/>
                                        <p:tgtEl>
                                          <p:spTgt spid="819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lap.wav" builtIn="1"/>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iterate type="lt">
                                    <p:tmPct val="100000"/>
                                  </p:iterate>
                                  <p:childTnLst>
                                    <p:set>
                                      <p:cBhvr>
                                        <p:cTn id="24" dur="1" fill="hold">
                                          <p:stCondLst>
                                            <p:cond delay="0"/>
                                          </p:stCondLst>
                                        </p:cTn>
                                        <p:tgtEl>
                                          <p:spTgt spid="8195">
                                            <p:txEl>
                                              <p:pRg st="4" end="4"/>
                                            </p:txEl>
                                          </p:spTgt>
                                        </p:tgtEl>
                                        <p:attrNameLst>
                                          <p:attrName>style.visibility</p:attrName>
                                        </p:attrNameLst>
                                      </p:cBhvr>
                                      <p:to>
                                        <p:strVal val="visible"/>
                                      </p:to>
                                    </p:set>
                                    <p:anim calcmode="lin" valueType="num">
                                      <p:cBhvr additive="base">
                                        <p:cTn id="25" dur="75"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26" dur="75" fill="hold"/>
                                        <p:tgtEl>
                                          <p:spTgt spid="819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lap.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smtClean="0"/>
              <a:t>Trait # 7 of a professional: Taking the Initiative</a:t>
            </a:r>
          </a:p>
        </p:txBody>
      </p:sp>
      <p:sp>
        <p:nvSpPr>
          <p:cNvPr id="9219" name="Rectangle 3"/>
          <p:cNvSpPr>
            <a:spLocks noGrp="1" noChangeArrowheads="1"/>
          </p:cNvSpPr>
          <p:nvPr>
            <p:ph type="body" idx="1"/>
          </p:nvPr>
        </p:nvSpPr>
        <p:spPr/>
        <p:txBody>
          <a:bodyPr/>
          <a:lstStyle/>
          <a:p>
            <a:pPr>
              <a:defRPr/>
            </a:pPr>
            <a:endParaRPr lang="en-US" dirty="0"/>
          </a:p>
          <a:p>
            <a:pPr marL="0" indent="0">
              <a:buFont typeface="Arial" charset="0"/>
              <a:buNone/>
              <a:defRPr/>
            </a:pPr>
            <a:r>
              <a:rPr lang="en-US" dirty="0" smtClean="0"/>
              <a:t>Take </a:t>
            </a:r>
            <a:r>
              <a:rPr lang="en-US" dirty="0"/>
              <a:t>the initiative to get things done </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iterate type="wd">
                                    <p:tmPct val="100000"/>
                                  </p:iterate>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blinds(horizontal)">
                                      <p:cBhvr>
                                        <p:cTn id="7" dur="300"/>
                                        <p:tgtEl>
                                          <p:spTgt spid="9219">
                                            <p:txEl>
                                              <p:pRg st="1" end="1"/>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by.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Introduction to Information Technology (IT)</a:t>
            </a:r>
          </a:p>
          <a:p>
            <a:r>
              <a:rPr lang="en-US" dirty="0" smtClean="0"/>
              <a:t>Professionalism (in general and in the field of IT)</a:t>
            </a:r>
          </a:p>
          <a:p>
            <a:r>
              <a:rPr lang="en-US" dirty="0" smtClean="0"/>
              <a:t>Professional activities and their role in society</a:t>
            </a:r>
          </a:p>
          <a:p>
            <a:r>
              <a:rPr lang="en-US" dirty="0" smtClean="0"/>
              <a:t>Professional Ethics</a:t>
            </a:r>
          </a:p>
          <a:p>
            <a:r>
              <a:rPr lang="en-US" dirty="0" smtClean="0"/>
              <a:t>Misuse of IT and risks</a:t>
            </a:r>
          </a:p>
          <a:p>
            <a:r>
              <a:rPr lang="en-US" dirty="0" smtClean="0"/>
              <a:t>Hacking, ethical hacking </a:t>
            </a:r>
          </a:p>
          <a:p>
            <a:r>
              <a:rPr lang="en-US" dirty="0" smtClean="0"/>
              <a:t>Information Security and privacy</a:t>
            </a:r>
          </a:p>
          <a:p>
            <a:r>
              <a:rPr lang="en-US" dirty="0" smtClean="0"/>
              <a:t>Issues in Social Web (privacy, trust, influence, </a:t>
            </a:r>
            <a:r>
              <a:rPr lang="en-US" dirty="0" err="1" smtClean="0"/>
              <a:t>etc</a:t>
            </a:r>
            <a:r>
              <a:rPr lang="en-US" dirty="0" smtClean="0"/>
              <a:t>)</a:t>
            </a:r>
          </a:p>
          <a:p>
            <a:r>
              <a:rPr lang="en-US" dirty="0" smtClean="0"/>
              <a:t>plagiarism</a:t>
            </a:r>
          </a:p>
          <a:p>
            <a:r>
              <a:rPr lang="en-US" dirty="0" smtClean="0"/>
              <a:t>Intellectual property and software laws</a:t>
            </a:r>
          </a:p>
          <a:p>
            <a:r>
              <a:rPr lang="en-US" dirty="0" smtClean="0"/>
              <a:t>Social responsibilities of an IT professional</a:t>
            </a:r>
          </a:p>
        </p:txBody>
      </p:sp>
      <p:sp>
        <p:nvSpPr>
          <p:cNvPr id="5" name="Slide Number Placeholder 4"/>
          <p:cNvSpPr>
            <a:spLocks noGrp="1"/>
          </p:cNvSpPr>
          <p:nvPr>
            <p:ph type="sldNum" sz="quarter" idx="12"/>
          </p:nvPr>
        </p:nvSpPr>
        <p:spPr/>
        <p:txBody>
          <a:bodyPr/>
          <a:lstStyle/>
          <a:p>
            <a:pPr algn="ctr"/>
            <a:fld id="{BB2FDC47-7FED-4F80-BD0E-F60EF9774D34}" type="slidenum">
              <a:rPr lang="en-US" smtClean="0"/>
              <a:pPr algn="ctr"/>
              <a:t>4</a:t>
            </a:fld>
            <a:endParaRPr lang="en-US" dirty="0"/>
          </a:p>
        </p:txBody>
      </p:sp>
    </p:spTree>
    <p:extLst>
      <p:ext uri="{BB962C8B-B14F-4D97-AF65-F5344CB8AC3E}">
        <p14:creationId xmlns="" xmlns:p14="http://schemas.microsoft.com/office/powerpoint/2010/main" val="26232615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smtClean="0"/>
              <a:t>Trait # 8 of a professional: Cool Under Pressure</a:t>
            </a:r>
          </a:p>
        </p:txBody>
      </p:sp>
      <p:sp>
        <p:nvSpPr>
          <p:cNvPr id="10243" name="Rectangle 3"/>
          <p:cNvSpPr>
            <a:spLocks noGrp="1" noChangeArrowheads="1"/>
          </p:cNvSpPr>
          <p:nvPr>
            <p:ph type="body" idx="1"/>
          </p:nvPr>
        </p:nvSpPr>
        <p:spPr/>
        <p:txBody>
          <a:bodyPr/>
          <a:lstStyle/>
          <a:p>
            <a:pPr>
              <a:defRPr/>
            </a:pPr>
            <a:endParaRPr lang="en-US"/>
          </a:p>
          <a:p>
            <a:pPr>
              <a:defRPr/>
            </a:pPr>
            <a:r>
              <a:rPr lang="en-US"/>
              <a:t>Level headed and calm</a:t>
            </a:r>
          </a:p>
          <a:p>
            <a:pPr>
              <a:defRPr/>
            </a:pPr>
            <a:endParaRPr lang="en-US"/>
          </a:p>
          <a:p>
            <a:pPr>
              <a:defRPr/>
            </a:pPr>
            <a:r>
              <a:rPr lang="en-US"/>
              <a:t>Cheerful demeanor-even under stressful times</a:t>
            </a:r>
          </a:p>
          <a:p>
            <a:pPr>
              <a:defRPr/>
            </a:pPr>
            <a:endParaRPr lang="en-US"/>
          </a:p>
          <a:p>
            <a:pPr>
              <a:defRPr/>
            </a:pPr>
            <a:endParaRPr lang="en-US"/>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iterate type="wd">
                                    <p:tmPct val="100000"/>
                                  </p:iterate>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randombar(horizontal)">
                                      <p:cBhvr>
                                        <p:cTn id="7" dur="300"/>
                                        <p:tgtEl>
                                          <p:spTgt spid="10243">
                                            <p:txEl>
                                              <p:pRg st="1" end="1"/>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drumroll.wav" builtIn="1"/>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iterate type="wd">
                                    <p:tmPct val="100000"/>
                                  </p:iterate>
                                  <p:childTnLst>
                                    <p:set>
                                      <p:cBhvr>
                                        <p:cTn id="11" dur="1" fill="hold">
                                          <p:stCondLst>
                                            <p:cond delay="0"/>
                                          </p:stCondLst>
                                        </p:cTn>
                                        <p:tgtEl>
                                          <p:spTgt spid="10243">
                                            <p:txEl>
                                              <p:pRg st="3" end="3"/>
                                            </p:txEl>
                                          </p:spTgt>
                                        </p:tgtEl>
                                        <p:attrNameLst>
                                          <p:attrName>style.visibility</p:attrName>
                                        </p:attrNameLst>
                                      </p:cBhvr>
                                      <p:to>
                                        <p:strVal val="visible"/>
                                      </p:to>
                                    </p:set>
                                    <p:animEffect transition="in" filter="randombar(horizontal)">
                                      <p:cBhvr>
                                        <p:cTn id="12" dur="300"/>
                                        <p:tgtEl>
                                          <p:spTgt spid="10243">
                                            <p:txEl>
                                              <p:pRg st="3" end="3"/>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drumroll.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r>
              <a:rPr lang="en-US" smtClean="0"/>
              <a:t>Trait # 9 of a professional: Remains Focused</a:t>
            </a:r>
          </a:p>
        </p:txBody>
      </p:sp>
      <p:sp>
        <p:nvSpPr>
          <p:cNvPr id="11267" name="Rectangle 3"/>
          <p:cNvSpPr>
            <a:spLocks noGrp="1" noChangeArrowheads="1"/>
          </p:cNvSpPr>
          <p:nvPr>
            <p:ph type="body" idx="1"/>
          </p:nvPr>
        </p:nvSpPr>
        <p:spPr/>
        <p:txBody>
          <a:bodyPr/>
          <a:lstStyle/>
          <a:p>
            <a:pPr>
              <a:defRPr/>
            </a:pPr>
            <a:r>
              <a:rPr lang="en-US" dirty="0"/>
              <a:t>Stay focused on the task at hand and the goal ahead</a:t>
            </a:r>
          </a:p>
          <a:p>
            <a:pPr>
              <a:defRPr/>
            </a:pPr>
            <a:endParaRPr lang="en-US" dirty="0"/>
          </a:p>
          <a:p>
            <a:pPr>
              <a:defRPr/>
            </a:pPr>
            <a:r>
              <a:rPr lang="en-US" dirty="0"/>
              <a:t>Navigate through obstacles or setbacks but never lose sight of where they headed</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iterate type="lt">
                                    <p:tmPct val="100000"/>
                                  </p:iterate>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26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126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11267">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iterate type="lt">
                                    <p:tmPct val="100000"/>
                                  </p:iterate>
                                  <p:childTnLst>
                                    <p:set>
                                      <p:cBhvr>
                                        <p:cTn id="14" dur="1" fill="hold">
                                          <p:stCondLst>
                                            <p:cond delay="0"/>
                                          </p:stCondLst>
                                        </p:cTn>
                                        <p:tgtEl>
                                          <p:spTgt spid="11267">
                                            <p:txEl>
                                              <p:pRg st="2" end="2"/>
                                            </p:txEl>
                                          </p:spTgt>
                                        </p:tgtEl>
                                        <p:attrNameLst>
                                          <p:attrName>style.visibility</p:attrName>
                                        </p:attrNameLst>
                                      </p:cBhvr>
                                      <p:to>
                                        <p:strVal val="visible"/>
                                      </p:to>
                                    </p:set>
                                    <p:anim calcmode="lin" valueType="num">
                                      <p:cBhvr>
                                        <p:cTn id="15" dur="5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11267">
                                            <p:txEl>
                                              <p:pRg st="2" end="2"/>
                                            </p:txEl>
                                          </p:spTgt>
                                        </p:tgtEl>
                                        <p:attrNameLst>
                                          <p:attrName>ppt_h</p:attrName>
                                        </p:attrNameLst>
                                      </p:cBhvr>
                                      <p:tavLst>
                                        <p:tav tm="0">
                                          <p:val>
                                            <p:fltVal val="0"/>
                                          </p:val>
                                        </p:tav>
                                        <p:tav tm="100000">
                                          <p:val>
                                            <p:strVal val="#ppt_h"/>
                                          </p:val>
                                        </p:tav>
                                      </p:tavLst>
                                    </p:anim>
                                    <p:anim calcmode="lin" valueType="num">
                                      <p:cBhvr>
                                        <p:cTn id="17" dur="500" fill="hold"/>
                                        <p:tgtEl>
                                          <p:spTgt spid="1126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500" fill="hold"/>
                                        <p:tgtEl>
                                          <p:spTgt spid="11267">
                                            <p:txEl>
                                              <p:pRg st="2" end="2"/>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3"/>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smtClean="0"/>
              <a:t>Trait # 10 of a professional: Don’t Follow, Lead</a:t>
            </a:r>
          </a:p>
        </p:txBody>
      </p:sp>
      <p:sp>
        <p:nvSpPr>
          <p:cNvPr id="12291" name="Rectangle 3"/>
          <p:cNvSpPr>
            <a:spLocks noGrp="1" noChangeArrowheads="1"/>
          </p:cNvSpPr>
          <p:nvPr>
            <p:ph type="body" idx="1"/>
          </p:nvPr>
        </p:nvSpPr>
        <p:spPr/>
        <p:txBody>
          <a:bodyPr/>
          <a:lstStyle/>
          <a:p>
            <a:pPr>
              <a:defRPr/>
            </a:pPr>
            <a:r>
              <a:rPr lang="en-US" dirty="0"/>
              <a:t>True Professionals aren’t faint of heart</a:t>
            </a:r>
          </a:p>
          <a:p>
            <a:pPr>
              <a:defRPr/>
            </a:pPr>
            <a:endParaRPr lang="en-US" dirty="0"/>
          </a:p>
          <a:p>
            <a:pPr>
              <a:defRPr/>
            </a:pPr>
            <a:r>
              <a:rPr lang="en-US" dirty="0"/>
              <a:t>Analyze the situation and willing to take new paths and try new solutions</a:t>
            </a:r>
          </a:p>
          <a:p>
            <a:pPr>
              <a:defRPr/>
            </a:pPr>
            <a:endParaRPr lang="en-US" dirty="0"/>
          </a:p>
          <a:p>
            <a:pPr>
              <a:defRPr/>
            </a:pPr>
            <a:r>
              <a:rPr lang="en-US" dirty="0"/>
              <a:t>That’s why they call it LEADERSHIP!</a:t>
            </a: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iterate type="wd">
                                    <p:tmPct val="100000"/>
                                  </p:iterate>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arn(inHorizontal)">
                                      <p:cBhvr>
                                        <p:cTn id="7" dur="300"/>
                                        <p:tgtEl>
                                          <p:spTgt spid="1229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builtIn="1"/>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iterate type="wd">
                                    <p:tmPct val="100000"/>
                                  </p:iterate>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barn(inHorizontal)">
                                      <p:cBhvr>
                                        <p:cTn id="12" dur="300"/>
                                        <p:tgtEl>
                                          <p:spTgt spid="12291">
                                            <p:txEl>
                                              <p:pRg st="2" end="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himes.wav" builtIn="1"/>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iterate type="wd">
                                    <p:tmPct val="100000"/>
                                  </p:iterate>
                                  <p:childTnLst>
                                    <p:set>
                                      <p:cBhvr>
                                        <p:cTn id="16" dur="1" fill="hold">
                                          <p:stCondLst>
                                            <p:cond delay="0"/>
                                          </p:stCondLst>
                                        </p:cTn>
                                        <p:tgtEl>
                                          <p:spTgt spid="12291">
                                            <p:txEl>
                                              <p:pRg st="4" end="4"/>
                                            </p:txEl>
                                          </p:spTgt>
                                        </p:tgtEl>
                                        <p:attrNameLst>
                                          <p:attrName>style.visibility</p:attrName>
                                        </p:attrNameLst>
                                      </p:cBhvr>
                                      <p:to>
                                        <p:strVal val="visible"/>
                                      </p:to>
                                    </p:set>
                                    <p:animEffect transition="in" filter="barn(inHorizontal)">
                                      <p:cBhvr>
                                        <p:cTn id="17" dur="300"/>
                                        <p:tgtEl>
                                          <p:spTgt spid="12291">
                                            <p:txEl>
                                              <p:pRg st="4" end="4"/>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hime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Laws vs morals vs ethics</a:t>
            </a:r>
          </a:p>
        </p:txBody>
      </p:sp>
      <p:sp>
        <p:nvSpPr>
          <p:cNvPr id="3" name="Content Placeholder 2"/>
          <p:cNvSpPr>
            <a:spLocks noGrp="1"/>
          </p:cNvSpPr>
          <p:nvPr>
            <p:ph idx="1"/>
          </p:nvPr>
        </p:nvSpPr>
        <p:spPr/>
        <p:txBody>
          <a:bodyPr/>
          <a:lstStyle/>
          <a:p>
            <a:pPr>
              <a:defRPr/>
            </a:pPr>
            <a:r>
              <a:rPr lang="en-US" dirty="0" smtClean="0"/>
              <a:t>Speeding on Motorway </a:t>
            </a:r>
          </a:p>
          <a:p>
            <a:pPr lvl="1">
              <a:defRPr/>
            </a:pPr>
            <a:r>
              <a:rPr lang="en-US" dirty="0" smtClean="0"/>
              <a:t>Illegal, moral (“everyone” does it), maybe ethical</a:t>
            </a:r>
          </a:p>
          <a:p>
            <a:pPr>
              <a:defRPr/>
            </a:pPr>
            <a:r>
              <a:rPr lang="en-US" dirty="0" smtClean="0"/>
              <a:t>Speeding within city</a:t>
            </a:r>
          </a:p>
          <a:p>
            <a:pPr lvl="1">
              <a:defRPr/>
            </a:pPr>
            <a:r>
              <a:rPr lang="en-US" dirty="0" smtClean="0"/>
              <a:t>Illegal, immoral, unethical</a:t>
            </a:r>
          </a:p>
          <a:p>
            <a:pPr>
              <a:defRPr/>
            </a:pPr>
            <a:endParaRPr lang="en-US" dirty="0" smtClean="0"/>
          </a:p>
          <a:p>
            <a:pPr>
              <a:defRPr/>
            </a:pPr>
            <a:r>
              <a:rPr lang="en-US" dirty="0" smtClean="0"/>
              <a:t>What might a software engineer do that is…</a:t>
            </a:r>
          </a:p>
          <a:p>
            <a:pPr lvl="1">
              <a:defRPr/>
            </a:pPr>
            <a:r>
              <a:rPr lang="en-US" dirty="0" smtClean="0"/>
              <a:t>Illegal, immoral, unethical ?</a:t>
            </a:r>
          </a:p>
          <a:p>
            <a:pPr lvl="1">
              <a:defRPr/>
            </a:pPr>
            <a:r>
              <a:rPr lang="en-US" dirty="0" smtClean="0"/>
              <a:t>Legal, immoral, unethical ?</a:t>
            </a:r>
          </a:p>
          <a:p>
            <a:pPr lvl="1">
              <a:defRPr/>
            </a:pPr>
            <a:r>
              <a:rPr lang="en-US" dirty="0" smtClean="0"/>
              <a:t>Legal, moral, unethical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IEEE Code of Ethics: Actions</a:t>
            </a:r>
          </a:p>
        </p:txBody>
      </p:sp>
      <p:sp>
        <p:nvSpPr>
          <p:cNvPr id="3" name="Content Placeholder 2"/>
          <p:cNvSpPr>
            <a:spLocks noGrp="1"/>
          </p:cNvSpPr>
          <p:nvPr>
            <p:ph idx="1"/>
          </p:nvPr>
        </p:nvSpPr>
        <p:spPr/>
        <p:txBody>
          <a:bodyPr/>
          <a:lstStyle/>
          <a:p>
            <a:pPr>
              <a:defRPr/>
            </a:pPr>
            <a:r>
              <a:rPr lang="en-US" dirty="0" smtClean="0"/>
              <a:t>1. PUBLIC - Software engineers shall </a:t>
            </a:r>
            <a:r>
              <a:rPr lang="en-US" u="sng" dirty="0" smtClean="0">
                <a:solidFill>
                  <a:schemeClr val="tx1"/>
                </a:solidFill>
              </a:rPr>
              <a:t>act</a:t>
            </a:r>
            <a:r>
              <a:rPr lang="en-US" dirty="0" smtClean="0">
                <a:solidFill>
                  <a:schemeClr val="tx1"/>
                </a:solidFill>
              </a:rPr>
              <a:t> </a:t>
            </a:r>
            <a:r>
              <a:rPr lang="en-US" dirty="0" smtClean="0"/>
              <a:t>consistently with the </a:t>
            </a:r>
            <a:r>
              <a:rPr lang="en-US" u="sng" dirty="0" smtClean="0">
                <a:solidFill>
                  <a:schemeClr val="tx1"/>
                </a:solidFill>
              </a:rPr>
              <a:t>public interest</a:t>
            </a:r>
            <a:r>
              <a:rPr lang="en-US" dirty="0" smtClean="0"/>
              <a:t>.</a:t>
            </a:r>
          </a:p>
          <a:p>
            <a:pPr>
              <a:defRPr/>
            </a:pPr>
            <a:r>
              <a:rPr lang="en-US" dirty="0" smtClean="0"/>
              <a:t>2. CLIENT AND EMPLOYER - Software engineers shall </a:t>
            </a:r>
            <a:r>
              <a:rPr lang="en-US" u="sng" dirty="0" smtClean="0">
                <a:solidFill>
                  <a:schemeClr val="tx1"/>
                </a:solidFill>
              </a:rPr>
              <a:t>act</a:t>
            </a:r>
            <a:r>
              <a:rPr lang="en-US" dirty="0" smtClean="0">
                <a:solidFill>
                  <a:schemeClr val="tx1"/>
                </a:solidFill>
              </a:rPr>
              <a:t> </a:t>
            </a:r>
            <a:r>
              <a:rPr lang="en-US" dirty="0" smtClean="0"/>
              <a:t>in a manner that is in the best interests of their </a:t>
            </a:r>
            <a:r>
              <a:rPr lang="en-US" u="sng" dirty="0" smtClean="0">
                <a:solidFill>
                  <a:schemeClr val="tx1"/>
                </a:solidFill>
              </a:rPr>
              <a:t>client and employer </a:t>
            </a:r>
            <a:r>
              <a:rPr lang="en-US" dirty="0" smtClean="0"/>
              <a:t>consistent with the public interest.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IEEE Code of Ethics: Products</a:t>
            </a:r>
          </a:p>
        </p:txBody>
      </p:sp>
      <p:sp>
        <p:nvSpPr>
          <p:cNvPr id="3" name="Content Placeholder 2"/>
          <p:cNvSpPr>
            <a:spLocks noGrp="1"/>
          </p:cNvSpPr>
          <p:nvPr>
            <p:ph idx="1"/>
          </p:nvPr>
        </p:nvSpPr>
        <p:spPr/>
        <p:txBody>
          <a:bodyPr/>
          <a:lstStyle/>
          <a:p>
            <a:pPr>
              <a:defRPr/>
            </a:pPr>
            <a:r>
              <a:rPr lang="en-US" dirty="0" smtClean="0"/>
              <a:t>3. PRODUCT - Software engineers shall ensure that their </a:t>
            </a:r>
            <a:r>
              <a:rPr lang="en-US" u="sng" dirty="0" smtClean="0">
                <a:solidFill>
                  <a:schemeClr val="tx1"/>
                </a:solidFill>
              </a:rPr>
              <a:t>products</a:t>
            </a:r>
            <a:r>
              <a:rPr lang="en-US" dirty="0" smtClean="0">
                <a:solidFill>
                  <a:schemeClr val="tx1"/>
                </a:solidFill>
              </a:rPr>
              <a:t> </a:t>
            </a:r>
            <a:r>
              <a:rPr lang="en-US" dirty="0" smtClean="0"/>
              <a:t>and related modifications meet the </a:t>
            </a:r>
            <a:r>
              <a:rPr lang="en-US" u="sng" dirty="0" smtClean="0">
                <a:solidFill>
                  <a:schemeClr val="tx1"/>
                </a:solidFill>
              </a:rPr>
              <a:t>highest professional standards </a:t>
            </a:r>
            <a:r>
              <a:rPr lang="en-US" dirty="0" smtClean="0"/>
              <a:t>possible.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IEEE Code of Ethics: Hierarchy</a:t>
            </a:r>
          </a:p>
        </p:txBody>
      </p:sp>
      <p:sp>
        <p:nvSpPr>
          <p:cNvPr id="3" name="Content Placeholder 2"/>
          <p:cNvSpPr>
            <a:spLocks noGrp="1"/>
          </p:cNvSpPr>
          <p:nvPr>
            <p:ph idx="1"/>
          </p:nvPr>
        </p:nvSpPr>
        <p:spPr/>
        <p:txBody>
          <a:bodyPr/>
          <a:lstStyle/>
          <a:p>
            <a:pPr>
              <a:defRPr/>
            </a:pPr>
            <a:r>
              <a:rPr lang="en-US" dirty="0" smtClean="0"/>
              <a:t>4. JUDGMENT - Software engineers shall </a:t>
            </a:r>
            <a:r>
              <a:rPr lang="en-US" u="sng" dirty="0" smtClean="0">
                <a:solidFill>
                  <a:schemeClr val="tx1"/>
                </a:solidFill>
              </a:rPr>
              <a:t>maintain integrity and independence</a:t>
            </a:r>
            <a:r>
              <a:rPr lang="en-US" u="sng" dirty="0" smtClean="0"/>
              <a:t> </a:t>
            </a:r>
            <a:r>
              <a:rPr lang="en-US" dirty="0" smtClean="0"/>
              <a:t>in their professional </a:t>
            </a:r>
            <a:r>
              <a:rPr lang="en-US" u="sng" dirty="0" smtClean="0">
                <a:solidFill>
                  <a:schemeClr val="tx1"/>
                </a:solidFill>
              </a:rPr>
              <a:t>judgment</a:t>
            </a:r>
            <a:r>
              <a:rPr lang="en-US" dirty="0" smtClean="0"/>
              <a:t>.</a:t>
            </a:r>
          </a:p>
          <a:p>
            <a:pPr>
              <a:defRPr/>
            </a:pPr>
            <a:r>
              <a:rPr lang="en-US" dirty="0" smtClean="0"/>
              <a:t>5. MANAGEMENT - Software engineering managers and leaders shall subscribe to and promote an </a:t>
            </a:r>
            <a:r>
              <a:rPr lang="en-US" u="sng" dirty="0" smtClean="0">
                <a:solidFill>
                  <a:schemeClr val="tx1"/>
                </a:solidFill>
              </a:rPr>
              <a:t>ethical</a:t>
            </a:r>
            <a:r>
              <a:rPr lang="en-US" u="sng" dirty="0" smtClean="0"/>
              <a:t> </a:t>
            </a:r>
            <a:r>
              <a:rPr lang="en-US" u="sng" dirty="0" smtClean="0">
                <a:solidFill>
                  <a:schemeClr val="tx1"/>
                </a:solidFill>
              </a:rPr>
              <a:t>approach</a:t>
            </a:r>
            <a:r>
              <a:rPr lang="en-US" u="sng" dirty="0" smtClean="0"/>
              <a:t> </a:t>
            </a:r>
            <a:r>
              <a:rPr lang="en-US" dirty="0" smtClean="0"/>
              <a:t>to the </a:t>
            </a:r>
            <a:r>
              <a:rPr lang="en-US" u="sng" dirty="0" smtClean="0">
                <a:solidFill>
                  <a:schemeClr val="tx1"/>
                </a:solidFill>
              </a:rPr>
              <a:t>management</a:t>
            </a:r>
            <a:r>
              <a:rPr lang="en-US" dirty="0" smtClean="0"/>
              <a:t> of software development and maintenance.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IEEE Code of Ethics: Peers</a:t>
            </a:r>
          </a:p>
        </p:txBody>
      </p:sp>
      <p:sp>
        <p:nvSpPr>
          <p:cNvPr id="3" name="Content Placeholder 2"/>
          <p:cNvSpPr>
            <a:spLocks noGrp="1"/>
          </p:cNvSpPr>
          <p:nvPr>
            <p:ph idx="1"/>
          </p:nvPr>
        </p:nvSpPr>
        <p:spPr/>
        <p:txBody>
          <a:bodyPr/>
          <a:lstStyle/>
          <a:p>
            <a:pPr>
              <a:defRPr/>
            </a:pPr>
            <a:r>
              <a:rPr lang="en-US" dirty="0" smtClean="0"/>
              <a:t>6. PROFESSION - Software engineers shall advance the </a:t>
            </a:r>
            <a:r>
              <a:rPr lang="en-US" u="sng" dirty="0" smtClean="0">
                <a:solidFill>
                  <a:schemeClr val="tx1"/>
                </a:solidFill>
              </a:rPr>
              <a:t>integrity and reputation </a:t>
            </a:r>
            <a:r>
              <a:rPr lang="en-US" dirty="0" smtClean="0"/>
              <a:t>of the profession consistent with the public interest. (to give respect to your colleagues)</a:t>
            </a:r>
          </a:p>
          <a:p>
            <a:pPr>
              <a:defRPr/>
            </a:pPr>
            <a:r>
              <a:rPr lang="en-US" dirty="0" smtClean="0"/>
              <a:t>7. COLLEAGUES - Software engineers shall be </a:t>
            </a:r>
            <a:r>
              <a:rPr lang="en-US" u="sng" dirty="0" smtClean="0">
                <a:solidFill>
                  <a:schemeClr val="tx1"/>
                </a:solidFill>
              </a:rPr>
              <a:t>fair to and supportive </a:t>
            </a:r>
            <a:r>
              <a:rPr lang="en-US" dirty="0" smtClean="0"/>
              <a:t>of their colleagues.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IEEE Code of Ethics: Self</a:t>
            </a:r>
          </a:p>
        </p:txBody>
      </p:sp>
      <p:sp>
        <p:nvSpPr>
          <p:cNvPr id="3" name="Content Placeholder 2"/>
          <p:cNvSpPr>
            <a:spLocks noGrp="1"/>
          </p:cNvSpPr>
          <p:nvPr>
            <p:ph idx="1"/>
          </p:nvPr>
        </p:nvSpPr>
        <p:spPr/>
        <p:txBody>
          <a:bodyPr/>
          <a:lstStyle/>
          <a:p>
            <a:pPr>
              <a:defRPr/>
            </a:pPr>
            <a:r>
              <a:rPr lang="en-US" dirty="0" smtClean="0"/>
              <a:t>8. SELF - Software engineers shall participate in </a:t>
            </a:r>
            <a:r>
              <a:rPr lang="en-US" u="sng" dirty="0" smtClean="0">
                <a:solidFill>
                  <a:schemeClr val="tx1"/>
                </a:solidFill>
              </a:rPr>
              <a:t>lifelong learning </a:t>
            </a:r>
            <a:r>
              <a:rPr lang="en-US" dirty="0" smtClean="0"/>
              <a:t>regarding the practice of their profession and shall promote an ethical approach to the practice of the profession.</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8 Principles of IEEE Code of Ethics </a:t>
            </a:r>
          </a:p>
        </p:txBody>
      </p:sp>
      <p:sp>
        <p:nvSpPr>
          <p:cNvPr id="30723" name="Content Placeholder 2"/>
          <p:cNvSpPr>
            <a:spLocks noGrp="1"/>
          </p:cNvSpPr>
          <p:nvPr>
            <p:ph idx="1"/>
          </p:nvPr>
        </p:nvSpPr>
        <p:spPr/>
        <p:txBody>
          <a:bodyPr/>
          <a:lstStyle/>
          <a:p>
            <a:r>
              <a:rPr lang="en-US" smtClean="0">
                <a:solidFill>
                  <a:schemeClr val="tx1"/>
                </a:solidFill>
              </a:rPr>
              <a:t>Act in public interest</a:t>
            </a:r>
          </a:p>
          <a:p>
            <a:r>
              <a:rPr lang="en-US" smtClean="0">
                <a:solidFill>
                  <a:schemeClr val="tx1"/>
                </a:solidFill>
              </a:rPr>
              <a:t>Act in interest of clients and employers</a:t>
            </a:r>
          </a:p>
          <a:p>
            <a:r>
              <a:rPr lang="en-US" smtClean="0">
                <a:solidFill>
                  <a:schemeClr val="tx1"/>
                </a:solidFill>
              </a:rPr>
              <a:t>Produce quality products</a:t>
            </a:r>
          </a:p>
          <a:p>
            <a:r>
              <a:rPr lang="en-US" smtClean="0">
                <a:solidFill>
                  <a:schemeClr val="tx1"/>
                </a:solidFill>
              </a:rPr>
              <a:t>Maintain independent judgment</a:t>
            </a:r>
          </a:p>
          <a:p>
            <a:r>
              <a:rPr lang="en-US" smtClean="0">
                <a:solidFill>
                  <a:schemeClr val="tx1"/>
                </a:solidFill>
              </a:rPr>
              <a:t>Manage ethically</a:t>
            </a:r>
          </a:p>
          <a:p>
            <a:r>
              <a:rPr lang="en-US" smtClean="0">
                <a:solidFill>
                  <a:schemeClr val="tx1"/>
                </a:solidFill>
              </a:rPr>
              <a:t>Protect integrity of profession</a:t>
            </a:r>
          </a:p>
          <a:p>
            <a:r>
              <a:rPr lang="en-US" smtClean="0">
                <a:solidFill>
                  <a:schemeClr val="tx1"/>
                </a:solidFill>
              </a:rPr>
              <a:t>Support colleagues</a:t>
            </a:r>
          </a:p>
          <a:p>
            <a:r>
              <a:rPr lang="en-US" smtClean="0">
                <a:solidFill>
                  <a:schemeClr val="tx1"/>
                </a:solidFill>
              </a:rPr>
              <a:t>Pursue lifelong learning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Today’s Outline</a:t>
            </a:r>
          </a:p>
        </p:txBody>
      </p:sp>
      <p:sp>
        <p:nvSpPr>
          <p:cNvPr id="3" name="Content Placeholder 2"/>
          <p:cNvSpPr>
            <a:spLocks noGrp="1"/>
          </p:cNvSpPr>
          <p:nvPr>
            <p:ph idx="1"/>
          </p:nvPr>
        </p:nvSpPr>
        <p:spPr/>
        <p:txBody>
          <a:bodyPr/>
          <a:lstStyle/>
          <a:p>
            <a:pPr>
              <a:defRPr/>
            </a:pPr>
            <a:r>
              <a:rPr lang="en-US" dirty="0" smtClean="0"/>
              <a:t>What is Information Technology</a:t>
            </a:r>
          </a:p>
          <a:p>
            <a:pPr>
              <a:defRPr/>
            </a:pPr>
            <a:r>
              <a:rPr lang="en-US" dirty="0" smtClean="0"/>
              <a:t>What is Professionalism</a:t>
            </a:r>
          </a:p>
          <a:p>
            <a:pPr>
              <a:defRPr/>
            </a:pPr>
            <a:r>
              <a:rPr lang="en-US" dirty="0" smtClean="0"/>
              <a:t>Characteristics of Professionalism</a:t>
            </a:r>
          </a:p>
          <a:p>
            <a:pPr>
              <a:defRPr/>
            </a:pPr>
            <a:r>
              <a:rPr lang="en-US" dirty="0" smtClean="0"/>
              <a:t>Traits of a Professional</a:t>
            </a:r>
          </a:p>
          <a:p>
            <a:pPr>
              <a:defRPr/>
            </a:pPr>
            <a:r>
              <a:rPr lang="en-US" dirty="0" smtClean="0"/>
              <a:t>Moral laws and Ethics</a:t>
            </a:r>
          </a:p>
          <a:p>
            <a:pPr>
              <a:defRPr/>
            </a:pPr>
            <a:r>
              <a:rPr lang="en-US" dirty="0" smtClean="0"/>
              <a:t>IEEE code of Ethics</a:t>
            </a:r>
          </a:p>
          <a:p>
            <a:pPr>
              <a:defRPr/>
            </a:pPr>
            <a:r>
              <a:rPr lang="en-US" dirty="0" smtClean="0"/>
              <a:t>Some scenarios to contemplate</a:t>
            </a:r>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Scenario #1</a:t>
            </a:r>
          </a:p>
        </p:txBody>
      </p:sp>
      <p:sp>
        <p:nvSpPr>
          <p:cNvPr id="3" name="Content Placeholder 2"/>
          <p:cNvSpPr>
            <a:spLocks noGrp="1"/>
          </p:cNvSpPr>
          <p:nvPr>
            <p:ph idx="1"/>
          </p:nvPr>
        </p:nvSpPr>
        <p:spPr/>
        <p:txBody>
          <a:bodyPr/>
          <a:lstStyle/>
          <a:p>
            <a:pPr>
              <a:defRPr/>
            </a:pPr>
            <a:r>
              <a:rPr lang="en-US" dirty="0" smtClean="0"/>
              <a:t>You are the owner of a software engineering company. Your employees (engineers) want you to pay for them to attend training.</a:t>
            </a:r>
          </a:p>
          <a:p>
            <a:pPr>
              <a:defRPr/>
            </a:pPr>
            <a:endParaRPr lang="en-US" dirty="0" smtClean="0"/>
          </a:p>
          <a:p>
            <a:pPr>
              <a:defRPr/>
            </a:pPr>
            <a:r>
              <a:rPr lang="en-US" dirty="0" smtClean="0"/>
              <a:t>How would you respond in a way that is </a:t>
            </a:r>
            <a:br>
              <a:rPr lang="en-US" dirty="0" smtClean="0"/>
            </a:br>
            <a:r>
              <a:rPr lang="en-US" dirty="0" smtClean="0"/>
              <a:t>legal, moral, and ethical?</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Scenario #2</a:t>
            </a:r>
          </a:p>
        </p:txBody>
      </p:sp>
      <p:sp>
        <p:nvSpPr>
          <p:cNvPr id="3" name="Content Placeholder 2"/>
          <p:cNvSpPr>
            <a:spLocks noGrp="1"/>
          </p:cNvSpPr>
          <p:nvPr>
            <p:ph idx="1"/>
          </p:nvPr>
        </p:nvSpPr>
        <p:spPr/>
        <p:txBody>
          <a:bodyPr/>
          <a:lstStyle/>
          <a:p>
            <a:pPr>
              <a:defRPr/>
            </a:pPr>
            <a:r>
              <a:rPr lang="en-US" dirty="0" smtClean="0"/>
              <a:t>You are the owner of a software engineering company. Your employees (engineers) want you to let them do pro bono work for a local non-profit organization on company time.</a:t>
            </a:r>
          </a:p>
          <a:p>
            <a:pPr>
              <a:defRPr/>
            </a:pPr>
            <a:endParaRPr lang="en-US" dirty="0" smtClean="0"/>
          </a:p>
          <a:p>
            <a:pPr>
              <a:defRPr/>
            </a:pPr>
            <a:r>
              <a:rPr lang="en-US" dirty="0" smtClean="0"/>
              <a:t>How would you respond in a way that is</a:t>
            </a:r>
            <a:br>
              <a:rPr lang="en-US" dirty="0" smtClean="0"/>
            </a:br>
            <a:r>
              <a:rPr lang="en-US" dirty="0" smtClean="0"/>
              <a:t>legal, moral, and ethical?</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Scenario #3</a:t>
            </a:r>
          </a:p>
        </p:txBody>
      </p:sp>
      <p:sp>
        <p:nvSpPr>
          <p:cNvPr id="3" name="Content Placeholder 2"/>
          <p:cNvSpPr>
            <a:spLocks noGrp="1"/>
          </p:cNvSpPr>
          <p:nvPr>
            <p:ph idx="1"/>
          </p:nvPr>
        </p:nvSpPr>
        <p:spPr/>
        <p:txBody>
          <a:bodyPr/>
          <a:lstStyle/>
          <a:p>
            <a:pPr>
              <a:defRPr/>
            </a:pPr>
            <a:r>
              <a:rPr lang="en-US" dirty="0" smtClean="0"/>
              <a:t>You are the head of a computer science department at a university. Your boss </a:t>
            </a:r>
            <a:br>
              <a:rPr lang="en-US" dirty="0" smtClean="0"/>
            </a:br>
            <a:r>
              <a:rPr lang="en-US" dirty="0" smtClean="0"/>
              <a:t>(a “dean”) wants you to find a way to tweak your curriculum so undergrads are more likely to choose your department for their major.</a:t>
            </a:r>
          </a:p>
          <a:p>
            <a:pPr>
              <a:defRPr/>
            </a:pPr>
            <a:endParaRPr lang="en-US" dirty="0" smtClean="0"/>
          </a:p>
          <a:p>
            <a:pPr>
              <a:defRPr/>
            </a:pPr>
            <a:r>
              <a:rPr lang="en-US" dirty="0" smtClean="0"/>
              <a:t>How would you respond in a way that is</a:t>
            </a:r>
            <a:br>
              <a:rPr lang="en-US" dirty="0" smtClean="0"/>
            </a:br>
            <a:r>
              <a:rPr lang="en-US" dirty="0" smtClean="0"/>
              <a:t>legal, moral, and ethical?</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Scenario #4</a:t>
            </a:r>
          </a:p>
        </p:txBody>
      </p:sp>
      <p:sp>
        <p:nvSpPr>
          <p:cNvPr id="3" name="Content Placeholder 2"/>
          <p:cNvSpPr>
            <a:spLocks noGrp="1"/>
          </p:cNvSpPr>
          <p:nvPr>
            <p:ph idx="1"/>
          </p:nvPr>
        </p:nvSpPr>
        <p:spPr/>
        <p:txBody>
          <a:bodyPr/>
          <a:lstStyle/>
          <a:p>
            <a:pPr>
              <a:defRPr/>
            </a:pPr>
            <a:r>
              <a:rPr lang="en-US" dirty="0" smtClean="0"/>
              <a:t>You are a software engineer working at a large publicly-traded corporation, where a colleague invents a new kind of compiler. Your managers see it as a huge potential cash cow.</a:t>
            </a:r>
          </a:p>
          <a:p>
            <a:pPr>
              <a:defRPr/>
            </a:pPr>
            <a:endParaRPr lang="en-US" dirty="0" smtClean="0"/>
          </a:p>
          <a:p>
            <a:pPr>
              <a:defRPr/>
            </a:pPr>
            <a:r>
              <a:rPr lang="en-US" dirty="0" smtClean="0"/>
              <a:t>How would you respond in a way that is</a:t>
            </a:r>
            <a:br>
              <a:rPr lang="en-US" dirty="0" smtClean="0"/>
            </a:br>
            <a:r>
              <a:rPr lang="en-US" dirty="0" smtClean="0"/>
              <a:t>legal, moral, and ethical?</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Scenario #5</a:t>
            </a:r>
          </a:p>
        </p:txBody>
      </p:sp>
      <p:sp>
        <p:nvSpPr>
          <p:cNvPr id="3" name="Content Placeholder 2"/>
          <p:cNvSpPr>
            <a:spLocks noGrp="1"/>
          </p:cNvSpPr>
          <p:nvPr>
            <p:ph idx="1"/>
          </p:nvPr>
        </p:nvSpPr>
        <p:spPr/>
        <p:txBody>
          <a:bodyPr/>
          <a:lstStyle/>
          <a:p>
            <a:pPr>
              <a:defRPr/>
            </a:pPr>
            <a:r>
              <a:rPr lang="en-US" dirty="0" smtClean="0"/>
              <a:t>You are a software engineer at a company where management routinely encourages you and your colleagues to use pirated software.</a:t>
            </a:r>
          </a:p>
          <a:p>
            <a:pPr>
              <a:defRPr/>
            </a:pPr>
            <a:endParaRPr lang="en-US" dirty="0" smtClean="0"/>
          </a:p>
          <a:p>
            <a:pPr>
              <a:defRPr/>
            </a:pPr>
            <a:r>
              <a:rPr lang="en-US" dirty="0" smtClean="0"/>
              <a:t>How would you respond in a way that is</a:t>
            </a:r>
            <a:br>
              <a:rPr lang="en-US" dirty="0" smtClean="0"/>
            </a:br>
            <a:r>
              <a:rPr lang="en-US" dirty="0" smtClean="0"/>
              <a:t>legal, moral, and ethical?</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Summary</a:t>
            </a:r>
          </a:p>
        </p:txBody>
      </p:sp>
      <p:sp>
        <p:nvSpPr>
          <p:cNvPr id="3" name="Content Placeholder 2"/>
          <p:cNvSpPr>
            <a:spLocks noGrp="1"/>
          </p:cNvSpPr>
          <p:nvPr>
            <p:ph idx="1"/>
          </p:nvPr>
        </p:nvSpPr>
        <p:spPr/>
        <p:txBody>
          <a:bodyPr>
            <a:normAutofit fontScale="92500" lnSpcReduction="10000"/>
          </a:bodyPr>
          <a:lstStyle/>
          <a:p>
            <a:r>
              <a:rPr lang="en-US" dirty="0" smtClean="0"/>
              <a:t>What is IT</a:t>
            </a:r>
          </a:p>
          <a:p>
            <a:r>
              <a:rPr lang="en-US" dirty="0" smtClean="0"/>
              <a:t>Usage of IT in different walks of life</a:t>
            </a:r>
          </a:p>
          <a:p>
            <a:r>
              <a:rPr lang="en-US" dirty="0" smtClean="0"/>
              <a:t>Medium and technologies used in IT</a:t>
            </a:r>
          </a:p>
          <a:p>
            <a:r>
              <a:rPr lang="en-US" dirty="0" smtClean="0"/>
              <a:t>Types of computers</a:t>
            </a:r>
          </a:p>
          <a:p>
            <a:r>
              <a:rPr lang="en-US" dirty="0" smtClean="0"/>
              <a:t>Future of IT</a:t>
            </a:r>
          </a:p>
          <a:p>
            <a:pPr>
              <a:defRPr/>
            </a:pPr>
            <a:r>
              <a:rPr lang="en-US" dirty="0" smtClean="0"/>
              <a:t>Professionalism</a:t>
            </a:r>
          </a:p>
          <a:p>
            <a:pPr>
              <a:defRPr/>
            </a:pPr>
            <a:r>
              <a:rPr lang="en-US" dirty="0" smtClean="0"/>
              <a:t>Activities and Tasks carried out by a professional</a:t>
            </a:r>
          </a:p>
          <a:p>
            <a:pPr>
              <a:defRPr/>
            </a:pPr>
            <a:r>
              <a:rPr lang="en-US" dirty="0" smtClean="0"/>
              <a:t>Traits of a good professional</a:t>
            </a:r>
          </a:p>
          <a:p>
            <a:pPr>
              <a:defRPr/>
            </a:pPr>
            <a:r>
              <a:rPr lang="en-US" dirty="0" smtClean="0"/>
              <a:t>IEEE code of Ethics</a:t>
            </a:r>
          </a:p>
          <a:p>
            <a:pPr>
              <a:defRPr/>
            </a:pPr>
            <a:r>
              <a:rPr lang="en-US" dirty="0" smtClean="0"/>
              <a:t>Scenarios to think about</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Next Lecture</a:t>
            </a:r>
          </a:p>
        </p:txBody>
      </p:sp>
      <p:sp>
        <p:nvSpPr>
          <p:cNvPr id="3" name="Content Placeholder 2"/>
          <p:cNvSpPr>
            <a:spLocks noGrp="1"/>
          </p:cNvSpPr>
          <p:nvPr>
            <p:ph idx="1"/>
          </p:nvPr>
        </p:nvSpPr>
        <p:spPr/>
        <p:txBody>
          <a:bodyPr/>
          <a:lstStyle/>
          <a:p>
            <a:pPr>
              <a:defRPr/>
            </a:pPr>
            <a:r>
              <a:rPr lang="en-US" dirty="0" smtClean="0"/>
              <a:t>Professional activities and their role in society</a:t>
            </a:r>
          </a:p>
          <a:p>
            <a:pPr>
              <a:defRPr/>
            </a:pPr>
            <a:r>
              <a:rPr lang="en-US" dirty="0" smtClean="0"/>
              <a:t>Professional Ethics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mtClean="0"/>
              <a:t>IT &amp; Your Life: The Future Now</a:t>
            </a:r>
          </a:p>
        </p:txBody>
      </p:sp>
      <p:sp>
        <p:nvSpPr>
          <p:cNvPr id="6148" name="Rectangle 3"/>
          <p:cNvSpPr>
            <a:spLocks noGrp="1" noChangeArrowheads="1"/>
          </p:cNvSpPr>
          <p:nvPr>
            <p:ph type="body" idx="1"/>
          </p:nvPr>
        </p:nvSpPr>
        <p:spPr/>
        <p:txBody>
          <a:bodyPr/>
          <a:lstStyle/>
          <a:p>
            <a:pPr eaLnBrk="1" hangingPunct="1">
              <a:buFont typeface="Wingdings" pitchFamily="2" charset="2"/>
              <a:buNone/>
            </a:pPr>
            <a:r>
              <a:rPr lang="en-US" dirty="0" smtClean="0"/>
              <a:t>Definition: </a:t>
            </a:r>
            <a:r>
              <a:rPr lang="en-US" i="1" u="sng" dirty="0" smtClean="0"/>
              <a:t>Information Technology (IT) </a:t>
            </a:r>
            <a:r>
              <a:rPr lang="en-US" i="1" dirty="0" smtClean="0"/>
              <a:t>describes any technology that helps to produce, manipulate, store, communicate, and/or disseminate information</a:t>
            </a:r>
          </a:p>
          <a:p>
            <a:pPr eaLnBrk="1" hangingPunct="1">
              <a:buFont typeface="Wingdings" pitchFamily="2" charset="2"/>
              <a:buNone/>
            </a:pPr>
            <a:endParaRPr lang="en-US" i="1" dirty="0" smtClean="0"/>
          </a:p>
          <a:p>
            <a:pPr lvl="1" eaLnBrk="1" hangingPunct="1"/>
            <a:r>
              <a:rPr lang="en-US" dirty="0" smtClean="0"/>
              <a:t>Part 1: Computer Technology</a:t>
            </a:r>
          </a:p>
          <a:p>
            <a:pPr lvl="1" eaLnBrk="1" hangingPunct="1">
              <a:buFont typeface="Wingdings" pitchFamily="2" charset="2"/>
              <a:buNone/>
            </a:pPr>
            <a:endParaRPr lang="en-US" dirty="0" smtClean="0"/>
          </a:p>
          <a:p>
            <a:pPr lvl="1" eaLnBrk="1" hangingPunct="1"/>
            <a:r>
              <a:rPr lang="en-US" dirty="0" smtClean="0"/>
              <a:t>Part 2: Communication Technology</a:t>
            </a:r>
          </a:p>
          <a:p>
            <a:pPr lvl="1" eaLnBrk="1" hangingPunct="1">
              <a:buFont typeface="Wingdings" pitchFamily="2" charset="2"/>
              <a:buNone/>
            </a:pPr>
            <a:endParaRPr lang="en-US" dirty="0" smtClean="0"/>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6</a:t>
            </a:fld>
            <a:endParaRPr lang="en-US" dirty="0"/>
          </a:p>
        </p:txBody>
      </p:sp>
    </p:spTree>
    <p:extLst>
      <p:ext uri="{BB962C8B-B14F-4D97-AF65-F5344CB8AC3E}">
        <p14:creationId xmlns="" xmlns:p14="http://schemas.microsoft.com/office/powerpoint/2010/main" val="4210392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mtClean="0"/>
              <a:t>How is IT being used in Education?</a:t>
            </a:r>
          </a:p>
        </p:txBody>
      </p:sp>
      <p:sp>
        <p:nvSpPr>
          <p:cNvPr id="7172" name="Rectangle 3"/>
          <p:cNvSpPr>
            <a:spLocks noGrp="1" noChangeArrowheads="1"/>
          </p:cNvSpPr>
          <p:nvPr>
            <p:ph type="body" idx="1"/>
          </p:nvPr>
        </p:nvSpPr>
        <p:spPr>
          <a:xfrm>
            <a:off x="213431" y="1611922"/>
            <a:ext cx="8748889" cy="4484077"/>
          </a:xfrm>
        </p:spPr>
        <p:txBody>
          <a:bodyPr>
            <a:normAutofit fontScale="92500" lnSpcReduction="10000"/>
          </a:bodyPr>
          <a:lstStyle/>
          <a:p>
            <a:pPr marL="292143" indent="-292143" defTabSz="1164987">
              <a:lnSpc>
                <a:spcPct val="90000"/>
              </a:lnSpc>
            </a:pPr>
            <a:r>
              <a:rPr lang="en-US" dirty="0" smtClean="0"/>
              <a:t>99% universities in Pakistan have internet access</a:t>
            </a:r>
            <a:br>
              <a:rPr lang="en-US" dirty="0" smtClean="0"/>
            </a:br>
            <a:endParaRPr lang="en-US" dirty="0" smtClean="0"/>
          </a:p>
          <a:p>
            <a:pPr marL="292143" indent="-292143" defTabSz="1164987">
              <a:lnSpc>
                <a:spcPct val="90000"/>
              </a:lnSpc>
            </a:pPr>
            <a:r>
              <a:rPr lang="en-US" dirty="0" smtClean="0"/>
              <a:t>Majority of university students own their own computer</a:t>
            </a:r>
            <a:br>
              <a:rPr lang="en-US" dirty="0" smtClean="0"/>
            </a:br>
            <a:endParaRPr lang="en-US" dirty="0" smtClean="0"/>
          </a:p>
          <a:p>
            <a:pPr marL="292143" indent="-292143" defTabSz="1164987">
              <a:lnSpc>
                <a:spcPct val="90000"/>
              </a:lnSpc>
            </a:pPr>
            <a:r>
              <a:rPr lang="en-US" dirty="0" smtClean="0"/>
              <a:t>80% of students use the internet for 4 or more hours per week</a:t>
            </a:r>
          </a:p>
          <a:p>
            <a:pPr marL="0" indent="0" defTabSz="1164987">
              <a:lnSpc>
                <a:spcPct val="90000"/>
              </a:lnSpc>
              <a:buNone/>
            </a:pPr>
            <a:endParaRPr lang="en-US" dirty="0" smtClean="0"/>
          </a:p>
          <a:p>
            <a:pPr marL="292143" indent="-292143" defTabSz="1164987">
              <a:lnSpc>
                <a:spcPct val="90000"/>
              </a:lnSpc>
            </a:pPr>
            <a:r>
              <a:rPr lang="en-US" dirty="0" smtClean="0"/>
              <a:t>½ of professors in universities require students to use email in their classes</a:t>
            </a:r>
          </a:p>
          <a:p>
            <a:pPr marL="0" indent="0" defTabSz="1164987">
              <a:lnSpc>
                <a:spcPct val="90000"/>
              </a:lnSpc>
              <a:buNone/>
            </a:pPr>
            <a:endParaRPr lang="en-US" dirty="0" smtClean="0"/>
          </a:p>
          <a:p>
            <a:pPr marL="292143" indent="-292143" defTabSz="1164987">
              <a:lnSpc>
                <a:spcPct val="90000"/>
              </a:lnSpc>
            </a:pPr>
            <a:r>
              <a:rPr lang="en-US" dirty="0" smtClean="0"/>
              <a:t>Distance Learning is a prime example of usage of IT</a:t>
            </a:r>
            <a:r>
              <a:rPr lang="en-US" dirty="0"/>
              <a:t> </a:t>
            </a:r>
            <a:r>
              <a:rPr lang="en-US" dirty="0" smtClean="0"/>
              <a:t>in education</a:t>
            </a:r>
            <a:r>
              <a:rPr lang="en-US" dirty="0"/>
              <a:t>.</a:t>
            </a:r>
            <a:endParaRPr lang="en-US" dirty="0" smtClean="0"/>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7</a:t>
            </a:fld>
            <a:endParaRPr lang="en-US" dirty="0"/>
          </a:p>
        </p:txBody>
      </p:sp>
    </p:spTree>
    <p:extLst>
      <p:ext uri="{BB962C8B-B14F-4D97-AF65-F5344CB8AC3E}">
        <p14:creationId xmlns="" xmlns:p14="http://schemas.microsoft.com/office/powerpoint/2010/main" val="353456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dirty="0" smtClean="0"/>
              <a:t>Health: High Tech for Wellness</a:t>
            </a:r>
          </a:p>
        </p:txBody>
      </p:sp>
      <p:sp>
        <p:nvSpPr>
          <p:cNvPr id="9220" name="Rectangle 3"/>
          <p:cNvSpPr>
            <a:spLocks noGrp="1" noChangeArrowheads="1"/>
          </p:cNvSpPr>
          <p:nvPr>
            <p:ph type="body" idx="1"/>
          </p:nvPr>
        </p:nvSpPr>
        <p:spPr/>
        <p:txBody>
          <a:bodyPr>
            <a:normAutofit lnSpcReduction="10000"/>
          </a:bodyPr>
          <a:lstStyle/>
          <a:p>
            <a:pPr eaLnBrk="1" hangingPunct="1"/>
            <a:r>
              <a:rPr lang="en-US" dirty="0" smtClean="0"/>
              <a:t>Telemedicine: Medical care via telecommunications lets doctors treat patients from far away</a:t>
            </a:r>
          </a:p>
          <a:p>
            <a:pPr eaLnBrk="1" hangingPunct="1"/>
            <a:r>
              <a:rPr lang="en-US" dirty="0" smtClean="0"/>
              <a:t>3D Computer models allow accurate tumor location inside a skull</a:t>
            </a:r>
          </a:p>
          <a:p>
            <a:pPr eaLnBrk="1" hangingPunct="1"/>
            <a:r>
              <a:rPr lang="en-US" dirty="0" smtClean="0"/>
              <a:t>Robots permit precise microsurgery</a:t>
            </a:r>
          </a:p>
          <a:p>
            <a:pPr eaLnBrk="1" hangingPunct="1"/>
            <a:r>
              <a:rPr lang="en-US" dirty="0" smtClean="0"/>
              <a:t>Handheld computers allow patients to measure blood sugar</a:t>
            </a:r>
          </a:p>
          <a:p>
            <a:pPr eaLnBrk="1" hangingPunct="1"/>
            <a:r>
              <a:rPr lang="en-US" dirty="0" smtClean="0"/>
              <a:t>Medical implants allow stroke patients to directly control computers to talk for them</a:t>
            </a:r>
          </a:p>
          <a:p>
            <a:pPr eaLnBrk="1" hangingPunct="1"/>
            <a:r>
              <a:rPr lang="en-US" dirty="0" smtClean="0"/>
              <a:t>Health websites provide medical information</a:t>
            </a:r>
          </a:p>
          <a:p>
            <a:pPr eaLnBrk="1" hangingPunct="1"/>
            <a:endParaRPr lang="en-US" dirty="0" smtClean="0"/>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8</a:t>
            </a:fld>
            <a:endParaRPr lang="en-US" dirty="0"/>
          </a:p>
        </p:txBody>
      </p:sp>
    </p:spTree>
    <p:extLst>
      <p:ext uri="{BB962C8B-B14F-4D97-AF65-F5344CB8AC3E}">
        <p14:creationId xmlns="" xmlns:p14="http://schemas.microsoft.com/office/powerpoint/2010/main" val="661124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mtClean="0"/>
              <a:t>Money: Cashless Society?</a:t>
            </a:r>
          </a:p>
        </p:txBody>
      </p:sp>
      <p:sp>
        <p:nvSpPr>
          <p:cNvPr id="10244" name="Rectangle 3"/>
          <p:cNvSpPr>
            <a:spLocks noGrp="1" noChangeArrowheads="1"/>
          </p:cNvSpPr>
          <p:nvPr>
            <p:ph type="body" idx="1"/>
          </p:nvPr>
        </p:nvSpPr>
        <p:spPr/>
        <p:txBody>
          <a:bodyPr/>
          <a:lstStyle/>
          <a:p>
            <a:pPr eaLnBrk="1" hangingPunct="1"/>
            <a:r>
              <a:rPr lang="en-US" dirty="0" smtClean="0"/>
              <a:t>Definition: </a:t>
            </a:r>
            <a:r>
              <a:rPr lang="en-US" i="1" u="sng" dirty="0" smtClean="0"/>
              <a:t>Virtual</a:t>
            </a:r>
            <a:r>
              <a:rPr lang="en-US" i="1" dirty="0" smtClean="0"/>
              <a:t> means something that is created, simulated, or carried on by means of a computer or a computer network</a:t>
            </a:r>
          </a:p>
          <a:p>
            <a:pPr eaLnBrk="1" hangingPunct="1"/>
            <a:r>
              <a:rPr lang="en-US" dirty="0" smtClean="0"/>
              <a:t>Virtual airline tickets</a:t>
            </a:r>
          </a:p>
          <a:p>
            <a:pPr eaLnBrk="1" hangingPunct="1"/>
            <a:r>
              <a:rPr lang="en-US" dirty="0" smtClean="0"/>
              <a:t>Virtual money </a:t>
            </a:r>
          </a:p>
          <a:p>
            <a:pPr lvl="1" eaLnBrk="1" hangingPunct="1"/>
            <a:r>
              <a:rPr lang="en-US" dirty="0" smtClean="0"/>
              <a:t>Online bill paying</a:t>
            </a:r>
          </a:p>
          <a:p>
            <a:pPr lvl="1" eaLnBrk="1" hangingPunct="1"/>
            <a:r>
              <a:rPr lang="en-US" dirty="0" smtClean="0"/>
              <a:t>PayPal</a:t>
            </a:r>
          </a:p>
          <a:p>
            <a:pPr lvl="1" eaLnBrk="1" hangingPunct="1"/>
            <a:r>
              <a:rPr lang="en-US" dirty="0" smtClean="0"/>
              <a:t>Electronic payroll deposit</a:t>
            </a:r>
          </a:p>
          <a:p>
            <a:pPr lvl="1" eaLnBrk="1" hangingPunct="1"/>
            <a:r>
              <a:rPr lang="en-US" dirty="0" smtClean="0"/>
              <a:t>Micropayments for online music</a:t>
            </a:r>
          </a:p>
        </p:txBody>
      </p:sp>
      <p:sp>
        <p:nvSpPr>
          <p:cNvPr id="3" name="Slide Number Placeholder 2"/>
          <p:cNvSpPr>
            <a:spLocks noGrp="1"/>
          </p:cNvSpPr>
          <p:nvPr>
            <p:ph type="sldNum" sz="quarter" idx="12"/>
          </p:nvPr>
        </p:nvSpPr>
        <p:spPr/>
        <p:txBody>
          <a:bodyPr/>
          <a:lstStyle/>
          <a:p>
            <a:pPr algn="ctr"/>
            <a:fld id="{BB2FDC47-7FED-4F80-BD0E-F60EF9774D34}" type="slidenum">
              <a:rPr lang="en-US" smtClean="0"/>
              <a:pPr algn="ctr"/>
              <a:t>9</a:t>
            </a:fld>
            <a:endParaRPr lang="en-US" dirty="0"/>
          </a:p>
        </p:txBody>
      </p:sp>
    </p:spTree>
    <p:extLst>
      <p:ext uri="{BB962C8B-B14F-4D97-AF65-F5344CB8AC3E}">
        <p14:creationId xmlns="" xmlns:p14="http://schemas.microsoft.com/office/powerpoint/2010/main" val="3715011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2158</TotalTime>
  <Words>2220</Words>
  <Application>Microsoft Office PowerPoint</Application>
  <PresentationFormat>On-screen Show (4:3)</PresentationFormat>
  <Paragraphs>388</Paragraphs>
  <Slides>56</Slides>
  <Notes>19</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Professional Practices in IT &amp; S/W Engineering</vt:lpstr>
      <vt:lpstr>Course Information</vt:lpstr>
      <vt:lpstr>Marks Distribution</vt:lpstr>
      <vt:lpstr>Course Outline</vt:lpstr>
      <vt:lpstr>Today’s Outline</vt:lpstr>
      <vt:lpstr>IT &amp; Your Life: The Future Now</vt:lpstr>
      <vt:lpstr>How is IT being used in Education?</vt:lpstr>
      <vt:lpstr>Health: High Tech for Wellness</vt:lpstr>
      <vt:lpstr>Money: Cashless Society?</vt:lpstr>
      <vt:lpstr>Leisure: Infotech in Entertainment &amp; the Arts</vt:lpstr>
      <vt:lpstr>Jobs &amp; Careers</vt:lpstr>
      <vt:lpstr>The Telephone Grows Up</vt:lpstr>
      <vt:lpstr>Internet, World Wide Web, &amp; Cyberspace</vt:lpstr>
      <vt:lpstr>Internet, World Wide Web, &amp; Cyberspace</vt:lpstr>
      <vt:lpstr>5 Computer Types</vt:lpstr>
      <vt:lpstr>5 Computer Types</vt:lpstr>
      <vt:lpstr>5 Computer Types</vt:lpstr>
      <vt:lpstr>5 Computer Types</vt:lpstr>
      <vt:lpstr>5 Computer Types</vt:lpstr>
      <vt:lpstr> Servers</vt:lpstr>
      <vt:lpstr>Convergence, Portability, &amp; Personalization</vt:lpstr>
      <vt:lpstr>Future of Information Technology</vt:lpstr>
      <vt:lpstr> Professionalism</vt:lpstr>
      <vt:lpstr>Professionalism takes more than knowledge</vt:lpstr>
      <vt:lpstr>A profession isn’t just what you do, it’s who you are</vt:lpstr>
      <vt:lpstr>A profession is who you are, not a contract.</vt:lpstr>
      <vt:lpstr>Life as a professional: activities</vt:lpstr>
      <vt:lpstr>Life as a professional: motivation</vt:lpstr>
      <vt:lpstr>Life as a professional: joy and pride</vt:lpstr>
      <vt:lpstr>Life as a professional: social duty</vt:lpstr>
      <vt:lpstr>When you put many professionals together, what do you have?</vt:lpstr>
      <vt:lpstr>Part of being a professional is behaving ethically</vt:lpstr>
      <vt:lpstr>Trait # 1 of a professional: Seriousness</vt:lpstr>
      <vt:lpstr>Trait # 2 of a professional: Wanting to do Better</vt:lpstr>
      <vt:lpstr>Trait # 3 of a professional: Dealing with the Unexpected</vt:lpstr>
      <vt:lpstr>Trait # 4 of a professional: Communication Skills</vt:lpstr>
      <vt:lpstr>Trait # 5 of a professional: Enthusiasm</vt:lpstr>
      <vt:lpstr>Trait # 6 of a professional: Helpfulness</vt:lpstr>
      <vt:lpstr>Trait # 7 of a professional: Taking the Initiative</vt:lpstr>
      <vt:lpstr>Trait # 8 of a professional: Cool Under Pressure</vt:lpstr>
      <vt:lpstr>Trait # 9 of a professional: Remains Focused</vt:lpstr>
      <vt:lpstr>Trait # 10 of a professional: Don’t Follow, Lead</vt:lpstr>
      <vt:lpstr>Laws vs morals vs ethics</vt:lpstr>
      <vt:lpstr>IEEE Code of Ethics: Actions</vt:lpstr>
      <vt:lpstr>IEEE Code of Ethics: Products</vt:lpstr>
      <vt:lpstr>IEEE Code of Ethics: Hierarchy</vt:lpstr>
      <vt:lpstr>IEEE Code of Ethics: Peers</vt:lpstr>
      <vt:lpstr>IEEE Code of Ethics: Self</vt:lpstr>
      <vt:lpstr>8 Principles of IEEE Code of Ethics </vt:lpstr>
      <vt:lpstr>Scenario #1</vt:lpstr>
      <vt:lpstr>Scenario #2</vt:lpstr>
      <vt:lpstr>Scenario #3</vt:lpstr>
      <vt:lpstr>Scenario #4</vt:lpstr>
      <vt:lpstr>Scenario #5</vt:lpstr>
      <vt:lpstr>Summary</vt:lpstr>
      <vt:lpstr>Next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 in IT (CSC 110)</dc:title>
  <dc:creator>Saqib Iqbal</dc:creator>
  <cp:lastModifiedBy>SHAHAB</cp:lastModifiedBy>
  <cp:revision>60</cp:revision>
  <dcterms:created xsi:type="dcterms:W3CDTF">2006-08-16T00:00:00Z</dcterms:created>
  <dcterms:modified xsi:type="dcterms:W3CDTF">2018-07-29T06:00:22Z</dcterms:modified>
</cp:coreProperties>
</file>