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9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93" r:id="rId16"/>
    <p:sldId id="294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E0E70-D8E1-447F-A0BE-7358BCE70F93}" type="datetimeFigureOut">
              <a:rPr lang="en-US" smtClean="0"/>
              <a:pPr/>
              <a:t>02-May-18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440F8-9AE9-492B-9101-F718A9F60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440F8-9AE9-492B-9101-F718A9F600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Implied by attribute</a:t>
            </a:r>
            <a:r>
              <a:rPr lang="en-US" baseline="0" dirty="0" smtClean="0"/>
              <a:t> (means if the attribute has Boolean value, true or false, so if true then one event and if false then other event)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440F8-9AE9-492B-9101-F718A9F6003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an explicit impact (if the users enters</a:t>
            </a:r>
            <a:r>
              <a:rPr lang="en-US" sz="1200" baseline="0" dirty="0" smtClean="0"/>
              <a:t> a password it has direct impact on the system which changes the state, while on the other hand the comparing of password with the correct one has not the direct impact</a:t>
            </a:r>
            <a:r>
              <a:rPr lang="en-US" sz="120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440F8-9AE9-492B-9101-F718A9F6003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A4250D7-8F1C-4D27-80B7-185D596CE819}" type="slidenum">
              <a:rPr lang="en-US"/>
              <a:pPr/>
              <a:t>9</a:t>
            </a:fld>
            <a:endParaRPr lang="en-US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D0EEE39-52D2-469D-814E-BF08CB795ACC}" type="slidenum">
              <a:rPr lang="en-US"/>
              <a:pPr/>
              <a:t>10</a:t>
            </a:fld>
            <a:endParaRPr lang="en-US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0C35-D35A-4FFD-97C5-8CE1D32D9395}" type="datetimeFigureOut">
              <a:rPr lang="en-US" smtClean="0"/>
              <a:pPr/>
              <a:t>02-May-18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D7AAF-EBCE-4515-A8A0-00F273131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0C35-D35A-4FFD-97C5-8CE1D32D9395}" type="datetimeFigureOut">
              <a:rPr lang="en-US" smtClean="0"/>
              <a:pPr/>
              <a:t>02-May-18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D7AAF-EBCE-4515-A8A0-00F273131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0C35-D35A-4FFD-97C5-8CE1D32D9395}" type="datetimeFigureOut">
              <a:rPr lang="en-US" smtClean="0"/>
              <a:pPr/>
              <a:t>02-May-18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D7AAF-EBCE-4515-A8A0-00F273131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0C35-D35A-4FFD-97C5-8CE1D32D9395}" type="datetimeFigureOut">
              <a:rPr lang="en-US" smtClean="0"/>
              <a:pPr/>
              <a:t>02-May-18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D7AAF-EBCE-4515-A8A0-00F273131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0C35-D35A-4FFD-97C5-8CE1D32D9395}" type="datetimeFigureOut">
              <a:rPr lang="en-US" smtClean="0"/>
              <a:pPr/>
              <a:t>02-May-18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D7AAF-EBCE-4515-A8A0-00F273131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0C35-D35A-4FFD-97C5-8CE1D32D9395}" type="datetimeFigureOut">
              <a:rPr lang="en-US" smtClean="0"/>
              <a:pPr/>
              <a:t>02-May-18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D7AAF-EBCE-4515-A8A0-00F273131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0C35-D35A-4FFD-97C5-8CE1D32D9395}" type="datetimeFigureOut">
              <a:rPr lang="en-US" smtClean="0"/>
              <a:pPr/>
              <a:t>02-May-18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D7AAF-EBCE-4515-A8A0-00F273131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0C35-D35A-4FFD-97C5-8CE1D32D9395}" type="datetimeFigureOut">
              <a:rPr lang="en-US" smtClean="0"/>
              <a:pPr/>
              <a:t>02-May-18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D7AAF-EBCE-4515-A8A0-00F273131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0C35-D35A-4FFD-97C5-8CE1D32D9395}" type="datetimeFigureOut">
              <a:rPr lang="en-US" smtClean="0"/>
              <a:pPr/>
              <a:t>02-May-18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D7AAF-EBCE-4515-A8A0-00F273131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0C35-D35A-4FFD-97C5-8CE1D32D9395}" type="datetimeFigureOut">
              <a:rPr lang="en-US" smtClean="0"/>
              <a:pPr/>
              <a:t>02-May-18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D7AAF-EBCE-4515-A8A0-00F273131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0C35-D35A-4FFD-97C5-8CE1D32D9395}" type="datetimeFigureOut">
              <a:rPr lang="en-US" smtClean="0"/>
              <a:pPr/>
              <a:t>02-May-18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D7AAF-EBCE-4515-A8A0-00F273131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D0C35-D35A-4FFD-97C5-8CE1D32D9395}" type="datetimeFigureOut">
              <a:rPr lang="en-US" smtClean="0"/>
              <a:pPr/>
              <a:t>02-May-18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D7AAF-EBCE-4515-A8A0-00F273131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slide" Target="slide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Requirement Engineering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Lecture 08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Sequence Diagram</a:t>
            </a:r>
          </a:p>
        </p:txBody>
      </p:sp>
      <p:pic>
        <p:nvPicPr>
          <p:cNvPr id="69635" name="Picture 3" descr="Sequence_Diagra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1223963"/>
            <a:ext cx="7315200" cy="47958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  <p:sp>
        <p:nvSpPr>
          <p:cNvPr id="69636" name="Rectangle 4"/>
          <p:cNvSpPr>
            <a:spLocks noChangeArrowheads="1"/>
          </p:cNvSpPr>
          <p:nvPr/>
        </p:nvSpPr>
        <p:spPr bwMode="blackWhite">
          <a:xfrm>
            <a:off x="658813" y="6172200"/>
            <a:ext cx="7826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Sequence diagram (partial) for the </a:t>
            </a:r>
            <a:r>
              <a:rPr lang="en-US" sz="2400" i="1">
                <a:solidFill>
                  <a:schemeClr val="tx2"/>
                </a:solidFill>
                <a:latin typeface="Times New Roman" pitchFamily="18" charset="0"/>
              </a:rPr>
              <a:t>SafeHome</a:t>
            </a: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 security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6553200" y="5257800"/>
            <a:ext cx="1371600" cy="533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Requirements</a:t>
            </a:r>
          </a:p>
          <a:p>
            <a:pPr algn="ctr"/>
            <a:r>
              <a:rPr lang="en-US">
                <a:latin typeface="Times New Roman" pitchFamily="18" charset="0"/>
              </a:rPr>
              <a:t>Management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5562600" y="4572000"/>
            <a:ext cx="1371600" cy="457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Validation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685800" y="1143000"/>
            <a:ext cx="1371600" cy="4572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Inception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1524000" y="1828800"/>
            <a:ext cx="1371600" cy="457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Elicitation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2514600" y="2514600"/>
            <a:ext cx="1371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Elaboration</a:t>
            </a: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3505200" y="3200400"/>
            <a:ext cx="1371600" cy="4572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Negotiation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4495800" y="3886200"/>
            <a:ext cx="13716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Specification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Negotiation Task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During negotiation, the software engineer reconciles the conflicts between what the customer wants and what can be achieved given limited business resources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Requirements are ranked (i.e., prioritized) by the customers, users, and other stakeholders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Risks associated with each requirement are identified and analyzed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Rough guesses of development effort are made and used to assess the impact of each requirement on project cost and delivery time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Using an iterative approach, requirements are eliminated, combined and/or modified so that each party achieves some measure of satisfaction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Art of Negotiation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286000"/>
            <a:ext cx="6553200" cy="41148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Recognize that it is not competition</a:t>
            </a:r>
          </a:p>
          <a:p>
            <a:pPr eaLnBrk="1" hangingPunct="1"/>
            <a:r>
              <a:rPr lang="en-US" sz="2000" dirty="0" smtClean="0"/>
              <a:t>Map out a strategy</a:t>
            </a:r>
          </a:p>
          <a:p>
            <a:pPr eaLnBrk="1" hangingPunct="1"/>
            <a:r>
              <a:rPr lang="en-US" sz="2000" dirty="0" smtClean="0"/>
              <a:t>Listen actively</a:t>
            </a:r>
          </a:p>
          <a:p>
            <a:pPr eaLnBrk="1" hangingPunct="1"/>
            <a:r>
              <a:rPr lang="en-US" sz="2000" dirty="0" smtClean="0"/>
              <a:t>Focus on the other party’s interests</a:t>
            </a:r>
          </a:p>
          <a:p>
            <a:pPr eaLnBrk="1" hangingPunct="1"/>
            <a:r>
              <a:rPr lang="en-US" sz="2000" dirty="0" smtClean="0"/>
              <a:t>Don’t let it get personal</a:t>
            </a:r>
          </a:p>
          <a:p>
            <a:pPr eaLnBrk="1" hangingPunct="1"/>
            <a:r>
              <a:rPr lang="en-US" sz="2000" dirty="0" smtClean="0"/>
              <a:t>Be creative</a:t>
            </a:r>
          </a:p>
          <a:p>
            <a:pPr eaLnBrk="1" hangingPunct="1"/>
            <a:r>
              <a:rPr lang="en-US" sz="2000" dirty="0" smtClean="0"/>
              <a:t>Be ready to commit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6553200" y="5257800"/>
            <a:ext cx="1371600" cy="533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Requirements</a:t>
            </a:r>
          </a:p>
          <a:p>
            <a:pPr algn="ctr"/>
            <a:r>
              <a:rPr lang="en-US">
                <a:latin typeface="Times New Roman" pitchFamily="18" charset="0"/>
              </a:rPr>
              <a:t>Management</a:t>
            </a: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5562600" y="4572000"/>
            <a:ext cx="1371600" cy="457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Validation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685800" y="1143000"/>
            <a:ext cx="1371600" cy="4572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Inception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1524000" y="1828800"/>
            <a:ext cx="1371600" cy="457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Elicitation</a:t>
            </a: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2514600" y="2514600"/>
            <a:ext cx="1371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Elaboration</a:t>
            </a: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3505200" y="3200400"/>
            <a:ext cx="13716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Negotiation</a:t>
            </a: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4495800" y="3886200"/>
            <a:ext cx="1371600" cy="4572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Specification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Specification Task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 specification is the final work product produced by the requirements engineer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It is normally in the form of a software requirements specification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It serves as the foundation for subsequent software engineering activities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It describes the function and performance of a computer-based system and the constraints that will govern its development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It formalizes the </a:t>
            </a:r>
            <a:r>
              <a:rPr lang="en-US" sz="2400" u="sng" dirty="0" smtClean="0"/>
              <a:t>informational</a:t>
            </a:r>
            <a:r>
              <a:rPr lang="en-US" sz="2400" dirty="0" smtClean="0"/>
              <a:t>, </a:t>
            </a:r>
            <a:r>
              <a:rPr lang="en-US" sz="2400" u="sng" dirty="0" smtClean="0"/>
              <a:t>functional</a:t>
            </a:r>
            <a:r>
              <a:rPr lang="en-US" sz="2400" dirty="0" smtClean="0"/>
              <a:t>, and </a:t>
            </a:r>
            <a:r>
              <a:rPr lang="en-US" sz="2400" u="sng" dirty="0" smtClean="0"/>
              <a:t>behavioral</a:t>
            </a:r>
            <a:r>
              <a:rPr lang="en-US" sz="2400" dirty="0" smtClean="0"/>
              <a:t> requirements of the proposed software in both a graphical and textual format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Typical Contents of a Software Requirements Specification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Requirements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Required states and modes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Software requirements grouped by capabilities (i.e., functions, objects)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Software external interface requirements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Software internal interface and data requirements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Other software requirements (safety, security, privacy, environment, hardware, software, communications, quality, personnel, training, etc.)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Design and implementation constraints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Qualification provisions to ensure each requirement has been met</a:t>
            </a:r>
          </a:p>
          <a:p>
            <a:pPr lvl="1">
              <a:lnSpc>
                <a:spcPct val="80000"/>
              </a:lnSpc>
            </a:pPr>
            <a:r>
              <a:rPr lang="en-US" sz="2000" b="1" dirty="0" smtClean="0"/>
              <a:t>Requirements traceability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Trace back to the system or subsystem where each requirement applies</a:t>
            </a: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AU" sz="3200" b="1" smtClean="0"/>
              <a:t>Software Requirements Specification (SRS) template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sz="2400" b="1" dirty="0" smtClean="0">
                <a:cs typeface="Times New Roman" pitchFamily="18" charset="0"/>
              </a:rPr>
              <a:t>TABLE OF CONTENTS</a:t>
            </a:r>
            <a:r>
              <a:rPr lang="en-AU" sz="2400" dirty="0" smtClean="0">
                <a:cs typeface="Times New Roman" pitchFamily="18" charset="0"/>
              </a:rPr>
              <a:t> </a:t>
            </a:r>
            <a:br>
              <a:rPr lang="en-AU" sz="2400" dirty="0" smtClean="0">
                <a:cs typeface="Times New Roman" pitchFamily="18" charset="0"/>
              </a:rPr>
            </a:br>
            <a:r>
              <a:rPr lang="en-AU" sz="2400" dirty="0" smtClean="0">
                <a:cs typeface="Times New Roman" pitchFamily="18" charset="0"/>
                <a:hlinkClick r:id="rId2" action="ppaction://hlinksldjump"/>
              </a:rPr>
              <a:t>1.0 Introduction</a:t>
            </a:r>
            <a:r>
              <a:rPr lang="en-AU" sz="2400" dirty="0" smtClean="0">
                <a:cs typeface="Times New Roman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AU" sz="2000" dirty="0" smtClean="0">
                <a:cs typeface="Times New Roman" pitchFamily="18" charset="0"/>
              </a:rPr>
              <a:t>	</a:t>
            </a:r>
            <a:r>
              <a:rPr lang="en-AU" sz="2000" dirty="0" smtClean="0">
                <a:cs typeface="Times New Roman" pitchFamily="18" charset="0"/>
                <a:hlinkClick r:id="rId2" action="ppaction://hlinksldjump"/>
              </a:rPr>
              <a:t>1.1 Purpose</a:t>
            </a:r>
            <a:r>
              <a:rPr lang="en-AU" sz="2000" dirty="0" smtClean="0">
                <a:cs typeface="Times New Roman" pitchFamily="18" charset="0"/>
              </a:rPr>
              <a:t> </a:t>
            </a:r>
            <a:br>
              <a:rPr lang="en-AU" sz="2000" dirty="0" smtClean="0">
                <a:cs typeface="Times New Roman" pitchFamily="18" charset="0"/>
              </a:rPr>
            </a:br>
            <a:r>
              <a:rPr lang="en-AU" sz="2000" dirty="0" smtClean="0">
                <a:cs typeface="Times New Roman" pitchFamily="18" charset="0"/>
                <a:hlinkClick r:id="rId2" action="ppaction://hlinksldjump"/>
              </a:rPr>
              <a:t>1.2 Scope</a:t>
            </a:r>
            <a:r>
              <a:rPr lang="en-AU" sz="2000" dirty="0" smtClean="0">
                <a:cs typeface="Times New Roman" pitchFamily="18" charset="0"/>
              </a:rPr>
              <a:t> </a:t>
            </a:r>
            <a:br>
              <a:rPr lang="en-AU" sz="2000" dirty="0" smtClean="0">
                <a:cs typeface="Times New Roman" pitchFamily="18" charset="0"/>
              </a:rPr>
            </a:br>
            <a:r>
              <a:rPr lang="en-AU" sz="2000" dirty="0" smtClean="0">
                <a:cs typeface="Times New Roman" pitchFamily="18" charset="0"/>
                <a:hlinkClick r:id="rId2" action="ppaction://hlinksldjump"/>
              </a:rPr>
              <a:t>1.3 Definitions, Acronyms, and Abbreviations</a:t>
            </a:r>
            <a:r>
              <a:rPr lang="en-AU" sz="2000" dirty="0" smtClean="0">
                <a:cs typeface="Times New Roman" pitchFamily="18" charset="0"/>
              </a:rPr>
              <a:t> </a:t>
            </a:r>
            <a:br>
              <a:rPr lang="en-AU" sz="2000" dirty="0" smtClean="0">
                <a:cs typeface="Times New Roman" pitchFamily="18" charset="0"/>
              </a:rPr>
            </a:br>
            <a:r>
              <a:rPr lang="en-AU" sz="2000" dirty="0" smtClean="0">
                <a:cs typeface="Times New Roman" pitchFamily="18" charset="0"/>
                <a:hlinkClick r:id="rId2" action="ppaction://hlinksldjump"/>
              </a:rPr>
              <a:t>1.4 References</a:t>
            </a:r>
            <a:r>
              <a:rPr lang="en-AU" sz="2000" dirty="0" smtClean="0">
                <a:cs typeface="Times New Roman" pitchFamily="18" charset="0"/>
              </a:rPr>
              <a:t> </a:t>
            </a:r>
            <a:br>
              <a:rPr lang="en-AU" sz="2000" dirty="0" smtClean="0">
                <a:cs typeface="Times New Roman" pitchFamily="18" charset="0"/>
              </a:rPr>
            </a:br>
            <a:r>
              <a:rPr lang="en-AU" sz="2000" dirty="0" smtClean="0">
                <a:cs typeface="Times New Roman" pitchFamily="18" charset="0"/>
                <a:hlinkClick r:id="rId2" action="ppaction://hlinksldjump"/>
              </a:rPr>
              <a:t>1.5 Overview</a:t>
            </a:r>
            <a:endParaRPr lang="en-AU" sz="20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sz="2400" dirty="0" smtClean="0">
                <a:cs typeface="Times New Roman" pitchFamily="18" charset="0"/>
              </a:rPr>
              <a:t>	</a:t>
            </a:r>
            <a:r>
              <a:rPr lang="en-AU" sz="2400" dirty="0" smtClean="0">
                <a:cs typeface="Times New Roman" pitchFamily="18" charset="0"/>
                <a:hlinkClick r:id="rId3" action="ppaction://hlinksldjump"/>
              </a:rPr>
              <a:t>2.0 General Description</a:t>
            </a:r>
            <a:r>
              <a:rPr lang="en-AU" sz="2400" dirty="0" smtClean="0">
                <a:cs typeface="Times New Roman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AU" sz="2000" dirty="0" smtClean="0">
                <a:cs typeface="Times New Roman" pitchFamily="18" charset="0"/>
              </a:rPr>
              <a:t>	</a:t>
            </a:r>
            <a:r>
              <a:rPr lang="en-AU" sz="2000" dirty="0" smtClean="0">
                <a:cs typeface="Times New Roman" pitchFamily="18" charset="0"/>
                <a:hlinkClick r:id="rId3" action="ppaction://hlinksldjump"/>
              </a:rPr>
              <a:t>2.1 Product Perspective</a:t>
            </a:r>
            <a:r>
              <a:rPr lang="en-AU" sz="2000" dirty="0" smtClean="0">
                <a:cs typeface="Times New Roman" pitchFamily="18" charset="0"/>
              </a:rPr>
              <a:t> </a:t>
            </a:r>
            <a:br>
              <a:rPr lang="en-AU" sz="2000" dirty="0" smtClean="0">
                <a:cs typeface="Times New Roman" pitchFamily="18" charset="0"/>
              </a:rPr>
            </a:br>
            <a:r>
              <a:rPr lang="en-AU" sz="2000" dirty="0" smtClean="0">
                <a:cs typeface="Times New Roman" pitchFamily="18" charset="0"/>
                <a:hlinkClick r:id="rId3" action="ppaction://hlinksldjump"/>
              </a:rPr>
              <a:t>2.2 Product Functions</a:t>
            </a:r>
            <a:r>
              <a:rPr lang="en-AU" sz="2000" dirty="0" smtClean="0">
                <a:cs typeface="Times New Roman" pitchFamily="18" charset="0"/>
              </a:rPr>
              <a:t> </a:t>
            </a:r>
            <a:br>
              <a:rPr lang="en-AU" sz="2000" dirty="0" smtClean="0">
                <a:cs typeface="Times New Roman" pitchFamily="18" charset="0"/>
              </a:rPr>
            </a:br>
            <a:r>
              <a:rPr lang="en-AU" sz="2000" dirty="0" smtClean="0">
                <a:cs typeface="Times New Roman" pitchFamily="18" charset="0"/>
                <a:hlinkClick r:id="rId2" action="ppaction://hlinksldjump"/>
              </a:rPr>
              <a:t>2.3 User Characteristics</a:t>
            </a:r>
            <a:r>
              <a:rPr lang="en-AU" sz="2000" dirty="0" smtClean="0">
                <a:cs typeface="Times New Roman" pitchFamily="18" charset="0"/>
              </a:rPr>
              <a:t> </a:t>
            </a:r>
            <a:br>
              <a:rPr lang="en-AU" sz="2000" dirty="0" smtClean="0">
                <a:cs typeface="Times New Roman" pitchFamily="18" charset="0"/>
              </a:rPr>
            </a:br>
            <a:r>
              <a:rPr lang="en-AU" sz="2000" dirty="0" smtClean="0">
                <a:cs typeface="Times New Roman" pitchFamily="18" charset="0"/>
                <a:hlinkClick r:id="rId3" action="ppaction://hlinksldjump"/>
              </a:rPr>
              <a:t>2.4 General Constraints</a:t>
            </a:r>
            <a:r>
              <a:rPr lang="en-AU" sz="2000" dirty="0" smtClean="0">
                <a:cs typeface="Times New Roman" pitchFamily="18" charset="0"/>
              </a:rPr>
              <a:t> </a:t>
            </a:r>
            <a:br>
              <a:rPr lang="en-AU" sz="2000" dirty="0" smtClean="0">
                <a:cs typeface="Times New Roman" pitchFamily="18" charset="0"/>
              </a:rPr>
            </a:br>
            <a:r>
              <a:rPr lang="en-AU" sz="2000" dirty="0" smtClean="0">
                <a:cs typeface="Times New Roman" pitchFamily="18" charset="0"/>
                <a:hlinkClick r:id="rId3" action="ppaction://hlinksldjump"/>
              </a:rPr>
              <a:t>2.5 Assumptions and Dependencies</a:t>
            </a:r>
            <a:endParaRPr lang="en-A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AU" sz="3200" b="1" smtClean="0"/>
              <a:t>SRS template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sz="2400" smtClean="0">
                <a:cs typeface="Times New Roman" pitchFamily="18" charset="0"/>
                <a:hlinkClick r:id="rId3" action="ppaction://hlinksldjump"/>
              </a:rPr>
              <a:t>3.0 Specific Requirements</a:t>
            </a:r>
            <a:r>
              <a:rPr lang="en-AU" sz="2400" smtClean="0">
                <a:cs typeface="Times New Roman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AU" sz="2000" smtClean="0">
                <a:cs typeface="Times New Roman" pitchFamily="18" charset="0"/>
                <a:hlinkClick r:id="rId3" action="ppaction://hlinksldjump"/>
              </a:rPr>
              <a:t>3.1 Functional Requirements</a:t>
            </a:r>
            <a:r>
              <a:rPr lang="en-AU" sz="2000" smtClean="0">
                <a:cs typeface="Times New Roman" pitchFamily="18" charset="0"/>
              </a:rPr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AU" sz="1800" smtClean="0">
                <a:cs typeface="Times New Roman" pitchFamily="18" charset="0"/>
                <a:hlinkClick r:id="rId4" action="ppaction://hlinksldjump"/>
              </a:rPr>
              <a:t>3.1.1 Unit Registration</a:t>
            </a:r>
            <a:r>
              <a:rPr lang="en-AU" sz="1800" smtClean="0">
                <a:cs typeface="Times New Roman" pitchFamily="18" charset="0"/>
              </a:rPr>
              <a:t> </a:t>
            </a:r>
            <a:br>
              <a:rPr lang="en-AU" sz="1800" smtClean="0">
                <a:cs typeface="Times New Roman" pitchFamily="18" charset="0"/>
              </a:rPr>
            </a:br>
            <a:r>
              <a:rPr lang="en-AU" sz="1800" smtClean="0">
                <a:cs typeface="Times New Roman" pitchFamily="18" charset="0"/>
                <a:hlinkClick r:id="rId3" action="ppaction://hlinksldjump"/>
              </a:rPr>
              <a:t>3.1.2 Retrieving and Displaying Unit Information</a:t>
            </a:r>
            <a:r>
              <a:rPr lang="en-AU" sz="1800" smtClean="0">
                <a:cs typeface="Times New Roman" pitchFamily="18" charset="0"/>
              </a:rPr>
              <a:t> </a:t>
            </a:r>
            <a:br>
              <a:rPr lang="en-AU" sz="1800" smtClean="0">
                <a:cs typeface="Times New Roman" pitchFamily="18" charset="0"/>
              </a:rPr>
            </a:br>
            <a:r>
              <a:rPr lang="en-AU" sz="1800" smtClean="0">
                <a:cs typeface="Times New Roman" pitchFamily="18" charset="0"/>
                <a:hlinkClick r:id="rId3" action="ppaction://hlinksldjump"/>
              </a:rPr>
              <a:t>3.1.3 Report Generation</a:t>
            </a:r>
            <a:r>
              <a:rPr lang="en-AU" sz="1800" smtClean="0">
                <a:cs typeface="Times New Roman" pitchFamily="18" charset="0"/>
              </a:rPr>
              <a:t> </a:t>
            </a:r>
            <a:br>
              <a:rPr lang="en-AU" sz="1800" smtClean="0">
                <a:cs typeface="Times New Roman" pitchFamily="18" charset="0"/>
              </a:rPr>
            </a:br>
            <a:r>
              <a:rPr lang="en-AU" sz="1800" smtClean="0">
                <a:cs typeface="Times New Roman" pitchFamily="18" charset="0"/>
                <a:hlinkClick r:id="rId3" action="ppaction://hlinksldjump"/>
              </a:rPr>
              <a:t>3.1.4 Data Entry</a:t>
            </a:r>
            <a:r>
              <a:rPr lang="en-AU" sz="1800" smtClean="0">
                <a:cs typeface="Times New Roman" pitchFamily="18" charset="0"/>
              </a:rPr>
              <a:t> </a:t>
            </a:r>
            <a:br>
              <a:rPr lang="en-AU" sz="1800" smtClean="0">
                <a:cs typeface="Times New Roman" pitchFamily="18" charset="0"/>
              </a:rPr>
            </a:br>
            <a:endParaRPr lang="en-AU" sz="1800" smtClean="0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AU" sz="2000" smtClean="0">
                <a:cs typeface="Times New Roman" pitchFamily="18" charset="0"/>
                <a:hlinkClick r:id="rId4" action="ppaction://hlinksldjump"/>
              </a:rPr>
              <a:t>3.2 Design Constraints</a:t>
            </a:r>
            <a:endParaRPr lang="en-AU" sz="2000" smtClean="0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AU" sz="2000" smtClean="0">
                <a:cs typeface="Times New Roman" pitchFamily="18" charset="0"/>
                <a:hlinkClick r:id="rId3" action="ppaction://hlinksldjump"/>
              </a:rPr>
              <a:t>3.3 Non-Functional Requirements</a:t>
            </a:r>
            <a:endParaRPr lang="en-AU" sz="2000" smtClean="0">
              <a:cs typeface="Times New Roman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AU" sz="1800" smtClean="0">
                <a:cs typeface="Times New Roman" pitchFamily="18" charset="0"/>
                <a:hlinkClick r:id="rId3" action="ppaction://hlinksldjump"/>
              </a:rPr>
              <a:t>3.3.1 Security</a:t>
            </a:r>
            <a:endParaRPr lang="en-AU" sz="18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AU" sz="2400" smtClean="0">
                <a:cs typeface="Times New Roman" pitchFamily="18" charset="0"/>
                <a:hlinkClick r:id="" action="ppaction://noaction"/>
              </a:rPr>
              <a:t>Appendix A</a:t>
            </a:r>
            <a:endParaRPr lang="en-AU" sz="24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A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6553200" y="5257800"/>
            <a:ext cx="1371600" cy="533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Requirements</a:t>
            </a:r>
          </a:p>
          <a:p>
            <a:pPr algn="ctr"/>
            <a:r>
              <a:rPr lang="en-US">
                <a:latin typeface="Times New Roman" pitchFamily="18" charset="0"/>
              </a:rPr>
              <a:t>Management</a:t>
            </a:r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5562600" y="4572000"/>
            <a:ext cx="1371600" cy="4572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Validation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685800" y="1143000"/>
            <a:ext cx="1371600" cy="4572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Inception</a:t>
            </a: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1524000" y="1828800"/>
            <a:ext cx="1371600" cy="457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Elicitation</a:t>
            </a:r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2514600" y="2514600"/>
            <a:ext cx="1371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Elaboration</a:t>
            </a:r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3505200" y="3200400"/>
            <a:ext cx="13716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Negotiation</a:t>
            </a:r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4495800" y="3886200"/>
            <a:ext cx="13716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Specification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04800" y="1752600"/>
            <a:ext cx="8153400" cy="4114800"/>
          </a:xfrm>
          <a:prstGeom prst="rect">
            <a:avLst/>
          </a:prstGeom>
        </p:spPr>
        <p:txBody>
          <a:bodyPr/>
          <a:lstStyle/>
          <a:p>
            <a:pPr marL="285750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Flow Based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Modeling</a:t>
            </a:r>
            <a:endParaRPr lang="en-US" sz="24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DFDs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CFDs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Processing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narratives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aseline="0" dirty="0" smtClean="0"/>
              <a:t>Class-based</a:t>
            </a:r>
            <a:r>
              <a:rPr lang="en-US" sz="2400" dirty="0" smtClean="0"/>
              <a:t> Model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select classes?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aseline="0" dirty="0" smtClean="0"/>
              <a:t>How</a:t>
            </a:r>
            <a:r>
              <a:rPr lang="en-US" sz="2400" dirty="0" smtClean="0"/>
              <a:t> to find attributes and operations of a class?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CRC modeling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sz="3200" b="1" dirty="0" smtClean="0"/>
              <a:t>Validation Task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During validation, the work products produced as a result of requirements engineering are assessed for quality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specification is examined to ensure that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all software requirements have been stated unambiguously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inconsistencies, omissions, and errors have been detected and corrected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the work products conform to the standards established for the process, the project, and the product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formal technical review serves as the primary requirements validation mechanism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Members include software engineers, customers, users, and other stakeholders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b="1" dirty="0" smtClean="0"/>
              <a:t>Questions to ask when Validating Requirements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Is each requirement consistent with the overall objective for the system/product?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Have all requirements been specified at the proper level of abstraction? That is, do some requirements provide a level of technical detail that is inappropriate at this stage?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Is the requirement really necessary or does it represent an add-on feature that may not be essential to the objective of the system?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Is each requirement bounded and unambiguous?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Does each requirement have attribution? That is, is a source (generally, a specific individual) noted for each requirement?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3429000" y="6248400"/>
            <a:ext cx="203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Times New Roman" pitchFamily="18" charset="0"/>
              </a:rPr>
              <a:t>(more on next slide)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b="1" smtClean="0"/>
              <a:t>Questions to ask when Validating Requirements</a:t>
            </a:r>
            <a:r>
              <a:rPr lang="en-US" sz="2800" b="1" smtClean="0"/>
              <a:t> (continued)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Is each requirement achievable in the technical environment that will house the system or product?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Is each requirement testable, once implemented?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Does the requirements model properly reflect the information, function, and behavior of the system to be built?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Has the requirements model been “partitioned” in a way that exposes progressively more detailed information about the system?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6553200" y="5257800"/>
            <a:ext cx="1371600" cy="5334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Requirements</a:t>
            </a:r>
          </a:p>
          <a:p>
            <a:pPr algn="ctr"/>
            <a:r>
              <a:rPr lang="en-US">
                <a:latin typeface="Times New Roman" pitchFamily="18" charset="0"/>
              </a:rPr>
              <a:t>Management</a:t>
            </a: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5562600" y="4572000"/>
            <a:ext cx="1371600" cy="457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Validation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685800" y="1143000"/>
            <a:ext cx="1371600" cy="4572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Inception</a:t>
            </a: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1524000" y="1828800"/>
            <a:ext cx="1371600" cy="457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Elicitation</a:t>
            </a: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2514600" y="2514600"/>
            <a:ext cx="1371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Elaboration</a:t>
            </a:r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3505200" y="3200400"/>
            <a:ext cx="13716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Negotiation</a:t>
            </a:r>
          </a:p>
        </p:txBody>
      </p:sp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4495800" y="3886200"/>
            <a:ext cx="13716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Specification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Requirements Management Task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876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During requirements management, the project team performs a set of activities to identify, control, and track requirements and changes to the requirements at any time as the project proceeds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Each requirement is assigned a unique identifier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requirements are then placed into one or more traceability tables 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 requirements traceability table is also placed at the end of the software requirements specification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 Traceability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6477000" y="5867400"/>
            <a:ext cx="1371600" cy="533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Requirements</a:t>
            </a:r>
          </a:p>
          <a:p>
            <a:pPr algn="ctr"/>
            <a:r>
              <a:rPr lang="en-US">
                <a:latin typeface="Times New Roman" pitchFamily="18" charset="0"/>
              </a:rPr>
              <a:t>Management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5486400" y="5181600"/>
            <a:ext cx="1371600" cy="457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Validation</a:t>
            </a:r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609600" y="1752600"/>
            <a:ext cx="1371600" cy="4572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Inception</a:t>
            </a:r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1447800" y="2438400"/>
            <a:ext cx="1371600" cy="457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Elicitation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2438400" y="3124200"/>
            <a:ext cx="1371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Elaboration</a:t>
            </a:r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3429000" y="3810000"/>
            <a:ext cx="13716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Negotiation</a:t>
            </a:r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4419600" y="4495800"/>
            <a:ext cx="13716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Specification</a:t>
            </a:r>
          </a:p>
        </p:txBody>
      </p:sp>
      <p:sp>
        <p:nvSpPr>
          <p:cNvPr id="97290" name="Text Box 10"/>
          <p:cNvSpPr txBox="1">
            <a:spLocks noChangeArrowheads="1"/>
          </p:cNvSpPr>
          <p:nvPr/>
        </p:nvSpPr>
        <p:spPr bwMode="auto">
          <a:xfrm>
            <a:off x="8610600" y="63246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u="sng">
                <a:latin typeface="Times New Roman" pitchFamily="18" charset="0"/>
                <a:sym typeface="Wingdings" pitchFamily="2" charset="2"/>
              </a:rPr>
              <a:t></a:t>
            </a:r>
            <a:endParaRPr lang="en-US" u="sng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04800" y="1752600"/>
            <a:ext cx="8153400" cy="4114800"/>
          </a:xfrm>
          <a:prstGeom prst="rect">
            <a:avLst/>
          </a:prstGeom>
        </p:spPr>
        <p:txBody>
          <a:bodyPr/>
          <a:lstStyle/>
          <a:p>
            <a:pPr marL="285750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Elaboration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Behavioral Modeling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Negotiation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Specification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Validation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Requirements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Behavioral Modeling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Creating a Behavioral Model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 marL="609600" indent="-609600" eaLnBrk="1" hangingPunct="1">
              <a:buFontTx/>
              <a:buAutoNum type="arabicParenR"/>
            </a:pPr>
            <a:r>
              <a:rPr lang="en-US" sz="2000" dirty="0" smtClean="0"/>
              <a:t>Identify events found within the use cases and implied by the attributes in the class diagrams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en-US" sz="2000" dirty="0" smtClean="0"/>
              <a:t>Build a state diagram for each class, and if useful, for the whole software system</a:t>
            </a:r>
          </a:p>
          <a:p>
            <a:pPr marL="609600" indent="-609600" eaLnBrk="1" hangingPunct="1">
              <a:buFontTx/>
              <a:buAutoNum type="arabicParenR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Identifying Events in Use Cases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An event occurs whenever an actor and the system exchange information</a:t>
            </a:r>
          </a:p>
          <a:p>
            <a:pPr eaLnBrk="1" hangingPunct="1"/>
            <a:r>
              <a:rPr lang="en-US" sz="2000" dirty="0" smtClean="0"/>
              <a:t>An event is NOT the information that is exchanged, but rather the fact that information has been exchanged</a:t>
            </a:r>
          </a:p>
          <a:p>
            <a:pPr eaLnBrk="1" hangingPunct="1"/>
            <a:r>
              <a:rPr lang="en-US" sz="2000" dirty="0" smtClean="0"/>
              <a:t>Some events have an explicit impact on the flow of control, while others do not</a:t>
            </a:r>
          </a:p>
          <a:p>
            <a:pPr lvl="1" eaLnBrk="1" hangingPunct="1"/>
            <a:r>
              <a:rPr lang="en-US" sz="1800" dirty="0" smtClean="0"/>
              <a:t>An example is the reading of a data item from the user versus comparing the data item to some possible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Building a State Diagram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 state is represented by a rounded rectangle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 transition (i.e., event) is represented by a labeled arrow leading from one state to another </a:t>
            </a: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The </a:t>
            </a:r>
            <a:r>
              <a:rPr lang="en-US" sz="2000" u="sng" dirty="0" smtClean="0"/>
              <a:t>active state</a:t>
            </a:r>
            <a:r>
              <a:rPr lang="en-US" sz="2000" dirty="0" smtClean="0"/>
              <a:t> of an object indicates the current overall status of the object as is goes through transformation or processing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A state name represents one of the possible active states of an object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The </a:t>
            </a:r>
            <a:r>
              <a:rPr lang="en-US" sz="2000" u="sng" dirty="0" smtClean="0"/>
              <a:t>passive state</a:t>
            </a:r>
            <a:r>
              <a:rPr lang="en-US" sz="2000" dirty="0" smtClean="0"/>
              <a:t> of an object is the current value of all of an object's attributes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A guard in a transition may contain the checking of the passive state of an 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Identifying Events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91000"/>
          </a:xfrm>
        </p:spPr>
        <p:txBody>
          <a:bodyPr/>
          <a:lstStyle/>
          <a:p>
            <a:pPr eaLnBrk="1" hangingPunct="1"/>
            <a:r>
              <a:rPr lang="en-US" sz="2400" smtClean="0"/>
              <a:t>A use-case is examined for </a:t>
            </a:r>
            <a:r>
              <a:rPr lang="en-US" sz="2400" i="1" smtClean="0">
                <a:solidFill>
                  <a:schemeClr val="tx2"/>
                </a:solidFill>
              </a:rPr>
              <a:t>points of information exchange</a:t>
            </a:r>
            <a:r>
              <a:rPr lang="en-US" sz="2400" smtClean="0"/>
              <a:t>.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</a:rPr>
              <a:t>The </a:t>
            </a:r>
            <a:r>
              <a:rPr lang="en-US" sz="2400" u="sng" smtClean="0">
                <a:solidFill>
                  <a:schemeClr val="tx2"/>
                </a:solidFill>
                <a:latin typeface="Times New Roman" pitchFamily="18" charset="0"/>
              </a:rPr>
              <a:t>homeowner uses the keypad to key in a four-digit password</a:t>
            </a:r>
            <a:r>
              <a:rPr lang="en-US" sz="2400" smtClean="0">
                <a:latin typeface="Times New Roman" pitchFamily="18" charset="0"/>
              </a:rPr>
              <a:t>. The </a:t>
            </a:r>
            <a:r>
              <a:rPr lang="en-US" sz="2400" u="sng" smtClean="0">
                <a:solidFill>
                  <a:schemeClr val="tx2"/>
                </a:solidFill>
                <a:latin typeface="Times New Roman" pitchFamily="18" charset="0"/>
              </a:rPr>
              <a:t>password is compared with the valid password stored in the system</a:t>
            </a:r>
            <a:r>
              <a:rPr lang="en-US" sz="2400" smtClean="0">
                <a:latin typeface="Times New Roman" pitchFamily="18" charset="0"/>
              </a:rPr>
              <a:t>. If the password in incorrect, the </a:t>
            </a:r>
            <a:r>
              <a:rPr lang="en-US" sz="2400" u="sng" smtClean="0">
                <a:solidFill>
                  <a:schemeClr val="tx2"/>
                </a:solidFill>
                <a:latin typeface="Times New Roman" pitchFamily="18" charset="0"/>
              </a:rPr>
              <a:t>control panel will beep</a:t>
            </a:r>
            <a:r>
              <a:rPr lang="en-US" sz="2400" smtClean="0">
                <a:latin typeface="Times New Roman" pitchFamily="18" charset="0"/>
              </a:rPr>
              <a:t> once and reset itself for additional input. If the password is correct, the control panel awaits further action.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State Diagram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blackWhite">
          <a:xfrm>
            <a:off x="1609725" y="6000750"/>
            <a:ext cx="5921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800">
                <a:solidFill>
                  <a:schemeClr val="tx2"/>
                </a:solidFill>
                <a:latin typeface="Times New Roman" pitchFamily="18" charset="0"/>
              </a:rPr>
              <a:t>State diagram for the ControlPanel class</a:t>
            </a:r>
          </a:p>
        </p:txBody>
      </p:sp>
      <p:pic>
        <p:nvPicPr>
          <p:cNvPr id="68612" name="Picture 4" descr="State_Diagr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228725"/>
            <a:ext cx="6400800" cy="46386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1099</Words>
  <Application>Microsoft Office PowerPoint</Application>
  <PresentationFormat>On-screen Show (4:3)</PresentationFormat>
  <Paragraphs>165</Paragraphs>
  <Slides>26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Requirement Engineering  Lecture 08</vt:lpstr>
      <vt:lpstr>Recap</vt:lpstr>
      <vt:lpstr>Outline</vt:lpstr>
      <vt:lpstr>Behavioral Modeling</vt:lpstr>
      <vt:lpstr>Creating a Behavioral Model</vt:lpstr>
      <vt:lpstr>Identifying Events in Use Cases</vt:lpstr>
      <vt:lpstr>Building a State Diagram</vt:lpstr>
      <vt:lpstr>Identifying Events</vt:lpstr>
      <vt:lpstr>State Diagram</vt:lpstr>
      <vt:lpstr>Sequence Diagram</vt:lpstr>
      <vt:lpstr>Slide 11</vt:lpstr>
      <vt:lpstr>Negotiation Task</vt:lpstr>
      <vt:lpstr>The Art of Negotiation</vt:lpstr>
      <vt:lpstr>Slide 14</vt:lpstr>
      <vt:lpstr>Specification Task</vt:lpstr>
      <vt:lpstr>Typical Contents of a Software Requirements Specification</vt:lpstr>
      <vt:lpstr>Software Requirements Specification (SRS) template</vt:lpstr>
      <vt:lpstr>SRS template</vt:lpstr>
      <vt:lpstr>Slide 19</vt:lpstr>
      <vt:lpstr>Validation Task</vt:lpstr>
      <vt:lpstr>Questions to ask when Validating Requirements</vt:lpstr>
      <vt:lpstr>Questions to ask when Validating Requirements (continued)</vt:lpstr>
      <vt:lpstr>Slide 23</vt:lpstr>
      <vt:lpstr>Requirements Management Task</vt:lpstr>
      <vt:lpstr>Requirement Traceability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 Engineering</dc:title>
  <dc:creator>NTS</dc:creator>
  <cp:lastModifiedBy>SHAHAB</cp:lastModifiedBy>
  <cp:revision>41</cp:revision>
  <dcterms:created xsi:type="dcterms:W3CDTF">2012-09-25T04:20:11Z</dcterms:created>
  <dcterms:modified xsi:type="dcterms:W3CDTF">2018-05-02T04:24:55Z</dcterms:modified>
</cp:coreProperties>
</file>