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7" r:id="rId5"/>
    <p:sldId id="266" r:id="rId6"/>
    <p:sldId id="259" r:id="rId7"/>
    <p:sldId id="269" r:id="rId8"/>
    <p:sldId id="279" r:id="rId9"/>
    <p:sldId id="270" r:id="rId10"/>
    <p:sldId id="280" r:id="rId11"/>
    <p:sldId id="271" r:id="rId12"/>
    <p:sldId id="272" r:id="rId13"/>
    <p:sldId id="273" r:id="rId14"/>
    <p:sldId id="274" r:id="rId15"/>
    <p:sldId id="276" r:id="rId16"/>
    <p:sldId id="275" r:id="rId17"/>
    <p:sldId id="277" r:id="rId18"/>
    <p:sldId id="268" r:id="rId19"/>
    <p:sldId id="260" r:id="rId20"/>
    <p:sldId id="262" r:id="rId21"/>
    <p:sldId id="263" r:id="rId22"/>
    <p:sldId id="264" r:id="rId23"/>
    <p:sldId id="278" r:id="rId24"/>
    <p:sldId id="258" r:id="rId25"/>
    <p:sldId id="28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4958D4-DB69-4BBD-B461-8BAC6D7148A3}"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A5A4C-6496-4442-86BE-E96F549D3FFA}" type="slidenum">
              <a:rPr lang="en-US" smtClean="0"/>
              <a:t>‹#›</a:t>
            </a:fld>
            <a:endParaRPr lang="en-US"/>
          </a:p>
        </p:txBody>
      </p:sp>
    </p:spTree>
    <p:extLst>
      <p:ext uri="{BB962C8B-B14F-4D97-AF65-F5344CB8AC3E}">
        <p14:creationId xmlns:p14="http://schemas.microsoft.com/office/powerpoint/2010/main" val="1545744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958D4-DB69-4BBD-B461-8BAC6D7148A3}"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A5A4C-6496-4442-86BE-E96F549D3FFA}" type="slidenum">
              <a:rPr lang="en-US" smtClean="0"/>
              <a:t>‹#›</a:t>
            </a:fld>
            <a:endParaRPr lang="en-US"/>
          </a:p>
        </p:txBody>
      </p:sp>
    </p:spTree>
    <p:extLst>
      <p:ext uri="{BB962C8B-B14F-4D97-AF65-F5344CB8AC3E}">
        <p14:creationId xmlns:p14="http://schemas.microsoft.com/office/powerpoint/2010/main" val="1791236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958D4-DB69-4BBD-B461-8BAC6D7148A3}"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A5A4C-6496-4442-86BE-E96F549D3FFA}" type="slidenum">
              <a:rPr lang="en-US" smtClean="0"/>
              <a:t>‹#›</a:t>
            </a:fld>
            <a:endParaRPr lang="en-US"/>
          </a:p>
        </p:txBody>
      </p:sp>
    </p:spTree>
    <p:extLst>
      <p:ext uri="{BB962C8B-B14F-4D97-AF65-F5344CB8AC3E}">
        <p14:creationId xmlns:p14="http://schemas.microsoft.com/office/powerpoint/2010/main" val="79649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958D4-DB69-4BBD-B461-8BAC6D7148A3}"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A5A4C-6496-4442-86BE-E96F549D3FFA}" type="slidenum">
              <a:rPr lang="en-US" smtClean="0"/>
              <a:t>‹#›</a:t>
            </a:fld>
            <a:endParaRPr lang="en-US"/>
          </a:p>
        </p:txBody>
      </p:sp>
    </p:spTree>
    <p:extLst>
      <p:ext uri="{BB962C8B-B14F-4D97-AF65-F5344CB8AC3E}">
        <p14:creationId xmlns:p14="http://schemas.microsoft.com/office/powerpoint/2010/main" val="635855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958D4-DB69-4BBD-B461-8BAC6D7148A3}"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A5A4C-6496-4442-86BE-E96F549D3FFA}" type="slidenum">
              <a:rPr lang="en-US" smtClean="0"/>
              <a:t>‹#›</a:t>
            </a:fld>
            <a:endParaRPr lang="en-US"/>
          </a:p>
        </p:txBody>
      </p:sp>
    </p:spTree>
    <p:extLst>
      <p:ext uri="{BB962C8B-B14F-4D97-AF65-F5344CB8AC3E}">
        <p14:creationId xmlns:p14="http://schemas.microsoft.com/office/powerpoint/2010/main" val="23957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4958D4-DB69-4BBD-B461-8BAC6D7148A3}"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A5A4C-6496-4442-86BE-E96F549D3FFA}" type="slidenum">
              <a:rPr lang="en-US" smtClean="0"/>
              <a:t>‹#›</a:t>
            </a:fld>
            <a:endParaRPr lang="en-US"/>
          </a:p>
        </p:txBody>
      </p:sp>
    </p:spTree>
    <p:extLst>
      <p:ext uri="{BB962C8B-B14F-4D97-AF65-F5344CB8AC3E}">
        <p14:creationId xmlns:p14="http://schemas.microsoft.com/office/powerpoint/2010/main" val="630670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4958D4-DB69-4BBD-B461-8BAC6D7148A3}" type="datetimeFigureOut">
              <a:rPr lang="en-US" smtClean="0"/>
              <a:t>3/15/2018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A5A4C-6496-4442-86BE-E96F549D3FFA}" type="slidenum">
              <a:rPr lang="en-US" smtClean="0"/>
              <a:t>‹#›</a:t>
            </a:fld>
            <a:endParaRPr lang="en-US"/>
          </a:p>
        </p:txBody>
      </p:sp>
    </p:spTree>
    <p:extLst>
      <p:ext uri="{BB962C8B-B14F-4D97-AF65-F5344CB8AC3E}">
        <p14:creationId xmlns:p14="http://schemas.microsoft.com/office/powerpoint/2010/main" val="3045713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4958D4-DB69-4BBD-B461-8BAC6D7148A3}" type="datetimeFigureOut">
              <a:rPr lang="en-US" smtClean="0"/>
              <a:t>3/15/2018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A5A4C-6496-4442-86BE-E96F549D3FFA}" type="slidenum">
              <a:rPr lang="en-US" smtClean="0"/>
              <a:t>‹#›</a:t>
            </a:fld>
            <a:endParaRPr lang="en-US"/>
          </a:p>
        </p:txBody>
      </p:sp>
    </p:spTree>
    <p:extLst>
      <p:ext uri="{BB962C8B-B14F-4D97-AF65-F5344CB8AC3E}">
        <p14:creationId xmlns:p14="http://schemas.microsoft.com/office/powerpoint/2010/main" val="2136835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958D4-DB69-4BBD-B461-8BAC6D7148A3}" type="datetimeFigureOut">
              <a:rPr lang="en-US" smtClean="0"/>
              <a:t>3/15/2018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A5A4C-6496-4442-86BE-E96F549D3FFA}" type="slidenum">
              <a:rPr lang="en-US" smtClean="0"/>
              <a:t>‹#›</a:t>
            </a:fld>
            <a:endParaRPr lang="en-US"/>
          </a:p>
        </p:txBody>
      </p:sp>
    </p:spTree>
    <p:extLst>
      <p:ext uri="{BB962C8B-B14F-4D97-AF65-F5344CB8AC3E}">
        <p14:creationId xmlns:p14="http://schemas.microsoft.com/office/powerpoint/2010/main" val="3837394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958D4-DB69-4BBD-B461-8BAC6D7148A3}"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A5A4C-6496-4442-86BE-E96F549D3FFA}" type="slidenum">
              <a:rPr lang="en-US" smtClean="0"/>
              <a:t>‹#›</a:t>
            </a:fld>
            <a:endParaRPr lang="en-US"/>
          </a:p>
        </p:txBody>
      </p:sp>
    </p:spTree>
    <p:extLst>
      <p:ext uri="{BB962C8B-B14F-4D97-AF65-F5344CB8AC3E}">
        <p14:creationId xmlns:p14="http://schemas.microsoft.com/office/powerpoint/2010/main" val="1785337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958D4-DB69-4BBD-B461-8BAC6D7148A3}"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A5A4C-6496-4442-86BE-E96F549D3FFA}" type="slidenum">
              <a:rPr lang="en-US" smtClean="0"/>
              <a:t>‹#›</a:t>
            </a:fld>
            <a:endParaRPr lang="en-US"/>
          </a:p>
        </p:txBody>
      </p:sp>
    </p:spTree>
    <p:extLst>
      <p:ext uri="{BB962C8B-B14F-4D97-AF65-F5344CB8AC3E}">
        <p14:creationId xmlns:p14="http://schemas.microsoft.com/office/powerpoint/2010/main" val="3629910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958D4-DB69-4BBD-B461-8BAC6D7148A3}" type="datetimeFigureOut">
              <a:rPr lang="en-US" smtClean="0"/>
              <a:t>3/15/2018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A5A4C-6496-4442-86BE-E96F549D3FFA}" type="slidenum">
              <a:rPr lang="en-US" smtClean="0"/>
              <a:t>‹#›</a:t>
            </a:fld>
            <a:endParaRPr lang="en-US"/>
          </a:p>
        </p:txBody>
      </p:sp>
    </p:spTree>
    <p:extLst>
      <p:ext uri="{BB962C8B-B14F-4D97-AF65-F5344CB8AC3E}">
        <p14:creationId xmlns:p14="http://schemas.microsoft.com/office/powerpoint/2010/main" val="965922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Use Case Modeling</a:t>
            </a:r>
            <a:endParaRPr lang="en-US" b="1" dirty="0"/>
          </a:p>
        </p:txBody>
      </p:sp>
      <p:sp>
        <p:nvSpPr>
          <p:cNvPr id="3" name="Subtitle 2"/>
          <p:cNvSpPr>
            <a:spLocks noGrp="1"/>
          </p:cNvSpPr>
          <p:nvPr>
            <p:ph type="subTitle" idx="1"/>
          </p:nvPr>
        </p:nvSpPr>
        <p:spPr/>
        <p:txBody>
          <a:bodyPr/>
          <a:lstStyle/>
          <a:p>
            <a:r>
              <a:rPr lang="en-US" dirty="0" smtClean="0"/>
              <a:t>Lecture </a:t>
            </a:r>
            <a:r>
              <a:rPr lang="en-US" dirty="0" smtClean="0"/>
              <a:t>04</a:t>
            </a:r>
            <a:endParaRPr lang="en-US" dirty="0" smtClean="0"/>
          </a:p>
        </p:txBody>
      </p:sp>
    </p:spTree>
    <p:extLst>
      <p:ext uri="{BB962C8B-B14F-4D97-AF65-F5344CB8AC3E}">
        <p14:creationId xmlns:p14="http://schemas.microsoft.com/office/powerpoint/2010/main" val="3234229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identify use cases</a:t>
            </a:r>
            <a:endParaRPr lang="en-US" dirty="0"/>
          </a:p>
        </p:txBody>
      </p:sp>
      <p:sp>
        <p:nvSpPr>
          <p:cNvPr id="3" name="Content Placeholder 2"/>
          <p:cNvSpPr>
            <a:spLocks noGrp="1"/>
          </p:cNvSpPr>
          <p:nvPr>
            <p:ph idx="1"/>
          </p:nvPr>
        </p:nvSpPr>
        <p:spPr/>
        <p:txBody>
          <a:bodyPr/>
          <a:lstStyle/>
          <a:p>
            <a:r>
              <a:rPr lang="en-US" dirty="0"/>
              <a:t>What functions will the actor want from the system?</a:t>
            </a:r>
          </a:p>
          <a:p>
            <a:r>
              <a:rPr lang="en-US" dirty="0"/>
              <a:t>Does the system store information? What actors will create, read, update or delete this information?</a:t>
            </a:r>
          </a:p>
          <a:p>
            <a:r>
              <a:rPr lang="en-US" dirty="0" smtClean="0"/>
              <a:t>Are </a:t>
            </a:r>
            <a:r>
              <a:rPr lang="en-US" dirty="0"/>
              <a:t>there any external events the system must know about? What actor informs the system of those events</a:t>
            </a:r>
            <a:r>
              <a:rPr lang="en-US" dirty="0" smtClean="0"/>
              <a:t>?</a:t>
            </a:r>
            <a:endParaRPr lang="en-US" dirty="0"/>
          </a:p>
        </p:txBody>
      </p:sp>
      <p:cxnSp>
        <p:nvCxnSpPr>
          <p:cNvPr id="4" name="Straight Connector 3"/>
          <p:cNvCxnSpPr/>
          <p:nvPr/>
        </p:nvCxnSpPr>
        <p:spPr>
          <a:xfrm>
            <a:off x="906440" y="1378423"/>
            <a:ext cx="10407555" cy="0"/>
          </a:xfrm>
          <a:prstGeom prst="line">
            <a:avLst/>
          </a:prstGeom>
          <a:ln w="28575">
            <a:solidFill>
              <a:schemeClr val="accent4">
                <a:lumMod val="60000"/>
                <a:lumOff val="40000"/>
              </a:schemeClr>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06370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Association</a:t>
            </a:r>
            <a:endParaRPr lang="en-US" dirty="0"/>
          </a:p>
        </p:txBody>
      </p:sp>
      <p:sp>
        <p:nvSpPr>
          <p:cNvPr id="3" name="Content Placeholder 2"/>
          <p:cNvSpPr>
            <a:spLocks noGrp="1"/>
          </p:cNvSpPr>
          <p:nvPr>
            <p:ph idx="1"/>
          </p:nvPr>
        </p:nvSpPr>
        <p:spPr/>
        <p:txBody>
          <a:bodyPr/>
          <a:lstStyle/>
          <a:p>
            <a:r>
              <a:rPr lang="en-US" dirty="0"/>
              <a:t>The participation of an actor in a use case is shown by connecting a actor </a:t>
            </a:r>
            <a:r>
              <a:rPr lang="en-US" dirty="0" smtClean="0"/>
              <a:t>to a </a:t>
            </a:r>
            <a:r>
              <a:rPr lang="en-US" dirty="0"/>
              <a:t>use case by a solid link.</a:t>
            </a:r>
          </a:p>
          <a:p>
            <a:r>
              <a:rPr lang="en-US" dirty="0"/>
              <a:t>Actors may be connected to use cases by associations, indicating that the actor and the use case communicate with one another using messages.</a:t>
            </a:r>
          </a:p>
          <a:p>
            <a:endParaRPr lang="en-US" dirty="0"/>
          </a:p>
        </p:txBody>
      </p:sp>
      <p:cxnSp>
        <p:nvCxnSpPr>
          <p:cNvPr id="4" name="Straight Connector 3"/>
          <p:cNvCxnSpPr/>
          <p:nvPr/>
        </p:nvCxnSpPr>
        <p:spPr>
          <a:xfrm>
            <a:off x="906440" y="1378423"/>
            <a:ext cx="10407555" cy="0"/>
          </a:xfrm>
          <a:prstGeom prst="line">
            <a:avLst/>
          </a:prstGeom>
          <a:ln w="28575">
            <a:solidFill>
              <a:schemeClr val="accent4">
                <a:lumMod val="60000"/>
                <a:lumOff val="40000"/>
              </a:schemeClr>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938342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boundary</a:t>
            </a:r>
            <a:endParaRPr lang="en-US" dirty="0"/>
          </a:p>
        </p:txBody>
      </p:sp>
      <p:sp>
        <p:nvSpPr>
          <p:cNvPr id="3" name="Content Placeholder 2"/>
          <p:cNvSpPr>
            <a:spLocks noGrp="1"/>
          </p:cNvSpPr>
          <p:nvPr>
            <p:ph idx="1"/>
          </p:nvPr>
        </p:nvSpPr>
        <p:spPr/>
        <p:txBody>
          <a:bodyPr>
            <a:normAutofit lnSpcReduction="10000"/>
          </a:bodyPr>
          <a:lstStyle/>
          <a:p>
            <a:r>
              <a:rPr lang="en-US" dirty="0"/>
              <a:t>The system boundary is potentially the entire system as defined in the requirements document.</a:t>
            </a:r>
          </a:p>
          <a:p>
            <a:r>
              <a:rPr lang="en-US" dirty="0"/>
              <a:t>For large and complex systems, each modules may be the system boundary.</a:t>
            </a:r>
          </a:p>
          <a:p>
            <a:r>
              <a:rPr lang="en-US" dirty="0"/>
              <a:t>For example, for an ERP system for an organization, each of the modules such as personal, payroll, accounting, etc.</a:t>
            </a:r>
          </a:p>
          <a:p>
            <a:r>
              <a:rPr lang="en-US" dirty="0"/>
              <a:t>can form a system boundary for use cases specific to each of these business functions.</a:t>
            </a:r>
          </a:p>
          <a:p>
            <a:r>
              <a:rPr lang="en-US" dirty="0"/>
              <a:t>The entire system can span all of these modules depicting the overall system </a:t>
            </a:r>
            <a:r>
              <a:rPr lang="en-US" dirty="0" smtClean="0"/>
              <a:t>boundary</a:t>
            </a:r>
            <a:endParaRPr lang="en-US" dirty="0"/>
          </a:p>
        </p:txBody>
      </p:sp>
      <p:cxnSp>
        <p:nvCxnSpPr>
          <p:cNvPr id="4" name="Straight Connector 3"/>
          <p:cNvCxnSpPr/>
          <p:nvPr/>
        </p:nvCxnSpPr>
        <p:spPr>
          <a:xfrm>
            <a:off x="906440" y="1378423"/>
            <a:ext cx="10407555" cy="0"/>
          </a:xfrm>
          <a:prstGeom prst="line">
            <a:avLst/>
          </a:prstGeom>
          <a:ln w="28575">
            <a:solidFill>
              <a:schemeClr val="accent4">
                <a:lumMod val="60000"/>
                <a:lumOff val="40000"/>
              </a:schemeClr>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803171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use case</a:t>
            </a:r>
            <a:endParaRPr lang="en-US" dirty="0"/>
          </a:p>
        </p:txBody>
      </p:sp>
      <p:sp>
        <p:nvSpPr>
          <p:cNvPr id="3" name="Content Placeholder 2"/>
          <p:cNvSpPr>
            <a:spLocks noGrp="1"/>
          </p:cNvSpPr>
          <p:nvPr>
            <p:ph idx="1"/>
          </p:nvPr>
        </p:nvSpPr>
        <p:spPr/>
        <p:txBody>
          <a:bodyPr/>
          <a:lstStyle/>
          <a:p>
            <a:r>
              <a:rPr lang="en-US" dirty="0"/>
              <a:t>Indicates that an "Invalid Password" use case may include (subject to specified in the extension) the behavior specified by base use case "Login Account".</a:t>
            </a:r>
          </a:p>
          <a:p>
            <a:r>
              <a:rPr lang="en-US" dirty="0"/>
              <a:t>Depict with a directed arrow having a dotted line. The tip of arrowhead points to the base use case and the child use case is connected at the base of the arrow.</a:t>
            </a:r>
          </a:p>
          <a:p>
            <a:r>
              <a:rPr lang="en-US" dirty="0"/>
              <a:t>The stereotype "&lt;&lt;extends&gt;&gt;" identifies as an extend </a:t>
            </a:r>
            <a:r>
              <a:rPr lang="en-US" dirty="0" smtClean="0"/>
              <a:t>relationship</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0629" y="886619"/>
            <a:ext cx="3267075" cy="581025"/>
          </a:xfrm>
          <a:prstGeom prst="rect">
            <a:avLst/>
          </a:prstGeom>
        </p:spPr>
      </p:pic>
      <p:cxnSp>
        <p:nvCxnSpPr>
          <p:cNvPr id="6" name="Straight Connector 5"/>
          <p:cNvCxnSpPr/>
          <p:nvPr/>
        </p:nvCxnSpPr>
        <p:spPr>
          <a:xfrm>
            <a:off x="906440" y="1378423"/>
            <a:ext cx="10407555" cy="0"/>
          </a:xfrm>
          <a:prstGeom prst="line">
            <a:avLst/>
          </a:prstGeom>
          <a:ln w="28575">
            <a:solidFill>
              <a:schemeClr val="accent4">
                <a:lumMod val="60000"/>
                <a:lumOff val="40000"/>
              </a:schemeClr>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067289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Including a use case</a:t>
            </a:r>
            <a:endParaRPr lang="en-US" dirty="0"/>
          </a:p>
        </p:txBody>
      </p:sp>
      <p:sp>
        <p:nvSpPr>
          <p:cNvPr id="3" name="Content Placeholder 2"/>
          <p:cNvSpPr>
            <a:spLocks noGrp="1"/>
          </p:cNvSpPr>
          <p:nvPr>
            <p:ph idx="1"/>
          </p:nvPr>
        </p:nvSpPr>
        <p:spPr/>
        <p:txBody>
          <a:bodyPr>
            <a:normAutofit fontScale="92500" lnSpcReduction="20000"/>
          </a:bodyPr>
          <a:lstStyle/>
          <a:p>
            <a:r>
              <a:rPr lang="en-US" dirty="0"/>
              <a:t>When a use case is depicted as using functionality of another functionality of another use case, this relationship between the use cases is named as an include or uses relationship.</a:t>
            </a:r>
          </a:p>
          <a:p>
            <a:r>
              <a:rPr lang="en-US" dirty="0"/>
              <a:t>A use case includes the functionality described in another use case as a part of its business process flow.</a:t>
            </a:r>
          </a:p>
          <a:p>
            <a:r>
              <a:rPr lang="en-US" dirty="0"/>
              <a:t>A uses relationship from base use case to child use case indicates that an instance of the base use case will include the behavior as specified in the child use case.</a:t>
            </a:r>
          </a:p>
          <a:p>
            <a:r>
              <a:rPr lang="en-US" dirty="0"/>
              <a:t>An include relationship is depicted with a directed arrow having a dotted line. The tip of arrowhead points to the child use case and the parent use case connected at base of the arrow.</a:t>
            </a:r>
          </a:p>
          <a:p>
            <a:r>
              <a:rPr lang="en-US" dirty="0"/>
              <a:t>The stereotype "&lt;&lt;include&gt;&gt;" identifies the relationship as an include relationship</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8555" y="1027906"/>
            <a:ext cx="5090322" cy="636290"/>
          </a:xfrm>
          <a:prstGeom prst="rect">
            <a:avLst/>
          </a:prstGeom>
        </p:spPr>
      </p:pic>
      <p:cxnSp>
        <p:nvCxnSpPr>
          <p:cNvPr id="5" name="Straight Connector 4"/>
          <p:cNvCxnSpPr/>
          <p:nvPr/>
        </p:nvCxnSpPr>
        <p:spPr>
          <a:xfrm>
            <a:off x="906440" y="1378423"/>
            <a:ext cx="10407555" cy="0"/>
          </a:xfrm>
          <a:prstGeom prst="line">
            <a:avLst/>
          </a:prstGeom>
          <a:ln w="28575">
            <a:solidFill>
              <a:schemeClr val="accent4">
                <a:lumMod val="60000"/>
                <a:lumOff val="40000"/>
              </a:schemeClr>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404510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4472" y="1690688"/>
            <a:ext cx="9583056" cy="4068667"/>
          </a:xfrm>
        </p:spPr>
      </p:pic>
    </p:spTree>
    <p:extLst>
      <p:ext uri="{BB962C8B-B14F-4D97-AF65-F5344CB8AC3E}">
        <p14:creationId xmlns:p14="http://schemas.microsoft.com/office/powerpoint/2010/main" val="20608467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 of use case</a:t>
            </a:r>
            <a:endParaRPr lang="en-US" dirty="0"/>
          </a:p>
        </p:txBody>
      </p:sp>
      <p:sp>
        <p:nvSpPr>
          <p:cNvPr id="3" name="Content Placeholder 2"/>
          <p:cNvSpPr>
            <a:spLocks noGrp="1"/>
          </p:cNvSpPr>
          <p:nvPr>
            <p:ph idx="1"/>
          </p:nvPr>
        </p:nvSpPr>
        <p:spPr/>
        <p:txBody>
          <a:bodyPr/>
          <a:lstStyle/>
          <a:p>
            <a:r>
              <a:rPr lang="en-US" dirty="0"/>
              <a:t>A generalization relationship is a parent-child relationship between use cases.</a:t>
            </a:r>
          </a:p>
          <a:p>
            <a:r>
              <a:rPr lang="en-US" dirty="0"/>
              <a:t>The child use case in the generalization relationship has the underlying business process meaning, but is an enhancement of the parent use case.</a:t>
            </a:r>
          </a:p>
          <a:p>
            <a:r>
              <a:rPr lang="en-US" dirty="0"/>
              <a:t>Generalization is shown as a directed arrow with a triangle arrowhead.</a:t>
            </a:r>
          </a:p>
          <a:p>
            <a:r>
              <a:rPr lang="en-US" dirty="0"/>
              <a:t>The child use case is connected at the base of the arrow. The tip of the arrow is connected to the parent use case</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800" y="777921"/>
            <a:ext cx="4756292" cy="640461"/>
          </a:xfrm>
          <a:prstGeom prst="rect">
            <a:avLst/>
          </a:prstGeom>
        </p:spPr>
      </p:pic>
      <p:cxnSp>
        <p:nvCxnSpPr>
          <p:cNvPr id="5" name="Straight Connector 4"/>
          <p:cNvCxnSpPr/>
          <p:nvPr/>
        </p:nvCxnSpPr>
        <p:spPr>
          <a:xfrm>
            <a:off x="906440" y="1378423"/>
            <a:ext cx="10407555" cy="0"/>
          </a:xfrm>
          <a:prstGeom prst="line">
            <a:avLst/>
          </a:prstGeom>
          <a:ln w="28575">
            <a:solidFill>
              <a:schemeClr val="accent4">
                <a:lumMod val="60000"/>
                <a:lumOff val="40000"/>
              </a:schemeClr>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9999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0129" y="1894298"/>
            <a:ext cx="7301076" cy="3523863"/>
          </a:xfrm>
        </p:spPr>
      </p:pic>
    </p:spTree>
    <p:extLst>
      <p:ext uri="{BB962C8B-B14F-4D97-AF65-F5344CB8AC3E}">
        <p14:creationId xmlns:p14="http://schemas.microsoft.com/office/powerpoint/2010/main" val="2539597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4359" y="499151"/>
            <a:ext cx="9643281" cy="5635683"/>
          </a:xfrm>
        </p:spPr>
      </p:pic>
    </p:spTree>
    <p:extLst>
      <p:ext uri="{BB962C8B-B14F-4D97-AF65-F5344CB8AC3E}">
        <p14:creationId xmlns:p14="http://schemas.microsoft.com/office/powerpoint/2010/main" val="36554829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9767" y="228647"/>
            <a:ext cx="7068824" cy="6319897"/>
          </a:xfrm>
        </p:spPr>
      </p:pic>
    </p:spTree>
    <p:extLst>
      <p:ext uri="{BB962C8B-B14F-4D97-AF65-F5344CB8AC3E}">
        <p14:creationId xmlns:p14="http://schemas.microsoft.com/office/powerpoint/2010/main" val="3108164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Use cases</a:t>
            </a:r>
          </a:p>
          <a:p>
            <a:r>
              <a:rPr lang="en-US" dirty="0" smtClean="0"/>
              <a:t>The purpose of use cases modeling</a:t>
            </a:r>
          </a:p>
          <a:p>
            <a:r>
              <a:rPr lang="en-US" dirty="0" smtClean="0"/>
              <a:t>Where to use?</a:t>
            </a:r>
          </a:p>
          <a:p>
            <a:r>
              <a:rPr lang="en-US" dirty="0" smtClean="0"/>
              <a:t>Use case modeling in agile</a:t>
            </a:r>
            <a:endParaRPr lang="en-US" dirty="0"/>
          </a:p>
        </p:txBody>
      </p:sp>
      <p:cxnSp>
        <p:nvCxnSpPr>
          <p:cNvPr id="4" name="Straight Connector 3"/>
          <p:cNvCxnSpPr/>
          <p:nvPr/>
        </p:nvCxnSpPr>
        <p:spPr>
          <a:xfrm>
            <a:off x="906440" y="1378423"/>
            <a:ext cx="10407555" cy="0"/>
          </a:xfrm>
          <a:prstGeom prst="line">
            <a:avLst/>
          </a:prstGeom>
          <a:ln w="28575">
            <a:solidFill>
              <a:schemeClr val="accent4">
                <a:lumMod val="60000"/>
                <a:lumOff val="40000"/>
              </a:schemeClr>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688056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28898"/>
            <a:ext cx="10163840" cy="5653538"/>
          </a:xfrm>
        </p:spPr>
      </p:pic>
    </p:spTree>
    <p:extLst>
      <p:ext uri="{BB962C8B-B14F-4D97-AF65-F5344CB8AC3E}">
        <p14:creationId xmlns:p14="http://schemas.microsoft.com/office/powerpoint/2010/main" val="3550297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Use Case Diagrams</a:t>
            </a:r>
            <a:endParaRPr lang="en-US" dirty="0"/>
          </a:p>
        </p:txBody>
      </p:sp>
      <p:sp>
        <p:nvSpPr>
          <p:cNvPr id="3" name="Content Placeholder 2"/>
          <p:cNvSpPr>
            <a:spLocks noGrp="1"/>
          </p:cNvSpPr>
          <p:nvPr>
            <p:ph idx="1"/>
          </p:nvPr>
        </p:nvSpPr>
        <p:spPr/>
        <p:txBody>
          <a:bodyPr>
            <a:normAutofit lnSpcReduction="10000"/>
          </a:bodyPr>
          <a:lstStyle/>
          <a:p>
            <a:r>
              <a:rPr lang="en-US" dirty="0" smtClean="0"/>
              <a:t>Identify all the actors</a:t>
            </a:r>
          </a:p>
          <a:p>
            <a:r>
              <a:rPr lang="en-US" dirty="0" smtClean="0"/>
              <a:t>Now you should identify how the actors interact with the system</a:t>
            </a:r>
          </a:p>
          <a:p>
            <a:pPr lvl="1"/>
            <a:r>
              <a:rPr lang="en-US" dirty="0" smtClean="0"/>
              <a:t>This will give you the use cases</a:t>
            </a:r>
          </a:p>
          <a:p>
            <a:r>
              <a:rPr lang="en-US" dirty="0" smtClean="0"/>
              <a:t>Show the interaction with association</a:t>
            </a:r>
          </a:p>
          <a:p>
            <a:pPr lvl="1"/>
            <a:r>
              <a:rPr lang="en-US" dirty="0" smtClean="0"/>
              <a:t>Don’t use arrows at start</a:t>
            </a:r>
          </a:p>
          <a:p>
            <a:pPr lvl="1"/>
            <a:r>
              <a:rPr lang="en-US" dirty="0" smtClean="0"/>
              <a:t>Don’t worry you can modify it any time</a:t>
            </a:r>
          </a:p>
          <a:p>
            <a:r>
              <a:rPr lang="en-US" dirty="0" smtClean="0"/>
              <a:t>Now try finding similarities between use cases and model them using</a:t>
            </a:r>
          </a:p>
          <a:p>
            <a:pPr lvl="1"/>
            <a:r>
              <a:rPr lang="en-US" dirty="0" smtClean="0"/>
              <a:t>Extends</a:t>
            </a:r>
          </a:p>
          <a:p>
            <a:pPr lvl="1"/>
            <a:r>
              <a:rPr lang="en-US" dirty="0" smtClean="0"/>
              <a:t>Includes</a:t>
            </a:r>
          </a:p>
          <a:p>
            <a:pPr lvl="1"/>
            <a:r>
              <a:rPr lang="en-US" dirty="0" smtClean="0"/>
              <a:t>Inheritance</a:t>
            </a:r>
          </a:p>
        </p:txBody>
      </p:sp>
      <p:cxnSp>
        <p:nvCxnSpPr>
          <p:cNvPr id="4" name="Straight Connector 3"/>
          <p:cNvCxnSpPr/>
          <p:nvPr/>
        </p:nvCxnSpPr>
        <p:spPr>
          <a:xfrm>
            <a:off x="906440" y="1378423"/>
            <a:ext cx="10407555" cy="0"/>
          </a:xfrm>
          <a:prstGeom prst="line">
            <a:avLst/>
          </a:prstGeom>
          <a:ln w="28575">
            <a:solidFill>
              <a:schemeClr val="accent4">
                <a:lumMod val="60000"/>
                <a:lumOff val="40000"/>
              </a:schemeClr>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6203578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8980" y="365125"/>
            <a:ext cx="8374039" cy="5935675"/>
          </a:xfrm>
        </p:spPr>
      </p:pic>
    </p:spTree>
    <p:extLst>
      <p:ext uri="{BB962C8B-B14F-4D97-AF65-F5344CB8AC3E}">
        <p14:creationId xmlns:p14="http://schemas.microsoft.com/office/powerpoint/2010/main" val="10518361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141" y="1027906"/>
            <a:ext cx="10973718" cy="5012093"/>
          </a:xfrm>
        </p:spPr>
      </p:pic>
    </p:spTree>
    <p:extLst>
      <p:ext uri="{BB962C8B-B14F-4D97-AF65-F5344CB8AC3E}">
        <p14:creationId xmlns:p14="http://schemas.microsoft.com/office/powerpoint/2010/main" val="24567813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modeling in agile</a:t>
            </a:r>
            <a:endParaRPr lang="en-US" dirty="0"/>
          </a:p>
        </p:txBody>
      </p:sp>
      <p:sp>
        <p:nvSpPr>
          <p:cNvPr id="5" name="Content Placeholder 4"/>
          <p:cNvSpPr>
            <a:spLocks noGrp="1"/>
          </p:cNvSpPr>
          <p:nvPr>
            <p:ph idx="1"/>
          </p:nvPr>
        </p:nvSpPr>
        <p:spPr>
          <a:xfrm>
            <a:off x="838200" y="1825625"/>
            <a:ext cx="4484427" cy="4351338"/>
          </a:xfrm>
        </p:spPr>
        <p:txBody>
          <a:bodyPr/>
          <a:lstStyle/>
          <a:p>
            <a:pPr algn="just"/>
            <a:r>
              <a:rPr lang="en-US" dirty="0" smtClean="0"/>
              <a:t>Keep it as simple as possible</a:t>
            </a:r>
          </a:p>
          <a:p>
            <a:pPr algn="just"/>
            <a:r>
              <a:rPr lang="en-US" dirty="0" smtClean="0"/>
              <a:t>Use simple, flexible tools</a:t>
            </a:r>
          </a:p>
          <a:p>
            <a:pPr algn="just"/>
            <a:r>
              <a:rPr lang="en-US" dirty="0" smtClean="0"/>
              <a:t>Content is more important than representation</a:t>
            </a:r>
          </a:p>
          <a:p>
            <a:pPr algn="just"/>
            <a:r>
              <a:rPr lang="en-US" dirty="0" smtClean="0"/>
              <a:t>It is ok if it is not complete. You can add details later.</a:t>
            </a:r>
            <a:endParaRPr lang="en-US" dirty="0"/>
          </a:p>
        </p:txBody>
      </p:sp>
      <p:pic>
        <p:nvPicPr>
          <p:cNvPr id="6"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1614" y="1690688"/>
            <a:ext cx="4897747" cy="2901428"/>
          </a:xfrm>
          <a:prstGeom prst="rect">
            <a:avLst/>
          </a:prstGeom>
        </p:spPr>
      </p:pic>
      <p:cxnSp>
        <p:nvCxnSpPr>
          <p:cNvPr id="7" name="Straight Connector 6"/>
          <p:cNvCxnSpPr/>
          <p:nvPr/>
        </p:nvCxnSpPr>
        <p:spPr>
          <a:xfrm>
            <a:off x="906440" y="1378423"/>
            <a:ext cx="10407555" cy="0"/>
          </a:xfrm>
          <a:prstGeom prst="line">
            <a:avLst/>
          </a:prstGeom>
          <a:ln w="28575">
            <a:solidFill>
              <a:schemeClr val="accent4">
                <a:lumMod val="60000"/>
                <a:lumOff val="40000"/>
              </a:schemeClr>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7814269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tips</a:t>
            </a:r>
            <a:endParaRPr lang="en-US" dirty="0"/>
          </a:p>
        </p:txBody>
      </p:sp>
      <p:sp>
        <p:nvSpPr>
          <p:cNvPr id="3" name="Content Placeholder 2"/>
          <p:cNvSpPr>
            <a:spLocks noGrp="1"/>
          </p:cNvSpPr>
          <p:nvPr>
            <p:ph idx="1"/>
          </p:nvPr>
        </p:nvSpPr>
        <p:spPr/>
        <p:txBody>
          <a:bodyPr/>
          <a:lstStyle/>
          <a:p>
            <a:r>
              <a:rPr lang="en-US" dirty="0"/>
              <a:t>Always structure and organize the use case diagram from the perspective of actors.</a:t>
            </a:r>
          </a:p>
          <a:p>
            <a:r>
              <a:rPr lang="en-US" dirty="0"/>
              <a:t>Use cases should start off simple and at the highest view possible. Only then can they be refined and detailed further.</a:t>
            </a:r>
          </a:p>
          <a:p>
            <a:r>
              <a:rPr lang="en-US" dirty="0"/>
              <a:t>Use case diagrams are based upon functionality and thus should focus on the "what" and not the "how</a:t>
            </a:r>
            <a:r>
              <a:rPr lang="en-US" dirty="0" smtClean="0"/>
              <a:t>".</a:t>
            </a:r>
            <a:endParaRPr lang="en-US" dirty="0"/>
          </a:p>
        </p:txBody>
      </p:sp>
      <p:cxnSp>
        <p:nvCxnSpPr>
          <p:cNvPr id="4" name="Straight Connector 3"/>
          <p:cNvCxnSpPr/>
          <p:nvPr/>
        </p:nvCxnSpPr>
        <p:spPr>
          <a:xfrm>
            <a:off x="906440" y="1378423"/>
            <a:ext cx="10407555" cy="0"/>
          </a:xfrm>
          <a:prstGeom prst="line">
            <a:avLst/>
          </a:prstGeom>
          <a:ln w="28575">
            <a:solidFill>
              <a:schemeClr val="accent4">
                <a:lumMod val="60000"/>
                <a:lumOff val="40000"/>
              </a:schemeClr>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645652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Quiz no 02</a:t>
            </a:r>
            <a:endParaRPr lang="en-US" dirty="0"/>
          </a:p>
        </p:txBody>
      </p:sp>
      <p:sp>
        <p:nvSpPr>
          <p:cNvPr id="3" name="Content Placeholder 2"/>
          <p:cNvSpPr>
            <a:spLocks noGrp="1"/>
          </p:cNvSpPr>
          <p:nvPr>
            <p:ph idx="1"/>
          </p:nvPr>
        </p:nvSpPr>
        <p:spPr>
          <a:xfrm>
            <a:off x="838200" y="1690689"/>
            <a:ext cx="10515600" cy="4486274"/>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Web Customer actor uses some web site to make purchases online. Top level use cases are View Items, Make Purchase and Client Register. View Items use case could be used by customer as top level use case if customer only wants to find and see some products. This use case could also be used as a part of Make Purchase use case. Client Register use case allows customer to register on the web site, for example to get some coupons or be invited to private sales. Note, that Checkout use case is included use case not available by itself - checkout is part of making purchase</a:t>
            </a:r>
            <a:r>
              <a:rPr lang="en-US" dirty="0" smtClean="0"/>
              <a:t>.</a:t>
            </a:r>
            <a:endParaRPr lang="en-US" dirty="0"/>
          </a:p>
        </p:txBody>
      </p:sp>
    </p:spTree>
    <p:extLst>
      <p:ext uri="{BB962C8B-B14F-4D97-AF65-F5344CB8AC3E}">
        <p14:creationId xmlns:p14="http://schemas.microsoft.com/office/powerpoint/2010/main" val="14342242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Sol</a:t>
            </a:r>
            <a:r>
              <a:rPr lang="en-US" dirty="0" smtClean="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0395" y="1825625"/>
            <a:ext cx="7231209" cy="4351338"/>
          </a:xfrm>
        </p:spPr>
      </p:pic>
    </p:spTree>
    <p:extLst>
      <p:ext uri="{BB962C8B-B14F-4D97-AF65-F5344CB8AC3E}">
        <p14:creationId xmlns:p14="http://schemas.microsoft.com/office/powerpoint/2010/main" val="1377772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a:t>
            </a:r>
            <a:endParaRPr lang="en-US" dirty="0"/>
          </a:p>
        </p:txBody>
      </p:sp>
      <p:sp>
        <p:nvSpPr>
          <p:cNvPr id="3" name="Content Placeholder 2"/>
          <p:cNvSpPr>
            <a:spLocks noGrp="1"/>
          </p:cNvSpPr>
          <p:nvPr>
            <p:ph idx="1"/>
          </p:nvPr>
        </p:nvSpPr>
        <p:spPr/>
        <p:txBody>
          <a:bodyPr/>
          <a:lstStyle/>
          <a:p>
            <a:r>
              <a:rPr lang="en-US" dirty="0" smtClean="0"/>
              <a:t>Tells “how the system is used by the user”</a:t>
            </a:r>
          </a:p>
          <a:p>
            <a:pPr lvl="1"/>
            <a:r>
              <a:rPr lang="en-US" dirty="0" smtClean="0"/>
              <a:t>Just the functional requirements</a:t>
            </a:r>
          </a:p>
          <a:p>
            <a:r>
              <a:rPr lang="en-US" dirty="0" smtClean="0"/>
              <a:t>It captures the dynamic behavior of the system.</a:t>
            </a:r>
          </a:p>
          <a:p>
            <a:r>
              <a:rPr lang="en-US" dirty="0" smtClean="0"/>
              <a:t>Details depend upon the view and intention.</a:t>
            </a:r>
          </a:p>
          <a:p>
            <a:r>
              <a:rPr lang="en-US" dirty="0" smtClean="0"/>
              <a:t>It is a High level analysis</a:t>
            </a:r>
            <a:endParaRPr lang="en-US" dirty="0"/>
          </a:p>
          <a:p>
            <a:pPr lvl="1"/>
            <a:r>
              <a:rPr lang="en-US" dirty="0" smtClean="0"/>
              <a:t>It tells us what functionality is needed</a:t>
            </a:r>
          </a:p>
          <a:p>
            <a:pPr lvl="1"/>
            <a:r>
              <a:rPr lang="en-US" dirty="0" smtClean="0"/>
              <a:t>It does not tell us the details of how to</a:t>
            </a:r>
          </a:p>
          <a:p>
            <a:r>
              <a:rPr lang="en-US" dirty="0" smtClean="0"/>
              <a:t>It has both textual and visual representation</a:t>
            </a:r>
          </a:p>
        </p:txBody>
      </p:sp>
      <p:cxnSp>
        <p:nvCxnSpPr>
          <p:cNvPr id="4" name="Straight Connector 3"/>
          <p:cNvCxnSpPr/>
          <p:nvPr/>
        </p:nvCxnSpPr>
        <p:spPr>
          <a:xfrm>
            <a:off x="906440" y="1378423"/>
            <a:ext cx="10407555" cy="0"/>
          </a:xfrm>
          <a:prstGeom prst="line">
            <a:avLst/>
          </a:prstGeom>
          <a:ln w="28575">
            <a:solidFill>
              <a:schemeClr val="accent4">
                <a:lumMod val="60000"/>
                <a:lumOff val="40000"/>
              </a:schemeClr>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519609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0586" y="515439"/>
            <a:ext cx="9970827" cy="6004069"/>
          </a:xfrm>
        </p:spPr>
      </p:pic>
    </p:spTree>
    <p:extLst>
      <p:ext uri="{BB962C8B-B14F-4D97-AF65-F5344CB8AC3E}">
        <p14:creationId xmlns:p14="http://schemas.microsoft.com/office/powerpoint/2010/main" val="3361923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Use cases</a:t>
            </a:r>
            <a:endParaRPr lang="en-US" dirty="0"/>
          </a:p>
        </p:txBody>
      </p:sp>
      <p:sp>
        <p:nvSpPr>
          <p:cNvPr id="3" name="Content Placeholder 2"/>
          <p:cNvSpPr>
            <a:spLocks noGrp="1"/>
          </p:cNvSpPr>
          <p:nvPr>
            <p:ph idx="1"/>
          </p:nvPr>
        </p:nvSpPr>
        <p:spPr/>
        <p:txBody>
          <a:bodyPr/>
          <a:lstStyle/>
          <a:p>
            <a:r>
              <a:rPr lang="en-US" dirty="0" smtClean="0"/>
              <a:t>Dynamic behavior</a:t>
            </a:r>
          </a:p>
          <a:p>
            <a:r>
              <a:rPr lang="en-US" dirty="0" smtClean="0"/>
              <a:t>Requirements gathering</a:t>
            </a:r>
          </a:p>
          <a:p>
            <a:r>
              <a:rPr lang="en-US" dirty="0" smtClean="0"/>
              <a:t>Outside view of the system</a:t>
            </a:r>
          </a:p>
          <a:p>
            <a:r>
              <a:rPr lang="en-US" dirty="0" smtClean="0"/>
              <a:t>Internal and external factors</a:t>
            </a:r>
            <a:endParaRPr lang="en-US" dirty="0"/>
          </a:p>
        </p:txBody>
      </p:sp>
      <p:cxnSp>
        <p:nvCxnSpPr>
          <p:cNvPr id="5" name="Straight Connector 4"/>
          <p:cNvCxnSpPr/>
          <p:nvPr/>
        </p:nvCxnSpPr>
        <p:spPr>
          <a:xfrm>
            <a:off x="906440" y="1378423"/>
            <a:ext cx="10407555" cy="0"/>
          </a:xfrm>
          <a:prstGeom prst="line">
            <a:avLst/>
          </a:prstGeom>
          <a:ln w="28575">
            <a:solidFill>
              <a:schemeClr val="accent4">
                <a:lumMod val="60000"/>
                <a:lumOff val="40000"/>
              </a:schemeClr>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013506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 use case diagram</a:t>
            </a:r>
            <a:endParaRPr lang="en-US" dirty="0"/>
          </a:p>
        </p:txBody>
      </p:sp>
      <p:sp>
        <p:nvSpPr>
          <p:cNvPr id="3" name="Content Placeholder 2"/>
          <p:cNvSpPr>
            <a:spLocks noGrp="1"/>
          </p:cNvSpPr>
          <p:nvPr>
            <p:ph idx="1"/>
          </p:nvPr>
        </p:nvSpPr>
        <p:spPr/>
        <p:txBody>
          <a:bodyPr/>
          <a:lstStyle/>
          <a:p>
            <a:r>
              <a:rPr lang="en-US" b="1" dirty="0" smtClean="0"/>
              <a:t>Use cases:</a:t>
            </a:r>
            <a:r>
              <a:rPr lang="en-US" dirty="0" smtClean="0"/>
              <a:t> set of actions</a:t>
            </a:r>
          </a:p>
          <a:p>
            <a:r>
              <a:rPr lang="en-US" b="1" dirty="0" smtClean="0"/>
              <a:t>Actors: </a:t>
            </a:r>
            <a:r>
              <a:rPr lang="en-US" dirty="0" smtClean="0"/>
              <a:t>person, organization, or external system</a:t>
            </a:r>
            <a:endParaRPr lang="en-US" b="1" dirty="0" smtClean="0"/>
          </a:p>
          <a:p>
            <a:r>
              <a:rPr lang="en-US" b="1" dirty="0" smtClean="0"/>
              <a:t>Associations: </a:t>
            </a:r>
            <a:r>
              <a:rPr lang="en-US" dirty="0" smtClean="0"/>
              <a:t>interaction between use cases and actors</a:t>
            </a:r>
            <a:endParaRPr lang="en-US" b="1" dirty="0" smtClean="0"/>
          </a:p>
          <a:p>
            <a:r>
              <a:rPr lang="en-US" b="1" dirty="0" smtClean="0"/>
              <a:t>Boundary Box: </a:t>
            </a:r>
            <a:r>
              <a:rPr lang="en-US" dirty="0" smtClean="0"/>
              <a:t>indicates the scope of the system</a:t>
            </a:r>
          </a:p>
          <a:p>
            <a:r>
              <a:rPr lang="en-US" b="1" dirty="0" smtClean="0"/>
              <a:t>Packages: </a:t>
            </a:r>
            <a:r>
              <a:rPr lang="en-US" dirty="0" smtClean="0"/>
              <a:t>used to organize model elements into groups</a:t>
            </a:r>
            <a:endParaRPr lang="en-US" dirty="0"/>
          </a:p>
        </p:txBody>
      </p:sp>
      <p:cxnSp>
        <p:nvCxnSpPr>
          <p:cNvPr id="4" name="Straight Connector 3"/>
          <p:cNvCxnSpPr/>
          <p:nvPr/>
        </p:nvCxnSpPr>
        <p:spPr>
          <a:xfrm>
            <a:off x="906440" y="1378423"/>
            <a:ext cx="10407555" cy="0"/>
          </a:xfrm>
          <a:prstGeom prst="line">
            <a:avLst/>
          </a:prstGeom>
          <a:ln w="28575">
            <a:solidFill>
              <a:schemeClr val="accent4">
                <a:lumMod val="60000"/>
                <a:lumOff val="40000"/>
              </a:schemeClr>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219862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Actor</a:t>
            </a:r>
            <a:endParaRPr lang="en-US" dirty="0"/>
          </a:p>
        </p:txBody>
      </p:sp>
      <p:sp>
        <p:nvSpPr>
          <p:cNvPr id="3" name="Content Placeholder 2"/>
          <p:cNvSpPr>
            <a:spLocks noGrp="1"/>
          </p:cNvSpPr>
          <p:nvPr>
            <p:ph idx="1"/>
          </p:nvPr>
        </p:nvSpPr>
        <p:spPr/>
        <p:txBody>
          <a:bodyPr>
            <a:normAutofit lnSpcReduction="10000"/>
          </a:bodyPr>
          <a:lstStyle/>
          <a:p>
            <a:r>
              <a:rPr lang="en-US" dirty="0"/>
              <a:t>Someone interacts with use case (system function).</a:t>
            </a:r>
          </a:p>
          <a:p>
            <a:r>
              <a:rPr lang="en-US" dirty="0"/>
              <a:t>Named by noun.</a:t>
            </a:r>
          </a:p>
          <a:p>
            <a:r>
              <a:rPr lang="en-US" dirty="0"/>
              <a:t>Actor plays a role in the business</a:t>
            </a:r>
          </a:p>
          <a:p>
            <a:r>
              <a:rPr lang="en-US" dirty="0"/>
              <a:t>Similar to the concept of user, but a user can play different roles</a:t>
            </a:r>
          </a:p>
          <a:p>
            <a:r>
              <a:rPr lang="en-US" dirty="0"/>
              <a:t>For example:</a:t>
            </a:r>
          </a:p>
          <a:p>
            <a:pPr lvl="1"/>
            <a:r>
              <a:rPr lang="en-US" dirty="0"/>
              <a:t>A prof. can be instructor and also researcher</a:t>
            </a:r>
          </a:p>
          <a:p>
            <a:pPr lvl="1"/>
            <a:r>
              <a:rPr lang="en-US" dirty="0"/>
              <a:t>plays 2 roles with two systems</a:t>
            </a:r>
          </a:p>
          <a:p>
            <a:r>
              <a:rPr lang="en-US" dirty="0"/>
              <a:t>Actor triggers use case(s).</a:t>
            </a:r>
          </a:p>
          <a:p>
            <a:r>
              <a:rPr lang="en-US" dirty="0"/>
              <a:t>Actor has responsibility toward the system (inputs), and Actor have expectations from the system (outputs</a:t>
            </a:r>
            <a:r>
              <a:rPr lang="en-US" dirty="0" smtClean="0"/>
              <a:t>).</a:t>
            </a:r>
            <a:endParaRPr lang="en-US" dirty="0"/>
          </a:p>
        </p:txBody>
      </p:sp>
      <p:cxnSp>
        <p:nvCxnSpPr>
          <p:cNvPr id="4" name="Straight Connector 3"/>
          <p:cNvCxnSpPr/>
          <p:nvPr/>
        </p:nvCxnSpPr>
        <p:spPr>
          <a:xfrm>
            <a:off x="906440" y="1378423"/>
            <a:ext cx="10407555" cy="0"/>
          </a:xfrm>
          <a:prstGeom prst="line">
            <a:avLst/>
          </a:prstGeom>
          <a:ln w="28575">
            <a:solidFill>
              <a:schemeClr val="accent4">
                <a:lumMod val="60000"/>
                <a:lumOff val="40000"/>
              </a:schemeClr>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65285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identify actors</a:t>
            </a:r>
            <a:endParaRPr lang="en-US" dirty="0"/>
          </a:p>
        </p:txBody>
      </p:sp>
      <p:sp>
        <p:nvSpPr>
          <p:cNvPr id="3" name="Content Placeholder 2"/>
          <p:cNvSpPr>
            <a:spLocks noGrp="1"/>
          </p:cNvSpPr>
          <p:nvPr>
            <p:ph idx="1"/>
          </p:nvPr>
        </p:nvSpPr>
        <p:spPr/>
        <p:txBody>
          <a:bodyPr>
            <a:normAutofit/>
          </a:bodyPr>
          <a:lstStyle/>
          <a:p>
            <a:r>
              <a:rPr lang="en-US" dirty="0"/>
              <a:t>Who uses the system?</a:t>
            </a:r>
          </a:p>
          <a:p>
            <a:r>
              <a:rPr lang="en-US" dirty="0"/>
              <a:t>Who installs the system?</a:t>
            </a:r>
          </a:p>
          <a:p>
            <a:r>
              <a:rPr lang="en-US" dirty="0"/>
              <a:t>Who starts up the system?</a:t>
            </a:r>
          </a:p>
          <a:p>
            <a:r>
              <a:rPr lang="en-US" dirty="0"/>
              <a:t>Who maintains the system?</a:t>
            </a:r>
          </a:p>
          <a:p>
            <a:r>
              <a:rPr lang="en-US" dirty="0"/>
              <a:t>Who shuts down the system?</a:t>
            </a:r>
          </a:p>
          <a:p>
            <a:r>
              <a:rPr lang="en-US" dirty="0"/>
              <a:t>What other systems use this system?</a:t>
            </a:r>
          </a:p>
          <a:p>
            <a:r>
              <a:rPr lang="en-US" dirty="0"/>
              <a:t>Who gets information from this system?</a:t>
            </a:r>
          </a:p>
          <a:p>
            <a:r>
              <a:rPr lang="en-US" dirty="0"/>
              <a:t>Who provides information to the system</a:t>
            </a:r>
            <a:r>
              <a:rPr lang="en-US" dirty="0" smtClean="0"/>
              <a:t>?</a:t>
            </a:r>
            <a:endParaRPr lang="en-US" dirty="0"/>
          </a:p>
        </p:txBody>
      </p:sp>
      <p:cxnSp>
        <p:nvCxnSpPr>
          <p:cNvPr id="4" name="Straight Connector 3"/>
          <p:cNvCxnSpPr/>
          <p:nvPr/>
        </p:nvCxnSpPr>
        <p:spPr>
          <a:xfrm>
            <a:off x="906440" y="1378423"/>
            <a:ext cx="10407555" cy="0"/>
          </a:xfrm>
          <a:prstGeom prst="line">
            <a:avLst/>
          </a:prstGeom>
          <a:ln w="28575">
            <a:solidFill>
              <a:schemeClr val="accent4">
                <a:lumMod val="60000"/>
                <a:lumOff val="40000"/>
              </a:schemeClr>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379845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a:t>
            </a:r>
            <a:endParaRPr lang="en-US" dirty="0"/>
          </a:p>
        </p:txBody>
      </p:sp>
      <p:sp>
        <p:nvSpPr>
          <p:cNvPr id="3" name="Content Placeholder 2"/>
          <p:cNvSpPr>
            <a:spLocks noGrp="1"/>
          </p:cNvSpPr>
          <p:nvPr>
            <p:ph idx="1"/>
          </p:nvPr>
        </p:nvSpPr>
        <p:spPr/>
        <p:txBody>
          <a:bodyPr/>
          <a:lstStyle/>
          <a:p>
            <a:r>
              <a:rPr lang="en-US" dirty="0"/>
              <a:t>System function (process - automated or manual)</a:t>
            </a:r>
          </a:p>
          <a:p>
            <a:r>
              <a:rPr lang="en-US" dirty="0"/>
              <a:t>Named by verb + Noun (or Noun Phrase).</a:t>
            </a:r>
          </a:p>
          <a:p>
            <a:pPr lvl="1"/>
            <a:r>
              <a:rPr lang="en-US" dirty="0"/>
              <a:t>i.e. Do something</a:t>
            </a:r>
          </a:p>
          <a:p>
            <a:r>
              <a:rPr lang="en-US" dirty="0"/>
              <a:t>Each Actor must be linked to a use case, while some use cases may not be linked to actors</a:t>
            </a:r>
            <a:r>
              <a:rPr lang="en-US" dirty="0" smtClean="0"/>
              <a:t>.</a:t>
            </a:r>
            <a:endParaRPr lang="en-US" dirty="0"/>
          </a:p>
        </p:txBody>
      </p:sp>
      <p:cxnSp>
        <p:nvCxnSpPr>
          <p:cNvPr id="4" name="Straight Connector 3"/>
          <p:cNvCxnSpPr/>
          <p:nvPr/>
        </p:nvCxnSpPr>
        <p:spPr>
          <a:xfrm>
            <a:off x="906440" y="1378423"/>
            <a:ext cx="10407555" cy="0"/>
          </a:xfrm>
          <a:prstGeom prst="line">
            <a:avLst/>
          </a:prstGeom>
          <a:ln w="28575">
            <a:solidFill>
              <a:schemeClr val="accent4">
                <a:lumMod val="60000"/>
                <a:lumOff val="40000"/>
              </a:schemeClr>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249458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931</TotalTime>
  <Words>1012</Words>
  <Application>Microsoft Office PowerPoint</Application>
  <PresentationFormat>Widescreen</PresentationFormat>
  <Paragraphs>102</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Use Case Modeling</vt:lpstr>
      <vt:lpstr>Outline</vt:lpstr>
      <vt:lpstr>Use Cases</vt:lpstr>
      <vt:lpstr>PowerPoint Presentation</vt:lpstr>
      <vt:lpstr>Purpose of Use cases</vt:lpstr>
      <vt:lpstr>Elements of a use case diagram</vt:lpstr>
      <vt:lpstr>Actor</vt:lpstr>
      <vt:lpstr>How to identify actors</vt:lpstr>
      <vt:lpstr>Use Case</vt:lpstr>
      <vt:lpstr>How to identify use cases</vt:lpstr>
      <vt:lpstr>Association</vt:lpstr>
      <vt:lpstr>System boundary</vt:lpstr>
      <vt:lpstr>Extending use case</vt:lpstr>
      <vt:lpstr>Including a use case</vt:lpstr>
      <vt:lpstr>PowerPoint Presentation</vt:lpstr>
      <vt:lpstr>Generalization of use case</vt:lpstr>
      <vt:lpstr>PowerPoint Presentation</vt:lpstr>
      <vt:lpstr>PowerPoint Presentation</vt:lpstr>
      <vt:lpstr>PowerPoint Presentation</vt:lpstr>
      <vt:lpstr>PowerPoint Presentation</vt:lpstr>
      <vt:lpstr>Creating Use Case Diagrams</vt:lpstr>
      <vt:lpstr>PowerPoint Presentation</vt:lpstr>
      <vt:lpstr>PowerPoint Presentation</vt:lpstr>
      <vt:lpstr>Use case modeling in agile</vt:lpstr>
      <vt:lpstr>Some tips</vt:lpstr>
      <vt:lpstr>Quiz no 02</vt:lpstr>
      <vt:lpstr>Sol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Modeling</dc:title>
  <dc:creator>SAEED</dc:creator>
  <cp:lastModifiedBy>Rahmat Ullah</cp:lastModifiedBy>
  <cp:revision>79</cp:revision>
  <dcterms:created xsi:type="dcterms:W3CDTF">2018-03-11T14:10:51Z</dcterms:created>
  <dcterms:modified xsi:type="dcterms:W3CDTF">2018-03-15T05:12:05Z</dcterms:modified>
</cp:coreProperties>
</file>