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0" r:id="rId3"/>
    <p:sldId id="261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  <p:sldId id="305" r:id="rId30"/>
    <p:sldId id="306" r:id="rId31"/>
    <p:sldId id="307" r:id="rId32"/>
    <p:sldId id="30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86" autoAdjust="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12078-8E94-4AC8-8D2D-957D3C2657E6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0703C-5DD7-4030-A001-1AF8353B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34399-E9E5-422A-8D42-4805A0B27431}" type="datetimeFigureOut">
              <a:rPr lang="en-US" smtClean="0"/>
              <a:pPr/>
              <a:t>20-Mar-18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1C4A3-C77E-4C7A-914B-0C9F9C6BD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657600"/>
            <a:ext cx="7772400" cy="1470025"/>
          </a:xfrm>
        </p:spPr>
        <p:txBody>
          <a:bodyPr/>
          <a:lstStyle/>
          <a:p>
            <a:r>
              <a:rPr lang="en-US" dirty="0" smtClean="0"/>
              <a:t>Lecture 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Computer Communication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 &amp;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Networks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Process/Application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Process/Application Layer defines protocols for </a:t>
            </a:r>
            <a:r>
              <a:rPr lang="en-US" dirty="0" smtClean="0"/>
              <a:t>process to process application </a:t>
            </a:r>
            <a:r>
              <a:rPr lang="en-US" dirty="0" smtClean="0"/>
              <a:t>communication and also controls user interface specification. </a:t>
            </a:r>
          </a:p>
          <a:p>
            <a:pPr lvl="0"/>
            <a:r>
              <a:rPr lang="en-US" dirty="0" smtClean="0"/>
              <a:t>Examples for the Layer are:- Telnet, FTP, TFTP SMTP, SNMP, DNS, DHCP etc.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b="1" u="sng" dirty="0" smtClean="0"/>
              <a:t>Telnet:-</a:t>
            </a:r>
            <a:endParaRPr lang="en-US" sz="2000" b="1" u="sng" dirty="0" smtClean="0"/>
          </a:p>
          <a:p>
            <a:pPr lvl="0"/>
            <a:r>
              <a:rPr lang="en-US" dirty="0" smtClean="0"/>
              <a:t>Telnet is used for terminal Emulation.</a:t>
            </a:r>
          </a:p>
          <a:p>
            <a:pPr lvl="0"/>
            <a:r>
              <a:rPr lang="en-US" dirty="0" smtClean="0"/>
              <a:t>It allows a user sitting on a remote machine to access the resources of another machine.</a:t>
            </a:r>
          </a:p>
          <a:p>
            <a:pPr lvl="1">
              <a:buNone/>
            </a:pPr>
            <a:r>
              <a:rPr lang="en-US" b="1" u="sng" dirty="0" smtClean="0"/>
              <a:t>FTP (File Transfer Protocol);-</a:t>
            </a:r>
            <a:endParaRPr lang="en-US" sz="2400" b="1" u="sng" dirty="0" smtClean="0"/>
          </a:p>
          <a:p>
            <a:pPr lvl="0"/>
            <a:r>
              <a:rPr lang="en-US" dirty="0" smtClean="0"/>
              <a:t>It allows you to transfer file from one machine to another.</a:t>
            </a:r>
          </a:p>
          <a:p>
            <a:pPr lvl="0"/>
            <a:r>
              <a:rPr lang="en-US" dirty="0" smtClean="0"/>
              <a:t>It allows access to both directories and files.</a:t>
            </a:r>
          </a:p>
          <a:p>
            <a:pPr lvl="0"/>
            <a:r>
              <a:rPr lang="en-US" dirty="0" smtClean="0"/>
              <a:t>It uses TCP Port no 21 for data transfer</a:t>
            </a:r>
          </a:p>
          <a:p>
            <a:pPr lvl="0"/>
            <a:r>
              <a:rPr lang="en-US" dirty="0" smtClean="0"/>
              <a:t>It is slow but reliable.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en-US" sz="3100" b="1" u="sng" dirty="0" smtClean="0"/>
              <a:t>TFTP (Trivial File Transfer Protocol);-</a:t>
            </a:r>
          </a:p>
          <a:p>
            <a:pPr lvl="0"/>
            <a:r>
              <a:rPr lang="en-US" dirty="0" smtClean="0"/>
              <a:t>This has no directory browsing abilities.</a:t>
            </a:r>
          </a:p>
          <a:p>
            <a:pPr lvl="0"/>
            <a:r>
              <a:rPr lang="en-US" dirty="0" smtClean="0"/>
              <a:t>It can only send and receive files.</a:t>
            </a:r>
          </a:p>
          <a:p>
            <a:pPr lvl="0"/>
            <a:r>
              <a:rPr lang="en-US" dirty="0" smtClean="0"/>
              <a:t>It uses UDP for data transfer and hence fast but not reliable.</a:t>
            </a:r>
          </a:p>
          <a:p>
            <a:pPr lvl="0"/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sz="3100" b="1" u="sng" dirty="0" smtClean="0"/>
              <a:t>SNMP (Simple Network Management Protocol);-</a:t>
            </a:r>
          </a:p>
          <a:p>
            <a:pPr lvl="0"/>
            <a:r>
              <a:rPr lang="en-US" dirty="0" smtClean="0"/>
              <a:t>SNMP enables a central management of Network.</a:t>
            </a:r>
          </a:p>
          <a:p>
            <a:pPr lvl="0"/>
            <a:r>
              <a:rPr lang="en-US" dirty="0" smtClean="0"/>
              <a:t>Using SNMP administrator can watch the entire network.</a:t>
            </a:r>
          </a:p>
          <a:p>
            <a:pPr lvl="0"/>
            <a:r>
              <a:rPr lang="en-US" dirty="0" smtClean="0"/>
              <a:t>SNMP works with TCP/IP.</a:t>
            </a:r>
          </a:p>
          <a:p>
            <a:pPr lvl="0"/>
            <a:r>
              <a:rPr lang="en-US" dirty="0" smtClean="0"/>
              <a:t>It uses UDP port no 161 for transportation of data.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Layer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>
              <a:buNone/>
            </a:pPr>
            <a:r>
              <a:rPr lang="en-US" b="1" u="sng" dirty="0" smtClean="0"/>
              <a:t>DNS ( Domain Name System):-</a:t>
            </a:r>
          </a:p>
          <a:p>
            <a:pPr lvl="0"/>
            <a:r>
              <a:rPr lang="en-US" dirty="0" smtClean="0"/>
              <a:t>DNS resolves FQDN(Full Qualified Domain Name) into IP address</a:t>
            </a:r>
          </a:p>
          <a:p>
            <a:r>
              <a:rPr lang="en-US" dirty="0" smtClean="0"/>
              <a:t>Example: </a:t>
            </a:r>
            <a:r>
              <a:rPr lang="en-US" u="sng" dirty="0" smtClean="0">
                <a:hlinkClick r:id="rId2"/>
              </a:rPr>
              <a:t>www.yahoo.com</a:t>
            </a:r>
            <a:r>
              <a:rPr lang="en-US" dirty="0" smtClean="0"/>
              <a:t> ---------&gt; 60.70.90.3</a:t>
            </a:r>
          </a:p>
          <a:p>
            <a:pPr>
              <a:buNone/>
            </a:pPr>
            <a:r>
              <a:rPr lang="en-US" dirty="0" smtClean="0"/>
              <a:t>		                   FQDN		                   IP Address </a:t>
            </a:r>
          </a:p>
          <a:p>
            <a:pPr lvl="0"/>
            <a:r>
              <a:rPr lang="en-US" dirty="0" smtClean="0"/>
              <a:t>It maintains a database for IP.</a:t>
            </a:r>
          </a:p>
          <a:p>
            <a:pPr lvl="0">
              <a:buNone/>
            </a:pPr>
            <a:r>
              <a:rPr lang="en-US" sz="2800" b="1" dirty="0" smtClean="0"/>
              <a:t>	</a:t>
            </a:r>
            <a:r>
              <a:rPr lang="en-US" sz="2800" b="1" u="sng" dirty="0" smtClean="0"/>
              <a:t>DHCP (Dynamic Host Configuration Protocol):-</a:t>
            </a:r>
          </a:p>
          <a:p>
            <a:pPr lvl="0"/>
            <a:r>
              <a:rPr lang="en-US" dirty="0" smtClean="0"/>
              <a:t>DHCP Server dynamically assigns IP addresses to hosts.</a:t>
            </a:r>
          </a:p>
          <a:p>
            <a:pPr lvl="0"/>
            <a:r>
              <a:rPr lang="en-US" dirty="0" smtClean="0"/>
              <a:t>It uses UDP Prot no 67 &amp; 68 for transportation of data.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Host-to-Host Layer:</a:t>
            </a:r>
            <a:endParaRPr lang="en-US" sz="4000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828800"/>
            <a:ext cx="8991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Internet Layer Protocols:-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Internet Protocol (IP).</a:t>
            </a:r>
          </a:p>
          <a:p>
            <a:pPr lvl="0"/>
            <a:r>
              <a:rPr lang="en-US" dirty="0" smtClean="0"/>
              <a:t>Internet Control Message Protocol (ICMP).</a:t>
            </a:r>
          </a:p>
          <a:p>
            <a:pPr lvl="0"/>
            <a:r>
              <a:rPr lang="en-US" dirty="0" smtClean="0"/>
              <a:t>Address Resolution Protocol (ARP).</a:t>
            </a:r>
          </a:p>
          <a:p>
            <a:pPr lvl="0"/>
            <a:r>
              <a:rPr lang="en-US" dirty="0" smtClean="0"/>
              <a:t>Reverse Address Resolution Protocol (RARP).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smtClean="0"/>
              <a:t>Internet Protocol (IP)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Provides Connectionless, Best efforts delivery routing of data-grams (Packets).</a:t>
            </a:r>
          </a:p>
          <a:p>
            <a:pPr lvl="0"/>
            <a:r>
              <a:rPr lang="en-US" dirty="0" smtClean="0"/>
              <a:t>IP is not concerned with the contents of datagram’s.</a:t>
            </a:r>
          </a:p>
          <a:p>
            <a:pPr lvl="0"/>
            <a:r>
              <a:rPr lang="en-US" dirty="0" smtClean="0"/>
              <a:t>It looks for a way to move the datagram’s (Packets to their destination).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/>
              <a:t>Internet Control Message Protocol(ICMP):-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ICMP messages are carried in IP datagram’s and used to send error and control messages.</a:t>
            </a:r>
          </a:p>
          <a:p>
            <a:r>
              <a:rPr lang="en-US" dirty="0" smtClean="0"/>
              <a:t>Following are some Common events and messages that ICMP relates to.</a:t>
            </a:r>
            <a:endParaRPr lang="en-US" sz="4400" dirty="0" smtClean="0"/>
          </a:p>
          <a:p>
            <a:pPr lvl="1"/>
            <a:r>
              <a:rPr lang="en-US" dirty="0" smtClean="0"/>
              <a:t>Destination Unreachable</a:t>
            </a:r>
          </a:p>
          <a:p>
            <a:pPr lvl="1"/>
            <a:r>
              <a:rPr lang="en-US" dirty="0" smtClean="0"/>
              <a:t>Ping </a:t>
            </a:r>
          </a:p>
          <a:p>
            <a:pPr lvl="1"/>
            <a:r>
              <a:rPr lang="en-US" dirty="0" smtClean="0"/>
              <a:t>Trace route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u="sng" dirty="0" smtClean="0"/>
              <a:t>Ping (Packet Internet Groper):-</a:t>
            </a:r>
          </a:p>
          <a:p>
            <a:pPr lvl="2"/>
            <a:r>
              <a:rPr lang="en-US" dirty="0" smtClean="0"/>
              <a:t>Ping is a utility used to test a device on Network. Whether it is reachable or unreachable. Ping Uses ICMP Protocol.</a:t>
            </a:r>
          </a:p>
          <a:p>
            <a:pPr lvl="1"/>
            <a:r>
              <a:rPr lang="en-US" b="1" u="sng" dirty="0" smtClean="0"/>
              <a:t>Trace Route:-</a:t>
            </a:r>
          </a:p>
          <a:p>
            <a:pPr lvl="2"/>
            <a:r>
              <a:rPr lang="en-US" dirty="0" smtClean="0"/>
              <a:t>Its utility used to discover a path packets traverses.</a:t>
            </a:r>
          </a:p>
          <a:p>
            <a:pPr lvl="2"/>
            <a:r>
              <a:rPr lang="en-US" dirty="0" smtClean="0"/>
              <a:t>In Microsoft windows its </a:t>
            </a:r>
            <a:r>
              <a:rPr lang="en-US" dirty="0" err="1" smtClean="0"/>
              <a:t>tracert</a:t>
            </a:r>
            <a:endParaRPr lang="en-US" dirty="0" smtClean="0"/>
          </a:p>
          <a:p>
            <a:pPr lvl="2"/>
            <a:r>
              <a:rPr lang="en-US" dirty="0" smtClean="0"/>
              <a:t>C:\tracert </a:t>
            </a:r>
            <a:r>
              <a:rPr lang="en-US" u="sng" dirty="0" smtClean="0">
                <a:hlinkClick r:id="rId2"/>
              </a:rPr>
              <a:t>www.google.com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ARP &amp; RARP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en-US" sz="3200" b="1" u="sng" dirty="0" smtClean="0"/>
              <a:t>Address Resolution Protocol (ARP):-</a:t>
            </a:r>
          </a:p>
          <a:p>
            <a:pPr lvl="0"/>
            <a:r>
              <a:rPr lang="en-US" dirty="0" smtClean="0"/>
              <a:t>ARP works at Internet Layer of DOD Model.</a:t>
            </a:r>
          </a:p>
          <a:p>
            <a:pPr lvl="0"/>
            <a:r>
              <a:rPr lang="en-US" dirty="0" smtClean="0"/>
              <a:t>It is used to resolve MAC address with the help of a known IP address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Reverse Address Resolution Protocol(RARP):-</a:t>
            </a:r>
            <a:endParaRPr lang="en-US" sz="2400" b="1" u="sng" dirty="0" smtClean="0"/>
          </a:p>
          <a:p>
            <a:pPr lvl="0"/>
            <a:r>
              <a:rPr lang="en-US" dirty="0" smtClean="0"/>
              <a:t>This is also works at Internet Layer</a:t>
            </a:r>
          </a:p>
          <a:p>
            <a:pPr lvl="0"/>
            <a:r>
              <a:rPr lang="en-US" dirty="0" smtClean="0"/>
              <a:t>It works exactly opposite of ARP.</a:t>
            </a:r>
          </a:p>
          <a:p>
            <a:pPr lvl="0"/>
            <a:r>
              <a:rPr lang="en-US" dirty="0" smtClean="0"/>
              <a:t>It resolves an IP address with the help of a known MAC Address.</a:t>
            </a:r>
          </a:p>
          <a:p>
            <a:pPr lvl="0"/>
            <a:r>
              <a:rPr lang="en-US" dirty="0" smtClean="0"/>
              <a:t>DHCP is the example of an RARP implementation.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OSI Reference Model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Responsible for Hardware Addressing</a:t>
            </a:r>
          </a:p>
          <a:p>
            <a:r>
              <a:rPr lang="en-US" dirty="0" smtClean="0"/>
              <a:t>It Contains two sub layers</a:t>
            </a:r>
          </a:p>
          <a:p>
            <a:r>
              <a:rPr lang="en-US" dirty="0" smtClean="0"/>
              <a:t>Define physical transmission of data and medium of data transfer</a:t>
            </a:r>
          </a:p>
          <a:p>
            <a:r>
              <a:rPr lang="en-US" dirty="0" smtClean="0"/>
              <a:t>Protocols of Network access layer includes: Ethernet, Token Ring, FDDI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Access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Ethernet</a:t>
            </a:r>
            <a:r>
              <a:rPr lang="en-US" dirty="0" smtClean="0"/>
              <a:t>—A very popular LAN architecture, using the CSMA/CD network-access method.</a:t>
            </a:r>
          </a:p>
          <a:p>
            <a:r>
              <a:rPr lang="en-US" b="1" dirty="0" smtClean="0"/>
              <a:t>Token ring</a:t>
            </a:r>
            <a:r>
              <a:rPr lang="en-US" dirty="0" smtClean="0"/>
              <a:t>—A LAN architecture featuring a ring topology and a token-passing network access method</a:t>
            </a:r>
          </a:p>
          <a:p>
            <a:r>
              <a:rPr lang="en-US" b="1" dirty="0" smtClean="0"/>
              <a:t>FDDI(Fiber Distributed Data Interface)</a:t>
            </a:r>
            <a:r>
              <a:rPr lang="en-US" dirty="0" smtClean="0"/>
              <a:t>—A token passing network architecture using fiber-optic cable.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unique number ID assigned to one host or interface in a network.</a:t>
            </a:r>
          </a:p>
          <a:p>
            <a:r>
              <a:rPr lang="en-US" dirty="0" smtClean="0"/>
              <a:t>IP Address is Logical Address</a:t>
            </a:r>
          </a:p>
          <a:p>
            <a:r>
              <a:rPr lang="en-US" dirty="0" smtClean="0"/>
              <a:t> It is a Network Layer address (Layer 3)</a:t>
            </a:r>
          </a:p>
          <a:p>
            <a:r>
              <a:rPr lang="en-US" dirty="0" smtClean="0"/>
              <a:t>IP is an identifier used to route packets to and from devices in a network. </a:t>
            </a:r>
          </a:p>
          <a:p>
            <a:pPr>
              <a:buNone/>
            </a:pPr>
            <a:r>
              <a:rPr lang="en-US" dirty="0" smtClean="0"/>
              <a:t>Two Versions of IP:</a:t>
            </a:r>
          </a:p>
          <a:p>
            <a:r>
              <a:rPr lang="en-US" dirty="0" smtClean="0"/>
              <a:t>IP version 4 is a 32 bit address</a:t>
            </a:r>
          </a:p>
          <a:p>
            <a:r>
              <a:rPr lang="en-US" dirty="0" smtClean="0"/>
              <a:t>IP version 6 is a 128 bit address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Total IP Address Range of IPv4 is </a:t>
            </a:r>
            <a:r>
              <a:rPr lang="en-US" b="1" dirty="0" smtClean="0"/>
              <a:t>0.0.0.0 to 255.255.255.255</a:t>
            </a:r>
          </a:p>
          <a:p>
            <a:r>
              <a:rPr lang="en-US" dirty="0" smtClean="0"/>
              <a:t>The address is made up of 32 binary bits, which can be divisible into a network portion and host portion with the help of a subnet mask</a:t>
            </a:r>
          </a:p>
          <a:p>
            <a:r>
              <a:rPr lang="en-US" dirty="0" smtClean="0"/>
              <a:t> The 32 binary bits are broken into four octets (1 octet = 8 bits)</a:t>
            </a:r>
          </a:p>
          <a:p>
            <a:r>
              <a:rPr lang="en-US" dirty="0" smtClean="0"/>
              <a:t>Each octet is converted to decimal and separated by a period (dot).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a sample octet conversion when not all of the bits are set to 1.</a:t>
            </a:r>
          </a:p>
          <a:p>
            <a:pPr lvl="2">
              <a:buNone/>
            </a:pPr>
            <a:r>
              <a:rPr lang="en-US" sz="1800" dirty="0" smtClean="0"/>
              <a:t>0 1 0 0 0 0 0 1</a:t>
            </a:r>
          </a:p>
          <a:p>
            <a:pPr lvl="2">
              <a:buNone/>
            </a:pPr>
            <a:r>
              <a:rPr lang="en-US" sz="1800" dirty="0" smtClean="0"/>
              <a:t>0 64 0 0 0 0 0 1 (0+64+0+0+0+0+0+1=65)	</a:t>
            </a:r>
          </a:p>
          <a:p>
            <a:r>
              <a:rPr lang="en-US" dirty="0" smtClean="0"/>
              <a:t>And this sample shows an IP address represented in both binary and decimal.</a:t>
            </a:r>
          </a:p>
          <a:p>
            <a:pPr lvl="2">
              <a:buNone/>
            </a:pPr>
            <a:r>
              <a:rPr lang="en-US" sz="1800" dirty="0" smtClean="0"/>
              <a:t>10. 	     1. 	         23. 	           19 (decimal)</a:t>
            </a:r>
          </a:p>
          <a:p>
            <a:pPr lvl="2">
              <a:buNone/>
            </a:pPr>
            <a:r>
              <a:rPr lang="en-US" sz="1800" dirty="0" smtClean="0"/>
              <a:t>00001010  . 00000001 . 00010111 . 00010011 (binary)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Addresses are divided into 5 Classes</a:t>
            </a:r>
          </a:p>
          <a:p>
            <a:pPr lvl="2"/>
            <a:r>
              <a:rPr lang="en-US" dirty="0" smtClean="0"/>
              <a:t>Class A</a:t>
            </a:r>
          </a:p>
          <a:p>
            <a:pPr lvl="2"/>
            <a:r>
              <a:rPr lang="en-US" dirty="0" smtClean="0"/>
              <a:t>Class B</a:t>
            </a:r>
          </a:p>
          <a:p>
            <a:pPr lvl="2"/>
            <a:r>
              <a:rPr lang="en-US" dirty="0" smtClean="0"/>
              <a:t>Class C</a:t>
            </a:r>
          </a:p>
          <a:p>
            <a:pPr lvl="2"/>
            <a:r>
              <a:rPr lang="en-US" dirty="0" smtClean="0"/>
              <a:t>Class D</a:t>
            </a:r>
          </a:p>
          <a:p>
            <a:pPr lvl="2"/>
            <a:r>
              <a:rPr lang="en-US" dirty="0" smtClean="0"/>
              <a:t>Class 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Class A, B &amp; C </a:t>
            </a:r>
            <a:r>
              <a:rPr lang="en-US" dirty="0" smtClean="0"/>
              <a:t>are commercially Available Classes. They are used for data communication. We purchase it from Name Assigning Authority (IANA)</a:t>
            </a:r>
          </a:p>
          <a:p>
            <a:r>
              <a:rPr lang="en-US" b="1" dirty="0" smtClean="0"/>
              <a:t>Class D </a:t>
            </a:r>
            <a:r>
              <a:rPr lang="en-US" dirty="0" smtClean="0"/>
              <a:t>is reserved for multicasting. Routing protocols use multicast IP Addresses from Class D</a:t>
            </a:r>
          </a:p>
          <a:p>
            <a:r>
              <a:rPr lang="en-US" b="1" dirty="0" smtClean="0"/>
              <a:t>Class E </a:t>
            </a:r>
            <a:r>
              <a:rPr lang="en-US" dirty="0" smtClean="0"/>
              <a:t>It is reserved for Research and Experimental Purposes 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Version 4 Table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364" y="1571625"/>
            <a:ext cx="8603036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&amp; Public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Public IP Addresses:-</a:t>
            </a:r>
            <a:endParaRPr lang="en-US" b="1" dirty="0" smtClean="0"/>
          </a:p>
          <a:p>
            <a:r>
              <a:rPr lang="en-US" dirty="0" smtClean="0"/>
              <a:t>Public IP Addresses are also called Inside Global Addresses</a:t>
            </a:r>
          </a:p>
          <a:p>
            <a:r>
              <a:rPr lang="en-US" dirty="0" smtClean="0"/>
              <a:t>They are registered IP Addresses</a:t>
            </a:r>
          </a:p>
          <a:p>
            <a:r>
              <a:rPr lang="en-US" dirty="0" smtClean="0"/>
              <a:t>They are globally Unique</a:t>
            </a:r>
          </a:p>
          <a:p>
            <a:r>
              <a:rPr lang="en-US" dirty="0" smtClean="0"/>
              <a:t>Internet Routers can route these IP Addresses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Private IP Addresses are also called Inside Local IP Addresses</a:t>
            </a:r>
          </a:p>
          <a:p>
            <a:r>
              <a:rPr lang="en-US" dirty="0" smtClean="0"/>
              <a:t>They are used for Private purpose</a:t>
            </a:r>
          </a:p>
          <a:p>
            <a:r>
              <a:rPr lang="en-US" dirty="0" smtClean="0"/>
              <a:t> They are not registered IP Addresses</a:t>
            </a:r>
          </a:p>
          <a:p>
            <a:r>
              <a:rPr lang="en-US" dirty="0" smtClean="0"/>
              <a:t>The internet routers cannot route these IP Addresses</a:t>
            </a:r>
          </a:p>
          <a:p>
            <a:r>
              <a:rPr lang="en-US" dirty="0" smtClean="0"/>
              <a:t>There are certain Addresses in each class of IP Addresses that are reserved for Private Networks</a:t>
            </a:r>
          </a:p>
          <a:p>
            <a:r>
              <a:rPr lang="en-US" dirty="0" smtClean="0"/>
              <a:t>These Addresses are called Private IP Addresses</a:t>
            </a:r>
          </a:p>
          <a:p>
            <a:pPr lvl="1"/>
            <a:r>
              <a:rPr lang="en-US" dirty="0" smtClean="0"/>
              <a:t>Class A	10.0.0.0  to  10.255.255.255</a:t>
            </a:r>
          </a:p>
          <a:p>
            <a:pPr lvl="1"/>
            <a:r>
              <a:rPr lang="en-US" dirty="0" smtClean="0"/>
              <a:t>Class B	172.16.0.0  to  172.31.255.255</a:t>
            </a:r>
          </a:p>
          <a:p>
            <a:pPr lvl="1"/>
            <a:r>
              <a:rPr lang="en-US" dirty="0" smtClean="0"/>
              <a:t>Class C	192.168.0.0  to  192.168.255.255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2286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Overview of OSI Reference Model</a:t>
            </a:r>
            <a:endParaRPr lang="en-US" sz="2400" b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143000"/>
            <a:ext cx="8438044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Subnet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an address used to identify the Network and Host Portion of the IP Address</a:t>
            </a:r>
          </a:p>
          <a:p>
            <a:r>
              <a:rPr lang="en-US" dirty="0" smtClean="0"/>
              <a:t> It tells you that in a given IP Address how many bits are for Network Portion and How many bits are for Host Portion</a:t>
            </a:r>
          </a:p>
          <a:p>
            <a:r>
              <a:rPr lang="en-US" dirty="0" smtClean="0"/>
              <a:t> It is also called Prefix Length.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4953000"/>
            <a:ext cx="7543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Network Address Or Network Id:-</a:t>
            </a:r>
          </a:p>
          <a:p>
            <a:r>
              <a:rPr lang="en-US" dirty="0" smtClean="0"/>
              <a:t>Network-Id is the identification of a Network when all the host bits in the given IP Address are “0s”. It is called </a:t>
            </a:r>
          </a:p>
          <a:p>
            <a:pPr>
              <a:buNone/>
            </a:pPr>
            <a:r>
              <a:rPr lang="en-US" b="1" dirty="0" smtClean="0"/>
              <a:t>Broadcast Address or Broadcast ID:-</a:t>
            </a:r>
          </a:p>
          <a:p>
            <a:r>
              <a:rPr lang="en-US" dirty="0" smtClean="0"/>
              <a:t>Broadcast address is used to send a message to all the computers on a Network.</a:t>
            </a:r>
          </a:p>
          <a:p>
            <a:r>
              <a:rPr lang="en-US" dirty="0" smtClean="0"/>
              <a:t>When all the Host bits in the given IP Address are all “1s”. It is called Broadcast-ID.</a:t>
            </a:r>
          </a:p>
          <a:p>
            <a:pPr lvl="2">
              <a:buNone/>
            </a:pPr>
            <a:r>
              <a:rPr lang="en-US" dirty="0" err="1" smtClean="0"/>
              <a:t>Eg</a:t>
            </a:r>
            <a:r>
              <a:rPr lang="en-US" dirty="0" smtClean="0"/>
              <a:t>:-	192.168.1.255</a:t>
            </a:r>
          </a:p>
          <a:p>
            <a:pPr lvl="2">
              <a:buNone/>
            </a:pPr>
            <a:r>
              <a:rPr lang="en-US" dirty="0" smtClean="0"/>
              <a:t>11000000.10101000.00000001.11111111</a:t>
            </a:r>
          </a:p>
          <a:p>
            <a:pPr lvl="2">
              <a:buNone/>
            </a:pPr>
            <a:r>
              <a:rPr lang="en-US" dirty="0" smtClean="0"/>
              <a:t>       Network-Bits 		         Host-Bits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Default Gateway: -</a:t>
            </a:r>
          </a:p>
          <a:p>
            <a:r>
              <a:rPr lang="en-US" dirty="0" smtClean="0"/>
              <a:t> It is an entry and exit point of Network. </a:t>
            </a:r>
            <a:r>
              <a:rPr lang="en-US" dirty="0" err="1" smtClean="0"/>
              <a:t>Eg</a:t>
            </a:r>
            <a:r>
              <a:rPr lang="en-US" dirty="0" smtClean="0"/>
              <a:t>. The IP Address of the Router Ethernet or Fast Ethernet or Giga Ethernet interface.</a:t>
            </a:r>
          </a:p>
          <a:p>
            <a:pPr>
              <a:buNone/>
            </a:pPr>
            <a:r>
              <a:rPr lang="en-US" b="1" u="sng" dirty="0" smtClean="0"/>
              <a:t>Valid IP Address Or Valid Host-ID:-</a:t>
            </a:r>
          </a:p>
          <a:p>
            <a:r>
              <a:rPr lang="en-US" dirty="0" smtClean="0"/>
              <a:t>When all the Host bits in the given IP Address are neither all “0s” not all “1s” but the combination of “0s” and “1s”.</a:t>
            </a:r>
          </a:p>
          <a:p>
            <a:r>
              <a:rPr lang="en-US" dirty="0" smtClean="0"/>
              <a:t>We assign this to computer NIC Card Router interface and switch interface.</a:t>
            </a:r>
          </a:p>
          <a:p>
            <a:r>
              <a:rPr lang="en-US" dirty="0" smtClean="0"/>
              <a:t> We can’t assign Network Address or Broadcast IP address to Computer, Router, and switch.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/>
              <a:t>OSI Reference Model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25" y="1247775"/>
            <a:ext cx="5705475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TCP/IP Model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TCP/IP Model (Transmission Control Protocol / Internet Protocol)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TCP/IP is a standard language like English used by computers and network devices for communication.</a:t>
            </a:r>
          </a:p>
          <a:p>
            <a:r>
              <a:rPr lang="en-US" dirty="0" smtClean="0"/>
              <a:t>TCP/IP is a universal standard and can make communication possible among all operating systems.</a:t>
            </a:r>
          </a:p>
          <a:p>
            <a:r>
              <a:rPr lang="en-US" dirty="0" smtClean="0"/>
              <a:t> The Transmission Control Protocol/ Internet Protocol (TCP/IP) suit was created by the Department Of Defense (DOD).</a:t>
            </a:r>
          </a:p>
          <a:p>
            <a:r>
              <a:rPr lang="en-US" dirty="0" smtClean="0"/>
              <a:t>It has four Layers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DOD Model:</a:t>
            </a:r>
          </a:p>
          <a:p>
            <a:pPr lvl="0"/>
            <a:r>
              <a:rPr lang="en-US" dirty="0" smtClean="0"/>
              <a:t>The Process / Application Layer</a:t>
            </a:r>
          </a:p>
          <a:p>
            <a:pPr lvl="0"/>
            <a:r>
              <a:rPr lang="en-US" dirty="0" smtClean="0"/>
              <a:t>The Host-to-Host Layer</a:t>
            </a:r>
          </a:p>
          <a:p>
            <a:pPr lvl="0"/>
            <a:r>
              <a:rPr lang="en-US" dirty="0" smtClean="0"/>
              <a:t>The Internet Layer</a:t>
            </a:r>
          </a:p>
          <a:p>
            <a:pPr lvl="0"/>
            <a:r>
              <a:rPr lang="en-US" dirty="0" smtClean="0"/>
              <a:t>The Network access Layer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Comparing OSI &amp; TCP/IP Model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6781800" cy="4596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TCP/IP Model</a:t>
            </a:r>
            <a:endParaRPr lang="en-US" dirty="0"/>
          </a:p>
        </p:txBody>
      </p:sp>
      <p:pic>
        <p:nvPicPr>
          <p:cNvPr id="4" name="Picture 3" descr="IC19642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1"/>
            <a:ext cx="84582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1159</Words>
  <Application>Microsoft Office PowerPoint</Application>
  <PresentationFormat>On-screen Show (4:3)</PresentationFormat>
  <Paragraphs>165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Lecture 03</vt:lpstr>
      <vt:lpstr>Last Lecture</vt:lpstr>
      <vt:lpstr>Slide 3</vt:lpstr>
      <vt:lpstr>OSI Reference Model</vt:lpstr>
      <vt:lpstr>Today Lecture</vt:lpstr>
      <vt:lpstr>TCP/IP Model (Transmission Control Protocol / Internet Protocol)</vt:lpstr>
      <vt:lpstr>TCP/IP Model</vt:lpstr>
      <vt:lpstr>Comparing OSI &amp; TCP/IP Model</vt:lpstr>
      <vt:lpstr>TCP/IP Model</vt:lpstr>
      <vt:lpstr>Process/Application Layer</vt:lpstr>
      <vt:lpstr>Application Layer Cont…</vt:lpstr>
      <vt:lpstr>Application Layer Cont…</vt:lpstr>
      <vt:lpstr>Application Layer Cont…</vt:lpstr>
      <vt:lpstr>Host-to-Host Layer:</vt:lpstr>
      <vt:lpstr>The Internet Layer Protocols:-</vt:lpstr>
      <vt:lpstr>Internet Protocol (IP)</vt:lpstr>
      <vt:lpstr>Internet Control Message Protocol(ICMP):-</vt:lpstr>
      <vt:lpstr>ICMP Cont…</vt:lpstr>
      <vt:lpstr>ARP &amp; RARP</vt:lpstr>
      <vt:lpstr>Network Access Layer</vt:lpstr>
      <vt:lpstr>Network Access Layer</vt:lpstr>
      <vt:lpstr>IP Addressing</vt:lpstr>
      <vt:lpstr>IP Version 4</vt:lpstr>
      <vt:lpstr>IP Version 4</vt:lpstr>
      <vt:lpstr>IP Version 4</vt:lpstr>
      <vt:lpstr>IP Version 4</vt:lpstr>
      <vt:lpstr>IP Version 4 Table</vt:lpstr>
      <vt:lpstr>Private &amp; Public IP Address</vt:lpstr>
      <vt:lpstr>Private IP Address</vt:lpstr>
      <vt:lpstr>Subnet Mask</vt:lpstr>
      <vt:lpstr>Subnet Mask</vt:lpstr>
      <vt:lpstr>Cont…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02</dc:title>
  <dc:creator>SHAHAB</dc:creator>
  <cp:lastModifiedBy>SHAHAB</cp:lastModifiedBy>
  <cp:revision>111</cp:revision>
  <dcterms:created xsi:type="dcterms:W3CDTF">2018-03-04T07:21:03Z</dcterms:created>
  <dcterms:modified xsi:type="dcterms:W3CDTF">2018-03-20T04:40:03Z</dcterms:modified>
</cp:coreProperties>
</file>