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76" r:id="rId3"/>
    <p:sldId id="258" r:id="rId4"/>
    <p:sldId id="277" r:id="rId5"/>
    <p:sldId id="259" r:id="rId6"/>
    <p:sldId id="260" r:id="rId7"/>
    <p:sldId id="278"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9" r:id="rId22"/>
    <p:sldId id="274"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00"/>
    </p:penClr>
  </p:showPr>
  <p:clrMru>
    <a:srgbClr val="3EBDCE"/>
    <a:srgbClr val="FFFFCC"/>
    <a:srgbClr val="EFCC85"/>
    <a:srgbClr val="F08CB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878" autoAdjust="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C053A9-9111-4BFC-8A34-FFC584B43046}" type="datetimeFigureOut">
              <a:rPr lang="en-US" smtClean="0"/>
              <a:pPr/>
              <a:t>10/13/2018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D7D14A-D0D3-467D-945D-0BA0E612A354}" type="slidenum">
              <a:rPr lang="en-US" smtClean="0"/>
              <a:pPr/>
              <a:t>‹#›</a:t>
            </a:fld>
            <a:endParaRPr lang="en-US"/>
          </a:p>
        </p:txBody>
      </p:sp>
    </p:spTree>
    <p:extLst>
      <p:ext uri="{BB962C8B-B14F-4D97-AF65-F5344CB8AC3E}">
        <p14:creationId xmlns="" xmlns:p14="http://schemas.microsoft.com/office/powerpoint/2010/main" val="1711005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37890"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5"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4710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29"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48130"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3"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49154"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0178"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r>
              <a:rPr lang="en-US" dirty="0" smtClean="0"/>
              <a:t>Prototype:</a:t>
            </a:r>
            <a:r>
              <a:rPr lang="en-US" baseline="0" dirty="0" smtClean="0"/>
              <a:t> A early sample or model of the product.</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1202"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5"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22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r>
              <a:rPr lang="en-US" dirty="0" smtClean="0"/>
              <a:t>The</a:t>
            </a:r>
            <a:r>
              <a:rPr lang="en-US" baseline="0" dirty="0" smtClean="0"/>
              <a:t> developers make many implementation compromises because they want to get the software running quickly, they don’t focus on the design of the software, they follow that old design of the prototype so in that case the design will be very bad. You should improve your design when evolve the product, don’t follow the prototype design for the final product.</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49"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3250"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3"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4274"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Risk Determination</a:t>
            </a:r>
            <a:r>
              <a:rPr lang="en-GB" baseline="0" dirty="0" smtClean="0"/>
              <a:t> or Risk calculation</a:t>
            </a:r>
            <a:endParaRPr lang="en-US" dirty="0"/>
          </a:p>
        </p:txBody>
      </p:sp>
      <p:sp>
        <p:nvSpPr>
          <p:cNvPr id="4" name="Slide Number Placeholder 3"/>
          <p:cNvSpPr>
            <a:spLocks noGrp="1"/>
          </p:cNvSpPr>
          <p:nvPr>
            <p:ph type="sldNum" sz="quarter" idx="10"/>
          </p:nvPr>
        </p:nvSpPr>
        <p:spPr/>
        <p:txBody>
          <a:bodyPr/>
          <a:lstStyle/>
          <a:p>
            <a:fld id="{3AD7D14A-D0D3-467D-945D-0BA0E612A354}"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5"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734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r>
              <a:rPr lang="en-US" dirty="0" smtClean="0"/>
              <a:t>Chaos</a:t>
            </a:r>
            <a:r>
              <a:rPr lang="en-US" baseline="0" dirty="0" smtClean="0"/>
              <a:t> or disorder</a:t>
            </a:r>
          </a:p>
          <a:p>
            <a:r>
              <a:rPr lang="en-US" baseline="0" dirty="0" smtClean="0"/>
              <a:t>Customer feedback  is very important because in you evolutionary process you must take feedback from the customer if you are going very fast then the project will fall in to chaos.</a:t>
            </a:r>
          </a:p>
          <a:p>
            <a:r>
              <a:rPr lang="en-US" baseline="0" dirty="0" smtClean="0"/>
              <a:t>If you are going with slow speed it will affect the productivity.</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38914"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r>
              <a:rPr lang="en-US" dirty="0" smtClean="0"/>
              <a:t>In Planning phase</a:t>
            </a:r>
            <a:r>
              <a:rPr lang="en-US" baseline="0" dirty="0" smtClean="0"/>
              <a:t> we make a plan for the whole project from the beginning to the its deployment. In this phase we divide the project into different tasks. We assign resources to each tasks. We see that who will work on this project. </a:t>
            </a:r>
          </a:p>
          <a:p>
            <a:r>
              <a:rPr lang="en-US" baseline="0" dirty="0" smtClean="0"/>
              <a:t>Let suppose if you we make a plan that person A, B and C will collect the requirement from the customer. If you are making a MIS system for university so it includes admission, finance, HR etc. So you decide that person A will go the admission to collect the requirements, person B will go to the finance, person C will go to the HR </a:t>
            </a:r>
            <a:r>
              <a:rPr lang="en-US" baseline="0" dirty="0" err="1" smtClean="0"/>
              <a:t>deptt</a:t>
            </a:r>
            <a:r>
              <a:rPr lang="en-US" baseline="0" dirty="0" smtClean="0"/>
              <a:t>.</a:t>
            </a:r>
          </a:p>
          <a:p>
            <a:r>
              <a:rPr lang="en-US" baseline="0" dirty="0" smtClean="0"/>
              <a:t>Work product is that once we perform these task, for example if we collect requirements from the admission office then we got a work product.</a:t>
            </a:r>
          </a:p>
          <a:p>
            <a:r>
              <a:rPr lang="en-US" baseline="0" dirty="0" smtClean="0"/>
              <a:t>In work schedule we decide that how many time will assign to collect the requirements from the admission </a:t>
            </a:r>
            <a:r>
              <a:rPr lang="en-US" baseline="0" dirty="0" err="1" smtClean="0"/>
              <a:t>deptt</a:t>
            </a:r>
            <a:r>
              <a:rPr lang="en-US" baseline="0" dirty="0" smtClean="0"/>
              <a:t>.</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39938"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r>
              <a:rPr lang="en-US" dirty="0" smtClean="0"/>
              <a:t>Business Impact:</a:t>
            </a:r>
            <a:r>
              <a:rPr lang="en-US" baseline="0" dirty="0" smtClean="0"/>
              <a:t> In case of developing ERP system for university, so its business impact will be huge because after deploying the system in their environment if there is any problem in software so they will be unable to do anything because you automate all the activities.</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40962"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r>
              <a:rPr lang="en-US" dirty="0" smtClean="0"/>
              <a:t>Software</a:t>
            </a:r>
            <a:r>
              <a:rPr lang="en-US" baseline="0" dirty="0" smtClean="0"/>
              <a:t> design bridge the </a:t>
            </a:r>
            <a:r>
              <a:rPr lang="en-GB" sz="1200" dirty="0" smtClean="0"/>
              <a:t>customer requirements, business needs, and technical considerations to form the “blueprint” for a product.</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4198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r>
              <a:rPr lang="en-US" dirty="0" smtClean="0"/>
              <a:t>Why called traditional</a:t>
            </a:r>
            <a:r>
              <a:rPr lang="en-US" baseline="0" dirty="0" smtClean="0"/>
              <a:t> process models? Because these are the very basic process models.</a:t>
            </a:r>
          </a:p>
          <a:p>
            <a:r>
              <a:rPr lang="en-US" baseline="0" dirty="0" smtClean="0"/>
              <a:t>We will see what process models are used in software industries these days.</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43010"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r>
              <a:rPr lang="en-US" dirty="0" smtClean="0"/>
              <a:t>In</a:t>
            </a:r>
            <a:r>
              <a:rPr lang="en-US" baseline="0" dirty="0" smtClean="0"/>
              <a:t> process model we define a set of activities for example we define different activities to collect requirement. First activity is to collect requirements from the admission department, second activity is to collect requirement from the finance and so on.</a:t>
            </a:r>
          </a:p>
          <a:p>
            <a:r>
              <a:rPr lang="en-US" baseline="0" dirty="0" smtClean="0"/>
              <a:t>Milestone is, that for example if you say that we have one month to collect the requirement from the customer so your milestone is that after one month you must have all these requirements.</a:t>
            </a:r>
          </a:p>
          <a:p>
            <a:r>
              <a:rPr lang="en-US" dirty="0" smtClean="0"/>
              <a:t>Once you collect the</a:t>
            </a:r>
            <a:r>
              <a:rPr lang="en-US" baseline="0" dirty="0" smtClean="0"/>
              <a:t> requirement so you have a set of all these requirement this your one of work product.</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44034"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r>
              <a:rPr lang="en-US" dirty="0" smtClean="0"/>
              <a:t>Planning-</a:t>
            </a:r>
            <a:r>
              <a:rPr lang="en-US" baseline="0" dirty="0" smtClean="0"/>
              <a:t> Tracking: Tracking means whether we are working according to </a:t>
            </a:r>
            <a:r>
              <a:rPr lang="en-US" baseline="0" smtClean="0"/>
              <a:t>the time-frame or not. </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7"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45058"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1"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46082"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646B40-9264-4150-88BB-4EA2FE5E105E}" type="datetimeFigureOut">
              <a:rPr lang="en-US" smtClean="0"/>
              <a:pPr/>
              <a:t>10/13/2018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 xmlns:p14="http://schemas.microsoft.com/office/powerpoint/2010/main" val="3455228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46B40-9264-4150-88BB-4EA2FE5E105E}" type="datetimeFigureOut">
              <a:rPr lang="en-US" smtClean="0"/>
              <a:pPr/>
              <a:t>10/13/2018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 xmlns:p14="http://schemas.microsoft.com/office/powerpoint/2010/main" val="3730224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46B40-9264-4150-88BB-4EA2FE5E105E}" type="datetimeFigureOut">
              <a:rPr lang="en-US" smtClean="0"/>
              <a:pPr/>
              <a:t>10/13/2018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 xmlns:p14="http://schemas.microsoft.com/office/powerpoint/2010/main" val="3504914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141413"/>
          </a:xfrm>
        </p:spPr>
        <p:txBody>
          <a:bodyPr/>
          <a:lstStyle/>
          <a:p>
            <a:r>
              <a:rPr lang="en-US" smtClean="0"/>
              <a:t>Click to edit Master title style</a:t>
            </a:r>
            <a:endParaRPr lang="en-US"/>
          </a:p>
        </p:txBody>
      </p:sp>
    </p:spTree>
    <p:extLst>
      <p:ext uri="{BB962C8B-B14F-4D97-AF65-F5344CB8AC3E}">
        <p14:creationId xmlns="" xmlns:p14="http://schemas.microsoft.com/office/powerpoint/2010/main" val="4267278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46B40-9264-4150-88BB-4EA2FE5E105E}" type="datetimeFigureOut">
              <a:rPr lang="en-US" smtClean="0"/>
              <a:pPr/>
              <a:t>10/13/2018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 xmlns:p14="http://schemas.microsoft.com/office/powerpoint/2010/main" val="2780839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646B40-9264-4150-88BB-4EA2FE5E105E}" type="datetimeFigureOut">
              <a:rPr lang="en-US" smtClean="0"/>
              <a:pPr/>
              <a:t>10/13/2018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 xmlns:p14="http://schemas.microsoft.com/office/powerpoint/2010/main" val="3462664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646B40-9264-4150-88BB-4EA2FE5E105E}" type="datetimeFigureOut">
              <a:rPr lang="en-US" smtClean="0"/>
              <a:pPr/>
              <a:t>10/13/2018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 xmlns:p14="http://schemas.microsoft.com/office/powerpoint/2010/main" val="322389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646B40-9264-4150-88BB-4EA2FE5E105E}" type="datetimeFigureOut">
              <a:rPr lang="en-US" smtClean="0"/>
              <a:pPr/>
              <a:t>10/13/2018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 xmlns:p14="http://schemas.microsoft.com/office/powerpoint/2010/main" val="3919883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646B40-9264-4150-88BB-4EA2FE5E105E}" type="datetimeFigureOut">
              <a:rPr lang="en-US" smtClean="0"/>
              <a:pPr/>
              <a:t>10/13/2018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 xmlns:p14="http://schemas.microsoft.com/office/powerpoint/2010/main" val="2144009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46B40-9264-4150-88BB-4EA2FE5E105E}" type="datetimeFigureOut">
              <a:rPr lang="en-US" smtClean="0"/>
              <a:pPr/>
              <a:t>10/13/2018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 xmlns:p14="http://schemas.microsoft.com/office/powerpoint/2010/main" val="3215749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46B40-9264-4150-88BB-4EA2FE5E105E}" type="datetimeFigureOut">
              <a:rPr lang="en-US" smtClean="0"/>
              <a:pPr/>
              <a:t>10/13/2018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 xmlns:p14="http://schemas.microsoft.com/office/powerpoint/2010/main" val="1756428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46B40-9264-4150-88BB-4EA2FE5E105E}" type="datetimeFigureOut">
              <a:rPr lang="en-US" smtClean="0"/>
              <a:pPr/>
              <a:t>10/13/2018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 xmlns:p14="http://schemas.microsoft.com/office/powerpoint/2010/main" val="427646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646B40-9264-4150-88BB-4EA2FE5E105E}" type="datetimeFigureOut">
              <a:rPr lang="en-US" smtClean="0"/>
              <a:pPr/>
              <a:t>10/13/2018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773418-517B-4BC7-ABCB-424D265E4ACF}" type="slidenum">
              <a:rPr lang="en-US" smtClean="0"/>
              <a:pPr/>
              <a:t>‹#›</a:t>
            </a:fld>
            <a:endParaRPr lang="en-US"/>
          </a:p>
        </p:txBody>
      </p:sp>
    </p:spTree>
    <p:extLst>
      <p:ext uri="{BB962C8B-B14F-4D97-AF65-F5344CB8AC3E}">
        <p14:creationId xmlns="" xmlns:p14="http://schemas.microsoft.com/office/powerpoint/2010/main" val="3657559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38200" y="2051050"/>
            <a:ext cx="7543800" cy="3054350"/>
          </a:xfrm>
          <a:ln/>
        </p:spPr>
        <p:txBody>
          <a:bodyPr>
            <a:noAutofit/>
          </a:bodyPr>
          <a:lstStyle/>
          <a:p>
            <a:pPr>
              <a:lnSpc>
                <a:spcPct val="93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7200" b="1" u="sng" dirty="0" smtClean="0">
                <a:latin typeface="Arial" charset="0"/>
              </a:rPr>
              <a:t>Lecture 02</a:t>
            </a:r>
            <a:br>
              <a:rPr lang="en-GB" sz="7200" b="1" u="sng" dirty="0" smtClean="0">
                <a:latin typeface="Arial" charset="0"/>
              </a:rPr>
            </a:br>
            <a:r>
              <a:rPr lang="en-GB" sz="7200" b="1" u="sng" dirty="0">
                <a:latin typeface="Arial" charset="0"/>
              </a:rPr>
              <a:t/>
            </a:r>
            <a:br>
              <a:rPr lang="en-GB" sz="7200" b="1" u="sng" dirty="0">
                <a:latin typeface="Arial" charset="0"/>
              </a:rPr>
            </a:br>
            <a:r>
              <a:rPr lang="en-GB" sz="7200" b="1" dirty="0" smtClean="0">
                <a:latin typeface="Arial" charset="0"/>
              </a:rPr>
              <a:t>Software </a:t>
            </a:r>
            <a:r>
              <a:rPr lang="en-GB" sz="7200" b="1" dirty="0">
                <a:latin typeface="Arial" charset="0"/>
              </a:rPr>
              <a:t>Process Models</a:t>
            </a:r>
            <a:br>
              <a:rPr lang="en-GB" sz="7200" b="1" dirty="0">
                <a:latin typeface="Arial" charset="0"/>
              </a:rPr>
            </a:br>
            <a:r>
              <a:rPr lang="en-GB" sz="3200" b="1" dirty="0">
                <a:latin typeface="Arial" charset="0"/>
              </a:rPr>
              <a:t/>
            </a:r>
            <a:br>
              <a:rPr lang="en-GB" sz="3200" b="1" dirty="0">
                <a:latin typeface="Arial" charset="0"/>
              </a:rPr>
            </a:br>
            <a:r>
              <a:rPr lang="en-GB" sz="3200" b="1" dirty="0">
                <a:latin typeface="Arial" charset="0"/>
              </a:rPr>
              <a:t/>
            </a:r>
            <a:br>
              <a:rPr lang="en-GB" sz="3200" b="1" dirty="0">
                <a:latin typeface="Arial" charset="0"/>
              </a:rPr>
            </a:br>
            <a:r>
              <a:rPr lang="en-GB" sz="3200" b="1" dirty="0">
                <a:latin typeface="Arial" charset="0"/>
              </a:rPr>
              <a:t>  </a:t>
            </a:r>
          </a:p>
        </p:txBody>
      </p:sp>
      <p:sp>
        <p:nvSpPr>
          <p:cNvPr id="3074" name="Rectangle 2"/>
          <p:cNvSpPr>
            <a:spLocks noGrp="1" noChangeArrowheads="1"/>
          </p:cNvSpPr>
          <p:nvPr>
            <p:ph type="subTitle" idx="4294967295"/>
          </p:nvPr>
        </p:nvSpPr>
        <p:spPr bwMode="auto">
          <a:xfrm>
            <a:off x="1981200" y="2743200"/>
            <a:ext cx="6019800" cy="3032125"/>
          </a:xfrm>
          <a:prstGeom prst="rect">
            <a:avLst/>
          </a:prstGeom>
          <a:noFill/>
          <a:ln/>
          <a:extLst>
            <a:ext uri="{909E8E84-426E-40DD-AFC4-6F175D3DCCD1}">
              <a14:hiddenFill xmlns="" xmlns:a14="http://schemas.microsoft.com/office/drawing/2010/main">
                <a:solidFill>
                  <a:srgbClr val="CCCC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6800" rIns="90000" bIns="46800"/>
          <a:lstStyle/>
          <a:p>
            <a:pPr marL="0" indent="0">
              <a:spcBef>
                <a:spcPts val="700"/>
              </a:spcBef>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400" dirty="0"/>
          </a:p>
          <a:p>
            <a:pPr marL="0" indent="0">
              <a:spcBef>
                <a:spcPts val="700"/>
              </a:spcBef>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400" dirty="0"/>
          </a:p>
        </p:txBody>
      </p:sp>
    </p:spTree>
    <p:extLst>
      <p:ext uri="{BB962C8B-B14F-4D97-AF65-F5344CB8AC3E}">
        <p14:creationId xmlns="" xmlns:p14="http://schemas.microsoft.com/office/powerpoint/2010/main" val="1406040290"/>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620146D4-61A0-4DAB-B082-5F34B60746E0}" type="slidenum">
              <a:rPr lang="en-GB" sz="1400"/>
              <a:pPr algn="r" eaLnBrk="1" hangingPunct="1">
                <a:lnSpc>
                  <a:spcPct val="95000"/>
                </a:lnSpc>
                <a:buClr>
                  <a:srgbClr val="000000"/>
                </a:buClr>
                <a:buSzPct val="100000"/>
                <a:buFont typeface="Times New Roman" pitchFamily="18" charset="0"/>
                <a:buNone/>
              </a:pPr>
              <a:t>10</a:t>
            </a:fld>
            <a:endParaRPr lang="en-GB" sz="1400"/>
          </a:p>
        </p:txBody>
      </p:sp>
      <p:sp>
        <p:nvSpPr>
          <p:cNvPr id="9218"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Waterfall Model</a:t>
            </a:r>
            <a:br>
              <a:rPr lang="en-GB" b="1" dirty="0"/>
            </a:br>
            <a:r>
              <a:rPr lang="en-GB" b="1" dirty="0"/>
              <a:t>(Diagram)</a:t>
            </a:r>
          </a:p>
        </p:txBody>
      </p:sp>
      <p:grpSp>
        <p:nvGrpSpPr>
          <p:cNvPr id="9219" name="Group 3"/>
          <p:cNvGrpSpPr>
            <a:grpSpLocks/>
          </p:cNvGrpSpPr>
          <p:nvPr/>
        </p:nvGrpSpPr>
        <p:grpSpPr bwMode="auto">
          <a:xfrm>
            <a:off x="152400" y="1752600"/>
            <a:ext cx="2360613" cy="1066800"/>
            <a:chOff x="96" y="1104"/>
            <a:chExt cx="1487" cy="575"/>
          </a:xfrm>
        </p:grpSpPr>
        <p:sp>
          <p:nvSpPr>
            <p:cNvPr id="9220" name="AutoShape 4"/>
            <p:cNvSpPr>
              <a:spLocks noChangeArrowheads="1"/>
            </p:cNvSpPr>
            <p:nvPr/>
          </p:nvSpPr>
          <p:spPr bwMode="auto">
            <a:xfrm>
              <a:off x="96" y="1104"/>
              <a:ext cx="1488" cy="576"/>
            </a:xfrm>
            <a:prstGeom prst="roundRect">
              <a:avLst>
                <a:gd name="adj" fmla="val 171"/>
              </a:avLst>
            </a:prstGeom>
            <a:solidFill>
              <a:srgbClr val="FF99CC"/>
            </a:solidFill>
            <a:ln w="9360">
              <a:solidFill>
                <a:srgbClr val="000000"/>
              </a:solidFill>
              <a:round/>
              <a:headEnd/>
              <a:tailEnd/>
            </a:ln>
          </p:spPr>
          <p:txBody>
            <a:bodyPr wrap="none" anchor="ctr"/>
            <a:lstStyle/>
            <a:p>
              <a:endParaRPr lang="en-US"/>
            </a:p>
          </p:txBody>
        </p:sp>
        <p:sp>
          <p:nvSpPr>
            <p:cNvPr id="9221" name="AutoShape 5"/>
            <p:cNvSpPr>
              <a:spLocks noChangeArrowheads="1"/>
            </p:cNvSpPr>
            <p:nvPr/>
          </p:nvSpPr>
          <p:spPr bwMode="auto">
            <a:xfrm>
              <a:off x="96" y="1104"/>
              <a:ext cx="1488" cy="576"/>
            </a:xfrm>
            <a:prstGeom prst="roundRect">
              <a:avLst>
                <a:gd name="adj" fmla="val 171"/>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nchorCtr="1"/>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dirty="0">
                  <a:solidFill>
                    <a:schemeClr val="tx1"/>
                  </a:solidFill>
                </a:rPr>
                <a:t>Communication</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chemeClr val="tx1"/>
                  </a:solidFill>
                </a:rPr>
                <a:t>Project initiation</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chemeClr val="tx1"/>
                  </a:solidFill>
                </a:rPr>
                <a:t>Requirements gathering</a:t>
              </a:r>
            </a:p>
          </p:txBody>
        </p:sp>
      </p:grpSp>
      <p:grpSp>
        <p:nvGrpSpPr>
          <p:cNvPr id="9222" name="Group 6"/>
          <p:cNvGrpSpPr>
            <a:grpSpLocks/>
          </p:cNvGrpSpPr>
          <p:nvPr/>
        </p:nvGrpSpPr>
        <p:grpSpPr bwMode="auto">
          <a:xfrm>
            <a:off x="2057400" y="2971800"/>
            <a:ext cx="1522413" cy="1141413"/>
            <a:chOff x="1296" y="1872"/>
            <a:chExt cx="959" cy="719"/>
          </a:xfrm>
        </p:grpSpPr>
        <p:sp>
          <p:nvSpPr>
            <p:cNvPr id="9223" name="AutoShape 7"/>
            <p:cNvSpPr>
              <a:spLocks noChangeArrowheads="1"/>
            </p:cNvSpPr>
            <p:nvPr/>
          </p:nvSpPr>
          <p:spPr bwMode="auto">
            <a:xfrm>
              <a:off x="1296" y="1872"/>
              <a:ext cx="960" cy="720"/>
            </a:xfrm>
            <a:prstGeom prst="roundRect">
              <a:avLst>
                <a:gd name="adj" fmla="val 139"/>
              </a:avLst>
            </a:prstGeom>
            <a:solidFill>
              <a:srgbClr val="FFCC99"/>
            </a:solidFill>
            <a:ln w="9360">
              <a:solidFill>
                <a:srgbClr val="000000"/>
              </a:solidFill>
              <a:round/>
              <a:headEnd/>
              <a:tailEnd/>
            </a:ln>
          </p:spPr>
          <p:txBody>
            <a:bodyPr wrap="none" anchor="ctr"/>
            <a:lstStyle/>
            <a:p>
              <a:endParaRPr lang="en-US"/>
            </a:p>
          </p:txBody>
        </p:sp>
        <p:sp>
          <p:nvSpPr>
            <p:cNvPr id="9224" name="AutoShape 8"/>
            <p:cNvSpPr>
              <a:spLocks noChangeArrowheads="1"/>
            </p:cNvSpPr>
            <p:nvPr/>
          </p:nvSpPr>
          <p:spPr bwMode="auto">
            <a:xfrm>
              <a:off x="1296" y="1872"/>
              <a:ext cx="960" cy="720"/>
            </a:xfrm>
            <a:prstGeom prst="roundRect">
              <a:avLst>
                <a:gd name="adj" fmla="val 139"/>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dirty="0">
                  <a:solidFill>
                    <a:schemeClr val="tx1"/>
                  </a:solidFill>
                </a:rPr>
                <a:t>Planning</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chemeClr val="tx1"/>
                  </a:solidFill>
                </a:rPr>
                <a:t>Estimating</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chemeClr val="tx1"/>
                  </a:solidFill>
                </a:rPr>
                <a:t>Scheduling</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chemeClr val="tx1"/>
                  </a:solidFill>
                </a:rPr>
                <a:t>Tracking</a:t>
              </a:r>
            </a:p>
          </p:txBody>
        </p:sp>
      </p:grpSp>
      <p:grpSp>
        <p:nvGrpSpPr>
          <p:cNvPr id="9225" name="Group 9"/>
          <p:cNvGrpSpPr>
            <a:grpSpLocks/>
          </p:cNvGrpSpPr>
          <p:nvPr/>
        </p:nvGrpSpPr>
        <p:grpSpPr bwMode="auto">
          <a:xfrm>
            <a:off x="3810000" y="3733800"/>
            <a:ext cx="1446213" cy="912813"/>
            <a:chOff x="2400" y="2352"/>
            <a:chExt cx="911" cy="575"/>
          </a:xfrm>
        </p:grpSpPr>
        <p:sp>
          <p:nvSpPr>
            <p:cNvPr id="9226" name="AutoShape 10"/>
            <p:cNvSpPr>
              <a:spLocks noChangeArrowheads="1"/>
            </p:cNvSpPr>
            <p:nvPr/>
          </p:nvSpPr>
          <p:spPr bwMode="auto">
            <a:xfrm>
              <a:off x="2400" y="2352"/>
              <a:ext cx="912" cy="576"/>
            </a:xfrm>
            <a:prstGeom prst="roundRect">
              <a:avLst>
                <a:gd name="adj" fmla="val 171"/>
              </a:avLst>
            </a:prstGeom>
            <a:solidFill>
              <a:srgbClr val="FFFF99"/>
            </a:solidFill>
            <a:ln w="9360">
              <a:solidFill>
                <a:srgbClr val="000000"/>
              </a:solidFill>
              <a:round/>
              <a:headEnd/>
              <a:tailEnd/>
            </a:ln>
          </p:spPr>
          <p:txBody>
            <a:bodyPr wrap="none" anchor="ctr"/>
            <a:lstStyle/>
            <a:p>
              <a:endParaRPr lang="en-US"/>
            </a:p>
          </p:txBody>
        </p:sp>
        <p:sp>
          <p:nvSpPr>
            <p:cNvPr id="9227" name="AutoShape 11"/>
            <p:cNvSpPr>
              <a:spLocks noChangeArrowheads="1"/>
            </p:cNvSpPr>
            <p:nvPr/>
          </p:nvSpPr>
          <p:spPr bwMode="auto">
            <a:xfrm>
              <a:off x="2400" y="2352"/>
              <a:ext cx="912" cy="576"/>
            </a:xfrm>
            <a:prstGeom prst="roundRect">
              <a:avLst>
                <a:gd name="adj" fmla="val 171"/>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dirty="0" err="1">
                  <a:solidFill>
                    <a:schemeClr val="tx1"/>
                  </a:solidFill>
                </a:rPr>
                <a:t>Modeling</a:t>
              </a:r>
              <a:endParaRPr lang="en-GB" sz="1800" u="sng" dirty="0">
                <a:solidFill>
                  <a:schemeClr val="tx1"/>
                </a:solidFill>
              </a:endParaRP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chemeClr val="tx1"/>
                  </a:solidFill>
                </a:rPr>
                <a:t>Analysis</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chemeClr val="tx1"/>
                  </a:solidFill>
                </a:rPr>
                <a:t>Design</a:t>
              </a:r>
            </a:p>
          </p:txBody>
        </p:sp>
      </p:grpSp>
      <p:grpSp>
        <p:nvGrpSpPr>
          <p:cNvPr id="9228" name="Group 12"/>
          <p:cNvGrpSpPr>
            <a:grpSpLocks/>
          </p:cNvGrpSpPr>
          <p:nvPr/>
        </p:nvGrpSpPr>
        <p:grpSpPr bwMode="auto">
          <a:xfrm>
            <a:off x="5486400" y="4343400"/>
            <a:ext cx="1522413" cy="912813"/>
            <a:chOff x="3456" y="2736"/>
            <a:chExt cx="959" cy="575"/>
          </a:xfrm>
        </p:grpSpPr>
        <p:sp>
          <p:nvSpPr>
            <p:cNvPr id="9229" name="AutoShape 13"/>
            <p:cNvSpPr>
              <a:spLocks noChangeArrowheads="1"/>
            </p:cNvSpPr>
            <p:nvPr/>
          </p:nvSpPr>
          <p:spPr bwMode="auto">
            <a:xfrm>
              <a:off x="3456" y="2736"/>
              <a:ext cx="960" cy="576"/>
            </a:xfrm>
            <a:prstGeom prst="roundRect">
              <a:avLst>
                <a:gd name="adj" fmla="val 171"/>
              </a:avLst>
            </a:prstGeom>
            <a:solidFill>
              <a:srgbClr val="CCFFCC"/>
            </a:solidFill>
            <a:ln w="9360">
              <a:solidFill>
                <a:srgbClr val="000000"/>
              </a:solidFill>
              <a:round/>
              <a:headEnd/>
              <a:tailEnd/>
            </a:ln>
          </p:spPr>
          <p:txBody>
            <a:bodyPr wrap="none" anchor="ctr"/>
            <a:lstStyle/>
            <a:p>
              <a:endParaRPr lang="en-US"/>
            </a:p>
          </p:txBody>
        </p:sp>
        <p:sp>
          <p:nvSpPr>
            <p:cNvPr id="9230" name="AutoShape 14"/>
            <p:cNvSpPr>
              <a:spLocks noChangeArrowheads="1"/>
            </p:cNvSpPr>
            <p:nvPr/>
          </p:nvSpPr>
          <p:spPr bwMode="auto">
            <a:xfrm>
              <a:off x="3456" y="2736"/>
              <a:ext cx="960" cy="576"/>
            </a:xfrm>
            <a:prstGeom prst="roundRect">
              <a:avLst>
                <a:gd name="adj" fmla="val 171"/>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Construction</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Code</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Test</a:t>
              </a:r>
            </a:p>
          </p:txBody>
        </p:sp>
      </p:grpSp>
      <p:grpSp>
        <p:nvGrpSpPr>
          <p:cNvPr id="9231" name="Group 15"/>
          <p:cNvGrpSpPr>
            <a:grpSpLocks/>
          </p:cNvGrpSpPr>
          <p:nvPr/>
        </p:nvGrpSpPr>
        <p:grpSpPr bwMode="auto">
          <a:xfrm>
            <a:off x="7391400" y="4953000"/>
            <a:ext cx="1598613" cy="1217613"/>
            <a:chOff x="4656" y="3120"/>
            <a:chExt cx="1007" cy="767"/>
          </a:xfrm>
        </p:grpSpPr>
        <p:sp>
          <p:nvSpPr>
            <p:cNvPr id="9232" name="AutoShape 16"/>
            <p:cNvSpPr>
              <a:spLocks noChangeArrowheads="1"/>
            </p:cNvSpPr>
            <p:nvPr/>
          </p:nvSpPr>
          <p:spPr bwMode="auto">
            <a:xfrm>
              <a:off x="4656" y="3120"/>
              <a:ext cx="1008" cy="768"/>
            </a:xfrm>
            <a:prstGeom prst="roundRect">
              <a:avLst>
                <a:gd name="adj" fmla="val 130"/>
              </a:avLst>
            </a:prstGeom>
            <a:solidFill>
              <a:srgbClr val="CCFFFF"/>
            </a:solidFill>
            <a:ln w="9360">
              <a:solidFill>
                <a:srgbClr val="000000"/>
              </a:solidFill>
              <a:round/>
              <a:headEnd/>
              <a:tailEnd/>
            </a:ln>
          </p:spPr>
          <p:txBody>
            <a:bodyPr wrap="none" anchor="ctr"/>
            <a:lstStyle/>
            <a:p>
              <a:endParaRPr lang="en-US"/>
            </a:p>
          </p:txBody>
        </p:sp>
        <p:sp>
          <p:nvSpPr>
            <p:cNvPr id="9233" name="AutoShape 17"/>
            <p:cNvSpPr>
              <a:spLocks noChangeArrowheads="1"/>
            </p:cNvSpPr>
            <p:nvPr/>
          </p:nvSpPr>
          <p:spPr bwMode="auto">
            <a:xfrm>
              <a:off x="4656" y="3120"/>
              <a:ext cx="1008" cy="768"/>
            </a:xfrm>
            <a:prstGeom prst="roundRect">
              <a:avLst>
                <a:gd name="adj" fmla="val 130"/>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Deployment</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Delivery</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Support</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Feedback</a:t>
              </a:r>
            </a:p>
          </p:txBody>
        </p:sp>
      </p:grpSp>
      <p:sp>
        <p:nvSpPr>
          <p:cNvPr id="9234" name="Line 18"/>
          <p:cNvSpPr>
            <a:spLocks noChangeShapeType="1"/>
          </p:cNvSpPr>
          <p:nvPr/>
        </p:nvSpPr>
        <p:spPr bwMode="auto">
          <a:xfrm>
            <a:off x="2514600" y="2209800"/>
            <a:ext cx="457200" cy="1588"/>
          </a:xfrm>
          <a:prstGeom prst="line">
            <a:avLst/>
          </a:prstGeom>
          <a:noFill/>
          <a:ln w="936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9235" name="Line 19"/>
          <p:cNvSpPr>
            <a:spLocks noChangeShapeType="1"/>
          </p:cNvSpPr>
          <p:nvPr/>
        </p:nvSpPr>
        <p:spPr bwMode="auto">
          <a:xfrm>
            <a:off x="2971800" y="2209800"/>
            <a:ext cx="1588" cy="762000"/>
          </a:xfrm>
          <a:prstGeom prst="line">
            <a:avLst/>
          </a:prstGeom>
          <a:noFill/>
          <a:ln w="936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9236" name="Line 20"/>
          <p:cNvSpPr>
            <a:spLocks noChangeShapeType="1"/>
          </p:cNvSpPr>
          <p:nvPr/>
        </p:nvSpPr>
        <p:spPr bwMode="auto">
          <a:xfrm>
            <a:off x="3581400" y="3200400"/>
            <a:ext cx="914400" cy="1588"/>
          </a:xfrm>
          <a:prstGeom prst="line">
            <a:avLst/>
          </a:prstGeom>
          <a:noFill/>
          <a:ln w="936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9237" name="Line 21"/>
          <p:cNvSpPr>
            <a:spLocks noChangeShapeType="1"/>
          </p:cNvSpPr>
          <p:nvPr/>
        </p:nvSpPr>
        <p:spPr bwMode="auto">
          <a:xfrm>
            <a:off x="4495800" y="3200400"/>
            <a:ext cx="1588" cy="533400"/>
          </a:xfrm>
          <a:prstGeom prst="line">
            <a:avLst/>
          </a:prstGeom>
          <a:noFill/>
          <a:ln w="936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9238" name="Line 22"/>
          <p:cNvSpPr>
            <a:spLocks noChangeShapeType="1"/>
          </p:cNvSpPr>
          <p:nvPr/>
        </p:nvSpPr>
        <p:spPr bwMode="auto">
          <a:xfrm>
            <a:off x="5257800" y="3962400"/>
            <a:ext cx="914400" cy="1588"/>
          </a:xfrm>
          <a:prstGeom prst="line">
            <a:avLst/>
          </a:prstGeom>
          <a:noFill/>
          <a:ln w="936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9239" name="Line 23"/>
          <p:cNvSpPr>
            <a:spLocks noChangeShapeType="1"/>
          </p:cNvSpPr>
          <p:nvPr/>
        </p:nvSpPr>
        <p:spPr bwMode="auto">
          <a:xfrm>
            <a:off x="6172200" y="3962400"/>
            <a:ext cx="1588" cy="381000"/>
          </a:xfrm>
          <a:prstGeom prst="line">
            <a:avLst/>
          </a:prstGeom>
          <a:noFill/>
          <a:ln w="936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9240" name="Line 24"/>
          <p:cNvSpPr>
            <a:spLocks noChangeShapeType="1"/>
          </p:cNvSpPr>
          <p:nvPr/>
        </p:nvSpPr>
        <p:spPr bwMode="auto">
          <a:xfrm>
            <a:off x="7010400" y="4572000"/>
            <a:ext cx="1143000" cy="1588"/>
          </a:xfrm>
          <a:prstGeom prst="line">
            <a:avLst/>
          </a:prstGeom>
          <a:noFill/>
          <a:ln w="936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9241" name="Line 25"/>
          <p:cNvSpPr>
            <a:spLocks noChangeShapeType="1"/>
          </p:cNvSpPr>
          <p:nvPr/>
        </p:nvSpPr>
        <p:spPr bwMode="auto">
          <a:xfrm>
            <a:off x="8153400" y="4572000"/>
            <a:ext cx="1588" cy="381000"/>
          </a:xfrm>
          <a:prstGeom prst="line">
            <a:avLst/>
          </a:prstGeom>
          <a:noFill/>
          <a:ln w="936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Tree>
    <p:extLst>
      <p:ext uri="{BB962C8B-B14F-4D97-AF65-F5344CB8AC3E}">
        <p14:creationId xmlns="" xmlns:p14="http://schemas.microsoft.com/office/powerpoint/2010/main" val="3732383605"/>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DFACB141-334D-4F48-B55A-829BD4796E34}" type="slidenum">
              <a:rPr lang="en-GB" sz="1400"/>
              <a:pPr algn="r" eaLnBrk="1" hangingPunct="1">
                <a:lnSpc>
                  <a:spcPct val="95000"/>
                </a:lnSpc>
                <a:buClr>
                  <a:srgbClr val="000000"/>
                </a:buClr>
                <a:buSzPct val="100000"/>
                <a:buFont typeface="Times New Roman" pitchFamily="18" charset="0"/>
                <a:buNone/>
              </a:pPr>
              <a:t>11</a:t>
            </a:fld>
            <a:endParaRPr lang="en-GB" sz="1400"/>
          </a:p>
        </p:txBody>
      </p:sp>
      <p:sp>
        <p:nvSpPr>
          <p:cNvPr id="10242"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Waterfall Model</a:t>
            </a:r>
            <a:br>
              <a:rPr lang="en-GB" b="1" dirty="0"/>
            </a:br>
            <a:r>
              <a:rPr lang="en-GB" b="1" dirty="0"/>
              <a:t>(Description)</a:t>
            </a:r>
          </a:p>
        </p:txBody>
      </p:sp>
      <p:sp>
        <p:nvSpPr>
          <p:cNvPr id="10243" name="Rectangle 3"/>
          <p:cNvSpPr>
            <a:spLocks noGrp="1" noChangeArrowheads="1"/>
          </p:cNvSpPr>
          <p:nvPr>
            <p:ph type="body" idx="1"/>
          </p:nvPr>
        </p:nvSpPr>
        <p:spPr>
          <a:xfrm>
            <a:off x="457200" y="1981200"/>
            <a:ext cx="8382000" cy="4114800"/>
          </a:xfrm>
          <a:ln/>
        </p:spPr>
        <p:txBody>
          <a:bodyPr>
            <a:normAutofit/>
          </a:bodyPr>
          <a:lstStyle/>
          <a:p>
            <a:pPr>
              <a:lnSpc>
                <a:spcPct val="95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Oldest software lifecycle model </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Used when requirements are well understood and risk is low</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Work flow is in a linear (i.e., sequential) fashion</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Used often with well-defined adaptations or enhancements to current software</a:t>
            </a:r>
          </a:p>
        </p:txBody>
      </p:sp>
    </p:spTree>
    <p:extLst>
      <p:ext uri="{BB962C8B-B14F-4D97-AF65-F5344CB8AC3E}">
        <p14:creationId xmlns="" xmlns:p14="http://schemas.microsoft.com/office/powerpoint/2010/main" val="2516088433"/>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76792E1D-B3C6-43F2-BE93-7364B4830732}" type="slidenum">
              <a:rPr lang="en-GB" sz="1400"/>
              <a:pPr algn="r" eaLnBrk="1" hangingPunct="1">
                <a:lnSpc>
                  <a:spcPct val="95000"/>
                </a:lnSpc>
                <a:buClr>
                  <a:srgbClr val="000000"/>
                </a:buClr>
                <a:buSzPct val="100000"/>
                <a:buFont typeface="Times New Roman" pitchFamily="18" charset="0"/>
                <a:buNone/>
              </a:pPr>
              <a:t>12</a:t>
            </a:fld>
            <a:endParaRPr lang="en-GB" sz="1400"/>
          </a:p>
        </p:txBody>
      </p:sp>
      <p:sp>
        <p:nvSpPr>
          <p:cNvPr id="11266"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Waterfall Model</a:t>
            </a:r>
            <a:br>
              <a:rPr lang="en-GB" b="1" dirty="0"/>
            </a:br>
            <a:r>
              <a:rPr lang="en-GB" b="1" dirty="0"/>
              <a:t>(Problems)</a:t>
            </a:r>
          </a:p>
        </p:txBody>
      </p:sp>
      <p:sp>
        <p:nvSpPr>
          <p:cNvPr id="11267" name="Rectangle 3"/>
          <p:cNvSpPr>
            <a:spLocks noGrp="1" noChangeArrowheads="1"/>
          </p:cNvSpPr>
          <p:nvPr>
            <p:ph type="body" idx="1"/>
          </p:nvPr>
        </p:nvSpPr>
        <p:spPr>
          <a:xfrm>
            <a:off x="457200" y="1981200"/>
            <a:ext cx="8382000" cy="4114800"/>
          </a:xfrm>
          <a:ln/>
        </p:spPr>
        <p:txBody>
          <a:bodyPr>
            <a:noAutofit/>
          </a:bodyPr>
          <a:lstStyle/>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Doesn't support iteration, so changes can cause confusion</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Difficult for customers to state all requirements explicitly and up front</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Requires customer patience because a working version of the program doesn't occur until the final phase</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Problems can be somewhat alleviated in the model through the addition of feedback loops (see the next slide)</a:t>
            </a:r>
          </a:p>
        </p:txBody>
      </p:sp>
    </p:spTree>
    <p:extLst>
      <p:ext uri="{BB962C8B-B14F-4D97-AF65-F5344CB8AC3E}">
        <p14:creationId xmlns="" xmlns:p14="http://schemas.microsoft.com/office/powerpoint/2010/main" val="2953014577"/>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BB4CA484-2D6F-4E09-9072-BA9C382E3C41}" type="slidenum">
              <a:rPr lang="en-GB" sz="1400"/>
              <a:pPr algn="r" eaLnBrk="1" hangingPunct="1">
                <a:lnSpc>
                  <a:spcPct val="95000"/>
                </a:lnSpc>
                <a:buClr>
                  <a:srgbClr val="000000"/>
                </a:buClr>
                <a:buSzPct val="100000"/>
                <a:buFont typeface="Times New Roman" pitchFamily="18" charset="0"/>
                <a:buNone/>
              </a:pPr>
              <a:t>13</a:t>
            </a:fld>
            <a:endParaRPr lang="en-GB" sz="1400"/>
          </a:p>
        </p:txBody>
      </p:sp>
      <p:sp>
        <p:nvSpPr>
          <p:cNvPr id="12290"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Waterfall Model with Feedback</a:t>
            </a:r>
            <a:br>
              <a:rPr lang="en-GB" b="1" dirty="0"/>
            </a:br>
            <a:r>
              <a:rPr lang="en-GB" b="1" dirty="0"/>
              <a:t>(Diagram)</a:t>
            </a:r>
          </a:p>
        </p:txBody>
      </p:sp>
      <p:grpSp>
        <p:nvGrpSpPr>
          <p:cNvPr id="12291" name="Group 3"/>
          <p:cNvGrpSpPr>
            <a:grpSpLocks/>
          </p:cNvGrpSpPr>
          <p:nvPr/>
        </p:nvGrpSpPr>
        <p:grpSpPr bwMode="auto">
          <a:xfrm>
            <a:off x="152400" y="1447800"/>
            <a:ext cx="2360613" cy="1217613"/>
            <a:chOff x="96" y="1104"/>
            <a:chExt cx="1487" cy="575"/>
          </a:xfrm>
        </p:grpSpPr>
        <p:sp>
          <p:nvSpPr>
            <p:cNvPr id="12292" name="AutoShape 4"/>
            <p:cNvSpPr>
              <a:spLocks noChangeArrowheads="1"/>
            </p:cNvSpPr>
            <p:nvPr/>
          </p:nvSpPr>
          <p:spPr bwMode="auto">
            <a:xfrm>
              <a:off x="96" y="1104"/>
              <a:ext cx="1488" cy="576"/>
            </a:xfrm>
            <a:prstGeom prst="roundRect">
              <a:avLst>
                <a:gd name="adj" fmla="val 171"/>
              </a:avLst>
            </a:prstGeom>
            <a:solidFill>
              <a:srgbClr val="FF99CC"/>
            </a:solidFill>
            <a:ln w="9360">
              <a:solidFill>
                <a:srgbClr val="000000"/>
              </a:solidFill>
              <a:round/>
              <a:headEnd/>
              <a:tailEnd/>
            </a:ln>
          </p:spPr>
          <p:txBody>
            <a:bodyPr wrap="none" anchor="ctr"/>
            <a:lstStyle/>
            <a:p>
              <a:endParaRPr lang="en-US"/>
            </a:p>
          </p:txBody>
        </p:sp>
        <p:sp>
          <p:nvSpPr>
            <p:cNvPr id="12293" name="AutoShape 5"/>
            <p:cNvSpPr>
              <a:spLocks noChangeArrowheads="1"/>
            </p:cNvSpPr>
            <p:nvPr/>
          </p:nvSpPr>
          <p:spPr bwMode="auto">
            <a:xfrm>
              <a:off x="96" y="1104"/>
              <a:ext cx="1488" cy="576"/>
            </a:xfrm>
            <a:prstGeom prst="roundRect">
              <a:avLst>
                <a:gd name="adj" fmla="val 171"/>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nchorCtr="1"/>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Communication</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Project initiation</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Requirements gathering</a:t>
              </a:r>
            </a:p>
          </p:txBody>
        </p:sp>
      </p:grpSp>
      <p:grpSp>
        <p:nvGrpSpPr>
          <p:cNvPr id="12294" name="Group 6"/>
          <p:cNvGrpSpPr>
            <a:grpSpLocks/>
          </p:cNvGrpSpPr>
          <p:nvPr/>
        </p:nvGrpSpPr>
        <p:grpSpPr bwMode="auto">
          <a:xfrm>
            <a:off x="2057400" y="2971800"/>
            <a:ext cx="1522413" cy="1141413"/>
            <a:chOff x="1296" y="1872"/>
            <a:chExt cx="959" cy="719"/>
          </a:xfrm>
        </p:grpSpPr>
        <p:sp>
          <p:nvSpPr>
            <p:cNvPr id="12295" name="AutoShape 7"/>
            <p:cNvSpPr>
              <a:spLocks noChangeArrowheads="1"/>
            </p:cNvSpPr>
            <p:nvPr/>
          </p:nvSpPr>
          <p:spPr bwMode="auto">
            <a:xfrm>
              <a:off x="1296" y="1872"/>
              <a:ext cx="960" cy="720"/>
            </a:xfrm>
            <a:prstGeom prst="roundRect">
              <a:avLst>
                <a:gd name="adj" fmla="val 139"/>
              </a:avLst>
            </a:prstGeom>
            <a:solidFill>
              <a:srgbClr val="FFCC99"/>
            </a:solidFill>
            <a:ln w="9360">
              <a:solidFill>
                <a:srgbClr val="000000"/>
              </a:solidFill>
              <a:round/>
              <a:headEnd/>
              <a:tailEnd/>
            </a:ln>
          </p:spPr>
          <p:txBody>
            <a:bodyPr wrap="none" anchor="ctr"/>
            <a:lstStyle/>
            <a:p>
              <a:endParaRPr lang="en-US"/>
            </a:p>
          </p:txBody>
        </p:sp>
        <p:sp>
          <p:nvSpPr>
            <p:cNvPr id="12296" name="AutoShape 8"/>
            <p:cNvSpPr>
              <a:spLocks noChangeArrowheads="1"/>
            </p:cNvSpPr>
            <p:nvPr/>
          </p:nvSpPr>
          <p:spPr bwMode="auto">
            <a:xfrm>
              <a:off x="1296" y="1872"/>
              <a:ext cx="960" cy="720"/>
            </a:xfrm>
            <a:prstGeom prst="roundRect">
              <a:avLst>
                <a:gd name="adj" fmla="val 139"/>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Planning</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Estimating</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Scheduling</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Tracking</a:t>
              </a:r>
            </a:p>
          </p:txBody>
        </p:sp>
      </p:grpSp>
      <p:grpSp>
        <p:nvGrpSpPr>
          <p:cNvPr id="12297" name="Group 9"/>
          <p:cNvGrpSpPr>
            <a:grpSpLocks/>
          </p:cNvGrpSpPr>
          <p:nvPr/>
        </p:nvGrpSpPr>
        <p:grpSpPr bwMode="auto">
          <a:xfrm>
            <a:off x="3810000" y="3733800"/>
            <a:ext cx="1446213" cy="912813"/>
            <a:chOff x="2400" y="2352"/>
            <a:chExt cx="911" cy="575"/>
          </a:xfrm>
        </p:grpSpPr>
        <p:sp>
          <p:nvSpPr>
            <p:cNvPr id="12298" name="AutoShape 10"/>
            <p:cNvSpPr>
              <a:spLocks noChangeArrowheads="1"/>
            </p:cNvSpPr>
            <p:nvPr/>
          </p:nvSpPr>
          <p:spPr bwMode="auto">
            <a:xfrm>
              <a:off x="2400" y="2352"/>
              <a:ext cx="912" cy="576"/>
            </a:xfrm>
            <a:prstGeom prst="roundRect">
              <a:avLst>
                <a:gd name="adj" fmla="val 171"/>
              </a:avLst>
            </a:prstGeom>
            <a:solidFill>
              <a:srgbClr val="FFFF99"/>
            </a:solidFill>
            <a:ln w="9360">
              <a:solidFill>
                <a:srgbClr val="000000"/>
              </a:solidFill>
              <a:round/>
              <a:headEnd/>
              <a:tailEnd/>
            </a:ln>
          </p:spPr>
          <p:txBody>
            <a:bodyPr wrap="none" anchor="ctr"/>
            <a:lstStyle/>
            <a:p>
              <a:endParaRPr lang="en-US"/>
            </a:p>
          </p:txBody>
        </p:sp>
        <p:sp>
          <p:nvSpPr>
            <p:cNvPr id="12299" name="AutoShape 11"/>
            <p:cNvSpPr>
              <a:spLocks noChangeArrowheads="1"/>
            </p:cNvSpPr>
            <p:nvPr/>
          </p:nvSpPr>
          <p:spPr bwMode="auto">
            <a:xfrm>
              <a:off x="2400" y="2352"/>
              <a:ext cx="912" cy="576"/>
            </a:xfrm>
            <a:prstGeom prst="roundRect">
              <a:avLst>
                <a:gd name="adj" fmla="val 171"/>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Modeling</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Analysis</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Design</a:t>
              </a:r>
            </a:p>
          </p:txBody>
        </p:sp>
      </p:grpSp>
      <p:grpSp>
        <p:nvGrpSpPr>
          <p:cNvPr id="12300" name="Group 12"/>
          <p:cNvGrpSpPr>
            <a:grpSpLocks/>
          </p:cNvGrpSpPr>
          <p:nvPr/>
        </p:nvGrpSpPr>
        <p:grpSpPr bwMode="auto">
          <a:xfrm>
            <a:off x="5486400" y="4343400"/>
            <a:ext cx="1522413" cy="912813"/>
            <a:chOff x="3456" y="2736"/>
            <a:chExt cx="959" cy="575"/>
          </a:xfrm>
        </p:grpSpPr>
        <p:sp>
          <p:nvSpPr>
            <p:cNvPr id="12301" name="AutoShape 13"/>
            <p:cNvSpPr>
              <a:spLocks noChangeArrowheads="1"/>
            </p:cNvSpPr>
            <p:nvPr/>
          </p:nvSpPr>
          <p:spPr bwMode="auto">
            <a:xfrm>
              <a:off x="3456" y="2736"/>
              <a:ext cx="960" cy="576"/>
            </a:xfrm>
            <a:prstGeom prst="roundRect">
              <a:avLst>
                <a:gd name="adj" fmla="val 171"/>
              </a:avLst>
            </a:prstGeom>
            <a:solidFill>
              <a:srgbClr val="CCFFCC"/>
            </a:solidFill>
            <a:ln w="9360">
              <a:solidFill>
                <a:srgbClr val="000000"/>
              </a:solidFill>
              <a:round/>
              <a:headEnd/>
              <a:tailEnd/>
            </a:ln>
          </p:spPr>
          <p:txBody>
            <a:bodyPr wrap="none" anchor="ctr"/>
            <a:lstStyle/>
            <a:p>
              <a:endParaRPr lang="en-US"/>
            </a:p>
          </p:txBody>
        </p:sp>
        <p:sp>
          <p:nvSpPr>
            <p:cNvPr id="12302" name="AutoShape 14"/>
            <p:cNvSpPr>
              <a:spLocks noChangeArrowheads="1"/>
            </p:cNvSpPr>
            <p:nvPr/>
          </p:nvSpPr>
          <p:spPr bwMode="auto">
            <a:xfrm>
              <a:off x="3456" y="2736"/>
              <a:ext cx="960" cy="576"/>
            </a:xfrm>
            <a:prstGeom prst="roundRect">
              <a:avLst>
                <a:gd name="adj" fmla="val 171"/>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Construction</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Code</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Test</a:t>
              </a:r>
            </a:p>
          </p:txBody>
        </p:sp>
      </p:grpSp>
      <p:grpSp>
        <p:nvGrpSpPr>
          <p:cNvPr id="12303" name="Group 15"/>
          <p:cNvGrpSpPr>
            <a:grpSpLocks/>
          </p:cNvGrpSpPr>
          <p:nvPr/>
        </p:nvGrpSpPr>
        <p:grpSpPr bwMode="auto">
          <a:xfrm>
            <a:off x="7391400" y="4953000"/>
            <a:ext cx="1598613" cy="1217613"/>
            <a:chOff x="4656" y="3120"/>
            <a:chExt cx="1007" cy="767"/>
          </a:xfrm>
        </p:grpSpPr>
        <p:sp>
          <p:nvSpPr>
            <p:cNvPr id="12304" name="AutoShape 16"/>
            <p:cNvSpPr>
              <a:spLocks noChangeArrowheads="1"/>
            </p:cNvSpPr>
            <p:nvPr/>
          </p:nvSpPr>
          <p:spPr bwMode="auto">
            <a:xfrm>
              <a:off x="4656" y="3120"/>
              <a:ext cx="1008" cy="768"/>
            </a:xfrm>
            <a:prstGeom prst="roundRect">
              <a:avLst>
                <a:gd name="adj" fmla="val 130"/>
              </a:avLst>
            </a:prstGeom>
            <a:solidFill>
              <a:srgbClr val="CCFFFF"/>
            </a:solidFill>
            <a:ln w="9360">
              <a:solidFill>
                <a:srgbClr val="000000"/>
              </a:solidFill>
              <a:round/>
              <a:headEnd/>
              <a:tailEnd/>
            </a:ln>
          </p:spPr>
          <p:txBody>
            <a:bodyPr wrap="none" anchor="ctr"/>
            <a:lstStyle/>
            <a:p>
              <a:endParaRPr lang="en-US"/>
            </a:p>
          </p:txBody>
        </p:sp>
        <p:sp>
          <p:nvSpPr>
            <p:cNvPr id="12305" name="AutoShape 17"/>
            <p:cNvSpPr>
              <a:spLocks noChangeArrowheads="1"/>
            </p:cNvSpPr>
            <p:nvPr/>
          </p:nvSpPr>
          <p:spPr bwMode="auto">
            <a:xfrm>
              <a:off x="4656" y="3120"/>
              <a:ext cx="1008" cy="768"/>
            </a:xfrm>
            <a:prstGeom prst="roundRect">
              <a:avLst>
                <a:gd name="adj" fmla="val 130"/>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Deployment</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Delivery</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Support</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Feedback</a:t>
              </a:r>
            </a:p>
          </p:txBody>
        </p:sp>
      </p:grpSp>
      <p:sp>
        <p:nvSpPr>
          <p:cNvPr id="12306" name="Line 18"/>
          <p:cNvSpPr>
            <a:spLocks noChangeShapeType="1"/>
          </p:cNvSpPr>
          <p:nvPr/>
        </p:nvSpPr>
        <p:spPr bwMode="auto">
          <a:xfrm>
            <a:off x="2514600" y="2209800"/>
            <a:ext cx="457200" cy="1588"/>
          </a:xfrm>
          <a:prstGeom prst="line">
            <a:avLst/>
          </a:prstGeom>
          <a:noFill/>
          <a:ln w="936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2307" name="Line 19"/>
          <p:cNvSpPr>
            <a:spLocks noChangeShapeType="1"/>
          </p:cNvSpPr>
          <p:nvPr/>
        </p:nvSpPr>
        <p:spPr bwMode="auto">
          <a:xfrm>
            <a:off x="2971800" y="2209800"/>
            <a:ext cx="1588" cy="762000"/>
          </a:xfrm>
          <a:prstGeom prst="line">
            <a:avLst/>
          </a:prstGeom>
          <a:noFill/>
          <a:ln w="936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2308" name="Line 20"/>
          <p:cNvSpPr>
            <a:spLocks noChangeShapeType="1"/>
          </p:cNvSpPr>
          <p:nvPr/>
        </p:nvSpPr>
        <p:spPr bwMode="auto">
          <a:xfrm>
            <a:off x="3581400" y="3200400"/>
            <a:ext cx="914400" cy="1588"/>
          </a:xfrm>
          <a:prstGeom prst="line">
            <a:avLst/>
          </a:prstGeom>
          <a:noFill/>
          <a:ln w="936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2309" name="Line 21"/>
          <p:cNvSpPr>
            <a:spLocks noChangeShapeType="1"/>
          </p:cNvSpPr>
          <p:nvPr/>
        </p:nvSpPr>
        <p:spPr bwMode="auto">
          <a:xfrm>
            <a:off x="4495800" y="3200400"/>
            <a:ext cx="1588" cy="533400"/>
          </a:xfrm>
          <a:prstGeom prst="line">
            <a:avLst/>
          </a:prstGeom>
          <a:noFill/>
          <a:ln w="936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2310" name="Line 22"/>
          <p:cNvSpPr>
            <a:spLocks noChangeShapeType="1"/>
          </p:cNvSpPr>
          <p:nvPr/>
        </p:nvSpPr>
        <p:spPr bwMode="auto">
          <a:xfrm>
            <a:off x="5257800" y="3962400"/>
            <a:ext cx="914400" cy="1588"/>
          </a:xfrm>
          <a:prstGeom prst="line">
            <a:avLst/>
          </a:prstGeom>
          <a:noFill/>
          <a:ln w="936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2311" name="Line 23"/>
          <p:cNvSpPr>
            <a:spLocks noChangeShapeType="1"/>
          </p:cNvSpPr>
          <p:nvPr/>
        </p:nvSpPr>
        <p:spPr bwMode="auto">
          <a:xfrm>
            <a:off x="6172200" y="3962400"/>
            <a:ext cx="1588" cy="381000"/>
          </a:xfrm>
          <a:prstGeom prst="line">
            <a:avLst/>
          </a:prstGeom>
          <a:noFill/>
          <a:ln w="936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2312" name="Line 24"/>
          <p:cNvSpPr>
            <a:spLocks noChangeShapeType="1"/>
          </p:cNvSpPr>
          <p:nvPr/>
        </p:nvSpPr>
        <p:spPr bwMode="auto">
          <a:xfrm>
            <a:off x="7010400" y="4572000"/>
            <a:ext cx="1143000" cy="1588"/>
          </a:xfrm>
          <a:prstGeom prst="line">
            <a:avLst/>
          </a:prstGeom>
          <a:noFill/>
          <a:ln w="936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2313" name="Line 25"/>
          <p:cNvSpPr>
            <a:spLocks noChangeShapeType="1"/>
          </p:cNvSpPr>
          <p:nvPr/>
        </p:nvSpPr>
        <p:spPr bwMode="auto">
          <a:xfrm>
            <a:off x="8153400" y="4572000"/>
            <a:ext cx="1588" cy="381000"/>
          </a:xfrm>
          <a:prstGeom prst="line">
            <a:avLst/>
          </a:prstGeom>
          <a:noFill/>
          <a:ln w="936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2314" name="Line 26"/>
          <p:cNvSpPr>
            <a:spLocks noChangeShapeType="1"/>
          </p:cNvSpPr>
          <p:nvPr/>
        </p:nvSpPr>
        <p:spPr bwMode="auto">
          <a:xfrm flipH="1">
            <a:off x="1065213" y="3581400"/>
            <a:ext cx="993775" cy="1588"/>
          </a:xfrm>
          <a:prstGeom prst="line">
            <a:avLst/>
          </a:prstGeom>
          <a:noFill/>
          <a:ln w="936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2315" name="Line 27"/>
          <p:cNvSpPr>
            <a:spLocks noChangeShapeType="1"/>
          </p:cNvSpPr>
          <p:nvPr/>
        </p:nvSpPr>
        <p:spPr bwMode="auto">
          <a:xfrm flipH="1">
            <a:off x="1065213" y="5867400"/>
            <a:ext cx="6327775" cy="1588"/>
          </a:xfrm>
          <a:prstGeom prst="line">
            <a:avLst/>
          </a:prstGeom>
          <a:noFill/>
          <a:ln w="936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2316" name="Line 28"/>
          <p:cNvSpPr>
            <a:spLocks noChangeShapeType="1"/>
          </p:cNvSpPr>
          <p:nvPr/>
        </p:nvSpPr>
        <p:spPr bwMode="auto">
          <a:xfrm flipV="1">
            <a:off x="1066800" y="2665413"/>
            <a:ext cx="1588" cy="3203575"/>
          </a:xfrm>
          <a:prstGeom prst="line">
            <a:avLst/>
          </a:prstGeom>
          <a:noFill/>
          <a:ln w="936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2317" name="Line 29"/>
          <p:cNvSpPr>
            <a:spLocks noChangeShapeType="1"/>
          </p:cNvSpPr>
          <p:nvPr/>
        </p:nvSpPr>
        <p:spPr bwMode="auto">
          <a:xfrm flipH="1">
            <a:off x="1065213" y="4572000"/>
            <a:ext cx="2746375" cy="1588"/>
          </a:xfrm>
          <a:prstGeom prst="line">
            <a:avLst/>
          </a:prstGeom>
          <a:noFill/>
          <a:ln w="936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2318" name="Line 30"/>
          <p:cNvSpPr>
            <a:spLocks noChangeShapeType="1"/>
          </p:cNvSpPr>
          <p:nvPr/>
        </p:nvSpPr>
        <p:spPr bwMode="auto">
          <a:xfrm flipH="1">
            <a:off x="1065213" y="5105400"/>
            <a:ext cx="4422775" cy="1588"/>
          </a:xfrm>
          <a:prstGeom prst="line">
            <a:avLst/>
          </a:prstGeom>
          <a:noFill/>
          <a:ln w="936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2319" name="Line 31"/>
          <p:cNvSpPr>
            <a:spLocks noChangeShapeType="1"/>
          </p:cNvSpPr>
          <p:nvPr/>
        </p:nvSpPr>
        <p:spPr bwMode="auto">
          <a:xfrm flipV="1">
            <a:off x="6248400" y="5256213"/>
            <a:ext cx="1588" cy="612775"/>
          </a:xfrm>
          <a:prstGeom prst="line">
            <a:avLst/>
          </a:prstGeom>
          <a:noFill/>
          <a:ln w="936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2320" name="Line 32"/>
          <p:cNvSpPr>
            <a:spLocks noChangeShapeType="1"/>
          </p:cNvSpPr>
          <p:nvPr/>
        </p:nvSpPr>
        <p:spPr bwMode="auto">
          <a:xfrm flipV="1">
            <a:off x="4495800" y="4646613"/>
            <a:ext cx="1588" cy="460375"/>
          </a:xfrm>
          <a:prstGeom prst="line">
            <a:avLst/>
          </a:prstGeom>
          <a:noFill/>
          <a:ln w="936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2321" name="Line 33"/>
          <p:cNvSpPr>
            <a:spLocks noChangeShapeType="1"/>
          </p:cNvSpPr>
          <p:nvPr/>
        </p:nvSpPr>
        <p:spPr bwMode="auto">
          <a:xfrm flipV="1">
            <a:off x="2819400" y="4113213"/>
            <a:ext cx="1588" cy="460375"/>
          </a:xfrm>
          <a:prstGeom prst="line">
            <a:avLst/>
          </a:prstGeom>
          <a:noFill/>
          <a:ln w="936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Tree>
    <p:extLst>
      <p:ext uri="{BB962C8B-B14F-4D97-AF65-F5344CB8AC3E}">
        <p14:creationId xmlns="" xmlns:p14="http://schemas.microsoft.com/office/powerpoint/2010/main" val="1485650465"/>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0FA12B2A-8F88-4800-B895-2F4CE25DD6DF}" type="slidenum">
              <a:rPr lang="en-GB" sz="1400"/>
              <a:pPr algn="r" eaLnBrk="1" hangingPunct="1">
                <a:lnSpc>
                  <a:spcPct val="95000"/>
                </a:lnSpc>
                <a:buClr>
                  <a:srgbClr val="000000"/>
                </a:buClr>
                <a:buSzPct val="100000"/>
                <a:buFont typeface="Times New Roman" pitchFamily="18" charset="0"/>
                <a:buNone/>
              </a:pPr>
              <a:t>14</a:t>
            </a:fld>
            <a:endParaRPr lang="en-GB" sz="1400"/>
          </a:p>
        </p:txBody>
      </p:sp>
      <p:sp>
        <p:nvSpPr>
          <p:cNvPr id="13314"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Incremental Model</a:t>
            </a:r>
            <a:br>
              <a:rPr lang="en-GB" b="1" dirty="0"/>
            </a:br>
            <a:r>
              <a:rPr lang="en-GB" b="1" dirty="0"/>
              <a:t>(Diagram)</a:t>
            </a:r>
          </a:p>
        </p:txBody>
      </p:sp>
      <p:sp>
        <p:nvSpPr>
          <p:cNvPr id="13375" name="AutoShape 63"/>
          <p:cNvSpPr>
            <a:spLocks noChangeArrowheads="1"/>
          </p:cNvSpPr>
          <p:nvPr/>
        </p:nvSpPr>
        <p:spPr bwMode="auto">
          <a:xfrm>
            <a:off x="-34636" y="1508125"/>
            <a:ext cx="1528763" cy="396875"/>
          </a:xfrm>
          <a:prstGeom prst="roundRect">
            <a:avLst>
              <a:gd name="adj" fmla="val 398"/>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chemeClr val="tx1"/>
                </a:solidFill>
              </a:rPr>
              <a:t>Increment #1</a:t>
            </a:r>
          </a:p>
        </p:txBody>
      </p:sp>
      <p:sp>
        <p:nvSpPr>
          <p:cNvPr id="13376" name="AutoShape 64"/>
          <p:cNvSpPr>
            <a:spLocks noChangeArrowheads="1"/>
          </p:cNvSpPr>
          <p:nvPr/>
        </p:nvSpPr>
        <p:spPr bwMode="auto">
          <a:xfrm>
            <a:off x="363287" y="2777087"/>
            <a:ext cx="1393825" cy="352425"/>
          </a:xfrm>
          <a:prstGeom prst="roundRect">
            <a:avLst>
              <a:gd name="adj" fmla="val 398"/>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chemeClr val="tx1"/>
                </a:solidFill>
              </a:rPr>
              <a:t>Increment #2</a:t>
            </a:r>
          </a:p>
        </p:txBody>
      </p:sp>
      <p:sp>
        <p:nvSpPr>
          <p:cNvPr id="13377" name="AutoShape 65"/>
          <p:cNvSpPr>
            <a:spLocks noChangeArrowheads="1"/>
          </p:cNvSpPr>
          <p:nvPr/>
        </p:nvSpPr>
        <p:spPr bwMode="auto">
          <a:xfrm>
            <a:off x="381000" y="4058403"/>
            <a:ext cx="1393825" cy="352425"/>
          </a:xfrm>
          <a:prstGeom prst="roundRect">
            <a:avLst>
              <a:gd name="adj" fmla="val 398"/>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chemeClr val="tx1"/>
                </a:solidFill>
              </a:rPr>
              <a:t>Increment #3</a:t>
            </a:r>
          </a:p>
        </p:txBody>
      </p:sp>
      <p:grpSp>
        <p:nvGrpSpPr>
          <p:cNvPr id="6" name="Group 5"/>
          <p:cNvGrpSpPr/>
          <p:nvPr/>
        </p:nvGrpSpPr>
        <p:grpSpPr>
          <a:xfrm>
            <a:off x="159328" y="2048671"/>
            <a:ext cx="8569036" cy="1415547"/>
            <a:chOff x="-141046" y="1935162"/>
            <a:chExt cx="9552468" cy="1705266"/>
          </a:xfrm>
        </p:grpSpPr>
        <p:sp>
          <p:nvSpPr>
            <p:cNvPr id="13331" name="Line 19"/>
            <p:cNvSpPr>
              <a:spLocks noChangeShapeType="1"/>
            </p:cNvSpPr>
            <p:nvPr/>
          </p:nvSpPr>
          <p:spPr bwMode="auto">
            <a:xfrm>
              <a:off x="1457325" y="2193925"/>
              <a:ext cx="292100" cy="1588"/>
            </a:xfrm>
            <a:prstGeom prst="line">
              <a:avLst/>
            </a:prstGeom>
            <a:noFill/>
            <a:ln w="936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2" name="Rectangle 1"/>
            <p:cNvSpPr/>
            <p:nvPr/>
          </p:nvSpPr>
          <p:spPr>
            <a:xfrm>
              <a:off x="-141046" y="1935162"/>
              <a:ext cx="2008524" cy="579437"/>
            </a:xfrm>
            <a:prstGeom prst="rect">
              <a:avLst/>
            </a:prstGeom>
            <a:solidFill>
              <a:srgbClr val="F08C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Communication</a:t>
              </a:r>
              <a:endParaRPr lang="en-US" dirty="0">
                <a:solidFill>
                  <a:schemeClr val="tx1"/>
                </a:solidFill>
              </a:endParaRPr>
            </a:p>
          </p:txBody>
        </p:sp>
        <p:sp>
          <p:nvSpPr>
            <p:cNvPr id="65" name="Rectangle 64"/>
            <p:cNvSpPr/>
            <p:nvPr/>
          </p:nvSpPr>
          <p:spPr>
            <a:xfrm>
              <a:off x="2187575" y="2193925"/>
              <a:ext cx="1550988" cy="579438"/>
            </a:xfrm>
            <a:prstGeom prst="rect">
              <a:avLst/>
            </a:prstGeom>
            <a:solidFill>
              <a:srgbClr val="EFCC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Planning</a:t>
              </a:r>
              <a:endParaRPr lang="en-US" dirty="0">
                <a:solidFill>
                  <a:schemeClr val="tx1"/>
                </a:solidFill>
              </a:endParaRPr>
            </a:p>
          </p:txBody>
        </p:sp>
        <p:sp>
          <p:nvSpPr>
            <p:cNvPr id="66" name="Rectangle 65"/>
            <p:cNvSpPr/>
            <p:nvPr/>
          </p:nvSpPr>
          <p:spPr>
            <a:xfrm>
              <a:off x="4101306" y="2514600"/>
              <a:ext cx="1550988" cy="57943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Modeling</a:t>
              </a:r>
              <a:endParaRPr lang="en-US" dirty="0">
                <a:solidFill>
                  <a:schemeClr val="tx1"/>
                </a:solidFill>
              </a:endParaRPr>
            </a:p>
          </p:txBody>
        </p:sp>
        <p:sp>
          <p:nvSpPr>
            <p:cNvPr id="67" name="Rectangle 66"/>
            <p:cNvSpPr/>
            <p:nvPr/>
          </p:nvSpPr>
          <p:spPr>
            <a:xfrm>
              <a:off x="5989348" y="2771271"/>
              <a:ext cx="1550988" cy="579438"/>
            </a:xfrm>
            <a:prstGeom prst="rect">
              <a:avLst/>
            </a:prstGeom>
            <a:solidFill>
              <a:srgbClr val="3EBDC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Construction</a:t>
              </a:r>
              <a:endParaRPr lang="en-US" dirty="0">
                <a:solidFill>
                  <a:schemeClr val="tx1"/>
                </a:solidFill>
              </a:endParaRPr>
            </a:p>
          </p:txBody>
        </p:sp>
        <p:sp>
          <p:nvSpPr>
            <p:cNvPr id="68" name="Rectangle 67"/>
            <p:cNvSpPr/>
            <p:nvPr/>
          </p:nvSpPr>
          <p:spPr>
            <a:xfrm>
              <a:off x="7860434" y="3060990"/>
              <a:ext cx="1550988" cy="57943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solidFill>
                    <a:schemeClr val="tx1"/>
                  </a:solidFill>
                </a:rPr>
                <a:t>Deployment</a:t>
              </a:r>
              <a:endParaRPr lang="en-US" dirty="0">
                <a:solidFill>
                  <a:schemeClr val="tx1"/>
                </a:solidFill>
              </a:endParaRPr>
            </a:p>
          </p:txBody>
        </p:sp>
        <p:cxnSp>
          <p:nvCxnSpPr>
            <p:cNvPr id="4" name="Straight Arrow Connector 3"/>
            <p:cNvCxnSpPr>
              <a:stCxn id="2" idx="3"/>
            </p:cNvCxnSpPr>
            <p:nvPr/>
          </p:nvCxnSpPr>
          <p:spPr>
            <a:xfrm>
              <a:off x="1867478" y="2224881"/>
              <a:ext cx="320097"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72" name="Straight Arrow Connector 71"/>
            <p:cNvCxnSpPr/>
            <p:nvPr/>
          </p:nvCxnSpPr>
          <p:spPr>
            <a:xfrm>
              <a:off x="3733800" y="2514600"/>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73" name="Straight Arrow Connector 72"/>
            <p:cNvCxnSpPr/>
            <p:nvPr/>
          </p:nvCxnSpPr>
          <p:spPr>
            <a:xfrm>
              <a:off x="5652294" y="2924536"/>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74" name="Straight Arrow Connector 73"/>
            <p:cNvCxnSpPr/>
            <p:nvPr/>
          </p:nvCxnSpPr>
          <p:spPr>
            <a:xfrm>
              <a:off x="7540336" y="3148012"/>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grpSp>
      <p:grpSp>
        <p:nvGrpSpPr>
          <p:cNvPr id="79" name="Group 78"/>
          <p:cNvGrpSpPr/>
          <p:nvPr/>
        </p:nvGrpSpPr>
        <p:grpSpPr>
          <a:xfrm>
            <a:off x="381000" y="3308853"/>
            <a:ext cx="8569036" cy="1415547"/>
            <a:chOff x="-141046" y="1935162"/>
            <a:chExt cx="9552468" cy="1705266"/>
          </a:xfrm>
        </p:grpSpPr>
        <p:sp>
          <p:nvSpPr>
            <p:cNvPr id="80" name="Line 19"/>
            <p:cNvSpPr>
              <a:spLocks noChangeShapeType="1"/>
            </p:cNvSpPr>
            <p:nvPr/>
          </p:nvSpPr>
          <p:spPr bwMode="auto">
            <a:xfrm>
              <a:off x="1457325" y="2193925"/>
              <a:ext cx="292100" cy="1588"/>
            </a:xfrm>
            <a:prstGeom prst="line">
              <a:avLst/>
            </a:prstGeom>
            <a:noFill/>
            <a:ln w="936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81" name="Rectangle 80"/>
            <p:cNvSpPr/>
            <p:nvPr/>
          </p:nvSpPr>
          <p:spPr>
            <a:xfrm>
              <a:off x="-141046" y="1935162"/>
              <a:ext cx="2008524" cy="579437"/>
            </a:xfrm>
            <a:prstGeom prst="rect">
              <a:avLst/>
            </a:prstGeom>
            <a:solidFill>
              <a:srgbClr val="F08C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Communication</a:t>
              </a:r>
              <a:endParaRPr lang="en-US" dirty="0">
                <a:solidFill>
                  <a:schemeClr val="tx1"/>
                </a:solidFill>
              </a:endParaRPr>
            </a:p>
          </p:txBody>
        </p:sp>
        <p:sp>
          <p:nvSpPr>
            <p:cNvPr id="82" name="Rectangle 81"/>
            <p:cNvSpPr/>
            <p:nvPr/>
          </p:nvSpPr>
          <p:spPr>
            <a:xfrm>
              <a:off x="2187575" y="2193925"/>
              <a:ext cx="1550988" cy="579438"/>
            </a:xfrm>
            <a:prstGeom prst="rect">
              <a:avLst/>
            </a:prstGeom>
            <a:solidFill>
              <a:srgbClr val="EFCC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Planning</a:t>
              </a:r>
              <a:endParaRPr lang="en-US" dirty="0">
                <a:solidFill>
                  <a:schemeClr val="tx1"/>
                </a:solidFill>
              </a:endParaRPr>
            </a:p>
          </p:txBody>
        </p:sp>
        <p:sp>
          <p:nvSpPr>
            <p:cNvPr id="83" name="Rectangle 82"/>
            <p:cNvSpPr/>
            <p:nvPr/>
          </p:nvSpPr>
          <p:spPr>
            <a:xfrm>
              <a:off x="4101306" y="2514600"/>
              <a:ext cx="1550988" cy="57943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Modeling</a:t>
              </a:r>
              <a:endParaRPr lang="en-US" dirty="0">
                <a:solidFill>
                  <a:schemeClr val="tx1"/>
                </a:solidFill>
              </a:endParaRPr>
            </a:p>
          </p:txBody>
        </p:sp>
        <p:sp>
          <p:nvSpPr>
            <p:cNvPr id="84" name="Rectangle 83"/>
            <p:cNvSpPr/>
            <p:nvPr/>
          </p:nvSpPr>
          <p:spPr>
            <a:xfrm>
              <a:off x="5989348" y="2771271"/>
              <a:ext cx="1550988" cy="579438"/>
            </a:xfrm>
            <a:prstGeom prst="rect">
              <a:avLst/>
            </a:prstGeom>
            <a:solidFill>
              <a:srgbClr val="3EBDC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Construction</a:t>
              </a:r>
              <a:endParaRPr lang="en-US" dirty="0">
                <a:solidFill>
                  <a:schemeClr val="tx1"/>
                </a:solidFill>
              </a:endParaRPr>
            </a:p>
          </p:txBody>
        </p:sp>
        <p:sp>
          <p:nvSpPr>
            <p:cNvPr id="85" name="Rectangle 84"/>
            <p:cNvSpPr/>
            <p:nvPr/>
          </p:nvSpPr>
          <p:spPr>
            <a:xfrm>
              <a:off x="7860434" y="3060990"/>
              <a:ext cx="1550988" cy="57943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solidFill>
                    <a:schemeClr val="tx1"/>
                  </a:solidFill>
                </a:rPr>
                <a:t>Deployment</a:t>
              </a:r>
              <a:endParaRPr lang="en-US" dirty="0">
                <a:solidFill>
                  <a:schemeClr val="tx1"/>
                </a:solidFill>
              </a:endParaRPr>
            </a:p>
          </p:txBody>
        </p:sp>
        <p:cxnSp>
          <p:nvCxnSpPr>
            <p:cNvPr id="86" name="Straight Arrow Connector 85"/>
            <p:cNvCxnSpPr>
              <a:stCxn id="81" idx="3"/>
            </p:cNvCxnSpPr>
            <p:nvPr/>
          </p:nvCxnSpPr>
          <p:spPr>
            <a:xfrm>
              <a:off x="1867478" y="2224881"/>
              <a:ext cx="320097"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87" name="Straight Arrow Connector 86"/>
            <p:cNvCxnSpPr/>
            <p:nvPr/>
          </p:nvCxnSpPr>
          <p:spPr>
            <a:xfrm>
              <a:off x="3733800" y="2514600"/>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88" name="Straight Arrow Connector 87"/>
            <p:cNvCxnSpPr/>
            <p:nvPr/>
          </p:nvCxnSpPr>
          <p:spPr>
            <a:xfrm>
              <a:off x="5652294" y="2924536"/>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89" name="Straight Arrow Connector 88"/>
            <p:cNvCxnSpPr/>
            <p:nvPr/>
          </p:nvCxnSpPr>
          <p:spPr>
            <a:xfrm>
              <a:off x="7540336" y="3148012"/>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grpSp>
      <p:grpSp>
        <p:nvGrpSpPr>
          <p:cNvPr id="90" name="Group 89"/>
          <p:cNvGrpSpPr/>
          <p:nvPr/>
        </p:nvGrpSpPr>
        <p:grpSpPr>
          <a:xfrm>
            <a:off x="346364" y="4604253"/>
            <a:ext cx="8569036" cy="1415547"/>
            <a:chOff x="-141046" y="1935162"/>
            <a:chExt cx="9552468" cy="1705266"/>
          </a:xfrm>
        </p:grpSpPr>
        <p:sp>
          <p:nvSpPr>
            <p:cNvPr id="91" name="Line 19"/>
            <p:cNvSpPr>
              <a:spLocks noChangeShapeType="1"/>
            </p:cNvSpPr>
            <p:nvPr/>
          </p:nvSpPr>
          <p:spPr bwMode="auto">
            <a:xfrm>
              <a:off x="1457325" y="2193925"/>
              <a:ext cx="292100" cy="1588"/>
            </a:xfrm>
            <a:prstGeom prst="line">
              <a:avLst/>
            </a:prstGeom>
            <a:noFill/>
            <a:ln w="936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92" name="Rectangle 91"/>
            <p:cNvSpPr/>
            <p:nvPr/>
          </p:nvSpPr>
          <p:spPr>
            <a:xfrm>
              <a:off x="-141046" y="1935162"/>
              <a:ext cx="2008524" cy="579437"/>
            </a:xfrm>
            <a:prstGeom prst="rect">
              <a:avLst/>
            </a:prstGeom>
            <a:solidFill>
              <a:srgbClr val="F08C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Communication</a:t>
              </a:r>
              <a:endParaRPr lang="en-US" dirty="0">
                <a:solidFill>
                  <a:schemeClr val="tx1"/>
                </a:solidFill>
              </a:endParaRPr>
            </a:p>
          </p:txBody>
        </p:sp>
        <p:sp>
          <p:nvSpPr>
            <p:cNvPr id="93" name="Rectangle 92"/>
            <p:cNvSpPr/>
            <p:nvPr/>
          </p:nvSpPr>
          <p:spPr>
            <a:xfrm>
              <a:off x="2187575" y="2193925"/>
              <a:ext cx="1550988" cy="579438"/>
            </a:xfrm>
            <a:prstGeom prst="rect">
              <a:avLst/>
            </a:prstGeom>
            <a:solidFill>
              <a:srgbClr val="EFCC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Planning</a:t>
              </a:r>
              <a:endParaRPr lang="en-US" dirty="0">
                <a:solidFill>
                  <a:schemeClr val="tx1"/>
                </a:solidFill>
              </a:endParaRPr>
            </a:p>
          </p:txBody>
        </p:sp>
        <p:sp>
          <p:nvSpPr>
            <p:cNvPr id="94" name="Rectangle 93"/>
            <p:cNvSpPr/>
            <p:nvPr/>
          </p:nvSpPr>
          <p:spPr>
            <a:xfrm>
              <a:off x="4101306" y="2514600"/>
              <a:ext cx="1550988" cy="57943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Modeling</a:t>
              </a:r>
              <a:endParaRPr lang="en-US" dirty="0">
                <a:solidFill>
                  <a:schemeClr val="tx1"/>
                </a:solidFill>
              </a:endParaRPr>
            </a:p>
          </p:txBody>
        </p:sp>
        <p:sp>
          <p:nvSpPr>
            <p:cNvPr id="95" name="Rectangle 94"/>
            <p:cNvSpPr/>
            <p:nvPr/>
          </p:nvSpPr>
          <p:spPr>
            <a:xfrm>
              <a:off x="5989348" y="2771271"/>
              <a:ext cx="1550988" cy="579438"/>
            </a:xfrm>
            <a:prstGeom prst="rect">
              <a:avLst/>
            </a:prstGeom>
            <a:solidFill>
              <a:srgbClr val="3EBDC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Construction</a:t>
              </a:r>
              <a:endParaRPr lang="en-US" dirty="0">
                <a:solidFill>
                  <a:schemeClr val="tx1"/>
                </a:solidFill>
              </a:endParaRPr>
            </a:p>
          </p:txBody>
        </p:sp>
        <p:sp>
          <p:nvSpPr>
            <p:cNvPr id="96" name="Rectangle 95"/>
            <p:cNvSpPr/>
            <p:nvPr/>
          </p:nvSpPr>
          <p:spPr>
            <a:xfrm>
              <a:off x="7860434" y="3060990"/>
              <a:ext cx="1550988" cy="57943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solidFill>
                    <a:schemeClr val="tx1"/>
                  </a:solidFill>
                </a:rPr>
                <a:t>Deploy………</a:t>
              </a:r>
              <a:endParaRPr lang="en-US" dirty="0">
                <a:solidFill>
                  <a:schemeClr val="tx1"/>
                </a:solidFill>
              </a:endParaRPr>
            </a:p>
          </p:txBody>
        </p:sp>
        <p:cxnSp>
          <p:nvCxnSpPr>
            <p:cNvPr id="97" name="Straight Arrow Connector 96"/>
            <p:cNvCxnSpPr>
              <a:stCxn id="92" idx="3"/>
            </p:cNvCxnSpPr>
            <p:nvPr/>
          </p:nvCxnSpPr>
          <p:spPr>
            <a:xfrm>
              <a:off x="1867478" y="2224881"/>
              <a:ext cx="320097"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98" name="Straight Arrow Connector 97"/>
            <p:cNvCxnSpPr/>
            <p:nvPr/>
          </p:nvCxnSpPr>
          <p:spPr>
            <a:xfrm>
              <a:off x="3733800" y="2514600"/>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99" name="Straight Arrow Connector 98"/>
            <p:cNvCxnSpPr/>
            <p:nvPr/>
          </p:nvCxnSpPr>
          <p:spPr>
            <a:xfrm>
              <a:off x="5652294" y="2924536"/>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00" name="Straight Arrow Connector 99"/>
            <p:cNvCxnSpPr/>
            <p:nvPr/>
          </p:nvCxnSpPr>
          <p:spPr>
            <a:xfrm>
              <a:off x="7540336" y="3148012"/>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 xmlns:p14="http://schemas.microsoft.com/office/powerpoint/2010/main" val="19146891"/>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756D8944-2645-4EAB-878E-C46AF5B2B7BE}" type="slidenum">
              <a:rPr lang="en-GB" sz="1400"/>
              <a:pPr algn="r" eaLnBrk="1" hangingPunct="1">
                <a:lnSpc>
                  <a:spcPct val="95000"/>
                </a:lnSpc>
                <a:buClr>
                  <a:srgbClr val="000000"/>
                </a:buClr>
                <a:buSzPct val="100000"/>
                <a:buFont typeface="Times New Roman" pitchFamily="18" charset="0"/>
                <a:buNone/>
              </a:pPr>
              <a:t>15</a:t>
            </a:fld>
            <a:endParaRPr lang="en-GB" sz="1400"/>
          </a:p>
        </p:txBody>
      </p:sp>
      <p:sp>
        <p:nvSpPr>
          <p:cNvPr id="14338"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Incremental Model</a:t>
            </a:r>
            <a:br>
              <a:rPr lang="en-GB" b="1" dirty="0"/>
            </a:br>
            <a:r>
              <a:rPr lang="en-GB" b="1" dirty="0"/>
              <a:t>(Description)</a:t>
            </a:r>
          </a:p>
        </p:txBody>
      </p:sp>
      <p:sp>
        <p:nvSpPr>
          <p:cNvPr id="14339" name="Rectangle 3"/>
          <p:cNvSpPr>
            <a:spLocks noGrp="1" noChangeArrowheads="1"/>
          </p:cNvSpPr>
          <p:nvPr>
            <p:ph type="body" idx="1"/>
          </p:nvPr>
        </p:nvSpPr>
        <p:spPr>
          <a:xfrm>
            <a:off x="457200" y="1981200"/>
            <a:ext cx="8382000" cy="4114800"/>
          </a:xfrm>
          <a:ln/>
        </p:spPr>
        <p:txBody>
          <a:bodyPr>
            <a:noAutofit/>
          </a:bodyPr>
          <a:lstStyle/>
          <a:p>
            <a:pPr>
              <a:lnSpc>
                <a:spcPct val="95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Used when requirements are well understood</a:t>
            </a:r>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Multiple independent deliveries are identified</a:t>
            </a:r>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Work flow is in a linear (i.e., sequential) fashion </a:t>
            </a:r>
            <a:r>
              <a:rPr lang="en-GB" sz="2800" u="sng" dirty="0"/>
              <a:t>within</a:t>
            </a:r>
            <a:r>
              <a:rPr lang="en-GB" sz="2800" dirty="0"/>
              <a:t> an </a:t>
            </a:r>
            <a:r>
              <a:rPr lang="en-GB" sz="2800" dirty="0" smtClean="0"/>
              <a:t>increment.</a:t>
            </a:r>
            <a:endParaRPr lang="en-GB" sz="2800" dirty="0"/>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Iterative in nature; focuses on an operational product with each increment</a:t>
            </a:r>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Provides a needed set of functionality sooner while delivering optional components later</a:t>
            </a:r>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Useful also when staffing is too short for a full-scale development</a:t>
            </a:r>
          </a:p>
        </p:txBody>
      </p:sp>
    </p:spTree>
    <p:extLst>
      <p:ext uri="{BB962C8B-B14F-4D97-AF65-F5344CB8AC3E}">
        <p14:creationId xmlns="" xmlns:p14="http://schemas.microsoft.com/office/powerpoint/2010/main" val="2314530040"/>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E0A9E0E3-319E-487E-B102-6CA86D18A6EA}" type="slidenum">
              <a:rPr lang="en-GB" sz="1400"/>
              <a:pPr algn="r" eaLnBrk="1" hangingPunct="1">
                <a:lnSpc>
                  <a:spcPct val="95000"/>
                </a:lnSpc>
                <a:buClr>
                  <a:srgbClr val="000000"/>
                </a:buClr>
                <a:buSzPct val="100000"/>
                <a:buFont typeface="Times New Roman" pitchFamily="18" charset="0"/>
                <a:buNone/>
              </a:pPr>
              <a:t>16</a:t>
            </a:fld>
            <a:endParaRPr lang="en-GB" sz="1400"/>
          </a:p>
        </p:txBody>
      </p:sp>
      <p:sp>
        <p:nvSpPr>
          <p:cNvPr id="15362"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Prototyping Model</a:t>
            </a:r>
            <a:br>
              <a:rPr lang="en-GB" b="1" dirty="0"/>
            </a:br>
            <a:r>
              <a:rPr lang="en-GB" b="1" dirty="0"/>
              <a:t>(Diagram)</a:t>
            </a:r>
          </a:p>
        </p:txBody>
      </p:sp>
      <p:grpSp>
        <p:nvGrpSpPr>
          <p:cNvPr id="15363" name="Group 3"/>
          <p:cNvGrpSpPr>
            <a:grpSpLocks/>
          </p:cNvGrpSpPr>
          <p:nvPr/>
        </p:nvGrpSpPr>
        <p:grpSpPr bwMode="auto">
          <a:xfrm>
            <a:off x="1524000" y="2667000"/>
            <a:ext cx="1827213" cy="455613"/>
            <a:chOff x="960" y="1680"/>
            <a:chExt cx="1151" cy="287"/>
          </a:xfrm>
        </p:grpSpPr>
        <p:sp>
          <p:nvSpPr>
            <p:cNvPr id="15364" name="AutoShape 4"/>
            <p:cNvSpPr>
              <a:spLocks noChangeArrowheads="1"/>
            </p:cNvSpPr>
            <p:nvPr/>
          </p:nvSpPr>
          <p:spPr bwMode="auto">
            <a:xfrm>
              <a:off x="960" y="1680"/>
              <a:ext cx="1152" cy="288"/>
            </a:xfrm>
            <a:prstGeom prst="roundRect">
              <a:avLst>
                <a:gd name="adj" fmla="val 347"/>
              </a:avLst>
            </a:prstGeom>
            <a:solidFill>
              <a:srgbClr val="FF99CC"/>
            </a:solidFill>
            <a:ln w="9360">
              <a:solidFill>
                <a:srgbClr val="000000"/>
              </a:solidFill>
              <a:round/>
              <a:headEnd/>
              <a:tailEnd/>
            </a:ln>
          </p:spPr>
          <p:txBody>
            <a:bodyPr wrap="none" anchor="ctr"/>
            <a:lstStyle/>
            <a:p>
              <a:endParaRPr lang="en-US"/>
            </a:p>
          </p:txBody>
        </p:sp>
        <p:sp>
          <p:nvSpPr>
            <p:cNvPr id="15365" name="AutoShape 5"/>
            <p:cNvSpPr>
              <a:spLocks noChangeArrowheads="1"/>
            </p:cNvSpPr>
            <p:nvPr/>
          </p:nvSpPr>
          <p:spPr bwMode="auto">
            <a:xfrm>
              <a:off x="960" y="1680"/>
              <a:ext cx="1152" cy="288"/>
            </a:xfrm>
            <a:prstGeom prst="roundRect">
              <a:avLst>
                <a:gd name="adj" fmla="val 347"/>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Communication</a:t>
              </a:r>
            </a:p>
          </p:txBody>
        </p:sp>
      </p:grpSp>
      <p:grpSp>
        <p:nvGrpSpPr>
          <p:cNvPr id="15366" name="Group 6"/>
          <p:cNvGrpSpPr>
            <a:grpSpLocks/>
          </p:cNvGrpSpPr>
          <p:nvPr/>
        </p:nvGrpSpPr>
        <p:grpSpPr bwMode="auto">
          <a:xfrm>
            <a:off x="4876800" y="1905000"/>
            <a:ext cx="1522413" cy="533400"/>
            <a:chOff x="3072" y="1200"/>
            <a:chExt cx="959" cy="287"/>
          </a:xfrm>
        </p:grpSpPr>
        <p:sp>
          <p:nvSpPr>
            <p:cNvPr id="15367" name="AutoShape 7"/>
            <p:cNvSpPr>
              <a:spLocks noChangeArrowheads="1"/>
            </p:cNvSpPr>
            <p:nvPr/>
          </p:nvSpPr>
          <p:spPr bwMode="auto">
            <a:xfrm>
              <a:off x="3072" y="1200"/>
              <a:ext cx="960" cy="288"/>
            </a:xfrm>
            <a:prstGeom prst="roundRect">
              <a:avLst>
                <a:gd name="adj" fmla="val 347"/>
              </a:avLst>
            </a:prstGeom>
            <a:solidFill>
              <a:srgbClr val="FFCC99"/>
            </a:solidFill>
            <a:ln w="9360">
              <a:solidFill>
                <a:srgbClr val="000000"/>
              </a:solidFill>
              <a:round/>
              <a:headEnd/>
              <a:tailEnd/>
            </a:ln>
          </p:spPr>
          <p:txBody>
            <a:bodyPr wrap="none" anchor="ctr"/>
            <a:lstStyle/>
            <a:p>
              <a:endParaRPr lang="en-US"/>
            </a:p>
          </p:txBody>
        </p:sp>
        <p:sp>
          <p:nvSpPr>
            <p:cNvPr id="15368" name="AutoShape 8"/>
            <p:cNvSpPr>
              <a:spLocks noChangeArrowheads="1"/>
            </p:cNvSpPr>
            <p:nvPr/>
          </p:nvSpPr>
          <p:spPr bwMode="auto">
            <a:xfrm>
              <a:off x="3072" y="1200"/>
              <a:ext cx="960" cy="288"/>
            </a:xfrm>
            <a:prstGeom prst="roundRect">
              <a:avLst>
                <a:gd name="adj" fmla="val 347"/>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nchorCtr="1"/>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Quick Planning</a:t>
              </a:r>
            </a:p>
          </p:txBody>
        </p:sp>
      </p:grpSp>
      <p:grpSp>
        <p:nvGrpSpPr>
          <p:cNvPr id="15369" name="Group 9"/>
          <p:cNvGrpSpPr>
            <a:grpSpLocks/>
          </p:cNvGrpSpPr>
          <p:nvPr/>
        </p:nvGrpSpPr>
        <p:grpSpPr bwMode="auto">
          <a:xfrm>
            <a:off x="6705600" y="3886200"/>
            <a:ext cx="1446213" cy="608013"/>
            <a:chOff x="4224" y="2448"/>
            <a:chExt cx="911" cy="383"/>
          </a:xfrm>
        </p:grpSpPr>
        <p:sp>
          <p:nvSpPr>
            <p:cNvPr id="15370" name="AutoShape 10"/>
            <p:cNvSpPr>
              <a:spLocks noChangeArrowheads="1"/>
            </p:cNvSpPr>
            <p:nvPr/>
          </p:nvSpPr>
          <p:spPr bwMode="auto">
            <a:xfrm>
              <a:off x="4224" y="2448"/>
              <a:ext cx="912" cy="384"/>
            </a:xfrm>
            <a:prstGeom prst="roundRect">
              <a:avLst>
                <a:gd name="adj" fmla="val 259"/>
              </a:avLst>
            </a:prstGeom>
            <a:solidFill>
              <a:srgbClr val="FFFF99"/>
            </a:solidFill>
            <a:ln w="9360">
              <a:solidFill>
                <a:srgbClr val="000000"/>
              </a:solidFill>
              <a:round/>
              <a:headEnd/>
              <a:tailEnd/>
            </a:ln>
          </p:spPr>
          <p:txBody>
            <a:bodyPr wrap="none" anchor="ctr"/>
            <a:lstStyle/>
            <a:p>
              <a:endParaRPr lang="en-US"/>
            </a:p>
          </p:txBody>
        </p:sp>
        <p:sp>
          <p:nvSpPr>
            <p:cNvPr id="15371" name="AutoShape 11"/>
            <p:cNvSpPr>
              <a:spLocks noChangeArrowheads="1"/>
            </p:cNvSpPr>
            <p:nvPr/>
          </p:nvSpPr>
          <p:spPr bwMode="auto">
            <a:xfrm>
              <a:off x="4224" y="2448"/>
              <a:ext cx="912" cy="384"/>
            </a:xfrm>
            <a:prstGeom prst="roundRect">
              <a:avLst>
                <a:gd name="adj" fmla="val 259"/>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Modeling</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Quick Design</a:t>
              </a:r>
            </a:p>
          </p:txBody>
        </p:sp>
      </p:grpSp>
      <p:grpSp>
        <p:nvGrpSpPr>
          <p:cNvPr id="15372" name="Group 12"/>
          <p:cNvGrpSpPr>
            <a:grpSpLocks/>
          </p:cNvGrpSpPr>
          <p:nvPr/>
        </p:nvGrpSpPr>
        <p:grpSpPr bwMode="auto">
          <a:xfrm>
            <a:off x="4343400" y="5486400"/>
            <a:ext cx="1522413" cy="684213"/>
            <a:chOff x="2736" y="3456"/>
            <a:chExt cx="959" cy="431"/>
          </a:xfrm>
        </p:grpSpPr>
        <p:sp>
          <p:nvSpPr>
            <p:cNvPr id="15373" name="AutoShape 13"/>
            <p:cNvSpPr>
              <a:spLocks noChangeArrowheads="1"/>
            </p:cNvSpPr>
            <p:nvPr/>
          </p:nvSpPr>
          <p:spPr bwMode="auto">
            <a:xfrm>
              <a:off x="2736" y="3456"/>
              <a:ext cx="960" cy="432"/>
            </a:xfrm>
            <a:prstGeom prst="roundRect">
              <a:avLst>
                <a:gd name="adj" fmla="val 231"/>
              </a:avLst>
            </a:prstGeom>
            <a:solidFill>
              <a:srgbClr val="CCFFCC"/>
            </a:solidFill>
            <a:ln w="9360">
              <a:solidFill>
                <a:srgbClr val="000000"/>
              </a:solidFill>
              <a:round/>
              <a:headEnd/>
              <a:tailEnd/>
            </a:ln>
          </p:spPr>
          <p:txBody>
            <a:bodyPr wrap="none" anchor="ctr"/>
            <a:lstStyle/>
            <a:p>
              <a:endParaRPr lang="en-US"/>
            </a:p>
          </p:txBody>
        </p:sp>
        <p:sp>
          <p:nvSpPr>
            <p:cNvPr id="15374" name="AutoShape 14"/>
            <p:cNvSpPr>
              <a:spLocks noChangeArrowheads="1"/>
            </p:cNvSpPr>
            <p:nvPr/>
          </p:nvSpPr>
          <p:spPr bwMode="auto">
            <a:xfrm>
              <a:off x="2736" y="3456"/>
              <a:ext cx="960" cy="432"/>
            </a:xfrm>
            <a:prstGeom prst="roundRect">
              <a:avLst>
                <a:gd name="adj" fmla="val 231"/>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Construction</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Of Prototype</a:t>
              </a:r>
            </a:p>
          </p:txBody>
        </p:sp>
      </p:grpSp>
      <p:grpSp>
        <p:nvGrpSpPr>
          <p:cNvPr id="15375" name="Group 15"/>
          <p:cNvGrpSpPr>
            <a:grpSpLocks/>
          </p:cNvGrpSpPr>
          <p:nvPr/>
        </p:nvGrpSpPr>
        <p:grpSpPr bwMode="auto">
          <a:xfrm>
            <a:off x="1600200" y="4191000"/>
            <a:ext cx="1598613" cy="1065213"/>
            <a:chOff x="1008" y="2640"/>
            <a:chExt cx="1007" cy="671"/>
          </a:xfrm>
        </p:grpSpPr>
        <p:sp>
          <p:nvSpPr>
            <p:cNvPr id="15376" name="AutoShape 16"/>
            <p:cNvSpPr>
              <a:spLocks noChangeArrowheads="1"/>
            </p:cNvSpPr>
            <p:nvPr/>
          </p:nvSpPr>
          <p:spPr bwMode="auto">
            <a:xfrm>
              <a:off x="1008" y="2640"/>
              <a:ext cx="1008" cy="672"/>
            </a:xfrm>
            <a:prstGeom prst="roundRect">
              <a:avLst>
                <a:gd name="adj" fmla="val 148"/>
              </a:avLst>
            </a:prstGeom>
            <a:solidFill>
              <a:srgbClr val="CCFFFF"/>
            </a:solidFill>
            <a:ln w="9360">
              <a:solidFill>
                <a:srgbClr val="000000"/>
              </a:solidFill>
              <a:round/>
              <a:headEnd/>
              <a:tailEnd/>
            </a:ln>
          </p:spPr>
          <p:txBody>
            <a:bodyPr wrap="none" anchor="ctr"/>
            <a:lstStyle/>
            <a:p>
              <a:endParaRPr lang="en-US"/>
            </a:p>
          </p:txBody>
        </p:sp>
        <p:sp>
          <p:nvSpPr>
            <p:cNvPr id="15377" name="AutoShape 17"/>
            <p:cNvSpPr>
              <a:spLocks noChangeArrowheads="1"/>
            </p:cNvSpPr>
            <p:nvPr/>
          </p:nvSpPr>
          <p:spPr bwMode="auto">
            <a:xfrm>
              <a:off x="1008" y="2640"/>
              <a:ext cx="1008" cy="672"/>
            </a:xfrm>
            <a:prstGeom prst="roundRect">
              <a:avLst>
                <a:gd name="adj" fmla="val 148"/>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Deployment,</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Delivery,</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and Feedback</a:t>
              </a:r>
            </a:p>
          </p:txBody>
        </p:sp>
      </p:grpSp>
      <p:sp>
        <p:nvSpPr>
          <p:cNvPr id="15378" name="Freeform 18"/>
          <p:cNvSpPr>
            <a:spLocks noChangeArrowheads="1"/>
          </p:cNvSpPr>
          <p:nvPr/>
        </p:nvSpPr>
        <p:spPr bwMode="auto">
          <a:xfrm>
            <a:off x="2133600" y="1905000"/>
            <a:ext cx="2514600" cy="685800"/>
          </a:xfrm>
          <a:custGeom>
            <a:avLst/>
            <a:gdLst>
              <a:gd name="T0" fmla="*/ 0 w 6987"/>
              <a:gd name="T1" fmla="*/ 1906 h 1907"/>
              <a:gd name="T2" fmla="*/ 0 w 6987"/>
              <a:gd name="T3" fmla="*/ 1073 h 1907"/>
              <a:gd name="T4" fmla="*/ 4019 w 6987"/>
              <a:gd name="T5" fmla="*/ 255 h 1907"/>
              <a:gd name="T6" fmla="*/ 4883 w 6987"/>
              <a:gd name="T7" fmla="*/ 255 h 1907"/>
              <a:gd name="T8" fmla="*/ 4883 w 6987"/>
              <a:gd name="T9" fmla="*/ 0 h 1907"/>
              <a:gd name="T10" fmla="*/ 6986 w 6987"/>
              <a:gd name="T11" fmla="*/ 536 h 1907"/>
              <a:gd name="T12" fmla="*/ 4883 w 6987"/>
              <a:gd name="T13" fmla="*/ 1072 h 1907"/>
              <a:gd name="T14" fmla="*/ 4883 w 6987"/>
              <a:gd name="T15" fmla="*/ 816 h 1907"/>
              <a:gd name="T16" fmla="*/ 4019 w 6987"/>
              <a:gd name="T17" fmla="*/ 816 h 1907"/>
              <a:gd name="T18" fmla="*/ 2056 w 6987"/>
              <a:gd name="T19" fmla="*/ 1073 h 1907"/>
              <a:gd name="T20" fmla="*/ 2056 w 6987"/>
              <a:gd name="T21" fmla="*/ 1906 h 1907"/>
              <a:gd name="T22" fmla="*/ 0 w 6987"/>
              <a:gd name="T23" fmla="*/ 1906 h 1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987" h="1907">
                <a:moveTo>
                  <a:pt x="0" y="1906"/>
                </a:moveTo>
                <a:lnTo>
                  <a:pt x="0" y="1073"/>
                </a:lnTo>
                <a:cubicBezTo>
                  <a:pt x="0" y="664"/>
                  <a:pt x="2009" y="255"/>
                  <a:pt x="4019" y="255"/>
                </a:cubicBezTo>
                <a:lnTo>
                  <a:pt x="4883" y="255"/>
                </a:lnTo>
                <a:lnTo>
                  <a:pt x="4883" y="0"/>
                </a:lnTo>
                <a:lnTo>
                  <a:pt x="6986" y="536"/>
                </a:lnTo>
                <a:lnTo>
                  <a:pt x="4883" y="1072"/>
                </a:lnTo>
                <a:lnTo>
                  <a:pt x="4883" y="816"/>
                </a:lnTo>
                <a:lnTo>
                  <a:pt x="4019" y="816"/>
                </a:lnTo>
                <a:cubicBezTo>
                  <a:pt x="3037" y="816"/>
                  <a:pt x="2056" y="944"/>
                  <a:pt x="2056" y="1073"/>
                </a:cubicBezTo>
                <a:lnTo>
                  <a:pt x="2056" y="1906"/>
                </a:lnTo>
                <a:lnTo>
                  <a:pt x="0" y="1906"/>
                </a:lnTo>
              </a:path>
            </a:pathLst>
          </a:custGeom>
          <a:solidFill>
            <a:srgbClr val="00CC99"/>
          </a:solidFill>
          <a:ln w="9360">
            <a:solidFill>
              <a:srgbClr val="000000"/>
            </a:solidFill>
            <a:round/>
            <a:headEnd/>
            <a:tailEnd/>
          </a:ln>
        </p:spPr>
        <p:txBody>
          <a:bodyPr wrap="none" anchor="ctr"/>
          <a:lstStyle/>
          <a:p>
            <a:endParaRPr lang="en-US"/>
          </a:p>
        </p:txBody>
      </p:sp>
      <p:sp>
        <p:nvSpPr>
          <p:cNvPr id="15379" name="Freeform 19"/>
          <p:cNvSpPr>
            <a:spLocks noChangeArrowheads="1"/>
          </p:cNvSpPr>
          <p:nvPr/>
        </p:nvSpPr>
        <p:spPr bwMode="auto">
          <a:xfrm>
            <a:off x="6705600" y="1981200"/>
            <a:ext cx="1066800" cy="1449388"/>
          </a:xfrm>
          <a:custGeom>
            <a:avLst/>
            <a:gdLst>
              <a:gd name="T0" fmla="*/ 0 w 2965"/>
              <a:gd name="T1" fmla="*/ 0 h 4024"/>
              <a:gd name="T2" fmla="*/ 1296 w 2965"/>
              <a:gd name="T3" fmla="*/ 0 h 4024"/>
              <a:gd name="T4" fmla="*/ 2567 w 2965"/>
              <a:gd name="T5" fmla="*/ 2314 h 4024"/>
              <a:gd name="T6" fmla="*/ 2567 w 2965"/>
              <a:gd name="T7" fmla="*/ 2812 h 4024"/>
              <a:gd name="T8" fmla="*/ 2964 w 2965"/>
              <a:gd name="T9" fmla="*/ 2812 h 4024"/>
              <a:gd name="T10" fmla="*/ 2130 w 2965"/>
              <a:gd name="T11" fmla="*/ 4023 h 4024"/>
              <a:gd name="T12" fmla="*/ 1296 w 2965"/>
              <a:gd name="T13" fmla="*/ 2812 h 4024"/>
              <a:gd name="T14" fmla="*/ 1694 w 2965"/>
              <a:gd name="T15" fmla="*/ 2812 h 4024"/>
              <a:gd name="T16" fmla="*/ 1694 w 2965"/>
              <a:gd name="T17" fmla="*/ 2314 h 4024"/>
              <a:gd name="T18" fmla="*/ 1296 w 2965"/>
              <a:gd name="T19" fmla="*/ 1184 h 4024"/>
              <a:gd name="T20" fmla="*/ 0 w 2965"/>
              <a:gd name="T21" fmla="*/ 1184 h 4024"/>
              <a:gd name="T22" fmla="*/ 0 w 2965"/>
              <a:gd name="T23" fmla="*/ 0 h 4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65" h="4024">
                <a:moveTo>
                  <a:pt x="0" y="0"/>
                </a:moveTo>
                <a:lnTo>
                  <a:pt x="1296" y="0"/>
                </a:lnTo>
                <a:cubicBezTo>
                  <a:pt x="1932" y="0"/>
                  <a:pt x="2567" y="1157"/>
                  <a:pt x="2567" y="2314"/>
                </a:cubicBezTo>
                <a:lnTo>
                  <a:pt x="2567" y="2812"/>
                </a:lnTo>
                <a:lnTo>
                  <a:pt x="2964" y="2812"/>
                </a:lnTo>
                <a:lnTo>
                  <a:pt x="2130" y="4023"/>
                </a:lnTo>
                <a:lnTo>
                  <a:pt x="1296" y="2812"/>
                </a:lnTo>
                <a:lnTo>
                  <a:pt x="1694" y="2812"/>
                </a:lnTo>
                <a:lnTo>
                  <a:pt x="1694" y="2314"/>
                </a:lnTo>
                <a:cubicBezTo>
                  <a:pt x="1694" y="1749"/>
                  <a:pt x="1495" y="1184"/>
                  <a:pt x="1296" y="1184"/>
                </a:cubicBezTo>
                <a:lnTo>
                  <a:pt x="0" y="1184"/>
                </a:lnTo>
                <a:lnTo>
                  <a:pt x="0" y="0"/>
                </a:lnTo>
              </a:path>
            </a:pathLst>
          </a:custGeom>
          <a:solidFill>
            <a:srgbClr val="00CC99"/>
          </a:solidFill>
          <a:ln w="9360">
            <a:solidFill>
              <a:srgbClr val="000000"/>
            </a:solidFill>
            <a:round/>
            <a:headEnd/>
            <a:tailEnd/>
          </a:ln>
        </p:spPr>
        <p:txBody>
          <a:bodyPr wrap="none" anchor="ctr"/>
          <a:lstStyle/>
          <a:p>
            <a:endParaRPr lang="en-US"/>
          </a:p>
        </p:txBody>
      </p:sp>
      <p:sp>
        <p:nvSpPr>
          <p:cNvPr id="15380" name="Freeform 20"/>
          <p:cNvSpPr>
            <a:spLocks noChangeArrowheads="1"/>
          </p:cNvSpPr>
          <p:nvPr/>
        </p:nvSpPr>
        <p:spPr bwMode="auto">
          <a:xfrm>
            <a:off x="5943600" y="4951413"/>
            <a:ext cx="1906588" cy="1143000"/>
          </a:xfrm>
          <a:custGeom>
            <a:avLst/>
            <a:gdLst>
              <a:gd name="T0" fmla="*/ 5293 w 5294"/>
              <a:gd name="T1" fmla="*/ 0 h 3177"/>
              <a:gd name="T2" fmla="*/ 5293 w 5294"/>
              <a:gd name="T3" fmla="*/ 1389 h 3177"/>
              <a:gd name="T4" fmla="*/ 2248 w 5294"/>
              <a:gd name="T5" fmla="*/ 2750 h 3177"/>
              <a:gd name="T6" fmla="*/ 1593 w 5294"/>
              <a:gd name="T7" fmla="*/ 2750 h 3177"/>
              <a:gd name="T8" fmla="*/ 1593 w 5294"/>
              <a:gd name="T9" fmla="*/ 3176 h 3177"/>
              <a:gd name="T10" fmla="*/ 0 w 5294"/>
              <a:gd name="T11" fmla="*/ 2283 h 3177"/>
              <a:gd name="T12" fmla="*/ 1593 w 5294"/>
              <a:gd name="T13" fmla="*/ 1389 h 3177"/>
              <a:gd name="T14" fmla="*/ 1593 w 5294"/>
              <a:gd name="T15" fmla="*/ 1815 h 3177"/>
              <a:gd name="T16" fmla="*/ 2248 w 5294"/>
              <a:gd name="T17" fmla="*/ 1815 h 3177"/>
              <a:gd name="T18" fmla="*/ 3735 w 5294"/>
              <a:gd name="T19" fmla="*/ 1389 h 3177"/>
              <a:gd name="T20" fmla="*/ 3735 w 5294"/>
              <a:gd name="T21" fmla="*/ 0 h 3177"/>
              <a:gd name="T22" fmla="*/ 5293 w 5294"/>
              <a:gd name="T23" fmla="*/ 0 h 3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94" h="3177">
                <a:moveTo>
                  <a:pt x="5293" y="0"/>
                </a:moveTo>
                <a:lnTo>
                  <a:pt x="5293" y="1389"/>
                </a:lnTo>
                <a:cubicBezTo>
                  <a:pt x="5293" y="2070"/>
                  <a:pt x="3771" y="2750"/>
                  <a:pt x="2248" y="2750"/>
                </a:cubicBezTo>
                <a:lnTo>
                  <a:pt x="1593" y="2750"/>
                </a:lnTo>
                <a:lnTo>
                  <a:pt x="1593" y="3176"/>
                </a:lnTo>
                <a:lnTo>
                  <a:pt x="0" y="2283"/>
                </a:lnTo>
                <a:lnTo>
                  <a:pt x="1593" y="1389"/>
                </a:lnTo>
                <a:lnTo>
                  <a:pt x="1593" y="1815"/>
                </a:lnTo>
                <a:lnTo>
                  <a:pt x="2248" y="1815"/>
                </a:lnTo>
                <a:cubicBezTo>
                  <a:pt x="2992" y="1815"/>
                  <a:pt x="3735" y="1602"/>
                  <a:pt x="3735" y="1389"/>
                </a:cubicBezTo>
                <a:lnTo>
                  <a:pt x="3735" y="0"/>
                </a:lnTo>
                <a:lnTo>
                  <a:pt x="5293" y="0"/>
                </a:lnTo>
              </a:path>
            </a:pathLst>
          </a:custGeom>
          <a:solidFill>
            <a:srgbClr val="00CC99"/>
          </a:solidFill>
          <a:ln w="9360">
            <a:solidFill>
              <a:srgbClr val="000000"/>
            </a:solidFill>
            <a:round/>
            <a:headEnd/>
            <a:tailEnd/>
          </a:ln>
        </p:spPr>
        <p:txBody>
          <a:bodyPr wrap="none" anchor="ctr"/>
          <a:lstStyle/>
          <a:p>
            <a:endParaRPr lang="en-US"/>
          </a:p>
        </p:txBody>
      </p:sp>
      <p:sp>
        <p:nvSpPr>
          <p:cNvPr id="15381" name="Freeform 21"/>
          <p:cNvSpPr>
            <a:spLocks noChangeArrowheads="1"/>
          </p:cNvSpPr>
          <p:nvPr/>
        </p:nvSpPr>
        <p:spPr bwMode="auto">
          <a:xfrm>
            <a:off x="1828800" y="5334000"/>
            <a:ext cx="2363788" cy="838200"/>
          </a:xfrm>
          <a:custGeom>
            <a:avLst/>
            <a:gdLst>
              <a:gd name="T0" fmla="*/ 6563 w 6564"/>
              <a:gd name="T1" fmla="*/ 2329 h 2330"/>
              <a:gd name="T2" fmla="*/ 3694 w 6564"/>
              <a:gd name="T3" fmla="*/ 2329 h 2330"/>
              <a:gd name="T4" fmla="*/ 881 w 6564"/>
              <a:gd name="T5" fmla="*/ 990 h 2330"/>
              <a:gd name="T6" fmla="*/ 881 w 6564"/>
              <a:gd name="T7" fmla="*/ 701 h 2330"/>
              <a:gd name="T8" fmla="*/ 0 w 6564"/>
              <a:gd name="T9" fmla="*/ 701 h 2330"/>
              <a:gd name="T10" fmla="*/ 1847 w 6564"/>
              <a:gd name="T11" fmla="*/ 0 h 2330"/>
              <a:gd name="T12" fmla="*/ 3694 w 6564"/>
              <a:gd name="T13" fmla="*/ 701 h 2330"/>
              <a:gd name="T14" fmla="*/ 2812 w 6564"/>
              <a:gd name="T15" fmla="*/ 701 h 2330"/>
              <a:gd name="T16" fmla="*/ 2812 w 6564"/>
              <a:gd name="T17" fmla="*/ 990 h 2330"/>
              <a:gd name="T18" fmla="*/ 3694 w 6564"/>
              <a:gd name="T19" fmla="*/ 1644 h 2330"/>
              <a:gd name="T20" fmla="*/ 6563 w 6564"/>
              <a:gd name="T21" fmla="*/ 1644 h 2330"/>
              <a:gd name="T22" fmla="*/ 6563 w 6564"/>
              <a:gd name="T23" fmla="*/ 2329 h 2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564" h="2330">
                <a:moveTo>
                  <a:pt x="6563" y="2329"/>
                </a:moveTo>
                <a:lnTo>
                  <a:pt x="3694" y="2329"/>
                </a:lnTo>
                <a:cubicBezTo>
                  <a:pt x="2287" y="2329"/>
                  <a:pt x="881" y="1660"/>
                  <a:pt x="881" y="990"/>
                </a:cubicBezTo>
                <a:lnTo>
                  <a:pt x="881" y="701"/>
                </a:lnTo>
                <a:lnTo>
                  <a:pt x="0" y="701"/>
                </a:lnTo>
                <a:lnTo>
                  <a:pt x="1847" y="0"/>
                </a:lnTo>
                <a:lnTo>
                  <a:pt x="3694" y="701"/>
                </a:lnTo>
                <a:lnTo>
                  <a:pt x="2812" y="701"/>
                </a:lnTo>
                <a:lnTo>
                  <a:pt x="2812" y="990"/>
                </a:lnTo>
                <a:cubicBezTo>
                  <a:pt x="2812" y="1317"/>
                  <a:pt x="3253" y="1644"/>
                  <a:pt x="3694" y="1644"/>
                </a:cubicBezTo>
                <a:lnTo>
                  <a:pt x="6563" y="1644"/>
                </a:lnTo>
                <a:lnTo>
                  <a:pt x="6563" y="2329"/>
                </a:lnTo>
              </a:path>
            </a:pathLst>
          </a:custGeom>
          <a:solidFill>
            <a:srgbClr val="00CC99"/>
          </a:solidFill>
          <a:ln w="9360">
            <a:solidFill>
              <a:srgbClr val="000000"/>
            </a:solidFill>
            <a:round/>
            <a:headEnd/>
            <a:tailEnd/>
          </a:ln>
        </p:spPr>
        <p:txBody>
          <a:bodyPr wrap="none" anchor="ctr"/>
          <a:lstStyle/>
          <a:p>
            <a:endParaRPr lang="en-US"/>
          </a:p>
        </p:txBody>
      </p:sp>
      <p:sp>
        <p:nvSpPr>
          <p:cNvPr id="15382" name="Freeform 22"/>
          <p:cNvSpPr>
            <a:spLocks noChangeArrowheads="1"/>
          </p:cNvSpPr>
          <p:nvPr/>
        </p:nvSpPr>
        <p:spPr bwMode="auto">
          <a:xfrm>
            <a:off x="2133600" y="3200400"/>
            <a:ext cx="609600" cy="838200"/>
          </a:xfrm>
          <a:custGeom>
            <a:avLst/>
            <a:gdLst>
              <a:gd name="T0" fmla="*/ 423 w 1695"/>
              <a:gd name="T1" fmla="*/ 2329 h 2330"/>
              <a:gd name="T2" fmla="*/ 423 w 1695"/>
              <a:gd name="T3" fmla="*/ 582 h 2330"/>
              <a:gd name="T4" fmla="*/ 0 w 1695"/>
              <a:gd name="T5" fmla="*/ 582 h 2330"/>
              <a:gd name="T6" fmla="*/ 847 w 1695"/>
              <a:gd name="T7" fmla="*/ 0 h 2330"/>
              <a:gd name="T8" fmla="*/ 1694 w 1695"/>
              <a:gd name="T9" fmla="*/ 582 h 2330"/>
              <a:gd name="T10" fmla="*/ 1270 w 1695"/>
              <a:gd name="T11" fmla="*/ 582 h 2330"/>
              <a:gd name="T12" fmla="*/ 1270 w 1695"/>
              <a:gd name="T13" fmla="*/ 2329 h 2330"/>
              <a:gd name="T14" fmla="*/ 423 w 1695"/>
              <a:gd name="T15" fmla="*/ 2329 h 23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95" h="2330">
                <a:moveTo>
                  <a:pt x="423" y="2329"/>
                </a:moveTo>
                <a:lnTo>
                  <a:pt x="423" y="582"/>
                </a:lnTo>
                <a:lnTo>
                  <a:pt x="0" y="582"/>
                </a:lnTo>
                <a:lnTo>
                  <a:pt x="847" y="0"/>
                </a:lnTo>
                <a:lnTo>
                  <a:pt x="1694" y="582"/>
                </a:lnTo>
                <a:lnTo>
                  <a:pt x="1270" y="582"/>
                </a:lnTo>
                <a:lnTo>
                  <a:pt x="1270" y="2329"/>
                </a:lnTo>
                <a:lnTo>
                  <a:pt x="423" y="2329"/>
                </a:lnTo>
              </a:path>
            </a:pathLst>
          </a:custGeom>
          <a:solidFill>
            <a:srgbClr val="00CC99"/>
          </a:solidFill>
          <a:ln w="9360">
            <a:solidFill>
              <a:srgbClr val="000000"/>
            </a:solidFill>
            <a:round/>
            <a:headEnd/>
            <a:tailEnd/>
          </a:ln>
        </p:spPr>
        <p:txBody>
          <a:bodyPr wrap="none" anchor="ctr"/>
          <a:lstStyle/>
          <a:p>
            <a:endParaRPr lang="en-US"/>
          </a:p>
        </p:txBody>
      </p:sp>
      <p:sp>
        <p:nvSpPr>
          <p:cNvPr id="15383" name="AutoShape 23"/>
          <p:cNvSpPr>
            <a:spLocks noChangeArrowheads="1"/>
          </p:cNvSpPr>
          <p:nvPr/>
        </p:nvSpPr>
        <p:spPr bwMode="auto">
          <a:xfrm>
            <a:off x="228600" y="2971800"/>
            <a:ext cx="758825" cy="457200"/>
          </a:xfrm>
          <a:prstGeom prst="roundRect">
            <a:avLst>
              <a:gd name="adj" fmla="val 347"/>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chemeClr val="tx1"/>
                </a:solidFill>
              </a:rPr>
              <a:t>Start</a:t>
            </a:r>
          </a:p>
        </p:txBody>
      </p:sp>
      <p:sp>
        <p:nvSpPr>
          <p:cNvPr id="15384" name="Line 24"/>
          <p:cNvSpPr>
            <a:spLocks noChangeShapeType="1"/>
          </p:cNvSpPr>
          <p:nvPr/>
        </p:nvSpPr>
        <p:spPr bwMode="auto">
          <a:xfrm flipV="1">
            <a:off x="990600" y="3046413"/>
            <a:ext cx="381000" cy="155575"/>
          </a:xfrm>
          <a:prstGeom prst="line">
            <a:avLst/>
          </a:prstGeom>
          <a:noFill/>
          <a:ln w="936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Tree>
    <p:extLst>
      <p:ext uri="{BB962C8B-B14F-4D97-AF65-F5344CB8AC3E}">
        <p14:creationId xmlns="" xmlns:p14="http://schemas.microsoft.com/office/powerpoint/2010/main" val="1855220615"/>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B24CE120-B966-4661-B317-BD086758E213}" type="slidenum">
              <a:rPr lang="en-GB" sz="1400"/>
              <a:pPr algn="r" eaLnBrk="1" hangingPunct="1">
                <a:lnSpc>
                  <a:spcPct val="95000"/>
                </a:lnSpc>
                <a:buClr>
                  <a:srgbClr val="000000"/>
                </a:buClr>
                <a:buSzPct val="100000"/>
                <a:buFont typeface="Times New Roman" pitchFamily="18" charset="0"/>
                <a:buNone/>
              </a:pPr>
              <a:t>17</a:t>
            </a:fld>
            <a:endParaRPr lang="en-GB" sz="1400"/>
          </a:p>
        </p:txBody>
      </p:sp>
      <p:sp>
        <p:nvSpPr>
          <p:cNvPr id="16386"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Prototyping Model</a:t>
            </a:r>
            <a:br>
              <a:rPr lang="en-GB" b="1" dirty="0"/>
            </a:br>
            <a:r>
              <a:rPr lang="en-GB" b="1" dirty="0"/>
              <a:t>(Description)</a:t>
            </a:r>
          </a:p>
        </p:txBody>
      </p:sp>
      <p:sp>
        <p:nvSpPr>
          <p:cNvPr id="16387" name="Rectangle 3"/>
          <p:cNvSpPr>
            <a:spLocks noGrp="1" noChangeArrowheads="1"/>
          </p:cNvSpPr>
          <p:nvPr>
            <p:ph type="body" idx="1"/>
          </p:nvPr>
        </p:nvSpPr>
        <p:spPr>
          <a:xfrm>
            <a:off x="457200" y="1981200"/>
            <a:ext cx="8382000" cy="4114800"/>
          </a:xfrm>
          <a:ln/>
        </p:spPr>
        <p:txBody>
          <a:bodyPr>
            <a:normAutofit/>
          </a:bodyPr>
          <a:lstStyle/>
          <a:p>
            <a:pPr>
              <a:lnSpc>
                <a:spcPct val="95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Follows an evolutionary and iterative approach</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Used when requirements are </a:t>
            </a:r>
            <a:r>
              <a:rPr lang="en-GB" sz="2800" u="sng" dirty="0"/>
              <a:t>not</a:t>
            </a:r>
            <a:r>
              <a:rPr lang="en-GB" sz="2800" dirty="0"/>
              <a:t> well understood</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Serves as a mechanism for identifying software requirements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Focuses on those aspects of the software that are visible to the customer/user</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Feedback is used to refine the prototype</a:t>
            </a:r>
          </a:p>
        </p:txBody>
      </p:sp>
    </p:spTree>
    <p:extLst>
      <p:ext uri="{BB962C8B-B14F-4D97-AF65-F5344CB8AC3E}">
        <p14:creationId xmlns="" xmlns:p14="http://schemas.microsoft.com/office/powerpoint/2010/main" val="120219131"/>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F9FF1B5B-D1AF-4199-A5C0-A305800B974A}" type="slidenum">
              <a:rPr lang="en-GB" sz="1400"/>
              <a:pPr algn="r" eaLnBrk="1" hangingPunct="1">
                <a:lnSpc>
                  <a:spcPct val="95000"/>
                </a:lnSpc>
                <a:buClr>
                  <a:srgbClr val="000000"/>
                </a:buClr>
                <a:buSzPct val="100000"/>
                <a:buFont typeface="Times New Roman" pitchFamily="18" charset="0"/>
                <a:buNone/>
              </a:pPr>
              <a:t>18</a:t>
            </a:fld>
            <a:endParaRPr lang="en-GB" sz="1400"/>
          </a:p>
        </p:txBody>
      </p:sp>
      <p:sp>
        <p:nvSpPr>
          <p:cNvPr id="17410"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Prototyping Model</a:t>
            </a:r>
            <a:br>
              <a:rPr lang="en-GB" b="1" dirty="0"/>
            </a:br>
            <a:r>
              <a:rPr lang="en-GB" b="1" dirty="0"/>
              <a:t>(Potential Problems)</a:t>
            </a:r>
          </a:p>
        </p:txBody>
      </p:sp>
      <p:sp>
        <p:nvSpPr>
          <p:cNvPr id="17411" name="Rectangle 3"/>
          <p:cNvSpPr>
            <a:spLocks noGrp="1" noChangeArrowheads="1"/>
          </p:cNvSpPr>
          <p:nvPr>
            <p:ph type="body" idx="1"/>
          </p:nvPr>
        </p:nvSpPr>
        <p:spPr>
          <a:xfrm>
            <a:off x="457200" y="1600200"/>
            <a:ext cx="8382000" cy="4114800"/>
          </a:xfrm>
          <a:ln/>
        </p:spPr>
        <p:txBody>
          <a:bodyPr>
            <a:noAutofit/>
          </a:bodyPr>
          <a:lstStyle/>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The customer sees a "working version" of the software, wants to stop all development and then buy the prototype after a "few fixes" are made</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Developers often make implementation compromises to get the software running quickly (e.g., language choice, user interface, operating system choice, inefficient algorithms)</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Lesson learned</a:t>
            </a:r>
          </a:p>
          <a:p>
            <a:pPr lvl="1">
              <a:lnSpc>
                <a:spcPct val="9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Define the rules up front on the final disposition of the prototype before it is built</a:t>
            </a:r>
          </a:p>
          <a:p>
            <a:pPr lvl="1">
              <a:lnSpc>
                <a:spcPct val="9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In most circumstances, plan to discard the prototype and engineer the actual production software with a goal toward quality</a:t>
            </a:r>
          </a:p>
        </p:txBody>
      </p:sp>
    </p:spTree>
    <p:extLst>
      <p:ext uri="{BB962C8B-B14F-4D97-AF65-F5344CB8AC3E}">
        <p14:creationId xmlns="" xmlns:p14="http://schemas.microsoft.com/office/powerpoint/2010/main" val="2002045344"/>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DD17BBB0-F179-4B42-AA8A-0457DDFD1572}" type="slidenum">
              <a:rPr lang="en-GB" sz="1400"/>
              <a:pPr algn="r" eaLnBrk="1" hangingPunct="1">
                <a:lnSpc>
                  <a:spcPct val="95000"/>
                </a:lnSpc>
                <a:buClr>
                  <a:srgbClr val="000000"/>
                </a:buClr>
                <a:buSzPct val="100000"/>
                <a:buFont typeface="Times New Roman" pitchFamily="18" charset="0"/>
                <a:buNone/>
              </a:pPr>
              <a:t>19</a:t>
            </a:fld>
            <a:endParaRPr lang="en-GB" sz="1400"/>
          </a:p>
        </p:txBody>
      </p:sp>
      <p:sp>
        <p:nvSpPr>
          <p:cNvPr id="18434"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Spiral Model</a:t>
            </a:r>
            <a:br>
              <a:rPr lang="en-GB" b="1" dirty="0"/>
            </a:br>
            <a:r>
              <a:rPr lang="en-GB" b="1" dirty="0"/>
              <a:t>(Diagram)</a:t>
            </a:r>
          </a:p>
        </p:txBody>
      </p:sp>
      <p:sp>
        <p:nvSpPr>
          <p:cNvPr id="18446" name="Freeform 14"/>
          <p:cNvSpPr>
            <a:spLocks/>
          </p:cNvSpPr>
          <p:nvPr/>
        </p:nvSpPr>
        <p:spPr bwMode="auto">
          <a:xfrm>
            <a:off x="2792413" y="2095500"/>
            <a:ext cx="3746500" cy="3441700"/>
          </a:xfrm>
          <a:custGeom>
            <a:avLst/>
            <a:gdLst>
              <a:gd name="T0" fmla="*/ 1200 w 2360"/>
              <a:gd name="T1" fmla="*/ 1176 h 2168"/>
              <a:gd name="T2" fmla="*/ 1104 w 2360"/>
              <a:gd name="T3" fmla="*/ 1032 h 2168"/>
              <a:gd name="T4" fmla="*/ 1152 w 2360"/>
              <a:gd name="T5" fmla="*/ 936 h 2168"/>
              <a:gd name="T6" fmla="*/ 1344 w 2360"/>
              <a:gd name="T7" fmla="*/ 888 h 2168"/>
              <a:gd name="T8" fmla="*/ 1440 w 2360"/>
              <a:gd name="T9" fmla="*/ 936 h 2168"/>
              <a:gd name="T10" fmla="*/ 1488 w 2360"/>
              <a:gd name="T11" fmla="*/ 1080 h 2168"/>
              <a:gd name="T12" fmla="*/ 1488 w 2360"/>
              <a:gd name="T13" fmla="*/ 1176 h 2168"/>
              <a:gd name="T14" fmla="*/ 1392 w 2360"/>
              <a:gd name="T15" fmla="*/ 1272 h 2168"/>
              <a:gd name="T16" fmla="*/ 1200 w 2360"/>
              <a:gd name="T17" fmla="*/ 1320 h 2168"/>
              <a:gd name="T18" fmla="*/ 1056 w 2360"/>
              <a:gd name="T19" fmla="*/ 1224 h 2168"/>
              <a:gd name="T20" fmla="*/ 960 w 2360"/>
              <a:gd name="T21" fmla="*/ 1128 h 2168"/>
              <a:gd name="T22" fmla="*/ 960 w 2360"/>
              <a:gd name="T23" fmla="*/ 936 h 2168"/>
              <a:gd name="T24" fmla="*/ 1056 w 2360"/>
              <a:gd name="T25" fmla="*/ 792 h 2168"/>
              <a:gd name="T26" fmla="*/ 1248 w 2360"/>
              <a:gd name="T27" fmla="*/ 744 h 2168"/>
              <a:gd name="T28" fmla="*/ 1488 w 2360"/>
              <a:gd name="T29" fmla="*/ 744 h 2168"/>
              <a:gd name="T30" fmla="*/ 1536 w 2360"/>
              <a:gd name="T31" fmla="*/ 792 h 2168"/>
              <a:gd name="T32" fmla="*/ 1632 w 2360"/>
              <a:gd name="T33" fmla="*/ 984 h 2168"/>
              <a:gd name="T34" fmla="*/ 1632 w 2360"/>
              <a:gd name="T35" fmla="*/ 1176 h 2168"/>
              <a:gd name="T36" fmla="*/ 1632 w 2360"/>
              <a:gd name="T37" fmla="*/ 1320 h 2168"/>
              <a:gd name="T38" fmla="*/ 1392 w 2360"/>
              <a:gd name="T39" fmla="*/ 1464 h 2168"/>
              <a:gd name="T40" fmla="*/ 1056 w 2360"/>
              <a:gd name="T41" fmla="*/ 1464 h 2168"/>
              <a:gd name="T42" fmla="*/ 816 w 2360"/>
              <a:gd name="T43" fmla="*/ 1320 h 2168"/>
              <a:gd name="T44" fmla="*/ 720 w 2360"/>
              <a:gd name="T45" fmla="*/ 984 h 2168"/>
              <a:gd name="T46" fmla="*/ 768 w 2360"/>
              <a:gd name="T47" fmla="*/ 744 h 2168"/>
              <a:gd name="T48" fmla="*/ 912 w 2360"/>
              <a:gd name="T49" fmla="*/ 600 h 2168"/>
              <a:gd name="T50" fmla="*/ 1152 w 2360"/>
              <a:gd name="T51" fmla="*/ 552 h 2168"/>
              <a:gd name="T52" fmla="*/ 1440 w 2360"/>
              <a:gd name="T53" fmla="*/ 504 h 2168"/>
              <a:gd name="T54" fmla="*/ 1632 w 2360"/>
              <a:gd name="T55" fmla="*/ 648 h 2168"/>
              <a:gd name="T56" fmla="*/ 1776 w 2360"/>
              <a:gd name="T57" fmla="*/ 936 h 2168"/>
              <a:gd name="T58" fmla="*/ 1872 w 2360"/>
              <a:gd name="T59" fmla="*/ 1224 h 2168"/>
              <a:gd name="T60" fmla="*/ 1776 w 2360"/>
              <a:gd name="T61" fmla="*/ 1512 h 2168"/>
              <a:gd name="T62" fmla="*/ 1392 w 2360"/>
              <a:gd name="T63" fmla="*/ 1656 h 2168"/>
              <a:gd name="T64" fmla="*/ 1056 w 2360"/>
              <a:gd name="T65" fmla="*/ 1656 h 2168"/>
              <a:gd name="T66" fmla="*/ 768 w 2360"/>
              <a:gd name="T67" fmla="*/ 1608 h 2168"/>
              <a:gd name="T68" fmla="*/ 528 w 2360"/>
              <a:gd name="T69" fmla="*/ 1320 h 2168"/>
              <a:gd name="T70" fmla="*/ 480 w 2360"/>
              <a:gd name="T71" fmla="*/ 984 h 2168"/>
              <a:gd name="T72" fmla="*/ 480 w 2360"/>
              <a:gd name="T73" fmla="*/ 936 h 2168"/>
              <a:gd name="T74" fmla="*/ 480 w 2360"/>
              <a:gd name="T75" fmla="*/ 744 h 2168"/>
              <a:gd name="T76" fmla="*/ 720 w 2360"/>
              <a:gd name="T77" fmla="*/ 504 h 2168"/>
              <a:gd name="T78" fmla="*/ 960 w 2360"/>
              <a:gd name="T79" fmla="*/ 360 h 2168"/>
              <a:gd name="T80" fmla="*/ 1392 w 2360"/>
              <a:gd name="T81" fmla="*/ 312 h 2168"/>
              <a:gd name="T82" fmla="*/ 1776 w 2360"/>
              <a:gd name="T83" fmla="*/ 456 h 2168"/>
              <a:gd name="T84" fmla="*/ 1968 w 2360"/>
              <a:gd name="T85" fmla="*/ 744 h 2168"/>
              <a:gd name="T86" fmla="*/ 2016 w 2360"/>
              <a:gd name="T87" fmla="*/ 1032 h 2168"/>
              <a:gd name="T88" fmla="*/ 2064 w 2360"/>
              <a:gd name="T89" fmla="*/ 1464 h 2168"/>
              <a:gd name="T90" fmla="*/ 1872 w 2360"/>
              <a:gd name="T91" fmla="*/ 1704 h 2168"/>
              <a:gd name="T92" fmla="*/ 1824 w 2360"/>
              <a:gd name="T93" fmla="*/ 1704 h 2168"/>
              <a:gd name="T94" fmla="*/ 1488 w 2360"/>
              <a:gd name="T95" fmla="*/ 1800 h 2168"/>
              <a:gd name="T96" fmla="*/ 960 w 2360"/>
              <a:gd name="T97" fmla="*/ 1848 h 2168"/>
              <a:gd name="T98" fmla="*/ 528 w 2360"/>
              <a:gd name="T99" fmla="*/ 1752 h 2168"/>
              <a:gd name="T100" fmla="*/ 288 w 2360"/>
              <a:gd name="T101" fmla="*/ 1320 h 2168"/>
              <a:gd name="T102" fmla="*/ 288 w 2360"/>
              <a:gd name="T103" fmla="*/ 744 h 2168"/>
              <a:gd name="T104" fmla="*/ 528 w 2360"/>
              <a:gd name="T105" fmla="*/ 312 h 2168"/>
              <a:gd name="T106" fmla="*/ 1104 w 2360"/>
              <a:gd name="T107" fmla="*/ 72 h 2168"/>
              <a:gd name="T108" fmla="*/ 1872 w 2360"/>
              <a:gd name="T109" fmla="*/ 120 h 2168"/>
              <a:gd name="T110" fmla="*/ 2208 w 2360"/>
              <a:gd name="T111" fmla="*/ 792 h 2168"/>
              <a:gd name="T112" fmla="*/ 2352 w 2360"/>
              <a:gd name="T113" fmla="*/ 1416 h 2168"/>
              <a:gd name="T114" fmla="*/ 2160 w 2360"/>
              <a:gd name="T115" fmla="*/ 1896 h 2168"/>
              <a:gd name="T116" fmla="*/ 1536 w 2360"/>
              <a:gd name="T117" fmla="*/ 2088 h 2168"/>
              <a:gd name="T118" fmla="*/ 912 w 2360"/>
              <a:gd name="T119" fmla="*/ 2136 h 2168"/>
              <a:gd name="T120" fmla="*/ 480 w 2360"/>
              <a:gd name="T121" fmla="*/ 2088 h 2168"/>
              <a:gd name="T122" fmla="*/ 96 w 2360"/>
              <a:gd name="T123" fmla="*/ 1656 h 2168"/>
              <a:gd name="T124" fmla="*/ 0 w 2360"/>
              <a:gd name="T125" fmla="*/ 1320 h 2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0" h="2168">
                <a:moveTo>
                  <a:pt x="1200" y="1176"/>
                </a:moveTo>
                <a:cubicBezTo>
                  <a:pt x="1156" y="1124"/>
                  <a:pt x="1112" y="1072"/>
                  <a:pt x="1104" y="1032"/>
                </a:cubicBezTo>
                <a:cubicBezTo>
                  <a:pt x="1096" y="992"/>
                  <a:pt x="1112" y="960"/>
                  <a:pt x="1152" y="936"/>
                </a:cubicBezTo>
                <a:cubicBezTo>
                  <a:pt x="1192" y="912"/>
                  <a:pt x="1296" y="888"/>
                  <a:pt x="1344" y="888"/>
                </a:cubicBezTo>
                <a:cubicBezTo>
                  <a:pt x="1392" y="888"/>
                  <a:pt x="1416" y="904"/>
                  <a:pt x="1440" y="936"/>
                </a:cubicBezTo>
                <a:cubicBezTo>
                  <a:pt x="1464" y="968"/>
                  <a:pt x="1480" y="1040"/>
                  <a:pt x="1488" y="1080"/>
                </a:cubicBezTo>
                <a:cubicBezTo>
                  <a:pt x="1496" y="1120"/>
                  <a:pt x="1504" y="1144"/>
                  <a:pt x="1488" y="1176"/>
                </a:cubicBezTo>
                <a:cubicBezTo>
                  <a:pt x="1472" y="1208"/>
                  <a:pt x="1440" y="1248"/>
                  <a:pt x="1392" y="1272"/>
                </a:cubicBezTo>
                <a:cubicBezTo>
                  <a:pt x="1344" y="1296"/>
                  <a:pt x="1256" y="1328"/>
                  <a:pt x="1200" y="1320"/>
                </a:cubicBezTo>
                <a:cubicBezTo>
                  <a:pt x="1144" y="1312"/>
                  <a:pt x="1096" y="1256"/>
                  <a:pt x="1056" y="1224"/>
                </a:cubicBezTo>
                <a:cubicBezTo>
                  <a:pt x="1016" y="1192"/>
                  <a:pt x="976" y="1176"/>
                  <a:pt x="960" y="1128"/>
                </a:cubicBezTo>
                <a:cubicBezTo>
                  <a:pt x="944" y="1080"/>
                  <a:pt x="944" y="992"/>
                  <a:pt x="960" y="936"/>
                </a:cubicBezTo>
                <a:cubicBezTo>
                  <a:pt x="976" y="880"/>
                  <a:pt x="1008" y="824"/>
                  <a:pt x="1056" y="792"/>
                </a:cubicBezTo>
                <a:cubicBezTo>
                  <a:pt x="1104" y="760"/>
                  <a:pt x="1176" y="752"/>
                  <a:pt x="1248" y="744"/>
                </a:cubicBezTo>
                <a:cubicBezTo>
                  <a:pt x="1320" y="736"/>
                  <a:pt x="1440" y="736"/>
                  <a:pt x="1488" y="744"/>
                </a:cubicBezTo>
                <a:cubicBezTo>
                  <a:pt x="1536" y="752"/>
                  <a:pt x="1512" y="752"/>
                  <a:pt x="1536" y="792"/>
                </a:cubicBezTo>
                <a:cubicBezTo>
                  <a:pt x="1560" y="832"/>
                  <a:pt x="1616" y="920"/>
                  <a:pt x="1632" y="984"/>
                </a:cubicBezTo>
                <a:cubicBezTo>
                  <a:pt x="1648" y="1048"/>
                  <a:pt x="1632" y="1120"/>
                  <a:pt x="1632" y="1176"/>
                </a:cubicBezTo>
                <a:cubicBezTo>
                  <a:pt x="1632" y="1232"/>
                  <a:pt x="1672" y="1272"/>
                  <a:pt x="1632" y="1320"/>
                </a:cubicBezTo>
                <a:cubicBezTo>
                  <a:pt x="1592" y="1368"/>
                  <a:pt x="1488" y="1440"/>
                  <a:pt x="1392" y="1464"/>
                </a:cubicBezTo>
                <a:cubicBezTo>
                  <a:pt x="1296" y="1488"/>
                  <a:pt x="1152" y="1488"/>
                  <a:pt x="1056" y="1464"/>
                </a:cubicBezTo>
                <a:cubicBezTo>
                  <a:pt x="960" y="1440"/>
                  <a:pt x="872" y="1400"/>
                  <a:pt x="816" y="1320"/>
                </a:cubicBezTo>
                <a:cubicBezTo>
                  <a:pt x="760" y="1240"/>
                  <a:pt x="728" y="1080"/>
                  <a:pt x="720" y="984"/>
                </a:cubicBezTo>
                <a:cubicBezTo>
                  <a:pt x="712" y="888"/>
                  <a:pt x="736" y="808"/>
                  <a:pt x="768" y="744"/>
                </a:cubicBezTo>
                <a:cubicBezTo>
                  <a:pt x="800" y="680"/>
                  <a:pt x="848" y="632"/>
                  <a:pt x="912" y="600"/>
                </a:cubicBezTo>
                <a:cubicBezTo>
                  <a:pt x="976" y="568"/>
                  <a:pt x="1064" y="568"/>
                  <a:pt x="1152" y="552"/>
                </a:cubicBezTo>
                <a:cubicBezTo>
                  <a:pt x="1240" y="536"/>
                  <a:pt x="1360" y="488"/>
                  <a:pt x="1440" y="504"/>
                </a:cubicBezTo>
                <a:cubicBezTo>
                  <a:pt x="1520" y="520"/>
                  <a:pt x="1576" y="576"/>
                  <a:pt x="1632" y="648"/>
                </a:cubicBezTo>
                <a:cubicBezTo>
                  <a:pt x="1688" y="720"/>
                  <a:pt x="1736" y="840"/>
                  <a:pt x="1776" y="936"/>
                </a:cubicBezTo>
                <a:cubicBezTo>
                  <a:pt x="1816" y="1032"/>
                  <a:pt x="1872" y="1128"/>
                  <a:pt x="1872" y="1224"/>
                </a:cubicBezTo>
                <a:cubicBezTo>
                  <a:pt x="1872" y="1320"/>
                  <a:pt x="1856" y="1440"/>
                  <a:pt x="1776" y="1512"/>
                </a:cubicBezTo>
                <a:cubicBezTo>
                  <a:pt x="1696" y="1584"/>
                  <a:pt x="1512" y="1632"/>
                  <a:pt x="1392" y="1656"/>
                </a:cubicBezTo>
                <a:cubicBezTo>
                  <a:pt x="1272" y="1680"/>
                  <a:pt x="1160" y="1664"/>
                  <a:pt x="1056" y="1656"/>
                </a:cubicBezTo>
                <a:cubicBezTo>
                  <a:pt x="952" y="1648"/>
                  <a:pt x="856" y="1664"/>
                  <a:pt x="768" y="1608"/>
                </a:cubicBezTo>
                <a:cubicBezTo>
                  <a:pt x="680" y="1552"/>
                  <a:pt x="576" y="1424"/>
                  <a:pt x="528" y="1320"/>
                </a:cubicBezTo>
                <a:cubicBezTo>
                  <a:pt x="480" y="1216"/>
                  <a:pt x="488" y="1048"/>
                  <a:pt x="480" y="984"/>
                </a:cubicBezTo>
                <a:cubicBezTo>
                  <a:pt x="472" y="920"/>
                  <a:pt x="480" y="976"/>
                  <a:pt x="480" y="936"/>
                </a:cubicBezTo>
                <a:cubicBezTo>
                  <a:pt x="480" y="896"/>
                  <a:pt x="440" y="816"/>
                  <a:pt x="480" y="744"/>
                </a:cubicBezTo>
                <a:cubicBezTo>
                  <a:pt x="520" y="672"/>
                  <a:pt x="640" y="568"/>
                  <a:pt x="720" y="504"/>
                </a:cubicBezTo>
                <a:cubicBezTo>
                  <a:pt x="800" y="440"/>
                  <a:pt x="848" y="392"/>
                  <a:pt x="960" y="360"/>
                </a:cubicBezTo>
                <a:cubicBezTo>
                  <a:pt x="1072" y="328"/>
                  <a:pt x="1256" y="296"/>
                  <a:pt x="1392" y="312"/>
                </a:cubicBezTo>
                <a:cubicBezTo>
                  <a:pt x="1528" y="328"/>
                  <a:pt x="1680" y="384"/>
                  <a:pt x="1776" y="456"/>
                </a:cubicBezTo>
                <a:cubicBezTo>
                  <a:pt x="1872" y="528"/>
                  <a:pt x="1928" y="648"/>
                  <a:pt x="1968" y="744"/>
                </a:cubicBezTo>
                <a:cubicBezTo>
                  <a:pt x="2008" y="840"/>
                  <a:pt x="2000" y="912"/>
                  <a:pt x="2016" y="1032"/>
                </a:cubicBezTo>
                <a:cubicBezTo>
                  <a:pt x="2032" y="1152"/>
                  <a:pt x="2088" y="1352"/>
                  <a:pt x="2064" y="1464"/>
                </a:cubicBezTo>
                <a:cubicBezTo>
                  <a:pt x="2040" y="1576"/>
                  <a:pt x="1912" y="1664"/>
                  <a:pt x="1872" y="1704"/>
                </a:cubicBezTo>
                <a:cubicBezTo>
                  <a:pt x="1832" y="1744"/>
                  <a:pt x="1888" y="1688"/>
                  <a:pt x="1824" y="1704"/>
                </a:cubicBezTo>
                <a:cubicBezTo>
                  <a:pt x="1760" y="1720"/>
                  <a:pt x="1632" y="1776"/>
                  <a:pt x="1488" y="1800"/>
                </a:cubicBezTo>
                <a:cubicBezTo>
                  <a:pt x="1344" y="1824"/>
                  <a:pt x="1120" y="1856"/>
                  <a:pt x="960" y="1848"/>
                </a:cubicBezTo>
                <a:cubicBezTo>
                  <a:pt x="800" y="1840"/>
                  <a:pt x="640" y="1840"/>
                  <a:pt x="528" y="1752"/>
                </a:cubicBezTo>
                <a:cubicBezTo>
                  <a:pt x="416" y="1664"/>
                  <a:pt x="328" y="1488"/>
                  <a:pt x="288" y="1320"/>
                </a:cubicBezTo>
                <a:cubicBezTo>
                  <a:pt x="248" y="1152"/>
                  <a:pt x="248" y="912"/>
                  <a:pt x="288" y="744"/>
                </a:cubicBezTo>
                <a:cubicBezTo>
                  <a:pt x="328" y="576"/>
                  <a:pt x="392" y="424"/>
                  <a:pt x="528" y="312"/>
                </a:cubicBezTo>
                <a:cubicBezTo>
                  <a:pt x="664" y="200"/>
                  <a:pt x="880" y="104"/>
                  <a:pt x="1104" y="72"/>
                </a:cubicBezTo>
                <a:cubicBezTo>
                  <a:pt x="1328" y="40"/>
                  <a:pt x="1688" y="0"/>
                  <a:pt x="1872" y="120"/>
                </a:cubicBezTo>
                <a:cubicBezTo>
                  <a:pt x="2056" y="240"/>
                  <a:pt x="2128" y="576"/>
                  <a:pt x="2208" y="792"/>
                </a:cubicBezTo>
                <a:cubicBezTo>
                  <a:pt x="2288" y="1008"/>
                  <a:pt x="2360" y="1232"/>
                  <a:pt x="2352" y="1416"/>
                </a:cubicBezTo>
                <a:cubicBezTo>
                  <a:pt x="2344" y="1600"/>
                  <a:pt x="2296" y="1784"/>
                  <a:pt x="2160" y="1896"/>
                </a:cubicBezTo>
                <a:cubicBezTo>
                  <a:pt x="2024" y="2008"/>
                  <a:pt x="1744" y="2048"/>
                  <a:pt x="1536" y="2088"/>
                </a:cubicBezTo>
                <a:cubicBezTo>
                  <a:pt x="1328" y="2128"/>
                  <a:pt x="1088" y="2136"/>
                  <a:pt x="912" y="2136"/>
                </a:cubicBezTo>
                <a:cubicBezTo>
                  <a:pt x="736" y="2136"/>
                  <a:pt x="616" y="2168"/>
                  <a:pt x="480" y="2088"/>
                </a:cubicBezTo>
                <a:cubicBezTo>
                  <a:pt x="344" y="2008"/>
                  <a:pt x="176" y="1784"/>
                  <a:pt x="96" y="1656"/>
                </a:cubicBezTo>
                <a:cubicBezTo>
                  <a:pt x="16" y="1528"/>
                  <a:pt x="8" y="1424"/>
                  <a:pt x="0" y="1320"/>
                </a:cubicBezTo>
              </a:path>
            </a:pathLst>
          </a:custGeom>
          <a:noFill/>
          <a:ln w="9525">
            <a:solidFill>
              <a:schemeClr val="tx1"/>
            </a:solidFill>
            <a:round/>
            <a:headEnd/>
            <a:tailEnd/>
          </a:ln>
          <a:effectLst/>
          <a:extLst>
            <a:ext uri="{909E8E84-426E-40DD-AFC4-6F175D3DCCD1}">
              <a14:hiddenFill xmlns="" xmlns:a14="http://schemas.microsoft.com/office/drawing/2010/main">
                <a:solidFill>
                  <a:srgbClr val="00B8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7" name="Line 15"/>
          <p:cNvSpPr>
            <a:spLocks noChangeShapeType="1"/>
          </p:cNvSpPr>
          <p:nvPr/>
        </p:nvSpPr>
        <p:spPr bwMode="auto">
          <a:xfrm flipH="1">
            <a:off x="2335213" y="3886200"/>
            <a:ext cx="2514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8" name="Line 16"/>
          <p:cNvSpPr>
            <a:spLocks noChangeShapeType="1"/>
          </p:cNvSpPr>
          <p:nvPr/>
        </p:nvSpPr>
        <p:spPr bwMode="auto">
          <a:xfrm flipH="1" flipV="1">
            <a:off x="4011613" y="2057400"/>
            <a:ext cx="838200" cy="1828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9" name="Line 17"/>
          <p:cNvSpPr>
            <a:spLocks noChangeShapeType="1"/>
          </p:cNvSpPr>
          <p:nvPr/>
        </p:nvSpPr>
        <p:spPr bwMode="auto">
          <a:xfrm flipV="1">
            <a:off x="4849813" y="2362200"/>
            <a:ext cx="1828800" cy="1524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0" name="Line 18"/>
          <p:cNvSpPr>
            <a:spLocks noChangeShapeType="1"/>
          </p:cNvSpPr>
          <p:nvPr/>
        </p:nvSpPr>
        <p:spPr bwMode="auto">
          <a:xfrm>
            <a:off x="4849813" y="3886200"/>
            <a:ext cx="2057400" cy="1143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1" name="Line 19"/>
          <p:cNvSpPr>
            <a:spLocks noChangeShapeType="1"/>
          </p:cNvSpPr>
          <p:nvPr/>
        </p:nvSpPr>
        <p:spPr bwMode="auto">
          <a:xfrm flipH="1">
            <a:off x="4545013" y="3886200"/>
            <a:ext cx="304800" cy="2133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2" name="Text Box 20"/>
          <p:cNvSpPr txBox="1">
            <a:spLocks noChangeArrowheads="1"/>
          </p:cNvSpPr>
          <p:nvPr/>
        </p:nvSpPr>
        <p:spPr bwMode="auto">
          <a:xfrm>
            <a:off x="1328738" y="4686300"/>
            <a:ext cx="777875" cy="366713"/>
          </a:xfrm>
          <a:prstGeom prst="rect">
            <a:avLst/>
          </a:prstGeom>
          <a:noFill/>
          <a:ln>
            <a:noFill/>
          </a:ln>
          <a:effectLst/>
          <a:extLst>
            <a:ext uri="{909E8E84-426E-40DD-AFC4-6F175D3DCCD1}">
              <a14:hiddenFill xmlns="" xmlns:a14="http://schemas.microsoft.com/office/drawing/2010/main">
                <a:solidFill>
                  <a:srgbClr val="00B8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sz="1800"/>
              <a:t>Start</a:t>
            </a:r>
          </a:p>
        </p:txBody>
      </p:sp>
      <p:sp>
        <p:nvSpPr>
          <p:cNvPr id="18454" name="Text Box 22"/>
          <p:cNvSpPr txBox="1">
            <a:spLocks noChangeArrowheads="1"/>
          </p:cNvSpPr>
          <p:nvPr/>
        </p:nvSpPr>
        <p:spPr bwMode="auto">
          <a:xfrm>
            <a:off x="1295400" y="3429000"/>
            <a:ext cx="762000" cy="366713"/>
          </a:xfrm>
          <a:prstGeom prst="rect">
            <a:avLst/>
          </a:prstGeom>
          <a:noFill/>
          <a:ln>
            <a:noFill/>
          </a:ln>
          <a:effectLst/>
          <a:extLst>
            <a:ext uri="{909E8E84-426E-40DD-AFC4-6F175D3DCCD1}">
              <a14:hiddenFill xmlns="" xmlns:a14="http://schemas.microsoft.com/office/drawing/2010/main">
                <a:solidFill>
                  <a:srgbClr val="00B8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dirty="0">
                <a:solidFill>
                  <a:schemeClr val="tx1"/>
                </a:solidFill>
              </a:rPr>
              <a:t>Start</a:t>
            </a:r>
          </a:p>
        </p:txBody>
      </p:sp>
      <p:sp>
        <p:nvSpPr>
          <p:cNvPr id="18455" name="Line 23"/>
          <p:cNvSpPr>
            <a:spLocks noChangeShapeType="1"/>
          </p:cNvSpPr>
          <p:nvPr/>
        </p:nvSpPr>
        <p:spPr bwMode="auto">
          <a:xfrm>
            <a:off x="1905000" y="3657600"/>
            <a:ext cx="2667000" cy="228600"/>
          </a:xfrm>
          <a:prstGeom prst="line">
            <a:avLst/>
          </a:prstGeom>
          <a:noFill/>
          <a:ln w="28575">
            <a:solidFill>
              <a:schemeClr val="tx1"/>
            </a:solidFill>
            <a:prstDash val="sysDot"/>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6" name="Text Box 24"/>
          <p:cNvSpPr txBox="1">
            <a:spLocks noChangeArrowheads="1"/>
          </p:cNvSpPr>
          <p:nvPr/>
        </p:nvSpPr>
        <p:spPr bwMode="auto">
          <a:xfrm>
            <a:off x="1268413" y="2335213"/>
            <a:ext cx="1817687" cy="396875"/>
          </a:xfrm>
          <a:prstGeom prst="rect">
            <a:avLst/>
          </a:prstGeom>
          <a:noFill/>
          <a:ln>
            <a:noFill/>
          </a:ln>
          <a:effectLst/>
          <a:extLst>
            <a:ext uri="{909E8E84-426E-40DD-AFC4-6F175D3DCCD1}">
              <a14:hiddenFill xmlns="" xmlns:a14="http://schemas.microsoft.com/office/drawing/2010/main">
                <a:solidFill>
                  <a:srgbClr val="00B8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2000">
                <a:solidFill>
                  <a:schemeClr val="tx1"/>
                </a:solidFill>
              </a:rPr>
              <a:t>Communication</a:t>
            </a:r>
          </a:p>
        </p:txBody>
      </p:sp>
      <p:sp>
        <p:nvSpPr>
          <p:cNvPr id="18457" name="Text Box 25"/>
          <p:cNvSpPr txBox="1">
            <a:spLocks noChangeArrowheads="1"/>
          </p:cNvSpPr>
          <p:nvPr/>
        </p:nvSpPr>
        <p:spPr bwMode="auto">
          <a:xfrm>
            <a:off x="4545013" y="1600200"/>
            <a:ext cx="1085850" cy="396875"/>
          </a:xfrm>
          <a:prstGeom prst="rect">
            <a:avLst/>
          </a:prstGeom>
          <a:noFill/>
          <a:ln>
            <a:noFill/>
          </a:ln>
          <a:effectLst/>
          <a:extLst>
            <a:ext uri="{909E8E84-426E-40DD-AFC4-6F175D3DCCD1}">
              <a14:hiddenFill xmlns="" xmlns:a14="http://schemas.microsoft.com/office/drawing/2010/main">
                <a:solidFill>
                  <a:srgbClr val="00B8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2000">
                <a:solidFill>
                  <a:schemeClr val="tx1"/>
                </a:solidFill>
              </a:rPr>
              <a:t>Planning</a:t>
            </a:r>
          </a:p>
        </p:txBody>
      </p:sp>
      <p:sp>
        <p:nvSpPr>
          <p:cNvPr id="18458" name="Text Box 26"/>
          <p:cNvSpPr txBox="1">
            <a:spLocks noChangeArrowheads="1"/>
          </p:cNvSpPr>
          <p:nvPr/>
        </p:nvSpPr>
        <p:spPr bwMode="auto">
          <a:xfrm>
            <a:off x="6983413" y="3352800"/>
            <a:ext cx="1169987" cy="396875"/>
          </a:xfrm>
          <a:prstGeom prst="rect">
            <a:avLst/>
          </a:prstGeom>
          <a:noFill/>
          <a:ln>
            <a:noFill/>
          </a:ln>
          <a:effectLst/>
          <a:extLst>
            <a:ext uri="{909E8E84-426E-40DD-AFC4-6F175D3DCCD1}">
              <a14:hiddenFill xmlns="" xmlns:a14="http://schemas.microsoft.com/office/drawing/2010/main">
                <a:solidFill>
                  <a:srgbClr val="00B8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2000">
                <a:solidFill>
                  <a:schemeClr val="tx1"/>
                </a:solidFill>
              </a:rPr>
              <a:t>Modeling</a:t>
            </a:r>
          </a:p>
        </p:txBody>
      </p:sp>
      <p:sp>
        <p:nvSpPr>
          <p:cNvPr id="18459" name="Text Box 27"/>
          <p:cNvSpPr txBox="1">
            <a:spLocks noChangeArrowheads="1"/>
          </p:cNvSpPr>
          <p:nvPr/>
        </p:nvSpPr>
        <p:spPr bwMode="auto">
          <a:xfrm>
            <a:off x="5459413" y="5638800"/>
            <a:ext cx="1493837" cy="396875"/>
          </a:xfrm>
          <a:prstGeom prst="rect">
            <a:avLst/>
          </a:prstGeom>
          <a:noFill/>
          <a:ln>
            <a:noFill/>
          </a:ln>
          <a:effectLst/>
          <a:extLst>
            <a:ext uri="{909E8E84-426E-40DD-AFC4-6F175D3DCCD1}">
              <a14:hiddenFill xmlns="" xmlns:a14="http://schemas.microsoft.com/office/drawing/2010/main">
                <a:solidFill>
                  <a:srgbClr val="00B8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2000">
                <a:solidFill>
                  <a:schemeClr val="tx1"/>
                </a:solidFill>
              </a:rPr>
              <a:t>Construction</a:t>
            </a:r>
          </a:p>
        </p:txBody>
      </p:sp>
      <p:sp>
        <p:nvSpPr>
          <p:cNvPr id="18460" name="Text Box 28"/>
          <p:cNvSpPr txBox="1">
            <a:spLocks noChangeArrowheads="1"/>
          </p:cNvSpPr>
          <p:nvPr/>
        </p:nvSpPr>
        <p:spPr bwMode="auto">
          <a:xfrm>
            <a:off x="2030413" y="5638800"/>
            <a:ext cx="1438275" cy="396875"/>
          </a:xfrm>
          <a:prstGeom prst="rect">
            <a:avLst/>
          </a:prstGeom>
          <a:noFill/>
          <a:ln>
            <a:noFill/>
          </a:ln>
          <a:effectLst/>
          <a:extLst>
            <a:ext uri="{909E8E84-426E-40DD-AFC4-6F175D3DCCD1}">
              <a14:hiddenFill xmlns="" xmlns:a14="http://schemas.microsoft.com/office/drawing/2010/main">
                <a:solidFill>
                  <a:srgbClr val="00B8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2000">
                <a:solidFill>
                  <a:schemeClr val="tx1"/>
                </a:solidFill>
              </a:rPr>
              <a:t>Deployment</a:t>
            </a:r>
          </a:p>
        </p:txBody>
      </p:sp>
    </p:spTree>
    <p:extLst>
      <p:ext uri="{BB962C8B-B14F-4D97-AF65-F5344CB8AC3E}">
        <p14:creationId xmlns="" xmlns:p14="http://schemas.microsoft.com/office/powerpoint/2010/main" val="3727067791"/>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a:t>
            </a:r>
            <a:endParaRPr lang="en-US" b="1" dirty="0"/>
          </a:p>
        </p:txBody>
      </p:sp>
      <p:sp>
        <p:nvSpPr>
          <p:cNvPr id="3" name="Content Placeholder 2"/>
          <p:cNvSpPr>
            <a:spLocks noGrp="1"/>
          </p:cNvSpPr>
          <p:nvPr>
            <p:ph idx="1"/>
          </p:nvPr>
        </p:nvSpPr>
        <p:spPr/>
        <p:txBody>
          <a:bodyPr/>
          <a:lstStyle/>
          <a:p>
            <a:r>
              <a:rPr lang="en-US" dirty="0" smtClean="0"/>
              <a:t>Generic process framework</a:t>
            </a:r>
          </a:p>
          <a:p>
            <a:r>
              <a:rPr lang="en-US" dirty="0" smtClean="0"/>
              <a:t>Waterfall model</a:t>
            </a:r>
          </a:p>
          <a:p>
            <a:r>
              <a:rPr lang="en-US" dirty="0" smtClean="0"/>
              <a:t>Incremental model</a:t>
            </a:r>
          </a:p>
          <a:p>
            <a:r>
              <a:rPr lang="en-US" dirty="0" smtClean="0"/>
              <a:t>Prototyping model</a:t>
            </a:r>
          </a:p>
          <a:p>
            <a:r>
              <a:rPr lang="en-US" dirty="0" smtClean="0"/>
              <a:t>Spiral model</a:t>
            </a:r>
          </a:p>
          <a:p>
            <a:r>
              <a:rPr lang="en-US" dirty="0" smtClean="0"/>
              <a:t>Summary</a:t>
            </a:r>
          </a:p>
          <a:p>
            <a:endParaRPr lang="en-US" dirty="0" smtClean="0"/>
          </a:p>
          <a:p>
            <a:endParaRPr lang="en-US" dirty="0"/>
          </a:p>
        </p:txBody>
      </p:sp>
    </p:spTree>
    <p:extLst>
      <p:ext uri="{BB962C8B-B14F-4D97-AF65-F5344CB8AC3E}">
        <p14:creationId xmlns="" xmlns:p14="http://schemas.microsoft.com/office/powerpoint/2010/main" val="4189839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BB6FAC93-D6E9-4409-9648-C741C983B9B7}" type="slidenum">
              <a:rPr lang="en-GB" sz="1400"/>
              <a:pPr algn="r" eaLnBrk="1" hangingPunct="1">
                <a:lnSpc>
                  <a:spcPct val="95000"/>
                </a:lnSpc>
                <a:buClr>
                  <a:srgbClr val="000000"/>
                </a:buClr>
                <a:buSzPct val="100000"/>
                <a:buFont typeface="Times New Roman" pitchFamily="18" charset="0"/>
                <a:buNone/>
              </a:pPr>
              <a:t>20</a:t>
            </a:fld>
            <a:endParaRPr lang="en-GB" sz="1400"/>
          </a:p>
        </p:txBody>
      </p:sp>
      <p:sp>
        <p:nvSpPr>
          <p:cNvPr id="19458"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Spiral Model</a:t>
            </a:r>
            <a:br>
              <a:rPr lang="en-GB" b="1" dirty="0"/>
            </a:br>
            <a:r>
              <a:rPr lang="en-GB" b="1" dirty="0"/>
              <a:t>(Description)</a:t>
            </a:r>
          </a:p>
        </p:txBody>
      </p:sp>
      <p:sp>
        <p:nvSpPr>
          <p:cNvPr id="19459" name="Rectangle 3"/>
          <p:cNvSpPr>
            <a:spLocks noGrp="1" noChangeArrowheads="1"/>
          </p:cNvSpPr>
          <p:nvPr>
            <p:ph type="body" idx="1"/>
          </p:nvPr>
        </p:nvSpPr>
        <p:spPr>
          <a:xfrm>
            <a:off x="228600" y="1771650"/>
            <a:ext cx="8763000" cy="4552950"/>
          </a:xfrm>
          <a:ln/>
        </p:spPr>
        <p:txBody>
          <a:bodyPr>
            <a:noAutofit/>
          </a:bodyPr>
          <a:lstStyle/>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Follows </a:t>
            </a:r>
            <a:r>
              <a:rPr lang="en-GB" sz="2800" dirty="0"/>
              <a:t>an evolutionary approach</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Used when requirements are </a:t>
            </a:r>
            <a:r>
              <a:rPr lang="en-GB" sz="2800" u="sng" dirty="0"/>
              <a:t>not</a:t>
            </a:r>
            <a:r>
              <a:rPr lang="en-GB" sz="2800" dirty="0"/>
              <a:t> well understood and risks are high</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Inner spirals focus on identifying software requirements and project risks; may also incorporate prototyping</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Outer spirals take on a classical waterfall approach after requirements have been defined, but permit iterative growth of the </a:t>
            </a:r>
            <a:r>
              <a:rPr lang="en-GB" sz="2800" dirty="0" smtClean="0"/>
              <a:t>software</a:t>
            </a:r>
            <a:endParaRPr lang="en-GB" sz="2800" dirty="0"/>
          </a:p>
        </p:txBody>
      </p:sp>
    </p:spTree>
    <p:extLst>
      <p:ext uri="{BB962C8B-B14F-4D97-AF65-F5344CB8AC3E}">
        <p14:creationId xmlns="" xmlns:p14="http://schemas.microsoft.com/office/powerpoint/2010/main" val="367974970"/>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Spiral Model</a:t>
            </a:r>
            <a:br>
              <a:rPr lang="en-GB" b="1" dirty="0" smtClean="0"/>
            </a:br>
            <a:r>
              <a:rPr lang="en-GB" b="1" dirty="0" smtClean="0"/>
              <a:t>(Description)</a:t>
            </a:r>
            <a:endParaRPr lang="en-US" dirty="0"/>
          </a:p>
        </p:txBody>
      </p:sp>
      <p:sp>
        <p:nvSpPr>
          <p:cNvPr id="3" name="Content Placeholder 2"/>
          <p:cNvSpPr>
            <a:spLocks noGrp="1"/>
          </p:cNvSpPr>
          <p:nvPr>
            <p:ph idx="1"/>
          </p:nvPr>
        </p:nvSpPr>
        <p:spPr/>
        <p:txBody>
          <a:bodyPr/>
          <a:lstStyle/>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Operates as a risk-driven model…a go/no-go decision occurs after each complete spiral in order to react to risk determinations</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Requires considerable expertise in risk assessment</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Serves as a realistic model for large-scale software development</a:t>
            </a:r>
          </a:p>
          <a:p>
            <a:endParaRPr lang="en-US" dirty="0"/>
          </a:p>
        </p:txBody>
      </p:sp>
    </p:spTree>
    <p:extLst>
      <p:ext uri="{BB962C8B-B14F-4D97-AF65-F5344CB8AC3E}">
        <p14:creationId xmlns="" xmlns:p14="http://schemas.microsoft.com/office/powerpoint/2010/main" val="41231539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6553200" y="6248400"/>
            <a:ext cx="1905000" cy="2936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78175B82-D5FC-4F8F-B82A-DEB1217A7AB4}" type="slidenum">
              <a:rPr lang="en-GB" sz="1400"/>
              <a:pPr algn="r" eaLnBrk="1" hangingPunct="1">
                <a:lnSpc>
                  <a:spcPct val="95000"/>
                </a:lnSpc>
                <a:buClr>
                  <a:srgbClr val="000000"/>
                </a:buClr>
                <a:buSzPct val="100000"/>
                <a:buFont typeface="Times New Roman" pitchFamily="18" charset="0"/>
                <a:buNone/>
              </a:pPr>
              <a:t>22</a:t>
            </a:fld>
            <a:endParaRPr lang="en-GB" sz="1400"/>
          </a:p>
        </p:txBody>
      </p:sp>
      <p:sp>
        <p:nvSpPr>
          <p:cNvPr id="22530" name="Rectangle 2"/>
          <p:cNvSpPr>
            <a:spLocks noGrp="1" noChangeArrowheads="1"/>
          </p:cNvSpPr>
          <p:nvPr>
            <p:ph type="title"/>
          </p:nvPr>
        </p:nvSpPr>
        <p:spPr>
          <a:xfrm>
            <a:off x="685800" y="5000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General Weaknesses of Evolutionary Process Models</a:t>
            </a:r>
          </a:p>
        </p:txBody>
      </p:sp>
      <p:sp>
        <p:nvSpPr>
          <p:cNvPr id="22531" name="Rectangle 3"/>
          <p:cNvSpPr>
            <a:spLocks noGrp="1" noChangeArrowheads="1"/>
          </p:cNvSpPr>
          <p:nvPr>
            <p:ph type="body" idx="1"/>
          </p:nvPr>
        </p:nvSpPr>
        <p:spPr>
          <a:xfrm>
            <a:off x="685800" y="2286000"/>
            <a:ext cx="8153400" cy="4157663"/>
          </a:xfrm>
          <a:ln/>
        </p:spPr>
        <p:txBody>
          <a:bodyPr>
            <a:noAutofit/>
          </a:bodyPr>
          <a:lstStyle/>
          <a:p>
            <a:pPr marL="531813" indent="-531813">
              <a:lnSpc>
                <a:spcPct val="90000"/>
              </a:lnSpc>
              <a:spcBef>
                <a:spcPts val="600"/>
              </a:spcBef>
              <a:buFont typeface="Times New Roman" pitchFamily="18" charset="0"/>
              <a:buAutoNum type="arabicParenR"/>
              <a:tabLst>
                <a:tab pos="1101725" algn="l"/>
                <a:tab pos="2016125" algn="l"/>
                <a:tab pos="2930525" algn="l"/>
                <a:tab pos="3844925" algn="l"/>
                <a:tab pos="4759325" algn="l"/>
                <a:tab pos="5673725" algn="l"/>
                <a:tab pos="6588125" algn="l"/>
                <a:tab pos="7502525" algn="l"/>
                <a:tab pos="8416925" algn="l"/>
                <a:tab pos="9331325" algn="l"/>
                <a:tab pos="10245725" algn="l"/>
              </a:tabLst>
            </a:pPr>
            <a:r>
              <a:rPr lang="en-GB" sz="2800" dirty="0"/>
              <a:t>Prototyping poses a problem to project planning because of the uncertain number of iterations required to construct the product</a:t>
            </a:r>
          </a:p>
          <a:p>
            <a:pPr marL="531813" indent="-531813">
              <a:lnSpc>
                <a:spcPct val="90000"/>
              </a:lnSpc>
              <a:spcBef>
                <a:spcPts val="600"/>
              </a:spcBef>
              <a:buFont typeface="Times New Roman" pitchFamily="18" charset="0"/>
              <a:buAutoNum type="arabicParenR"/>
              <a:tabLst>
                <a:tab pos="1101725" algn="l"/>
                <a:tab pos="2016125" algn="l"/>
                <a:tab pos="2930525" algn="l"/>
                <a:tab pos="3844925" algn="l"/>
                <a:tab pos="4759325" algn="l"/>
                <a:tab pos="5673725" algn="l"/>
                <a:tab pos="6588125" algn="l"/>
                <a:tab pos="7502525" algn="l"/>
                <a:tab pos="8416925" algn="l"/>
                <a:tab pos="9331325" algn="l"/>
                <a:tab pos="10245725" algn="l"/>
              </a:tabLst>
            </a:pPr>
            <a:r>
              <a:rPr lang="en-GB" sz="2800" dirty="0"/>
              <a:t>Evolutionary software processes do not establish the maximum speed of the evolution</a:t>
            </a:r>
          </a:p>
          <a:p>
            <a:pPr marL="914400" lvl="1" indent="-457200">
              <a:lnSpc>
                <a:spcPct val="90000"/>
              </a:lnSpc>
              <a:spcBef>
                <a:spcPts val="500"/>
              </a:spcBef>
              <a:buFont typeface="Times New Roman" pitchFamily="18" charset="0"/>
              <a:buChar char="•"/>
              <a:tabLst>
                <a:tab pos="1101725" algn="l"/>
                <a:tab pos="2016125" algn="l"/>
                <a:tab pos="2930525" algn="l"/>
                <a:tab pos="3844925" algn="l"/>
                <a:tab pos="4759325" algn="l"/>
                <a:tab pos="5673725" algn="l"/>
                <a:tab pos="6588125" algn="l"/>
                <a:tab pos="7502525" algn="l"/>
                <a:tab pos="8416925" algn="l"/>
                <a:tab pos="9331325" algn="l"/>
                <a:tab pos="10245725" algn="l"/>
              </a:tabLst>
            </a:pPr>
            <a:r>
              <a:rPr lang="en-GB" sz="2400" dirty="0"/>
              <a:t>If too fast, the process will fall into chaos</a:t>
            </a:r>
          </a:p>
          <a:p>
            <a:pPr marL="914400" lvl="1" indent="-457200">
              <a:lnSpc>
                <a:spcPct val="90000"/>
              </a:lnSpc>
              <a:spcBef>
                <a:spcPts val="500"/>
              </a:spcBef>
              <a:buFont typeface="Times New Roman" pitchFamily="18" charset="0"/>
              <a:buChar char="•"/>
              <a:tabLst>
                <a:tab pos="1101725" algn="l"/>
                <a:tab pos="2016125" algn="l"/>
                <a:tab pos="2930525" algn="l"/>
                <a:tab pos="3844925" algn="l"/>
                <a:tab pos="4759325" algn="l"/>
                <a:tab pos="5673725" algn="l"/>
                <a:tab pos="6588125" algn="l"/>
                <a:tab pos="7502525" algn="l"/>
                <a:tab pos="8416925" algn="l"/>
                <a:tab pos="9331325" algn="l"/>
                <a:tab pos="10245725" algn="l"/>
              </a:tabLst>
            </a:pPr>
            <a:r>
              <a:rPr lang="en-GB" sz="2400" dirty="0"/>
              <a:t>If too slow, productivity could be </a:t>
            </a:r>
            <a:r>
              <a:rPr lang="en-GB" sz="2400" dirty="0" smtClean="0"/>
              <a:t>affected</a:t>
            </a:r>
            <a:endParaRPr lang="en-GB" sz="2400" dirty="0"/>
          </a:p>
        </p:txBody>
      </p:sp>
    </p:spTree>
    <p:extLst>
      <p:ext uri="{BB962C8B-B14F-4D97-AF65-F5344CB8AC3E}">
        <p14:creationId xmlns="" xmlns:p14="http://schemas.microsoft.com/office/powerpoint/2010/main" val="1785650602"/>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General Weaknesses of Evolutionary Process Models</a:t>
            </a:r>
            <a:endParaRPr lang="en-US" dirty="0"/>
          </a:p>
        </p:txBody>
      </p:sp>
      <p:sp>
        <p:nvSpPr>
          <p:cNvPr id="3" name="Content Placeholder 2"/>
          <p:cNvSpPr>
            <a:spLocks noGrp="1"/>
          </p:cNvSpPr>
          <p:nvPr>
            <p:ph idx="1"/>
          </p:nvPr>
        </p:nvSpPr>
        <p:spPr/>
        <p:txBody>
          <a:bodyPr/>
          <a:lstStyle/>
          <a:p>
            <a:pPr marL="531813" indent="-531813">
              <a:lnSpc>
                <a:spcPct val="90000"/>
              </a:lnSpc>
              <a:spcBef>
                <a:spcPts val="600"/>
              </a:spcBef>
              <a:buFont typeface="+mj-lt"/>
              <a:buAutoNum type="arabicParenR" startAt="3"/>
              <a:tabLst>
                <a:tab pos="1101725" algn="l"/>
                <a:tab pos="2016125" algn="l"/>
                <a:tab pos="2930525" algn="l"/>
                <a:tab pos="3844925" algn="l"/>
                <a:tab pos="4759325" algn="l"/>
                <a:tab pos="5673725" algn="l"/>
                <a:tab pos="6588125" algn="l"/>
                <a:tab pos="7502525" algn="l"/>
                <a:tab pos="8416925" algn="l"/>
                <a:tab pos="9331325" algn="l"/>
                <a:tab pos="10245725" algn="l"/>
              </a:tabLst>
            </a:pPr>
            <a:r>
              <a:rPr lang="en-GB" sz="2800" dirty="0" smtClean="0"/>
              <a:t>Software processes should focus first on flexibility and extensibility, and second on high quality</a:t>
            </a:r>
          </a:p>
          <a:p>
            <a:pPr marL="914400" lvl="1" indent="-457200">
              <a:lnSpc>
                <a:spcPct val="90000"/>
              </a:lnSpc>
              <a:spcBef>
                <a:spcPts val="500"/>
              </a:spcBef>
              <a:buFont typeface="Times New Roman" pitchFamily="18" charset="0"/>
              <a:buChar char="•"/>
              <a:tabLst>
                <a:tab pos="1101725" algn="l"/>
                <a:tab pos="2016125" algn="l"/>
                <a:tab pos="2930525" algn="l"/>
                <a:tab pos="3844925" algn="l"/>
                <a:tab pos="4759325" algn="l"/>
                <a:tab pos="5673725" algn="l"/>
                <a:tab pos="6588125" algn="l"/>
                <a:tab pos="7502525" algn="l"/>
                <a:tab pos="8416925" algn="l"/>
                <a:tab pos="9331325" algn="l"/>
                <a:tab pos="10245725" algn="l"/>
              </a:tabLst>
            </a:pPr>
            <a:r>
              <a:rPr lang="en-GB" sz="2400" dirty="0" smtClean="0"/>
              <a:t>We should prioritize the speed of the development over zero defects</a:t>
            </a:r>
          </a:p>
          <a:p>
            <a:pPr marL="914400" lvl="1" indent="-457200">
              <a:lnSpc>
                <a:spcPct val="90000"/>
              </a:lnSpc>
              <a:spcBef>
                <a:spcPts val="500"/>
              </a:spcBef>
              <a:buFont typeface="Times New Roman" pitchFamily="18" charset="0"/>
              <a:buChar char="•"/>
              <a:tabLst>
                <a:tab pos="1101725" algn="l"/>
                <a:tab pos="2016125" algn="l"/>
                <a:tab pos="2930525" algn="l"/>
                <a:tab pos="3844925" algn="l"/>
                <a:tab pos="4759325" algn="l"/>
                <a:tab pos="5673725" algn="l"/>
                <a:tab pos="6588125" algn="l"/>
                <a:tab pos="7502525" algn="l"/>
                <a:tab pos="8416925" algn="l"/>
                <a:tab pos="9331325" algn="l"/>
                <a:tab pos="10245725" algn="l"/>
              </a:tabLst>
            </a:pPr>
            <a:r>
              <a:rPr lang="en-GB" sz="2400" dirty="0" smtClean="0"/>
              <a:t>Extending the development in order to reach higher quality could result in late delivery</a:t>
            </a:r>
          </a:p>
          <a:p>
            <a:endParaRPr lang="en-US" dirty="0"/>
          </a:p>
        </p:txBody>
      </p:sp>
    </p:spTree>
    <p:extLst>
      <p:ext uri="{BB962C8B-B14F-4D97-AF65-F5344CB8AC3E}">
        <p14:creationId xmlns="" xmlns:p14="http://schemas.microsoft.com/office/powerpoint/2010/main" val="2763421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Generic process framework</a:t>
            </a:r>
          </a:p>
          <a:p>
            <a:r>
              <a:rPr lang="en-US" dirty="0" smtClean="0"/>
              <a:t>Waterfall model</a:t>
            </a:r>
          </a:p>
          <a:p>
            <a:r>
              <a:rPr lang="en-US" dirty="0" smtClean="0"/>
              <a:t>Incremental model</a:t>
            </a:r>
          </a:p>
          <a:p>
            <a:r>
              <a:rPr lang="en-US" dirty="0" smtClean="0"/>
              <a:t>Prototyping model</a:t>
            </a:r>
          </a:p>
          <a:p>
            <a:r>
              <a:rPr lang="en-US" dirty="0" smtClean="0"/>
              <a:t>Spiral model</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8424E0AD-A88A-4300-B410-BC696F1DB276}" type="slidenum">
              <a:rPr lang="en-GB" sz="1400"/>
              <a:pPr algn="r" eaLnBrk="1" hangingPunct="1">
                <a:lnSpc>
                  <a:spcPct val="95000"/>
                </a:lnSpc>
                <a:buClr>
                  <a:srgbClr val="000000"/>
                </a:buClr>
                <a:buSzPct val="100000"/>
                <a:buFont typeface="Times New Roman" pitchFamily="18" charset="0"/>
                <a:buNone/>
              </a:pPr>
              <a:t>3</a:t>
            </a:fld>
            <a:endParaRPr lang="en-GB" sz="1400"/>
          </a:p>
        </p:txBody>
      </p:sp>
      <p:sp>
        <p:nvSpPr>
          <p:cNvPr id="4098" name="Rectangle 2"/>
          <p:cNvSpPr>
            <a:spLocks noGrp="1" noChangeArrowheads="1"/>
          </p:cNvSpPr>
          <p:nvPr>
            <p:ph type="title"/>
          </p:nvPr>
        </p:nvSpPr>
        <p:spPr>
          <a:xfrm>
            <a:off x="685800" y="76200"/>
            <a:ext cx="7772400" cy="1143000"/>
          </a:xfrm>
          <a:ln/>
        </p:spPr>
        <p:txBody>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Generic Process Framework</a:t>
            </a:r>
          </a:p>
        </p:txBody>
      </p:sp>
      <p:sp>
        <p:nvSpPr>
          <p:cNvPr id="4099" name="Rectangle 3"/>
          <p:cNvSpPr>
            <a:spLocks noGrp="1" noChangeArrowheads="1"/>
          </p:cNvSpPr>
          <p:nvPr>
            <p:ph type="body" idx="1"/>
          </p:nvPr>
        </p:nvSpPr>
        <p:spPr>
          <a:xfrm>
            <a:off x="228600" y="1600200"/>
            <a:ext cx="8610600" cy="5676900"/>
          </a:xfrm>
          <a:ln/>
        </p:spPr>
        <p:txBody>
          <a:bodyPr>
            <a:normAutofit/>
          </a:bodyPr>
          <a:lstStyle/>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Communication</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Involves communication among the customer and other stake holders; encompasses requirements gathering</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Planning</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Establishes a plan for software engineering work; addresses technical tasks, resources, work products, and work schedule</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Modelling (Analyse, </a:t>
            </a:r>
            <a:r>
              <a:rPr lang="en-GB" dirty="0"/>
              <a:t>Design)</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Encompasses the creation of models to better under the requirements and the </a:t>
            </a:r>
            <a:r>
              <a:rPr lang="en-GB" dirty="0" smtClean="0"/>
              <a:t>design</a:t>
            </a:r>
            <a:endParaRPr lang="en-GB" dirty="0"/>
          </a:p>
        </p:txBody>
      </p:sp>
    </p:spTree>
    <p:extLst>
      <p:ext uri="{BB962C8B-B14F-4D97-AF65-F5344CB8AC3E}">
        <p14:creationId xmlns="" xmlns:p14="http://schemas.microsoft.com/office/powerpoint/2010/main" val="2501044769"/>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Generic Process Framework</a:t>
            </a:r>
            <a:endParaRPr lang="en-US" dirty="0"/>
          </a:p>
        </p:txBody>
      </p:sp>
      <p:sp>
        <p:nvSpPr>
          <p:cNvPr id="3" name="Content Placeholder 2"/>
          <p:cNvSpPr>
            <a:spLocks noGrp="1"/>
          </p:cNvSpPr>
          <p:nvPr>
            <p:ph idx="1"/>
          </p:nvPr>
        </p:nvSpPr>
        <p:spPr/>
        <p:txBody>
          <a:bodyPr/>
          <a:lstStyle/>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Construction (Code, Test)</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Combines code generation and testing to uncover errors</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Deployment</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Involves delivery of software to the customer for evaluation and feedback</a:t>
            </a:r>
          </a:p>
          <a:p>
            <a:endParaRPr lang="en-US" dirty="0"/>
          </a:p>
        </p:txBody>
      </p:sp>
    </p:spTree>
    <p:extLst>
      <p:ext uri="{BB962C8B-B14F-4D97-AF65-F5344CB8AC3E}">
        <p14:creationId xmlns="" xmlns:p14="http://schemas.microsoft.com/office/powerpoint/2010/main" val="85941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2C9519BD-AA36-4410-9060-362C8F2598F7}" type="slidenum">
              <a:rPr lang="en-GB" sz="1400"/>
              <a:pPr algn="r" eaLnBrk="1" hangingPunct="1">
                <a:lnSpc>
                  <a:spcPct val="95000"/>
                </a:lnSpc>
                <a:buClr>
                  <a:srgbClr val="000000"/>
                </a:buClr>
                <a:buSzPct val="100000"/>
                <a:buFont typeface="Times New Roman" pitchFamily="18" charset="0"/>
                <a:buNone/>
              </a:pPr>
              <a:t>5</a:t>
            </a:fld>
            <a:endParaRPr lang="en-GB" sz="1400"/>
          </a:p>
        </p:txBody>
      </p:sp>
      <p:sp>
        <p:nvSpPr>
          <p:cNvPr id="5122" name="Rectangle 2"/>
          <p:cNvSpPr>
            <a:spLocks noGrp="1" noChangeArrowheads="1"/>
          </p:cNvSpPr>
          <p:nvPr>
            <p:ph type="title"/>
          </p:nvPr>
        </p:nvSpPr>
        <p:spPr>
          <a:xfrm>
            <a:off x="685800" y="328613"/>
            <a:ext cx="7772400" cy="1247775"/>
          </a:xfrm>
          <a:ln/>
        </p:spPr>
        <p:txBody>
          <a:bodyPr>
            <a:noAutofit/>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smtClean="0"/>
              <a:t>Modelling: </a:t>
            </a:r>
            <a:r>
              <a:rPr lang="en-GB" b="1" dirty="0"/>
              <a:t>Software Requirements Analysis</a:t>
            </a:r>
          </a:p>
        </p:txBody>
      </p:sp>
      <p:sp>
        <p:nvSpPr>
          <p:cNvPr id="5123" name="Rectangle 3"/>
          <p:cNvSpPr>
            <a:spLocks noGrp="1" noChangeArrowheads="1"/>
          </p:cNvSpPr>
          <p:nvPr>
            <p:ph type="body" idx="1"/>
          </p:nvPr>
        </p:nvSpPr>
        <p:spPr>
          <a:xfrm>
            <a:off x="533400" y="1981200"/>
            <a:ext cx="8229600" cy="4281488"/>
          </a:xfrm>
          <a:ln/>
        </p:spPr>
        <p:txBody>
          <a:bodyPr>
            <a:normAutofit lnSpcReduction="10000"/>
          </a:bodyPr>
          <a:lstStyle/>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Helps software engineers to better understand the </a:t>
            </a:r>
            <a:r>
              <a:rPr lang="en-GB" sz="2800" u="sng" dirty="0"/>
              <a:t>problem</a:t>
            </a:r>
            <a:r>
              <a:rPr lang="en-GB" sz="2800" dirty="0"/>
              <a:t> they will work to solve</a:t>
            </a:r>
          </a:p>
          <a:p>
            <a:pPr algn="just">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Encompasses the set of tasks that lead to an understanding of what the business impact of the software will be, what the customer wants, and how end-users will interact with the software</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Uses a combination of text and diagrams to </a:t>
            </a:r>
            <a:r>
              <a:rPr lang="en-GB" sz="2800" dirty="0" smtClean="0"/>
              <a:t>represent </a:t>
            </a:r>
            <a:r>
              <a:rPr lang="en-GB" sz="2800" dirty="0"/>
              <a:t>requirements for data, function, and </a:t>
            </a:r>
            <a:r>
              <a:rPr lang="en-GB" sz="2800" dirty="0" smtClean="0"/>
              <a:t>behaviour</a:t>
            </a:r>
            <a:endParaRPr lang="en-GB" sz="2800" dirty="0"/>
          </a:p>
          <a:p>
            <a:pPr lvl="1">
              <a:lnSpc>
                <a:spcPct val="9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Provides a relatively easy way to understand and review requirements for correctness, completeness and consistency</a:t>
            </a:r>
          </a:p>
          <a:p>
            <a:pPr>
              <a:lnSpc>
                <a:spcPct val="90000"/>
              </a:lnSpc>
              <a:spcBef>
                <a:spcPts val="600"/>
              </a:spcBef>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p>
          <a:p>
            <a:pPr lvl="2">
              <a:lnSpc>
                <a:spcPct val="90000"/>
              </a:lnSpc>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p>
        </p:txBody>
      </p:sp>
    </p:spTree>
    <p:extLst>
      <p:ext uri="{BB962C8B-B14F-4D97-AF65-F5344CB8AC3E}">
        <p14:creationId xmlns="" xmlns:p14="http://schemas.microsoft.com/office/powerpoint/2010/main" val="297731844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331D94E9-9F0F-4373-90E3-474C0FA6D11F}" type="slidenum">
              <a:rPr lang="en-GB" sz="1400"/>
              <a:pPr algn="r" eaLnBrk="1" hangingPunct="1">
                <a:lnSpc>
                  <a:spcPct val="95000"/>
                </a:lnSpc>
                <a:buClr>
                  <a:srgbClr val="000000"/>
                </a:buClr>
                <a:buSzPct val="100000"/>
                <a:buFont typeface="Times New Roman" pitchFamily="18" charset="0"/>
                <a:buNone/>
              </a:pPr>
              <a:t>6</a:t>
            </a:fld>
            <a:endParaRPr lang="en-GB" sz="1400"/>
          </a:p>
        </p:txBody>
      </p:sp>
      <p:sp>
        <p:nvSpPr>
          <p:cNvPr id="6146" name="Rectangle 2"/>
          <p:cNvSpPr>
            <a:spLocks noGrp="1" noChangeArrowheads="1"/>
          </p:cNvSpPr>
          <p:nvPr>
            <p:ph type="title"/>
          </p:nvPr>
        </p:nvSpPr>
        <p:spPr>
          <a:xfrm>
            <a:off x="685800" y="76200"/>
            <a:ext cx="7772400" cy="1143000"/>
          </a:xfrm>
          <a:ln/>
        </p:spPr>
        <p:txBody>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dirty="0" smtClean="0"/>
              <a:t>Modelling: </a:t>
            </a:r>
            <a:r>
              <a:rPr lang="en-GB" sz="4000" b="1" dirty="0"/>
              <a:t>Software Design</a:t>
            </a:r>
          </a:p>
        </p:txBody>
      </p:sp>
      <p:sp>
        <p:nvSpPr>
          <p:cNvPr id="6147" name="Rectangle 3"/>
          <p:cNvSpPr>
            <a:spLocks noGrp="1" noChangeArrowheads="1"/>
          </p:cNvSpPr>
          <p:nvPr>
            <p:ph type="body" idx="1"/>
          </p:nvPr>
        </p:nvSpPr>
        <p:spPr>
          <a:xfrm>
            <a:off x="304800" y="1219200"/>
            <a:ext cx="8686800" cy="5688013"/>
          </a:xfrm>
          <a:ln/>
        </p:spPr>
        <p:txBody>
          <a:bodyPr/>
          <a:lstStyle/>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Brings together customer requirements, business needs, and technical considerations to form the “blueprint” for a product</a:t>
            </a: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Creates a model that provides detail about software data structures, software architecture, interfaces, and components that are necessary to implement the system</a:t>
            </a: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Architectural design </a:t>
            </a:r>
          </a:p>
          <a:p>
            <a:pPr lvl="1">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Represents the structure of data and program components that are required to build the software</a:t>
            </a:r>
          </a:p>
          <a:p>
            <a:pPr lvl="1">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Considers the architectural style, the structure and properties of components that </a:t>
            </a:r>
            <a:r>
              <a:rPr lang="en-GB" sz="2400" dirty="0" smtClean="0"/>
              <a:t>form </a:t>
            </a:r>
            <a:r>
              <a:rPr lang="en-GB" sz="2400" dirty="0"/>
              <a:t>the system, and interrelationships that occur among all architectural components</a:t>
            </a:r>
          </a:p>
          <a:p>
            <a:pPr>
              <a:lnSpc>
                <a:spcPct val="80000"/>
              </a:lnSpc>
              <a:spcBef>
                <a:spcPts val="500"/>
              </a:spcBef>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p>
          <a:p>
            <a:pPr>
              <a:lnSpc>
                <a:spcPct val="80000"/>
              </a:lnSpc>
              <a:spcBef>
                <a:spcPts val="500"/>
              </a:spcBef>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p>
          <a:p>
            <a:pPr lvl="2">
              <a:lnSpc>
                <a:spcPct val="80000"/>
              </a:lnSpc>
              <a:spcBef>
                <a:spcPts val="500"/>
              </a:spcBef>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p>
        </p:txBody>
      </p:sp>
    </p:spTree>
    <p:extLst>
      <p:ext uri="{BB962C8B-B14F-4D97-AF65-F5344CB8AC3E}">
        <p14:creationId xmlns="" xmlns:p14="http://schemas.microsoft.com/office/powerpoint/2010/main" val="3120368865"/>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User Interface Design</a:t>
            </a:r>
          </a:p>
          <a:p>
            <a:pPr lvl="1">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Creates an effective communication medium between a human and a computer</a:t>
            </a:r>
          </a:p>
          <a:p>
            <a:pPr lvl="1">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Identifies interface objects and actions and then creates a screen layout that forms the basis for a user interface prototype</a:t>
            </a: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Component-level Design</a:t>
            </a:r>
          </a:p>
          <a:p>
            <a:pPr lvl="1">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Defines the data structures, algorithms, interface characteristics, and communication mechanisms allocated to each software component</a:t>
            </a:r>
          </a:p>
          <a:p>
            <a:endParaRPr lang="en-US" sz="3600" dirty="0"/>
          </a:p>
        </p:txBody>
      </p:sp>
    </p:spTree>
    <p:extLst>
      <p:ext uri="{BB962C8B-B14F-4D97-AF65-F5344CB8AC3E}">
        <p14:creationId xmlns="" xmlns:p14="http://schemas.microsoft.com/office/powerpoint/2010/main" val="3926959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2286000"/>
            <a:ext cx="7772400" cy="1143000"/>
          </a:xfrm>
          <a:ln/>
        </p:spPr>
        <p:txBody>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Traditional Process Models</a:t>
            </a:r>
          </a:p>
        </p:txBody>
      </p:sp>
    </p:spTree>
    <p:extLst>
      <p:ext uri="{BB962C8B-B14F-4D97-AF65-F5344CB8AC3E}">
        <p14:creationId xmlns="" xmlns:p14="http://schemas.microsoft.com/office/powerpoint/2010/main" val="3235894281"/>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6965FFCC-A1DA-4033-98E2-EEF7F94DA2EF}" type="slidenum">
              <a:rPr lang="en-GB" sz="1400"/>
              <a:pPr algn="r" eaLnBrk="1" hangingPunct="1">
                <a:lnSpc>
                  <a:spcPct val="95000"/>
                </a:lnSpc>
                <a:buClr>
                  <a:srgbClr val="000000"/>
                </a:buClr>
                <a:buSzPct val="100000"/>
                <a:buFont typeface="Times New Roman" pitchFamily="18" charset="0"/>
                <a:buNone/>
              </a:pPr>
              <a:t>9</a:t>
            </a:fld>
            <a:endParaRPr lang="en-GB" sz="1400"/>
          </a:p>
        </p:txBody>
      </p:sp>
      <p:sp>
        <p:nvSpPr>
          <p:cNvPr id="8194" name="Rectangle 2"/>
          <p:cNvSpPr>
            <a:spLocks noGrp="1" noChangeArrowheads="1"/>
          </p:cNvSpPr>
          <p:nvPr>
            <p:ph type="title"/>
          </p:nvPr>
        </p:nvSpPr>
        <p:spPr>
          <a:xfrm>
            <a:off x="609600" y="228600"/>
            <a:ext cx="7772400" cy="1143000"/>
          </a:xfrm>
          <a:ln/>
        </p:spPr>
        <p:txBody>
          <a:bodyPr>
            <a:normAutofit/>
          </a:bodyPr>
          <a:lstStyle/>
          <a:p>
            <a:pPr>
              <a:lnSpc>
                <a:spcPct val="93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smtClean="0">
                <a:latin typeface="Arial" charset="0"/>
              </a:rPr>
              <a:t>Process </a:t>
            </a:r>
            <a:r>
              <a:rPr lang="en-GB" b="1" dirty="0">
                <a:latin typeface="Arial" charset="0"/>
              </a:rPr>
              <a:t>Model</a:t>
            </a:r>
          </a:p>
        </p:txBody>
      </p:sp>
      <p:sp>
        <p:nvSpPr>
          <p:cNvPr id="8195" name="Rectangle 3"/>
          <p:cNvSpPr>
            <a:spLocks noGrp="1" noChangeArrowheads="1"/>
          </p:cNvSpPr>
          <p:nvPr>
            <p:ph type="body" idx="1"/>
          </p:nvPr>
        </p:nvSpPr>
        <p:spPr>
          <a:xfrm>
            <a:off x="685800" y="1981200"/>
            <a:ext cx="7772400" cy="4114800"/>
          </a:xfrm>
          <a:ln/>
        </p:spPr>
        <p:txBody>
          <a:bodyPr>
            <a:normAutofit/>
          </a:bodyPr>
          <a:lstStyle/>
          <a:p>
            <a:pPr>
              <a:lnSpc>
                <a:spcPct val="95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Defines a distinct set of activities, actions, tasks, milestones, and work products that are required to engineer high-quality software</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 activities may be linear, incremental, or evolutionary </a:t>
            </a:r>
          </a:p>
          <a:p>
            <a:pPr>
              <a:spcBef>
                <a:spcPts val="700"/>
              </a:spcBef>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Tree>
    <p:extLst>
      <p:ext uri="{BB962C8B-B14F-4D97-AF65-F5344CB8AC3E}">
        <p14:creationId xmlns="" xmlns:p14="http://schemas.microsoft.com/office/powerpoint/2010/main" val="4225402930"/>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832</TotalTime>
  <Words>1499</Words>
  <Application>Microsoft Office PowerPoint</Application>
  <PresentationFormat>On-screen Show (4:3)</PresentationFormat>
  <Paragraphs>203</Paragraphs>
  <Slides>24</Slides>
  <Notes>19</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Lecture 02  Software Process Models     </vt:lpstr>
      <vt:lpstr>Outline</vt:lpstr>
      <vt:lpstr>Generic Process Framework</vt:lpstr>
      <vt:lpstr>Generic Process Framework</vt:lpstr>
      <vt:lpstr>Modelling: Software Requirements Analysis</vt:lpstr>
      <vt:lpstr>Modelling: Software Design</vt:lpstr>
      <vt:lpstr>Slide 7</vt:lpstr>
      <vt:lpstr>Traditional Process Models</vt:lpstr>
      <vt:lpstr>Process Model</vt:lpstr>
      <vt:lpstr>Waterfall Model (Diagram)</vt:lpstr>
      <vt:lpstr>Waterfall Model (Description)</vt:lpstr>
      <vt:lpstr>Waterfall Model (Problems)</vt:lpstr>
      <vt:lpstr>Waterfall Model with Feedback (Diagram)</vt:lpstr>
      <vt:lpstr>Incremental Model (Diagram)</vt:lpstr>
      <vt:lpstr>Incremental Model (Description)</vt:lpstr>
      <vt:lpstr>Prototyping Model (Diagram)</vt:lpstr>
      <vt:lpstr>Prototyping Model (Description)</vt:lpstr>
      <vt:lpstr>Prototyping Model (Potential Problems)</vt:lpstr>
      <vt:lpstr>Spiral Model (Diagram)</vt:lpstr>
      <vt:lpstr>Spiral Model (Description)</vt:lpstr>
      <vt:lpstr>Spiral Model (Description)</vt:lpstr>
      <vt:lpstr>General Weaknesses of Evolutionary Process Models</vt:lpstr>
      <vt:lpstr>General Weaknesses of Evolutionary Process Models</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Naveed</dc:creator>
  <cp:lastModifiedBy>SHAHAB</cp:lastModifiedBy>
  <cp:revision>63</cp:revision>
  <dcterms:created xsi:type="dcterms:W3CDTF">2012-08-15T03:39:06Z</dcterms:created>
  <dcterms:modified xsi:type="dcterms:W3CDTF">2018-10-13T15:40:07Z</dcterms:modified>
</cp:coreProperties>
</file>