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0" r:id="rId3"/>
    <p:sldId id="261" r:id="rId4"/>
    <p:sldId id="257" r:id="rId5"/>
    <p:sldId id="258" r:id="rId6"/>
    <p:sldId id="259"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086" autoAdjust="0"/>
  </p:normalViewPr>
  <p:slideViewPr>
    <p:cSldViewPr>
      <p:cViewPr varScale="1">
        <p:scale>
          <a:sx n="69" d="100"/>
          <a:sy n="69" d="100"/>
        </p:scale>
        <p:origin x="-5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412078-8E94-4AC8-8D2D-957D3C2657E6}" type="datetimeFigureOut">
              <a:rPr lang="en-US" smtClean="0"/>
              <a:pPr/>
              <a:t>06-Mar-18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A0703C-5DD7-4030-A001-1AF8353BAE3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yahoo.com.than/"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 there are different types of data which we want to exchange over the network at application layer. Like our data can be simple Text. It can be video or audio or images or graphics etc. So for each data type there are dictionaries available at presentation layer.</a:t>
            </a:r>
          </a:p>
        </p:txBody>
      </p:sp>
      <p:sp>
        <p:nvSpPr>
          <p:cNvPr id="4" name="Slide Number Placeholder 3"/>
          <p:cNvSpPr>
            <a:spLocks noGrp="1"/>
          </p:cNvSpPr>
          <p:nvPr>
            <p:ph type="sldNum" sz="quarter" idx="10"/>
          </p:nvPr>
        </p:nvSpPr>
        <p:spPr/>
        <p:txBody>
          <a:bodyPr/>
          <a:lstStyle/>
          <a:p>
            <a:fld id="{D4A0703C-5DD7-4030-A001-1AF8353BAE3C}" type="slidenum">
              <a:rPr lang="en-US" smtClean="0"/>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rtl="0"/>
            <a:r>
              <a:rPr lang="en-US" sz="1200" kern="1200" dirty="0" smtClean="0">
                <a:solidFill>
                  <a:schemeClr val="tx1"/>
                </a:solidFill>
                <a:latin typeface="+mn-lt"/>
                <a:ea typeface="+mn-ea"/>
                <a:cs typeface="+mn-cs"/>
              </a:rPr>
              <a:t>Session layer checks the availability of other side machine. if u type address of some Website like </a:t>
            </a:r>
            <a:r>
              <a:rPr lang="en-US" sz="1200" u="sng" kern="1200" dirty="0" smtClean="0">
                <a:solidFill>
                  <a:schemeClr val="tx1"/>
                </a:solidFill>
                <a:latin typeface="+mn-lt"/>
                <a:ea typeface="+mn-ea"/>
                <a:cs typeface="+mn-cs"/>
                <a:hlinkClick r:id="rId3"/>
              </a:rPr>
              <a:t>www.yahoo.com.than</a:t>
            </a:r>
            <a:r>
              <a:rPr lang="en-US" sz="1200" kern="1200" dirty="0" smtClean="0">
                <a:solidFill>
                  <a:schemeClr val="tx1"/>
                </a:solidFill>
                <a:latin typeface="+mn-lt"/>
                <a:ea typeface="+mn-ea"/>
                <a:cs typeface="+mn-cs"/>
              </a:rPr>
              <a:t> some  time u see </a:t>
            </a:r>
          </a:p>
          <a:p>
            <a:r>
              <a:rPr lang="en-US" sz="1200" kern="1200" dirty="0" smtClean="0">
                <a:solidFill>
                  <a:schemeClr val="tx1"/>
                </a:solidFill>
                <a:latin typeface="+mn-lt"/>
                <a:ea typeface="+mn-ea"/>
                <a:cs typeface="+mn-cs"/>
              </a:rPr>
              <a:t>that webpage can’t be displayed.</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It means that the destination server or machine is not available or may be the server is down due to some reason or may be server is off. than u can’t exchange data with Server. Session layer fails to create virtual session with the destination machine.</a:t>
            </a:r>
          </a:p>
          <a:p>
            <a:r>
              <a:rPr lang="en-US" sz="1200" kern="1200" dirty="0" smtClean="0">
                <a:solidFill>
                  <a:schemeClr val="tx1"/>
                </a:solidFill>
                <a:latin typeface="+mn-lt"/>
                <a:ea typeface="+mn-ea"/>
                <a:cs typeface="+mn-cs"/>
              </a:rPr>
              <a:t>If the other side machine is available, it means session is established; now u can exchange data with the server (destination machine.).</a:t>
            </a:r>
          </a:p>
          <a:p>
            <a:pPr lvl="0"/>
            <a:r>
              <a:rPr lang="en-US" sz="1200" kern="1200" dirty="0" smtClean="0">
                <a:solidFill>
                  <a:schemeClr val="tx1"/>
                </a:solidFill>
                <a:latin typeface="+mn-lt"/>
                <a:ea typeface="+mn-ea"/>
                <a:cs typeface="+mn-cs"/>
              </a:rPr>
              <a:t>If u has opened different web pages, like yahoo, Google, </a:t>
            </a:r>
            <a:r>
              <a:rPr lang="en-US" sz="1200" kern="1200" dirty="0" err="1" smtClean="0">
                <a:solidFill>
                  <a:schemeClr val="tx1"/>
                </a:solidFill>
                <a:latin typeface="+mn-lt"/>
                <a:ea typeface="+mn-ea"/>
                <a:cs typeface="+mn-cs"/>
              </a:rPr>
              <a:t>Facebook</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These like u have </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Created different sessions. now session layer differentiates among these different</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Sessions(web pages)by assigning Session ID to each one.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Ex: RPC,SQL,NFS.</a:t>
            </a:r>
          </a:p>
        </p:txBody>
      </p:sp>
      <p:sp>
        <p:nvSpPr>
          <p:cNvPr id="4" name="Slide Number Placeholder 3"/>
          <p:cNvSpPr>
            <a:spLocks noGrp="1"/>
          </p:cNvSpPr>
          <p:nvPr>
            <p:ph type="sldNum" sz="quarter" idx="10"/>
          </p:nvPr>
        </p:nvSpPr>
        <p:spPr/>
        <p:txBody>
          <a:bodyPr/>
          <a:lstStyle/>
          <a:p>
            <a:fld id="{D4A0703C-5DD7-4030-A001-1AF8353BAE3C}"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734399-E9E5-422A-8D42-4805A0B27431}" type="datetimeFigureOut">
              <a:rPr lang="en-US" smtClean="0"/>
              <a:pPr/>
              <a:t>06-Mar-18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1C4A3-C77E-4C7A-914B-0C9F9C6BD91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734399-E9E5-422A-8D42-4805A0B27431}" type="datetimeFigureOut">
              <a:rPr lang="en-US" smtClean="0"/>
              <a:pPr/>
              <a:t>06-Mar-18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1C4A3-C77E-4C7A-914B-0C9F9C6BD91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734399-E9E5-422A-8D42-4805A0B27431}" type="datetimeFigureOut">
              <a:rPr lang="en-US" smtClean="0"/>
              <a:pPr/>
              <a:t>06-Mar-18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1C4A3-C77E-4C7A-914B-0C9F9C6BD91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734399-E9E5-422A-8D42-4805A0B27431}" type="datetimeFigureOut">
              <a:rPr lang="en-US" smtClean="0"/>
              <a:pPr/>
              <a:t>06-Mar-18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1C4A3-C77E-4C7A-914B-0C9F9C6BD91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734399-E9E5-422A-8D42-4805A0B27431}" type="datetimeFigureOut">
              <a:rPr lang="en-US" smtClean="0"/>
              <a:pPr/>
              <a:t>06-Mar-18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1C4A3-C77E-4C7A-914B-0C9F9C6BD91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734399-E9E5-422A-8D42-4805A0B27431}" type="datetimeFigureOut">
              <a:rPr lang="en-US" smtClean="0"/>
              <a:pPr/>
              <a:t>06-Mar-18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91C4A3-C77E-4C7A-914B-0C9F9C6BD91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734399-E9E5-422A-8D42-4805A0B27431}" type="datetimeFigureOut">
              <a:rPr lang="en-US" smtClean="0"/>
              <a:pPr/>
              <a:t>06-Mar-18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91C4A3-C77E-4C7A-914B-0C9F9C6BD91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734399-E9E5-422A-8D42-4805A0B27431}" type="datetimeFigureOut">
              <a:rPr lang="en-US" smtClean="0"/>
              <a:pPr/>
              <a:t>06-Mar-18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91C4A3-C77E-4C7A-914B-0C9F9C6BD91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734399-E9E5-422A-8D42-4805A0B27431}" type="datetimeFigureOut">
              <a:rPr lang="en-US" smtClean="0"/>
              <a:pPr/>
              <a:t>06-Mar-18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91C4A3-C77E-4C7A-914B-0C9F9C6BD9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34399-E9E5-422A-8D42-4805A0B27431}" type="datetimeFigureOut">
              <a:rPr lang="en-US" smtClean="0"/>
              <a:pPr/>
              <a:t>06-Mar-18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91C4A3-C77E-4C7A-914B-0C9F9C6BD91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34399-E9E5-422A-8D42-4805A0B27431}" type="datetimeFigureOut">
              <a:rPr lang="en-US" smtClean="0"/>
              <a:pPr/>
              <a:t>06-Mar-18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91C4A3-C77E-4C7A-914B-0C9F9C6BD91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734399-E9E5-422A-8D42-4805A0B27431}" type="datetimeFigureOut">
              <a:rPr lang="en-US" smtClean="0"/>
              <a:pPr/>
              <a:t>06-Mar-18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91C4A3-C77E-4C7A-914B-0C9F9C6BD91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657600"/>
            <a:ext cx="7772400" cy="1470025"/>
          </a:xfrm>
        </p:spPr>
        <p:txBody>
          <a:bodyPr/>
          <a:lstStyle/>
          <a:p>
            <a:r>
              <a:rPr lang="en-US" dirty="0" smtClean="0"/>
              <a:t>Lecture 02</a:t>
            </a:r>
            <a:endParaRPr lang="en-US" dirty="0"/>
          </a:p>
        </p:txBody>
      </p:sp>
      <p:sp>
        <p:nvSpPr>
          <p:cNvPr id="3" name="Subtitle 2"/>
          <p:cNvSpPr>
            <a:spLocks noGrp="1"/>
          </p:cNvSpPr>
          <p:nvPr>
            <p:ph type="subTitle" idx="1"/>
          </p:nvPr>
        </p:nvSpPr>
        <p:spPr>
          <a:xfrm>
            <a:off x="1371600" y="1981200"/>
            <a:ext cx="6400800" cy="1752600"/>
          </a:xfrm>
        </p:spPr>
        <p:txBody>
          <a:bodyPr/>
          <a:lstStyle/>
          <a:p>
            <a:r>
              <a:rPr lang="en-US" b="1" dirty="0" smtClean="0">
                <a:solidFill>
                  <a:schemeClr val="tx1"/>
                </a:solidFill>
              </a:rPr>
              <a:t>Computer Communication</a:t>
            </a:r>
          </a:p>
          <a:p>
            <a:r>
              <a:rPr lang="en-US" b="1" dirty="0" smtClean="0">
                <a:solidFill>
                  <a:schemeClr val="tx1"/>
                </a:solidFill>
              </a:rPr>
              <a:t> &amp; </a:t>
            </a:r>
          </a:p>
          <a:p>
            <a:r>
              <a:rPr lang="en-US" b="1" dirty="0" smtClean="0">
                <a:solidFill>
                  <a:schemeClr val="tx1"/>
                </a:solidFill>
              </a:rPr>
              <a:t>Networks</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Session Layer</a:t>
            </a:r>
            <a:endParaRPr lang="en-US" b="1" dirty="0"/>
          </a:p>
        </p:txBody>
      </p:sp>
      <p:sp>
        <p:nvSpPr>
          <p:cNvPr id="3" name="Content Placeholder 2"/>
          <p:cNvSpPr>
            <a:spLocks noGrp="1"/>
          </p:cNvSpPr>
          <p:nvPr>
            <p:ph idx="1"/>
          </p:nvPr>
        </p:nvSpPr>
        <p:spPr/>
        <p:txBody>
          <a:bodyPr/>
          <a:lstStyle/>
          <a:p>
            <a:r>
              <a:rPr lang="en-US" dirty="0"/>
              <a:t>It deals with sessions or Interactions between the applications.</a:t>
            </a:r>
          </a:p>
          <a:p>
            <a:r>
              <a:rPr lang="en-US" dirty="0" smtClean="0"/>
              <a:t>It </a:t>
            </a:r>
            <a:r>
              <a:rPr lang="en-US" dirty="0"/>
              <a:t>is responsible for establishing, maintaining and terminating the </a:t>
            </a:r>
            <a:r>
              <a:rPr lang="en-US" dirty="0" smtClean="0"/>
              <a:t>sessions based on port numbers.</a:t>
            </a:r>
            <a:endParaRPr lang="en-US" dirty="0"/>
          </a:p>
          <a:p>
            <a:r>
              <a:rPr lang="en-US" dirty="0" smtClean="0"/>
              <a:t> </a:t>
            </a:r>
            <a:r>
              <a:rPr lang="en-US" dirty="0"/>
              <a:t>Session </a:t>
            </a:r>
            <a:r>
              <a:rPr lang="en-US" dirty="0" smtClean="0"/>
              <a:t>layer organizes communication through simplex, half-duplex and full-duplex</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Transport Layer</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The transport layer is responsible for end to end delivery of the entire message from source to destination</a:t>
            </a:r>
          </a:p>
          <a:p>
            <a:r>
              <a:rPr lang="en-US" dirty="0" smtClean="0"/>
              <a:t>Two main protocols works on this layer is TCP &amp; UDP</a:t>
            </a:r>
          </a:p>
          <a:p>
            <a:r>
              <a:rPr lang="en-US" dirty="0" smtClean="0"/>
              <a:t>It is the Core layer of OSI</a:t>
            </a:r>
          </a:p>
          <a:p>
            <a:pPr>
              <a:buNone/>
            </a:pPr>
            <a:r>
              <a:rPr lang="en-US" dirty="0" smtClean="0"/>
              <a:t> The major functions described at this layer are…</a:t>
            </a:r>
          </a:p>
          <a:p>
            <a:r>
              <a:rPr lang="en-US" dirty="0" smtClean="0"/>
              <a:t>Identifying Service</a:t>
            </a:r>
          </a:p>
          <a:p>
            <a:r>
              <a:rPr lang="en-US" dirty="0" smtClean="0"/>
              <a:t>Segmentation </a:t>
            </a:r>
          </a:p>
          <a:p>
            <a:r>
              <a:rPr lang="en-US" dirty="0" smtClean="0"/>
              <a:t>Sequencing &amp; Reassembling</a:t>
            </a:r>
          </a:p>
          <a:p>
            <a:r>
              <a:rPr lang="en-US" dirty="0" smtClean="0"/>
              <a:t>Flow control &amp; Error Control</a:t>
            </a:r>
          </a:p>
          <a:p>
            <a:r>
              <a:rPr lang="en-US" dirty="0" smtClean="0"/>
              <a:t>Windowing</a:t>
            </a:r>
          </a:p>
          <a:p>
            <a:r>
              <a:rPr lang="en-US" dirty="0" smtClean="0"/>
              <a:t>Multiplexing &amp; De-multiplexing</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Identifying a Service</a:t>
            </a:r>
            <a:endParaRPr lang="en-US" dirty="0"/>
          </a:p>
        </p:txBody>
      </p:sp>
      <p:sp>
        <p:nvSpPr>
          <p:cNvPr id="3" name="Content Placeholder 2"/>
          <p:cNvSpPr>
            <a:spLocks noGrp="1"/>
          </p:cNvSpPr>
          <p:nvPr>
            <p:ph idx="1"/>
          </p:nvPr>
        </p:nvSpPr>
        <p:spPr/>
        <p:txBody>
          <a:bodyPr/>
          <a:lstStyle/>
          <a:p>
            <a:r>
              <a:rPr lang="en-US" dirty="0" smtClean="0"/>
              <a:t>Services are identified at this layer with the help of Port No’s.</a:t>
            </a:r>
          </a:p>
          <a:p>
            <a:r>
              <a:rPr lang="en-US" dirty="0" smtClean="0"/>
              <a:t>The major protocols which takes care of Data Transportation at Transport layer are…TCP, UDP</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Segmentation</a:t>
            </a:r>
            <a:endParaRPr lang="en-US" dirty="0"/>
          </a:p>
        </p:txBody>
      </p:sp>
      <p:sp>
        <p:nvSpPr>
          <p:cNvPr id="3" name="Content Placeholder 2"/>
          <p:cNvSpPr>
            <a:spLocks noGrp="1"/>
          </p:cNvSpPr>
          <p:nvPr>
            <p:ph idx="1"/>
          </p:nvPr>
        </p:nvSpPr>
        <p:spPr/>
        <p:txBody>
          <a:bodyPr/>
          <a:lstStyle/>
          <a:p>
            <a:r>
              <a:rPr lang="en-US" dirty="0" smtClean="0"/>
              <a:t>Segmentation means dividing data into segments. </a:t>
            </a:r>
          </a:p>
          <a:p>
            <a:r>
              <a:rPr lang="en-US" dirty="0" smtClean="0"/>
              <a:t>The advantage of segmentation is speed increases and error chance minimizes.</a:t>
            </a:r>
          </a:p>
          <a:p>
            <a:r>
              <a:rPr lang="en-US" dirty="0" smtClean="0"/>
              <a:t> At the receiver side segments are reassembled in sequence.</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Sequencing &amp; Reassembling</a:t>
            </a:r>
            <a:endParaRPr lang="en-US" dirty="0"/>
          </a:p>
        </p:txBody>
      </p:sp>
      <p:sp>
        <p:nvSpPr>
          <p:cNvPr id="3" name="Content Placeholder 2"/>
          <p:cNvSpPr>
            <a:spLocks noGrp="1"/>
          </p:cNvSpPr>
          <p:nvPr>
            <p:ph idx="1"/>
          </p:nvPr>
        </p:nvSpPr>
        <p:spPr/>
        <p:txBody>
          <a:bodyPr/>
          <a:lstStyle/>
          <a:p>
            <a:r>
              <a:rPr lang="en-US" dirty="0" smtClean="0"/>
              <a:t>It is the addition of some extra bits with data sending to the receiver.</a:t>
            </a:r>
          </a:p>
          <a:p>
            <a:r>
              <a:rPr lang="en-US" dirty="0" smtClean="0"/>
              <a:t>On the receiver side data(segments) can be reassembled using this sequence.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Control &amp; Error Control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Flow Control means either to decrease the speed of a sender or to increase the speed of a receiver to overcome the overflow of data.</a:t>
            </a:r>
          </a:p>
          <a:p>
            <a:r>
              <a:rPr lang="en-US" dirty="0" smtClean="0"/>
              <a:t> Our data will be not wasted in this way.</a:t>
            </a:r>
          </a:p>
          <a:p>
            <a:r>
              <a:rPr lang="en-US" dirty="0" smtClean="0"/>
              <a:t> Ex: you are in Pakistan are using P-1 computer and your friend is in Mauritius she is using P-4 computer.</a:t>
            </a:r>
          </a:p>
          <a:p>
            <a:r>
              <a:rPr lang="en-US" dirty="0" smtClean="0"/>
              <a:t>P-1 processing power and storage (buffer will be less than P-4.so during communication data overflow can occurs to avoid</a:t>
            </a:r>
          </a:p>
          <a:p>
            <a:r>
              <a:rPr lang="en-US" dirty="0" smtClean="0"/>
              <a:t>Overflow of data transport layer do flow control.</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Layer</a:t>
            </a:r>
            <a:endParaRPr lang="en-US" dirty="0"/>
          </a:p>
        </p:txBody>
      </p:sp>
      <p:sp>
        <p:nvSpPr>
          <p:cNvPr id="3" name="Content Placeholder 2"/>
          <p:cNvSpPr>
            <a:spLocks noGrp="1"/>
          </p:cNvSpPr>
          <p:nvPr>
            <p:ph idx="1"/>
          </p:nvPr>
        </p:nvSpPr>
        <p:spPr/>
        <p:txBody>
          <a:bodyPr/>
          <a:lstStyle/>
          <a:p>
            <a:r>
              <a:rPr lang="en-US" dirty="0" smtClean="0"/>
              <a:t>It is responsible for end to end transportation of data across multiple networks.</a:t>
            </a:r>
          </a:p>
          <a:p>
            <a:r>
              <a:rPr lang="en-US" dirty="0" smtClean="0"/>
              <a:t>Logical addressing and path determination (Routing) are described at this layer.</a:t>
            </a:r>
          </a:p>
          <a:p>
            <a:r>
              <a:rPr lang="en-US" dirty="0" smtClean="0"/>
              <a:t>The protocols works at Network Layer are:</a:t>
            </a:r>
          </a:p>
          <a:p>
            <a:pPr lvl="1"/>
            <a:r>
              <a:rPr lang="en-US" dirty="0" smtClean="0"/>
              <a:t>Routing Protocol</a:t>
            </a:r>
          </a:p>
          <a:p>
            <a:pPr lvl="1"/>
            <a:r>
              <a:rPr lang="en-US" dirty="0" smtClean="0"/>
              <a:t>Routed Protocol</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Routing Protocol</a:t>
            </a:r>
            <a:endParaRPr lang="en-US" dirty="0"/>
          </a:p>
        </p:txBody>
      </p:sp>
      <p:sp>
        <p:nvSpPr>
          <p:cNvPr id="3" name="Content Placeholder 2"/>
          <p:cNvSpPr>
            <a:spLocks noGrp="1"/>
          </p:cNvSpPr>
          <p:nvPr>
            <p:ph idx="1"/>
          </p:nvPr>
        </p:nvSpPr>
        <p:spPr/>
        <p:txBody>
          <a:bodyPr/>
          <a:lstStyle/>
          <a:p>
            <a:pPr algn="just"/>
            <a:r>
              <a:rPr lang="en-US" dirty="0" smtClean="0"/>
              <a:t>For the best path selection u has routing protocols</a:t>
            </a:r>
          </a:p>
          <a:p>
            <a:r>
              <a:rPr lang="en-US" dirty="0" smtClean="0"/>
              <a:t> Routing protocols perform path determination (Routing)</a:t>
            </a:r>
          </a:p>
          <a:p>
            <a:pPr algn="just"/>
            <a:r>
              <a:rPr lang="en-US" dirty="0" smtClean="0"/>
              <a:t>Routing protocols are based on intelligent algorithms</a:t>
            </a:r>
          </a:p>
          <a:p>
            <a:pPr algn="just">
              <a:buNone/>
            </a:pPr>
            <a:r>
              <a:rPr lang="en-US" dirty="0" smtClean="0"/>
              <a:t>	Ex: RIP, IGRP, EIGRP, OSPF, BGP</a:t>
            </a:r>
          </a:p>
          <a:p>
            <a:pPr algn="just"/>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Routed Protocols</a:t>
            </a:r>
            <a:endParaRPr lang="en-US" dirty="0"/>
          </a:p>
        </p:txBody>
      </p:sp>
      <p:sp>
        <p:nvSpPr>
          <p:cNvPr id="3" name="Content Placeholder 2"/>
          <p:cNvSpPr>
            <a:spLocks noGrp="1"/>
          </p:cNvSpPr>
          <p:nvPr>
            <p:ph idx="1"/>
          </p:nvPr>
        </p:nvSpPr>
        <p:spPr/>
        <p:txBody>
          <a:bodyPr/>
          <a:lstStyle/>
          <a:p>
            <a:r>
              <a:rPr lang="en-US" dirty="0" smtClean="0"/>
              <a:t>To carry data on the selected path u have routed protocols</a:t>
            </a:r>
          </a:p>
          <a:p>
            <a:r>
              <a:rPr lang="en-US" dirty="0" smtClean="0"/>
              <a:t>Routed protocols acts as a data carrier and defines logical addressing</a:t>
            </a:r>
          </a:p>
          <a:p>
            <a:pPr>
              <a:buNone/>
            </a:pPr>
            <a:r>
              <a:rPr lang="en-US" dirty="0" smtClean="0"/>
              <a:t> Ex: IP, IPX, Apple Talk etc</a:t>
            </a:r>
          </a:p>
          <a:p>
            <a:pPr>
              <a:buNone/>
            </a:pPr>
            <a:endParaRPr lang="en-US" dirty="0" smtClean="0"/>
          </a:p>
          <a:p>
            <a:pPr>
              <a:buNone/>
            </a:pPr>
            <a:r>
              <a:rPr lang="en-US" sz="2000" b="1" dirty="0" smtClean="0"/>
              <a:t>Note: Devices works at Network Layer are Router, Multilayer Switch (MLS)</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 Link Layer</a:t>
            </a:r>
            <a:endParaRPr lang="en-US" b="1" dirty="0"/>
          </a:p>
        </p:txBody>
      </p:sp>
      <p:sp>
        <p:nvSpPr>
          <p:cNvPr id="3" name="Content Placeholder 2"/>
          <p:cNvSpPr>
            <a:spLocks noGrp="1"/>
          </p:cNvSpPr>
          <p:nvPr>
            <p:ph idx="1"/>
          </p:nvPr>
        </p:nvSpPr>
        <p:spPr/>
        <p:txBody>
          <a:bodyPr/>
          <a:lstStyle/>
          <a:p>
            <a:r>
              <a:rPr lang="en-US" dirty="0" smtClean="0"/>
              <a:t>It is responsible for end to end delivery of data between devices on a Network Segment.</a:t>
            </a:r>
          </a:p>
          <a:p>
            <a:r>
              <a:rPr lang="en-US" dirty="0" smtClean="0"/>
              <a:t> Data link layer comprises of two sub layers.</a:t>
            </a:r>
          </a:p>
          <a:p>
            <a:pPr lvl="1"/>
            <a:r>
              <a:rPr lang="en-US" dirty="0" smtClean="0"/>
              <a:t>MAC(Media Access Control)</a:t>
            </a:r>
          </a:p>
          <a:p>
            <a:pPr lvl="1"/>
            <a:r>
              <a:rPr lang="en-US" dirty="0" smtClean="0"/>
              <a:t>LLC(Logical Link Control)</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LAYERED TASKS</a:t>
            </a:r>
            <a:endParaRPr lang="en-US" dirty="0"/>
          </a:p>
        </p:txBody>
      </p:sp>
      <p:sp>
        <p:nvSpPr>
          <p:cNvPr id="3" name="Content Placeholder 2"/>
          <p:cNvSpPr>
            <a:spLocks noGrp="1"/>
          </p:cNvSpPr>
          <p:nvPr>
            <p:ph idx="1"/>
          </p:nvPr>
        </p:nvSpPr>
        <p:spPr/>
        <p:txBody>
          <a:bodyPr/>
          <a:lstStyle/>
          <a:p>
            <a:r>
              <a:rPr lang="en-US" i="1" dirty="0" smtClean="0">
                <a:effectLst>
                  <a:outerShdw blurRad="38100" dist="38100" dir="2700000" algn="tl">
                    <a:srgbClr val="C0C0C0"/>
                  </a:outerShdw>
                </a:effectLst>
              </a:rPr>
              <a:t>We use the concept of </a:t>
            </a:r>
            <a:r>
              <a:rPr lang="en-US" i="1" dirty="0" smtClean="0">
                <a:solidFill>
                  <a:schemeClr val="hlink"/>
                </a:solidFill>
                <a:effectLst>
                  <a:outerShdw blurRad="38100" dist="38100" dir="2700000" algn="tl">
                    <a:srgbClr val="C0C0C0"/>
                  </a:outerShdw>
                </a:effectLst>
              </a:rPr>
              <a:t>layers</a:t>
            </a:r>
            <a:r>
              <a:rPr lang="en-US" i="1" dirty="0" smtClean="0">
                <a:effectLst>
                  <a:outerShdw blurRad="38100" dist="38100" dir="2700000" algn="tl">
                    <a:srgbClr val="C0C0C0"/>
                  </a:outerShdw>
                </a:effectLst>
              </a:rPr>
              <a:t> in our daily life. As an example, let us consider two friends who communicate through postal mail. The process of sending a letter to a friend would be complex if there were no services available from the post office.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(Media Access Control)</a:t>
            </a:r>
            <a:endParaRPr lang="en-US" dirty="0"/>
          </a:p>
        </p:txBody>
      </p:sp>
      <p:sp>
        <p:nvSpPr>
          <p:cNvPr id="3" name="Content Placeholder 2"/>
          <p:cNvSpPr>
            <a:spLocks noGrp="1"/>
          </p:cNvSpPr>
          <p:nvPr>
            <p:ph idx="1"/>
          </p:nvPr>
        </p:nvSpPr>
        <p:spPr/>
        <p:txBody>
          <a:bodyPr/>
          <a:lstStyle/>
          <a:p>
            <a:r>
              <a:rPr lang="en-US" dirty="0" smtClean="0"/>
              <a:t>It deals with hardware addresses (Mac address.)</a:t>
            </a:r>
          </a:p>
          <a:p>
            <a:r>
              <a:rPr lang="en-US" dirty="0" smtClean="0"/>
              <a:t>Mac address is 12 digit </a:t>
            </a:r>
            <a:r>
              <a:rPr lang="en-US" dirty="0" err="1" smtClean="0"/>
              <a:t>hexa</a:t>
            </a:r>
            <a:r>
              <a:rPr lang="en-US" dirty="0" smtClean="0"/>
              <a:t>-decimal identifier used to uniquely identify the device on network segment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LLC (Logical Link Control)</a:t>
            </a:r>
            <a:endParaRPr lang="en-US" dirty="0"/>
          </a:p>
        </p:txBody>
      </p:sp>
      <p:sp>
        <p:nvSpPr>
          <p:cNvPr id="3" name="Content Placeholder 2"/>
          <p:cNvSpPr>
            <a:spLocks noGrp="1"/>
          </p:cNvSpPr>
          <p:nvPr>
            <p:ph idx="1"/>
          </p:nvPr>
        </p:nvSpPr>
        <p:spPr/>
        <p:txBody>
          <a:bodyPr/>
          <a:lstStyle/>
          <a:p>
            <a:r>
              <a:rPr lang="en-US" dirty="0" smtClean="0"/>
              <a:t>It deals with Network layer. </a:t>
            </a:r>
          </a:p>
          <a:p>
            <a:r>
              <a:rPr lang="en-US" dirty="0" smtClean="0"/>
              <a:t>Your driver for your NIC card is the LLC.</a:t>
            </a:r>
          </a:p>
          <a:p>
            <a:r>
              <a:rPr lang="en-US" b="1" dirty="0" smtClean="0"/>
              <a:t>Note:</a:t>
            </a:r>
            <a:r>
              <a:rPr lang="en-US" dirty="0" smtClean="0"/>
              <a:t> devices work at this layer are layer2 Switch, Bridge, NIC card, access  </a:t>
            </a:r>
            <a:r>
              <a:rPr lang="en-US" dirty="0" smtClean="0"/>
              <a:t>point(wireless</a:t>
            </a:r>
            <a:r>
              <a:rPr lang="en-US" dirty="0" smtClean="0"/>
              <a:t>)</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Layer</a:t>
            </a:r>
            <a:endParaRPr lang="en-US" dirty="0"/>
          </a:p>
        </p:txBody>
      </p:sp>
      <p:sp>
        <p:nvSpPr>
          <p:cNvPr id="3" name="Content Placeholder 2"/>
          <p:cNvSpPr>
            <a:spLocks noGrp="1"/>
          </p:cNvSpPr>
          <p:nvPr>
            <p:ph idx="1"/>
          </p:nvPr>
        </p:nvSpPr>
        <p:spPr/>
        <p:txBody>
          <a:bodyPr>
            <a:normAutofit/>
          </a:bodyPr>
          <a:lstStyle/>
          <a:p>
            <a:r>
              <a:rPr lang="en-US" dirty="0" smtClean="0"/>
              <a:t>It deals with physical transmission of Binary data on the given media (copper, Fiber, wireless)</a:t>
            </a:r>
          </a:p>
          <a:p>
            <a:r>
              <a:rPr lang="en-US" dirty="0" smtClean="0"/>
              <a:t>The major functions described at this layer are:</a:t>
            </a:r>
          </a:p>
          <a:p>
            <a:r>
              <a:rPr lang="en-US" b="1" dirty="0" smtClean="0"/>
              <a:t>Encoding/decoding: </a:t>
            </a:r>
            <a:r>
              <a:rPr lang="en-US" dirty="0" smtClean="0"/>
              <a:t>It is the process of converting the binary data into signals based on the type of the media.</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Layer Cont…</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If u are using Copper Media than physical layer will convert binary data into electrical signals of different voltages.</a:t>
            </a:r>
          </a:p>
          <a:p>
            <a:pPr lvl="0"/>
            <a:r>
              <a:rPr lang="en-US" dirty="0" smtClean="0"/>
              <a:t>If u are using Fiber Media than physical layer will convert binary data into light pulses of different wavelengths.</a:t>
            </a:r>
          </a:p>
          <a:p>
            <a:pPr lvl="0"/>
            <a:r>
              <a:rPr lang="en-US" dirty="0" smtClean="0"/>
              <a:t>If u are using Wireless Media than physical layer will convert binary data into Radio frequency waves.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Layer Cont…</a:t>
            </a:r>
            <a:endParaRPr lang="en-US" dirty="0"/>
          </a:p>
        </p:txBody>
      </p:sp>
      <p:sp>
        <p:nvSpPr>
          <p:cNvPr id="3" name="Content Placeholder 2"/>
          <p:cNvSpPr>
            <a:spLocks noGrp="1"/>
          </p:cNvSpPr>
          <p:nvPr>
            <p:ph idx="1"/>
          </p:nvPr>
        </p:nvSpPr>
        <p:spPr/>
        <p:txBody>
          <a:bodyPr/>
          <a:lstStyle/>
          <a:p>
            <a:r>
              <a:rPr lang="en-US" b="1" dirty="0" smtClean="0"/>
              <a:t> Signals communication </a:t>
            </a:r>
            <a:r>
              <a:rPr lang="en-US" dirty="0" smtClean="0"/>
              <a:t>happens in three different modes.</a:t>
            </a:r>
          </a:p>
          <a:p>
            <a:r>
              <a:rPr lang="en-US" dirty="0" smtClean="0"/>
              <a:t> Simplex, Half duplex and full duplex.</a:t>
            </a:r>
          </a:p>
          <a:p>
            <a:r>
              <a:rPr lang="en-US" dirty="0" smtClean="0"/>
              <a:t>Devices works at physical layer are Hub, Modem, Repeater and Transmission Media.</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pic>
        <p:nvPicPr>
          <p:cNvPr id="1026" name="Picture 2"/>
          <p:cNvPicPr>
            <a:picLocks noChangeAspect="1" noChangeArrowheads="1"/>
          </p:cNvPicPr>
          <p:nvPr/>
        </p:nvPicPr>
        <p:blipFill>
          <a:blip r:embed="rId2"/>
          <a:srcRect/>
          <a:stretch>
            <a:fillRect/>
          </a:stretch>
        </p:blipFill>
        <p:spPr bwMode="auto">
          <a:xfrm>
            <a:off x="1762125" y="1247775"/>
            <a:ext cx="5705475" cy="5381625"/>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p:cNvPicPr>
            <a:picLocks noChangeAspect="1" noChangeArrowheads="1"/>
          </p:cNvPicPr>
          <p:nvPr/>
        </p:nvPicPr>
        <p:blipFill>
          <a:blip r:embed="rId2"/>
          <a:srcRect/>
          <a:stretch>
            <a:fillRect/>
          </a:stretch>
        </p:blipFill>
        <p:spPr bwMode="auto">
          <a:xfrm>
            <a:off x="1295400" y="1119827"/>
            <a:ext cx="6400800" cy="5509573"/>
          </a:xfrm>
          <a:prstGeom prst="rect">
            <a:avLst/>
          </a:prstGeom>
          <a:noFill/>
          <a:ln w="9525">
            <a:noFill/>
            <a:miter lim="800000"/>
            <a:headEnd/>
            <a:tailEnd/>
          </a:ln>
        </p:spPr>
      </p:pic>
      <p:sp>
        <p:nvSpPr>
          <p:cNvPr id="5" name="TextBox 4"/>
          <p:cNvSpPr txBox="1"/>
          <p:nvPr/>
        </p:nvSpPr>
        <p:spPr>
          <a:xfrm>
            <a:off x="1295400" y="228600"/>
            <a:ext cx="6400800" cy="461665"/>
          </a:xfrm>
          <a:prstGeom prst="rect">
            <a:avLst/>
          </a:prstGeom>
          <a:noFill/>
        </p:spPr>
        <p:txBody>
          <a:bodyPr wrap="square" rtlCol="0">
            <a:spAutoFit/>
          </a:bodyPr>
          <a:lstStyle/>
          <a:p>
            <a:pPr algn="ctr"/>
            <a:r>
              <a:rPr lang="en-US" sz="2400" b="1" dirty="0" smtClean="0"/>
              <a:t>Tasks Involved in Sending Letter</a:t>
            </a:r>
            <a:endParaRPr lang="en-US" sz="2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OSI Reference </a:t>
            </a:r>
            <a:r>
              <a:rPr lang="en-US" b="1" u="sng" dirty="0" smtClean="0"/>
              <a:t>Model</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OSI was developed by the International Organization </a:t>
            </a:r>
            <a:r>
              <a:rPr lang="en-US" dirty="0" smtClean="0"/>
              <a:t>for Standardization </a:t>
            </a:r>
            <a:r>
              <a:rPr lang="en-US" dirty="0"/>
              <a:t>(ISO) and introduced in 1984.</a:t>
            </a:r>
          </a:p>
          <a:p>
            <a:pPr lvl="0"/>
            <a:r>
              <a:rPr lang="en-US" dirty="0"/>
              <a:t> It is a layered architecture (consists of seven layers).</a:t>
            </a:r>
          </a:p>
          <a:p>
            <a:pPr lvl="0"/>
            <a:r>
              <a:rPr lang="en-US" dirty="0"/>
              <a:t>Each layer defines a set of functions in data communication.</a:t>
            </a:r>
          </a:p>
          <a:p>
            <a:pPr lvl="0"/>
            <a:r>
              <a:rPr lang="en-US" dirty="0"/>
              <a:t>It is open model. It can support every vendor.</a:t>
            </a:r>
          </a:p>
          <a:p>
            <a:pPr lvl="0"/>
            <a:r>
              <a:rPr lang="en-US" dirty="0"/>
              <a:t>It is non tangible model. You can’t touch it. Its just conceptual and theoretical model.</a:t>
            </a:r>
          </a:p>
          <a:p>
            <a:pPr lvl="0"/>
            <a:r>
              <a:rPr lang="en-US" dirty="0"/>
              <a:t>ISO introduced this model so that data communication which is a complex process becomes easy and understandable for every one.</a:t>
            </a:r>
          </a:p>
          <a:p>
            <a:pPr>
              <a:buNone/>
            </a:pPr>
            <a:endParaRPr lang="en-US"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24956" y="990600"/>
            <a:ext cx="8438044" cy="4724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Layer</a:t>
            </a:r>
            <a:endParaRPr lang="en-US" dirty="0"/>
          </a:p>
        </p:txBody>
      </p:sp>
      <p:sp>
        <p:nvSpPr>
          <p:cNvPr id="3" name="Content Placeholder 2"/>
          <p:cNvSpPr>
            <a:spLocks noGrp="1"/>
          </p:cNvSpPr>
          <p:nvPr>
            <p:ph idx="1"/>
          </p:nvPr>
        </p:nvSpPr>
        <p:spPr/>
        <p:txBody>
          <a:bodyPr>
            <a:normAutofit/>
          </a:bodyPr>
          <a:lstStyle/>
          <a:p>
            <a:r>
              <a:rPr lang="en-US" dirty="0"/>
              <a:t>Application Layer is responsible for providing an interface for the users to interact </a:t>
            </a:r>
            <a:r>
              <a:rPr lang="en-US" dirty="0" smtClean="0"/>
              <a:t>with</a:t>
            </a:r>
          </a:p>
          <a:p>
            <a:r>
              <a:rPr lang="en-US" dirty="0" smtClean="0"/>
              <a:t>It initiates the application</a:t>
            </a:r>
            <a:endParaRPr lang="en-US" dirty="0"/>
          </a:p>
          <a:p>
            <a:r>
              <a:rPr lang="en-US" dirty="0" smtClean="0"/>
              <a:t>Application </a:t>
            </a:r>
            <a:r>
              <a:rPr lang="en-US" dirty="0"/>
              <a:t>services or Networking Services.</a:t>
            </a:r>
          </a:p>
          <a:p>
            <a:pPr>
              <a:buNone/>
            </a:pPr>
            <a:r>
              <a:rPr lang="en-US" dirty="0"/>
              <a:t>	</a:t>
            </a:r>
            <a:r>
              <a:rPr lang="en-US" dirty="0" smtClean="0"/>
              <a:t>Ex</a:t>
            </a:r>
            <a:r>
              <a:rPr lang="en-US" dirty="0"/>
              <a:t>: Web browser etc.</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Layer Cont…</a:t>
            </a:r>
            <a:endParaRPr lang="en-US" dirty="0"/>
          </a:p>
        </p:txBody>
      </p:sp>
      <p:sp>
        <p:nvSpPr>
          <p:cNvPr id="3" name="Content Placeholder 2"/>
          <p:cNvSpPr>
            <a:spLocks noGrp="1"/>
          </p:cNvSpPr>
          <p:nvPr>
            <p:ph idx="1"/>
          </p:nvPr>
        </p:nvSpPr>
        <p:spPr/>
        <p:txBody>
          <a:bodyPr/>
          <a:lstStyle/>
          <a:p>
            <a:r>
              <a:rPr lang="en-US" dirty="0" smtClean="0"/>
              <a:t>Identification of Services is done using Port Numbers.</a:t>
            </a:r>
          </a:p>
          <a:p>
            <a:r>
              <a:rPr lang="en-US" dirty="0" smtClean="0"/>
              <a:t>Port is a logical communication Channel</a:t>
            </a:r>
          </a:p>
          <a:p>
            <a:r>
              <a:rPr lang="en-US" dirty="0" smtClean="0"/>
              <a:t>Port number is a 16 bit identifier.</a:t>
            </a:r>
          </a:p>
          <a:p>
            <a:r>
              <a:rPr lang="en-US" dirty="0" smtClean="0"/>
              <a:t>Total No. Ports 0 – 65535</a:t>
            </a:r>
          </a:p>
          <a:p>
            <a:r>
              <a:rPr lang="en-US" dirty="0" smtClean="0"/>
              <a:t>Server Ports 1 - 1023</a:t>
            </a:r>
          </a:p>
          <a:p>
            <a:r>
              <a:rPr lang="en-US" dirty="0" smtClean="0"/>
              <a:t>Client Ports 1024 – 65535</a:t>
            </a:r>
          </a:p>
          <a:p>
            <a:endParaRPr lang="en-US" dirty="0" smtClean="0"/>
          </a:p>
          <a:p>
            <a:endParaRPr lang="en-US" dirty="0"/>
          </a:p>
        </p:txBody>
      </p:sp>
      <p:pic>
        <p:nvPicPr>
          <p:cNvPr id="2052" name="Picture 4"/>
          <p:cNvPicPr>
            <a:picLocks noChangeAspect="1" noChangeArrowheads="1"/>
          </p:cNvPicPr>
          <p:nvPr/>
        </p:nvPicPr>
        <p:blipFill>
          <a:blip r:embed="rId2"/>
          <a:srcRect/>
          <a:stretch>
            <a:fillRect/>
          </a:stretch>
        </p:blipFill>
        <p:spPr bwMode="auto">
          <a:xfrm>
            <a:off x="5924550" y="4572000"/>
            <a:ext cx="2838450" cy="19431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Presentation Layer</a:t>
            </a:r>
            <a:endParaRPr lang="en-US" dirty="0"/>
          </a:p>
        </p:txBody>
      </p:sp>
      <p:sp>
        <p:nvSpPr>
          <p:cNvPr id="3" name="Content Placeholder 2"/>
          <p:cNvSpPr>
            <a:spLocks noGrp="1"/>
          </p:cNvSpPr>
          <p:nvPr>
            <p:ph idx="1"/>
          </p:nvPr>
        </p:nvSpPr>
        <p:spPr/>
        <p:txBody>
          <a:bodyPr>
            <a:normAutofit fontScale="85000" lnSpcReduction="10000"/>
          </a:bodyPr>
          <a:lstStyle/>
          <a:p>
            <a:r>
              <a:rPr lang="en-US" dirty="0"/>
              <a:t>Presentation Layer Is responsible for defining a standard format to the data.</a:t>
            </a:r>
          </a:p>
          <a:p>
            <a:r>
              <a:rPr lang="en-US" dirty="0"/>
              <a:t>It deals with data presentation</a:t>
            </a:r>
            <a:r>
              <a:rPr lang="en-US" dirty="0" smtClean="0"/>
              <a:t>.</a:t>
            </a:r>
          </a:p>
          <a:p>
            <a:pPr lvl="0"/>
            <a:r>
              <a:rPr lang="en-US" dirty="0"/>
              <a:t>Presentation layer acts as a translator for the data</a:t>
            </a:r>
            <a:r>
              <a:rPr lang="en-US" dirty="0" smtClean="0"/>
              <a:t>.</a:t>
            </a:r>
          </a:p>
          <a:p>
            <a:pPr lvl="0"/>
            <a:r>
              <a:rPr lang="en-US" dirty="0" smtClean="0"/>
              <a:t> </a:t>
            </a:r>
            <a:r>
              <a:rPr lang="en-US" dirty="0"/>
              <a:t>It converts the data into machine readable format like binary or machine language (100011000).</a:t>
            </a:r>
          </a:p>
          <a:p>
            <a:pPr lvl="0"/>
            <a:r>
              <a:rPr lang="en-US" dirty="0"/>
              <a:t>There are different dictionaries available at presentation layer.</a:t>
            </a:r>
          </a:p>
          <a:p>
            <a:pPr lvl="0"/>
            <a:r>
              <a:rPr lang="en-US" dirty="0"/>
              <a:t>Conversion of data into bits is completed on presentation layer.</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Layer Cont…</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pPr>
              <a:buNone/>
            </a:pPr>
            <a:r>
              <a:rPr lang="en-US" dirty="0"/>
              <a:t>Major functions of presentation layer are…</a:t>
            </a:r>
          </a:p>
          <a:p>
            <a:pPr>
              <a:buNone/>
            </a:pPr>
            <a:r>
              <a:rPr lang="en-US" b="1" u="sng" dirty="0"/>
              <a:t>Encoding – Decoding:</a:t>
            </a:r>
            <a:endParaRPr lang="en-US" dirty="0"/>
          </a:p>
          <a:p>
            <a:pPr>
              <a:buNone/>
            </a:pPr>
            <a:r>
              <a:rPr lang="en-US" dirty="0"/>
              <a:t> </a:t>
            </a:r>
            <a:r>
              <a:rPr lang="en-US" dirty="0" smtClean="0"/>
              <a:t>Ex</a:t>
            </a:r>
            <a:r>
              <a:rPr lang="en-US" dirty="0"/>
              <a:t>: ASCII and EBCDIC (it converts text data into binary language.)</a:t>
            </a:r>
          </a:p>
          <a:p>
            <a:pPr>
              <a:buNone/>
            </a:pPr>
            <a:r>
              <a:rPr lang="en-US" dirty="0"/>
              <a:t>    JPEG,GIF,TIFF (it converts picture or graphics data into binary language.)</a:t>
            </a:r>
          </a:p>
          <a:p>
            <a:pPr>
              <a:buNone/>
            </a:pPr>
            <a:r>
              <a:rPr lang="en-US" dirty="0"/>
              <a:t>    MIDI,WAV (it converts voice or audio data into binary language.) </a:t>
            </a:r>
          </a:p>
          <a:p>
            <a:pPr>
              <a:buNone/>
            </a:pPr>
            <a:r>
              <a:rPr lang="en-US" dirty="0"/>
              <a:t>    MPEG,DAT,AVI (it converts video data like movies into binary language.)</a:t>
            </a:r>
          </a:p>
          <a:p>
            <a:pPr>
              <a:buNone/>
            </a:pPr>
            <a:r>
              <a:rPr lang="en-US" dirty="0"/>
              <a:t> </a:t>
            </a:r>
            <a:r>
              <a:rPr lang="en-US" dirty="0" smtClean="0"/>
              <a:t> </a:t>
            </a:r>
            <a:r>
              <a:rPr lang="en-US" b="1" u="sng" dirty="0"/>
              <a:t>Encryption - Decryption :  </a:t>
            </a:r>
            <a:endParaRPr lang="en-US" dirty="0"/>
          </a:p>
          <a:p>
            <a:pPr>
              <a:buNone/>
            </a:pPr>
            <a:r>
              <a:rPr lang="en-US" dirty="0"/>
              <a:t> </a:t>
            </a:r>
            <a:r>
              <a:rPr lang="en-US" dirty="0" smtClean="0"/>
              <a:t>Ex:DES,3-DES,AES,PLAY-FAIR </a:t>
            </a:r>
            <a:endParaRPr lang="en-US" dirty="0"/>
          </a:p>
          <a:p>
            <a:pPr>
              <a:buNone/>
            </a:pPr>
            <a:r>
              <a:rPr lang="en-US" dirty="0"/>
              <a:t> </a:t>
            </a:r>
            <a:r>
              <a:rPr lang="en-US" b="1" u="sng" dirty="0" smtClean="0"/>
              <a:t>Compression </a:t>
            </a:r>
            <a:r>
              <a:rPr lang="en-US" b="1" u="sng" dirty="0"/>
              <a:t>– Decompression:</a:t>
            </a:r>
            <a:endParaRPr lang="en-US" dirty="0"/>
          </a:p>
          <a:p>
            <a:pPr>
              <a:buNone/>
            </a:pPr>
            <a:r>
              <a:rPr lang="en-US" dirty="0"/>
              <a:t> </a:t>
            </a:r>
            <a:r>
              <a:rPr lang="en-US" dirty="0" smtClean="0"/>
              <a:t>Ex</a:t>
            </a:r>
            <a:r>
              <a:rPr lang="en-US" dirty="0"/>
              <a:t>:  Predictor, Stacker, MPPC. (Compression means like </a:t>
            </a:r>
            <a:r>
              <a:rPr lang="en-US" dirty="0" err="1"/>
              <a:t>winrar</a:t>
            </a:r>
            <a:r>
              <a:rPr lang="en-US" dirty="0"/>
              <a:t>, </a:t>
            </a:r>
            <a:r>
              <a:rPr lang="en-US" dirty="0" err="1"/>
              <a:t>winzip</a:t>
            </a:r>
            <a:r>
              <a:rPr lang="en-US" dirty="0"/>
              <a:t>, it reduce load on link. Mean convert 10GB file into 10 MB.</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643</TotalTime>
  <Words>1179</Words>
  <Application>Microsoft Office PowerPoint</Application>
  <PresentationFormat>On-screen Show (4:3)</PresentationFormat>
  <Paragraphs>125</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Lecture 02</vt:lpstr>
      <vt:lpstr>LAYERED TASKS</vt:lpstr>
      <vt:lpstr>Slide 3</vt:lpstr>
      <vt:lpstr>OSI Reference Model</vt:lpstr>
      <vt:lpstr>Slide 5</vt:lpstr>
      <vt:lpstr>Application Layer</vt:lpstr>
      <vt:lpstr>Application Layer Cont…</vt:lpstr>
      <vt:lpstr>Presentation Layer</vt:lpstr>
      <vt:lpstr>Presentation Layer Cont…</vt:lpstr>
      <vt:lpstr>Session Layer</vt:lpstr>
      <vt:lpstr>Transport Layer</vt:lpstr>
      <vt:lpstr>Identifying a Service</vt:lpstr>
      <vt:lpstr>Segmentation</vt:lpstr>
      <vt:lpstr>Sequencing &amp; Reassembling</vt:lpstr>
      <vt:lpstr>Flow Control &amp; Error Control</vt:lpstr>
      <vt:lpstr>Network Layer</vt:lpstr>
      <vt:lpstr>Routing Protocol</vt:lpstr>
      <vt:lpstr>Routed Protocols</vt:lpstr>
      <vt:lpstr>Data Link Layer</vt:lpstr>
      <vt:lpstr>MAC (Media Access Control)</vt:lpstr>
      <vt:lpstr>LLC (Logical Link Control)</vt:lpstr>
      <vt:lpstr>Physical Layer</vt:lpstr>
      <vt:lpstr>Physical Layer Cont…</vt:lpstr>
      <vt:lpstr>Physical Layer Cont…</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02</dc:title>
  <dc:creator>SHAHAB</dc:creator>
  <cp:lastModifiedBy>SHAHAB</cp:lastModifiedBy>
  <cp:revision>49</cp:revision>
  <dcterms:created xsi:type="dcterms:W3CDTF">2018-03-04T07:21:03Z</dcterms:created>
  <dcterms:modified xsi:type="dcterms:W3CDTF">2018-03-06T07:59:47Z</dcterms:modified>
</cp:coreProperties>
</file>