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9/9/2020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9/9/2020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9/9/2020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9/9/2020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9/9/2020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statisticshowto.com/wp-content/uploads/2013/09/frequency-distribution-table-3.jpg"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Presentation of Data</a:t>
            </a:r>
            <a:endParaRPr lang="en-GB" dirty="0"/>
          </a:p>
        </p:txBody>
      </p:sp>
      <p:sp>
        <p:nvSpPr>
          <p:cNvPr id="3" name="Subtitle 2"/>
          <p:cNvSpPr>
            <a:spLocks noGrp="1"/>
          </p:cNvSpPr>
          <p:nvPr>
            <p:ph type="subTitle" idx="1"/>
          </p:nvPr>
        </p:nvSpPr>
        <p:spPr>
          <a:xfrm>
            <a:off x="581194" y="3216658"/>
            <a:ext cx="10993546" cy="3106865"/>
          </a:xfrm>
        </p:spPr>
        <p:txBody>
          <a:bodyPr>
            <a:normAutofit/>
          </a:bodyPr>
          <a:lstStyle/>
          <a:p>
            <a:r>
              <a:rPr lang="en-US" dirty="0">
                <a:solidFill>
                  <a:srgbClr val="FFFF00"/>
                </a:solidFill>
              </a:rPr>
              <a:t>Presentation of data refers to an exhibition or putting up data in an attractive and useful manner such that it can be easily interpreted. The three main forms of presentation of data are:</a:t>
            </a:r>
          </a:p>
          <a:p>
            <a:r>
              <a:rPr lang="en-US" dirty="0" smtClean="0">
                <a:solidFill>
                  <a:srgbClr val="FFFF00"/>
                </a:solidFill>
              </a:rPr>
              <a:t>1-Textual </a:t>
            </a:r>
            <a:r>
              <a:rPr lang="en-US" dirty="0">
                <a:solidFill>
                  <a:srgbClr val="FFFF00"/>
                </a:solidFill>
              </a:rPr>
              <a:t>presentation</a:t>
            </a:r>
          </a:p>
          <a:p>
            <a:r>
              <a:rPr lang="en-US" dirty="0" smtClean="0">
                <a:solidFill>
                  <a:srgbClr val="FFFF00"/>
                </a:solidFill>
              </a:rPr>
              <a:t>2-Data </a:t>
            </a:r>
            <a:r>
              <a:rPr lang="en-US" dirty="0">
                <a:solidFill>
                  <a:srgbClr val="FFFF00"/>
                </a:solidFill>
              </a:rPr>
              <a:t>tables</a:t>
            </a:r>
          </a:p>
          <a:p>
            <a:r>
              <a:rPr lang="en-US" dirty="0" smtClean="0">
                <a:solidFill>
                  <a:srgbClr val="FFFF00"/>
                </a:solidFill>
              </a:rPr>
              <a:t>3-Diagrammatic </a:t>
            </a:r>
            <a:r>
              <a:rPr lang="en-US" dirty="0">
                <a:solidFill>
                  <a:srgbClr val="FFFF00"/>
                </a:solidFill>
              </a:rPr>
              <a:t>presentation</a:t>
            </a:r>
          </a:p>
          <a:p>
            <a:endParaRPr lang="en-GB" dirty="0"/>
          </a:p>
        </p:txBody>
      </p:sp>
    </p:spTree>
    <p:extLst>
      <p:ext uri="{BB962C8B-B14F-4D97-AF65-F5344CB8AC3E}">
        <p14:creationId xmlns:p14="http://schemas.microsoft.com/office/powerpoint/2010/main" val="4198692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construction of graphs</a:t>
            </a:r>
            <a:endParaRPr lang="en-GB" dirty="0"/>
          </a:p>
        </p:txBody>
      </p:sp>
      <p:sp>
        <p:nvSpPr>
          <p:cNvPr id="3" name="Content Placeholder 2"/>
          <p:cNvSpPr>
            <a:spLocks noGrp="1"/>
          </p:cNvSpPr>
          <p:nvPr>
            <p:ph idx="1"/>
          </p:nvPr>
        </p:nvSpPr>
        <p:spPr/>
        <p:txBody>
          <a:bodyPr/>
          <a:lstStyle/>
          <a:p>
            <a:r>
              <a:rPr lang="en-US" b="1" dirty="0"/>
              <a:t>Graphs</a:t>
            </a:r>
            <a:r>
              <a:rPr lang="en-US" dirty="0"/>
              <a:t> can be constructed in a variety of ways. They can be built from vertices and edges directly in a symbolic form. They can come from built-in curated collections of theoretical or empirical </a:t>
            </a:r>
            <a:r>
              <a:rPr lang="en-US" b="1" dirty="0"/>
              <a:t>graphs</a:t>
            </a:r>
            <a:r>
              <a:rPr lang="en-US" dirty="0"/>
              <a:t>. Special </a:t>
            </a:r>
            <a:r>
              <a:rPr lang="en-US" b="1" dirty="0"/>
              <a:t>graphs</a:t>
            </a:r>
            <a:r>
              <a:rPr lang="en-US" dirty="0"/>
              <a:t> can be generated from parametric specifications</a:t>
            </a:r>
            <a:r>
              <a:rPr lang="en-US" dirty="0" smtClean="0"/>
              <a:t>.</a:t>
            </a:r>
          </a:p>
          <a:p>
            <a:r>
              <a:rPr lang="en-US" dirty="0"/>
              <a:t>Step 1: Identify the variables. ...</a:t>
            </a:r>
          </a:p>
          <a:p>
            <a:r>
              <a:rPr lang="en-US" dirty="0"/>
              <a:t>Step 2: Determine the variable range. ...</a:t>
            </a:r>
          </a:p>
          <a:p>
            <a:r>
              <a:rPr lang="en-US" dirty="0"/>
              <a:t>Step 3: Determine the scale of the </a:t>
            </a:r>
            <a:r>
              <a:rPr lang="en-US" b="1" dirty="0"/>
              <a:t>graph</a:t>
            </a:r>
            <a:r>
              <a:rPr lang="en-US" dirty="0"/>
              <a:t>. ...</a:t>
            </a:r>
          </a:p>
          <a:p>
            <a:r>
              <a:rPr lang="en-US" dirty="0"/>
              <a:t>Step 4: Number and label each axis and title the </a:t>
            </a:r>
            <a:r>
              <a:rPr lang="en-US" b="1" dirty="0"/>
              <a:t>graph</a:t>
            </a:r>
            <a:r>
              <a:rPr lang="en-US" dirty="0"/>
              <a:t>.</a:t>
            </a:r>
          </a:p>
          <a:p>
            <a:r>
              <a:rPr lang="en-US" dirty="0"/>
              <a:t>Step 5: Determine the data points and </a:t>
            </a:r>
            <a:r>
              <a:rPr lang="en-US" b="1" dirty="0"/>
              <a:t>plot</a:t>
            </a:r>
            <a:r>
              <a:rPr lang="en-US" dirty="0"/>
              <a:t> on the </a:t>
            </a:r>
            <a:r>
              <a:rPr lang="en-US" b="1" dirty="0"/>
              <a:t>graph</a:t>
            </a:r>
            <a:r>
              <a:rPr lang="en-US" dirty="0"/>
              <a:t>. ...</a:t>
            </a:r>
          </a:p>
          <a:p>
            <a:r>
              <a:rPr lang="en-US" dirty="0"/>
              <a:t>Step 6: Draw the </a:t>
            </a:r>
            <a:r>
              <a:rPr lang="en-US" b="1" dirty="0" smtClean="0"/>
              <a:t>graph</a:t>
            </a:r>
            <a:endParaRPr lang="en-US" dirty="0"/>
          </a:p>
        </p:txBody>
      </p:sp>
    </p:spTree>
    <p:extLst>
      <p:ext uri="{BB962C8B-B14F-4D97-AF65-F5344CB8AC3E}">
        <p14:creationId xmlns:p14="http://schemas.microsoft.com/office/powerpoint/2010/main" val="151957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Histogram, </a:t>
            </a:r>
            <a:endParaRPr lang="en-GB" dirty="0"/>
          </a:p>
        </p:txBody>
      </p:sp>
      <p:sp>
        <p:nvSpPr>
          <p:cNvPr id="3" name="Content Placeholder 2"/>
          <p:cNvSpPr>
            <a:spLocks noGrp="1"/>
          </p:cNvSpPr>
          <p:nvPr>
            <p:ph idx="1"/>
          </p:nvPr>
        </p:nvSpPr>
        <p:spPr>
          <a:xfrm>
            <a:off x="1211622" y="2006864"/>
            <a:ext cx="9768755" cy="883448"/>
          </a:xfrm>
        </p:spPr>
        <p:txBody>
          <a:bodyPr>
            <a:normAutofit/>
          </a:bodyPr>
          <a:lstStyle/>
          <a:p>
            <a:r>
              <a:rPr lang="en-US" dirty="0"/>
              <a:t>A </a:t>
            </a:r>
            <a:r>
              <a:rPr lang="en-US" b="1" dirty="0"/>
              <a:t>histogram</a:t>
            </a:r>
            <a:r>
              <a:rPr lang="en-US" dirty="0"/>
              <a:t> is an approximate representation of the distribution of numerical data</a:t>
            </a:r>
            <a:r>
              <a:rPr lang="en-US" dirty="0" smtClean="0"/>
              <a:t>.</a:t>
            </a:r>
          </a:p>
          <a:p>
            <a:endParaRPr lang="en-GB" dirty="0"/>
          </a:p>
        </p:txBody>
      </p:sp>
      <p:pic>
        <p:nvPicPr>
          <p:cNvPr id="4098" name="Picture 2" descr="1.6.2 - Histogra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7268" y="2890312"/>
            <a:ext cx="5043971" cy="33349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222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Frequency Curve, </a:t>
            </a:r>
            <a:endParaRPr lang="en-GB" dirty="0"/>
          </a:p>
        </p:txBody>
      </p:sp>
      <p:sp>
        <p:nvSpPr>
          <p:cNvPr id="3" name="Content Placeholder 2"/>
          <p:cNvSpPr>
            <a:spLocks noGrp="1"/>
          </p:cNvSpPr>
          <p:nvPr>
            <p:ph idx="1"/>
          </p:nvPr>
        </p:nvSpPr>
        <p:spPr>
          <a:xfrm>
            <a:off x="581192" y="2180497"/>
            <a:ext cx="11029615" cy="1129374"/>
          </a:xfrm>
        </p:spPr>
        <p:txBody>
          <a:bodyPr>
            <a:normAutofit fontScale="92500" lnSpcReduction="20000"/>
          </a:bodyPr>
          <a:lstStyle/>
          <a:p>
            <a:r>
              <a:rPr lang="en-US" dirty="0"/>
              <a:t>A </a:t>
            </a:r>
            <a:r>
              <a:rPr lang="en-US" b="1" dirty="0"/>
              <a:t>frequency</a:t>
            </a:r>
            <a:r>
              <a:rPr lang="en-US" dirty="0"/>
              <a:t>-</a:t>
            </a:r>
            <a:r>
              <a:rPr lang="en-US" b="1" dirty="0"/>
              <a:t>curve</a:t>
            </a:r>
            <a:r>
              <a:rPr lang="en-US" dirty="0"/>
              <a:t> is a smooth </a:t>
            </a:r>
            <a:r>
              <a:rPr lang="en-US" b="1" dirty="0"/>
              <a:t>curve</a:t>
            </a:r>
            <a:r>
              <a:rPr lang="en-US" dirty="0"/>
              <a:t> for which the total area is taken to be unity. </a:t>
            </a:r>
            <a:endParaRPr lang="en-US" dirty="0" smtClean="0"/>
          </a:p>
          <a:p>
            <a:r>
              <a:rPr lang="en-US" dirty="0" smtClean="0"/>
              <a:t>It </a:t>
            </a:r>
            <a:r>
              <a:rPr lang="en-US" dirty="0"/>
              <a:t>is a limiting form of a histogram or </a:t>
            </a:r>
            <a:r>
              <a:rPr lang="en-US" b="1" dirty="0"/>
              <a:t>frequency</a:t>
            </a:r>
            <a:r>
              <a:rPr lang="en-US" dirty="0"/>
              <a:t> polygon. The </a:t>
            </a:r>
            <a:r>
              <a:rPr lang="en-US" b="1" dirty="0"/>
              <a:t>frequency</a:t>
            </a:r>
            <a:r>
              <a:rPr lang="en-US" dirty="0"/>
              <a:t>-</a:t>
            </a:r>
            <a:r>
              <a:rPr lang="en-US" b="1" dirty="0"/>
              <a:t>curve</a:t>
            </a:r>
            <a:r>
              <a:rPr lang="en-US" dirty="0"/>
              <a:t> for a distribution can be obtained by drawing a smooth and free hand </a:t>
            </a:r>
            <a:r>
              <a:rPr lang="en-US" b="1" dirty="0"/>
              <a:t>curve</a:t>
            </a:r>
            <a:r>
              <a:rPr lang="en-US" dirty="0"/>
              <a:t> through the mid-points of the upper sides of the rectangles forming the histogram.</a:t>
            </a:r>
            <a:endParaRPr lang="en-GB" dirty="0"/>
          </a:p>
        </p:txBody>
      </p:sp>
      <p:pic>
        <p:nvPicPr>
          <p:cNvPr id="5122" name="Picture 2" descr="Frequency Curve | Definition, Examples, Diagram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6535" y="3309871"/>
            <a:ext cx="5498927" cy="32325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03155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Frequency </a:t>
            </a:r>
            <a:r>
              <a:rPr lang="en-US" dirty="0" smtClean="0"/>
              <a:t>Polygon</a:t>
            </a:r>
            <a:endParaRPr lang="en-GB" dirty="0"/>
          </a:p>
        </p:txBody>
      </p:sp>
      <p:sp>
        <p:nvSpPr>
          <p:cNvPr id="3" name="Content Placeholder 2"/>
          <p:cNvSpPr>
            <a:spLocks noGrp="1"/>
          </p:cNvSpPr>
          <p:nvPr>
            <p:ph idx="1"/>
          </p:nvPr>
        </p:nvSpPr>
        <p:spPr>
          <a:xfrm>
            <a:off x="581192" y="2180496"/>
            <a:ext cx="11029615" cy="601341"/>
          </a:xfrm>
        </p:spPr>
        <p:txBody>
          <a:bodyPr/>
          <a:lstStyle/>
          <a:p>
            <a:r>
              <a:rPr lang="en-US" dirty="0"/>
              <a:t>A </a:t>
            </a:r>
            <a:r>
              <a:rPr lang="en-US" b="1" dirty="0"/>
              <a:t>frequency polygon</a:t>
            </a:r>
            <a:r>
              <a:rPr lang="en-US" dirty="0"/>
              <a:t> is a graph constructed by using lines to join the midpoints of each interval, or bin. </a:t>
            </a:r>
            <a:endParaRPr lang="en-GB" dirty="0"/>
          </a:p>
        </p:txBody>
      </p:sp>
      <p:pic>
        <p:nvPicPr>
          <p:cNvPr id="6146" name="Picture 2" descr="Frequency Polygon - Definition,Steps and Solved Exampl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4229" y="2781837"/>
            <a:ext cx="6334125"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79666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Ogive</a:t>
            </a:r>
            <a:endParaRPr lang="en-GB" dirty="0"/>
          </a:p>
        </p:txBody>
      </p:sp>
      <p:sp>
        <p:nvSpPr>
          <p:cNvPr id="3" name="Content Placeholder 2"/>
          <p:cNvSpPr>
            <a:spLocks noGrp="1"/>
          </p:cNvSpPr>
          <p:nvPr>
            <p:ph idx="1"/>
          </p:nvPr>
        </p:nvSpPr>
        <p:spPr>
          <a:xfrm>
            <a:off x="581192" y="2180497"/>
            <a:ext cx="11029615" cy="678614"/>
          </a:xfrm>
        </p:spPr>
        <p:txBody>
          <a:bodyPr/>
          <a:lstStyle/>
          <a:p>
            <a:r>
              <a:rPr lang="en-US" dirty="0"/>
              <a:t>A curve that represents the cumulative frequency distribution of grouped data on a </a:t>
            </a:r>
            <a:r>
              <a:rPr lang="en-US" b="1" dirty="0"/>
              <a:t>graph</a:t>
            </a:r>
            <a:r>
              <a:rPr lang="en-US" dirty="0"/>
              <a:t> is called a Cumulative Frequency Curve or an </a:t>
            </a:r>
            <a:r>
              <a:rPr lang="en-US" b="1" dirty="0"/>
              <a:t>Ogive</a:t>
            </a:r>
            <a:r>
              <a:rPr lang="en-US" dirty="0"/>
              <a:t>.</a:t>
            </a:r>
            <a:endParaRPr lang="en-GB" dirty="0"/>
          </a:p>
        </p:txBody>
      </p:sp>
      <p:pic>
        <p:nvPicPr>
          <p:cNvPr id="7170" name="Picture 2" descr="Ogive Graph / Cumulative Frequency Polygon in Easy Steps - Statistics How 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07112" y="2859110"/>
            <a:ext cx="5316965" cy="38636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4464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Advantages of Tabular Presentation</a:t>
            </a:r>
          </a:p>
        </p:txBody>
      </p:sp>
      <p:sp>
        <p:nvSpPr>
          <p:cNvPr id="3" name="Content Placeholder 2"/>
          <p:cNvSpPr>
            <a:spLocks noGrp="1"/>
          </p:cNvSpPr>
          <p:nvPr>
            <p:ph idx="1"/>
          </p:nvPr>
        </p:nvSpPr>
        <p:spPr/>
        <p:txBody>
          <a:bodyPr>
            <a:normAutofit/>
          </a:bodyPr>
          <a:lstStyle/>
          <a:p>
            <a:r>
              <a:rPr lang="en-US" b="1" dirty="0"/>
              <a:t>Ease of representation: </a:t>
            </a:r>
            <a:r>
              <a:rPr lang="en-US" dirty="0"/>
              <a:t>A large amount of data can be easily confined in a data table. Evidently, it is the simplest form of data presentation.</a:t>
            </a:r>
          </a:p>
          <a:p>
            <a:r>
              <a:rPr lang="en-US" b="1" dirty="0"/>
              <a:t>Ease of analysis: </a:t>
            </a:r>
            <a:r>
              <a:rPr lang="en-US" dirty="0"/>
              <a:t>Data tables are frequently used for statistical analysis like calculation of central tendency, dispersion etc.</a:t>
            </a:r>
          </a:p>
          <a:p>
            <a:r>
              <a:rPr lang="en-US" b="1" dirty="0"/>
              <a:t>Helps in comparison: </a:t>
            </a:r>
            <a:r>
              <a:rPr lang="en-US" dirty="0"/>
              <a:t>In a data table, the rows and columns which are required to be compared can be placed next to each other. To point out, this facilitates comparison as it becomes easy to compare each value.</a:t>
            </a:r>
          </a:p>
          <a:p>
            <a:r>
              <a:rPr lang="en-US" b="1" dirty="0"/>
              <a:t>Economical: </a:t>
            </a:r>
            <a:r>
              <a:rPr lang="en-US" dirty="0"/>
              <a:t>Construction of a data table is fairly easy and presents the data in a manner which is really easy on the eyes of a reader. Moreover, it saves time as well as space.</a:t>
            </a:r>
          </a:p>
        </p:txBody>
      </p:sp>
    </p:spTree>
    <p:extLst>
      <p:ext uri="{BB962C8B-B14F-4D97-AF65-F5344CB8AC3E}">
        <p14:creationId xmlns:p14="http://schemas.microsoft.com/office/powerpoint/2010/main" val="4146136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Frequency </a:t>
            </a:r>
            <a:r>
              <a:rPr lang="en-GB" dirty="0" smtClean="0"/>
              <a:t>Distribution</a:t>
            </a:r>
            <a:endParaRPr lang="en-GB" dirty="0"/>
          </a:p>
        </p:txBody>
      </p:sp>
      <p:sp>
        <p:nvSpPr>
          <p:cNvPr id="3" name="Content Placeholder 2"/>
          <p:cNvSpPr>
            <a:spLocks noGrp="1"/>
          </p:cNvSpPr>
          <p:nvPr>
            <p:ph idx="1"/>
          </p:nvPr>
        </p:nvSpPr>
        <p:spPr/>
        <p:txBody>
          <a:bodyPr>
            <a:normAutofit/>
          </a:bodyPr>
          <a:lstStyle/>
          <a:p>
            <a:pPr fontAlgn="base"/>
            <a:r>
              <a:rPr lang="en-US" sz="2800" dirty="0"/>
              <a:t>A frequency distribution is a representation, either in a graphical or tabular format, that displays the number of observations within a given interval. </a:t>
            </a:r>
            <a:r>
              <a:rPr lang="en-US" sz="2800" i="1" dirty="0"/>
              <a:t>Frequency</a:t>
            </a:r>
            <a:r>
              <a:rPr lang="en-US" sz="2800" dirty="0"/>
              <a:t> tells you </a:t>
            </a:r>
            <a:r>
              <a:rPr lang="en-US" sz="2800" b="1" dirty="0"/>
              <a:t>how often something happened</a:t>
            </a:r>
            <a:r>
              <a:rPr lang="en-US" sz="2800" dirty="0"/>
              <a:t>. The frequency of an observation tells you the number of times the observation occurs in the data. For example, in the following list of numbers, the frequency of the number 9 is 5 (because it occurs 5 times):</a:t>
            </a:r>
          </a:p>
          <a:p>
            <a:pPr fontAlgn="base"/>
            <a:r>
              <a:rPr lang="en-US" sz="2800" dirty="0"/>
              <a:t>1, 2, 3, 4, 6, </a:t>
            </a:r>
            <a:r>
              <a:rPr lang="en-US" sz="2800" dirty="0">
                <a:solidFill>
                  <a:srgbClr val="FF0000"/>
                </a:solidFill>
              </a:rPr>
              <a:t>9</a:t>
            </a:r>
            <a:r>
              <a:rPr lang="en-US" sz="2800" dirty="0"/>
              <a:t>, </a:t>
            </a:r>
            <a:r>
              <a:rPr lang="en-US" sz="2800" dirty="0">
                <a:solidFill>
                  <a:srgbClr val="FF0000"/>
                </a:solidFill>
              </a:rPr>
              <a:t>9</a:t>
            </a:r>
            <a:r>
              <a:rPr lang="en-US" sz="2800" dirty="0"/>
              <a:t>, 8, 5, 1, 1, </a:t>
            </a:r>
            <a:r>
              <a:rPr lang="en-US" sz="2800" dirty="0">
                <a:solidFill>
                  <a:srgbClr val="FF0000"/>
                </a:solidFill>
              </a:rPr>
              <a:t>9, 9</a:t>
            </a:r>
            <a:r>
              <a:rPr lang="en-US" sz="2800" dirty="0"/>
              <a:t>, 0, 6, </a:t>
            </a:r>
            <a:r>
              <a:rPr lang="en-US" sz="2800" dirty="0">
                <a:solidFill>
                  <a:srgbClr val="FF0000"/>
                </a:solidFill>
              </a:rPr>
              <a:t>9</a:t>
            </a:r>
            <a:r>
              <a:rPr lang="en-US" sz="2800" dirty="0"/>
              <a:t>.</a:t>
            </a:r>
          </a:p>
        </p:txBody>
      </p:sp>
    </p:spTree>
    <p:extLst>
      <p:ext uri="{BB962C8B-B14F-4D97-AF65-F5344CB8AC3E}">
        <p14:creationId xmlns:p14="http://schemas.microsoft.com/office/powerpoint/2010/main" val="47460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make a Frequency Distribution Table: </a:t>
            </a:r>
            <a:r>
              <a:rPr lang="en-US" dirty="0" smtClean="0"/>
              <a:t>Examples</a:t>
            </a:r>
            <a:endParaRPr lang="en-GB" dirty="0"/>
          </a:p>
        </p:txBody>
      </p:sp>
      <p:sp>
        <p:nvSpPr>
          <p:cNvPr id="3" name="Content Placeholder 2"/>
          <p:cNvSpPr>
            <a:spLocks noGrp="1"/>
          </p:cNvSpPr>
          <p:nvPr>
            <p:ph idx="1"/>
          </p:nvPr>
        </p:nvSpPr>
        <p:spPr>
          <a:xfrm>
            <a:off x="581192" y="2193375"/>
            <a:ext cx="11029615" cy="3678303"/>
          </a:xfrm>
        </p:spPr>
        <p:txBody>
          <a:bodyPr/>
          <a:lstStyle/>
          <a:p>
            <a:pPr fontAlgn="base"/>
            <a:r>
              <a:rPr lang="en-US" dirty="0"/>
              <a:t>Example 1</a:t>
            </a:r>
          </a:p>
          <a:p>
            <a:pPr fontAlgn="base"/>
            <a:r>
              <a:rPr lang="en-US" b="1" dirty="0"/>
              <a:t>Tally marks</a:t>
            </a:r>
            <a:r>
              <a:rPr lang="en-US" dirty="0"/>
              <a:t> are often used to make a frequency distribution table. For example, let’s say you survey a number of households and find out how many pets they own. The results are 3, 0, 1, 4, 4, 1, 2, 0, 2, 2, 0, 2, 0, 1, 3, 1, 2, 1, 1, 3. Looking at that string of numbers boggles the eye; a frequency distribution table will make the data easier to understand.</a:t>
            </a:r>
          </a:p>
          <a:p>
            <a:endParaRPr lang="en-GB" dirty="0"/>
          </a:p>
        </p:txBody>
      </p:sp>
      <p:pic>
        <p:nvPicPr>
          <p:cNvPr id="1026" name="Picture 2" descr="frequency distribution table 3">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998" y="4732986"/>
            <a:ext cx="2667000" cy="14287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4"/>
          <a:stretch>
            <a:fillRect/>
          </a:stretch>
        </p:blipFill>
        <p:spPr>
          <a:xfrm>
            <a:off x="4762499" y="4732986"/>
            <a:ext cx="2667000" cy="1428750"/>
          </a:xfrm>
          <a:prstGeom prst="rect">
            <a:avLst/>
          </a:prstGeom>
        </p:spPr>
      </p:pic>
      <p:pic>
        <p:nvPicPr>
          <p:cNvPr id="1028" name="Picture 4" descr="frequency distribution tabl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69000" y="4732986"/>
            <a:ext cx="2667000" cy="1428750"/>
          </a:xfrm>
          <a:prstGeom prst="rect">
            <a:avLst/>
          </a:prstGeom>
          <a:noFill/>
          <a:extLst>
            <a:ext uri="{909E8E84-426E-40DD-AFC4-6F175D3DCCD1}">
              <a14:hiddenFill xmlns:a14="http://schemas.microsoft.com/office/drawing/2010/main">
                <a:solidFill>
                  <a:srgbClr val="FFFFFF"/>
                </a:solidFill>
              </a14:hiddenFill>
            </a:ext>
          </a:extLst>
        </p:spPr>
      </p:pic>
      <p:sp>
        <p:nvSpPr>
          <p:cNvPr id="6" name="Right Arrow 5"/>
          <p:cNvSpPr/>
          <p:nvPr/>
        </p:nvSpPr>
        <p:spPr>
          <a:xfrm>
            <a:off x="3657600" y="5302332"/>
            <a:ext cx="850006" cy="3901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ight Arrow 8"/>
          <p:cNvSpPr/>
          <p:nvPr/>
        </p:nvSpPr>
        <p:spPr>
          <a:xfrm>
            <a:off x="7684392" y="5302332"/>
            <a:ext cx="850006" cy="3901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43896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limits</a:t>
            </a:r>
            <a:endParaRPr lang="en-GB" dirty="0"/>
          </a:p>
        </p:txBody>
      </p:sp>
      <p:sp>
        <p:nvSpPr>
          <p:cNvPr id="3" name="Content Placeholder 2"/>
          <p:cNvSpPr>
            <a:spLocks noGrp="1"/>
          </p:cNvSpPr>
          <p:nvPr>
            <p:ph idx="1"/>
          </p:nvPr>
        </p:nvSpPr>
        <p:spPr>
          <a:xfrm>
            <a:off x="581192" y="2070273"/>
            <a:ext cx="11029615" cy="1622975"/>
          </a:xfrm>
        </p:spPr>
        <p:txBody>
          <a:bodyPr/>
          <a:lstStyle/>
          <a:p>
            <a:r>
              <a:rPr lang="en-US" b="1" dirty="0"/>
              <a:t>class limits</a:t>
            </a:r>
            <a:r>
              <a:rPr lang="en-US" dirty="0"/>
              <a:t> may be defined as the minimum value and the maximum value the </a:t>
            </a:r>
            <a:r>
              <a:rPr lang="en-US" b="1" dirty="0"/>
              <a:t>class</a:t>
            </a:r>
            <a:r>
              <a:rPr lang="en-US" dirty="0"/>
              <a:t> interval may contain. The minimum value is known as the lower </a:t>
            </a:r>
            <a:r>
              <a:rPr lang="en-US" b="1" dirty="0"/>
              <a:t>class limit</a:t>
            </a:r>
            <a:r>
              <a:rPr lang="en-US" dirty="0"/>
              <a:t> (LCL) and the maximum value is known as the upper </a:t>
            </a:r>
            <a:r>
              <a:rPr lang="en-US" b="1" dirty="0"/>
              <a:t>class limit</a:t>
            </a:r>
            <a:r>
              <a:rPr lang="en-US" dirty="0"/>
              <a:t> (UCL</a:t>
            </a:r>
            <a:r>
              <a:rPr lang="en-US" dirty="0" smtClean="0"/>
              <a:t>).</a:t>
            </a:r>
          </a:p>
          <a:p>
            <a:endParaRPr lang="en-GB" dirty="0"/>
          </a:p>
        </p:txBody>
      </p:sp>
      <p:sp>
        <p:nvSpPr>
          <p:cNvPr id="4" name="Rectangle 1"/>
          <p:cNvSpPr>
            <a:spLocks noChangeArrowheads="1"/>
          </p:cNvSpPr>
          <p:nvPr/>
        </p:nvSpPr>
        <p:spPr bwMode="auto">
          <a:xfrm>
            <a:off x="1" y="-69249"/>
            <a:ext cx="65" cy="1384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smtClean="0">
              <a:ln>
                <a:noFill/>
              </a:ln>
              <a:solidFill>
                <a:srgbClr val="05A9C5"/>
              </a:solidFill>
              <a:effectLst/>
              <a:latin typeface="pt sans"/>
            </a:endParaRPr>
          </a:p>
        </p:txBody>
      </p:sp>
      <p:pic>
        <p:nvPicPr>
          <p:cNvPr id="5" name="Picture 4"/>
          <p:cNvPicPr>
            <a:picLocks noChangeAspect="1"/>
          </p:cNvPicPr>
          <p:nvPr/>
        </p:nvPicPr>
        <p:blipFill>
          <a:blip r:embed="rId2"/>
          <a:stretch>
            <a:fillRect/>
          </a:stretch>
        </p:blipFill>
        <p:spPr>
          <a:xfrm>
            <a:off x="2489200" y="3281082"/>
            <a:ext cx="6479987" cy="3644993"/>
          </a:xfrm>
          <a:prstGeom prst="rect">
            <a:avLst/>
          </a:prstGeom>
        </p:spPr>
      </p:pic>
    </p:spTree>
    <p:extLst>
      <p:ext uri="{BB962C8B-B14F-4D97-AF65-F5344CB8AC3E}">
        <p14:creationId xmlns:p14="http://schemas.microsoft.com/office/powerpoint/2010/main" val="2715295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Class limits, class boundaries, class mark</a:t>
            </a:r>
          </a:p>
        </p:txBody>
      </p:sp>
      <p:sp>
        <p:nvSpPr>
          <p:cNvPr id="3" name="Content Placeholder 2"/>
          <p:cNvSpPr>
            <a:spLocks noGrp="1"/>
          </p:cNvSpPr>
          <p:nvPr>
            <p:ph idx="1"/>
          </p:nvPr>
        </p:nvSpPr>
        <p:spPr/>
        <p:txBody>
          <a:bodyPr/>
          <a:lstStyle/>
          <a:p>
            <a:r>
              <a:rPr lang="en-US" b="1" dirty="0"/>
              <a:t>Class limits.</a:t>
            </a:r>
            <a:r>
              <a:rPr lang="en-US" dirty="0"/>
              <a:t> There are two for each class.</a:t>
            </a:r>
            <a:br>
              <a:rPr lang="en-US" dirty="0"/>
            </a:br>
            <a:r>
              <a:rPr lang="en-US" dirty="0"/>
              <a:t>The lower class limit of a class is the smallest data value that can go into the class.</a:t>
            </a:r>
            <a:br>
              <a:rPr lang="en-US" dirty="0"/>
            </a:br>
            <a:r>
              <a:rPr lang="en-US" dirty="0"/>
              <a:t>The upper class limit of a class is the largest data value that can go into the class.</a:t>
            </a:r>
            <a:br>
              <a:rPr lang="en-US" dirty="0"/>
            </a:br>
            <a:r>
              <a:rPr lang="en-US" dirty="0"/>
              <a:t>Class limits have the same accuracy as the data values; the same number of decimal places as the data values.</a:t>
            </a:r>
          </a:p>
          <a:p>
            <a:r>
              <a:rPr lang="en-US" b="1" dirty="0"/>
              <a:t>Class boundaries.</a:t>
            </a:r>
            <a:r>
              <a:rPr lang="en-US" dirty="0"/>
              <a:t> They are halfway points that separate the classes.</a:t>
            </a:r>
            <a:br>
              <a:rPr lang="en-US" dirty="0"/>
            </a:br>
            <a:r>
              <a:rPr lang="en-US" dirty="0"/>
              <a:t>The lower class boundary of a given class is obtained by averaging the upper limit of the previous class and the lower limit of the given class.</a:t>
            </a:r>
            <a:br>
              <a:rPr lang="en-US" dirty="0"/>
            </a:br>
            <a:r>
              <a:rPr lang="en-US" dirty="0"/>
              <a:t>The upper class boundary of a given class is obtained by averaging the upper limit of the class and the lower limit of the next class.</a:t>
            </a:r>
          </a:p>
          <a:p>
            <a:r>
              <a:rPr lang="en-US" b="1" dirty="0"/>
              <a:t>Class marks.</a:t>
            </a:r>
            <a:r>
              <a:rPr lang="en-US" dirty="0"/>
              <a:t> They are the midpoints of the classes.</a:t>
            </a:r>
            <a:br>
              <a:rPr lang="en-US" dirty="0"/>
            </a:br>
            <a:r>
              <a:rPr lang="en-US" dirty="0"/>
              <a:t>They are obtained by averaging the limits</a:t>
            </a:r>
          </a:p>
        </p:txBody>
      </p:sp>
    </p:spTree>
    <p:extLst>
      <p:ext uri="{BB962C8B-B14F-4D97-AF65-F5344CB8AC3E}">
        <p14:creationId xmlns:p14="http://schemas.microsoft.com/office/powerpoint/2010/main" val="3359045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Example</a:t>
            </a:r>
            <a:endParaRPr lang="en-GB" dirty="0"/>
          </a:p>
        </p:txBody>
      </p:sp>
      <p:pic>
        <p:nvPicPr>
          <p:cNvPr id="6" name="Content Placeholder 5"/>
          <p:cNvPicPr>
            <a:picLocks noGrp="1" noChangeAspect="1"/>
          </p:cNvPicPr>
          <p:nvPr>
            <p:ph idx="1"/>
          </p:nvPr>
        </p:nvPicPr>
        <p:blipFill>
          <a:blip r:embed="rId2"/>
          <a:stretch>
            <a:fillRect/>
          </a:stretch>
        </p:blipFill>
        <p:spPr>
          <a:xfrm>
            <a:off x="581025" y="2891118"/>
            <a:ext cx="11029950" cy="1864275"/>
          </a:xfrm>
          <a:prstGeom prst="rect">
            <a:avLst/>
          </a:prstGeom>
        </p:spPr>
      </p:pic>
    </p:spTree>
    <p:extLst>
      <p:ext uri="{BB962C8B-B14F-4D97-AF65-F5344CB8AC3E}">
        <p14:creationId xmlns:p14="http://schemas.microsoft.com/office/powerpoint/2010/main" val="3282205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Cumulative frequency </a:t>
            </a:r>
            <a:r>
              <a:rPr lang="en-US" dirty="0" smtClean="0"/>
              <a:t>distribution</a:t>
            </a:r>
            <a:endParaRPr lang="en-GB" dirty="0"/>
          </a:p>
        </p:txBody>
      </p:sp>
      <p:sp>
        <p:nvSpPr>
          <p:cNvPr id="3" name="Content Placeholder 2"/>
          <p:cNvSpPr>
            <a:spLocks noGrp="1"/>
          </p:cNvSpPr>
          <p:nvPr>
            <p:ph idx="1"/>
          </p:nvPr>
        </p:nvSpPr>
        <p:spPr>
          <a:xfrm>
            <a:off x="581192" y="2180497"/>
            <a:ext cx="11029615" cy="1000586"/>
          </a:xfrm>
        </p:spPr>
        <p:txBody>
          <a:bodyPr>
            <a:normAutofit fontScale="92500" lnSpcReduction="10000"/>
          </a:bodyPr>
          <a:lstStyle/>
          <a:p>
            <a:r>
              <a:rPr lang="en-US" dirty="0"/>
              <a:t>Cumulative frequency distribution is a form of a frequency distribution that represents the sum of a class and all classes below it</a:t>
            </a:r>
            <a:r>
              <a:rPr lang="en-US" dirty="0" smtClean="0"/>
              <a:t>.</a:t>
            </a:r>
          </a:p>
          <a:p>
            <a:r>
              <a:rPr lang="en-US" dirty="0" smtClean="0"/>
              <a:t>Example:</a:t>
            </a:r>
          </a:p>
          <a:p>
            <a:endParaRPr lang="en-GB" dirty="0"/>
          </a:p>
        </p:txBody>
      </p:sp>
      <p:pic>
        <p:nvPicPr>
          <p:cNvPr id="5" name="Picture 4"/>
          <p:cNvPicPr>
            <a:picLocks noChangeAspect="1"/>
          </p:cNvPicPr>
          <p:nvPr/>
        </p:nvPicPr>
        <p:blipFill>
          <a:blip r:embed="rId2"/>
          <a:stretch>
            <a:fillRect/>
          </a:stretch>
        </p:blipFill>
        <p:spPr>
          <a:xfrm>
            <a:off x="2054918" y="2811350"/>
            <a:ext cx="7978041" cy="3537934"/>
          </a:xfrm>
          <a:prstGeom prst="rect">
            <a:avLst/>
          </a:prstGeom>
        </p:spPr>
      </p:pic>
      <p:cxnSp>
        <p:nvCxnSpPr>
          <p:cNvPr id="7" name="Straight Arrow Connector 6"/>
          <p:cNvCxnSpPr/>
          <p:nvPr/>
        </p:nvCxnSpPr>
        <p:spPr>
          <a:xfrm>
            <a:off x="5769735" y="4146997"/>
            <a:ext cx="1378040" cy="192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439436" y="4496604"/>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Plus 12"/>
          <p:cNvSpPr/>
          <p:nvPr/>
        </p:nvSpPr>
        <p:spPr>
          <a:xfrm>
            <a:off x="6387920" y="4327301"/>
            <a:ext cx="244699" cy="214379"/>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5" name="Straight Arrow Connector 14"/>
          <p:cNvCxnSpPr/>
          <p:nvPr/>
        </p:nvCxnSpPr>
        <p:spPr>
          <a:xfrm flipH="1">
            <a:off x="6671256" y="4288664"/>
            <a:ext cx="476519" cy="1071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5857739" y="4488085"/>
            <a:ext cx="476519" cy="1071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5844861" y="4601915"/>
            <a:ext cx="1380187" cy="58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Plus 20"/>
          <p:cNvSpPr/>
          <p:nvPr/>
        </p:nvSpPr>
        <p:spPr>
          <a:xfrm>
            <a:off x="6347135" y="4801673"/>
            <a:ext cx="244699" cy="214379"/>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2" name="Straight Arrow Connector 21"/>
          <p:cNvCxnSpPr/>
          <p:nvPr/>
        </p:nvCxnSpPr>
        <p:spPr>
          <a:xfrm flipH="1">
            <a:off x="6630471" y="4763036"/>
            <a:ext cx="476519" cy="1071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5816954" y="4962457"/>
            <a:ext cx="476519" cy="1071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5804076" y="5076287"/>
            <a:ext cx="1380187" cy="58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Plus 24"/>
          <p:cNvSpPr/>
          <p:nvPr/>
        </p:nvSpPr>
        <p:spPr>
          <a:xfrm>
            <a:off x="6308499" y="5278192"/>
            <a:ext cx="244699" cy="214379"/>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6" name="Straight Arrow Connector 25"/>
          <p:cNvCxnSpPr/>
          <p:nvPr/>
        </p:nvCxnSpPr>
        <p:spPr>
          <a:xfrm flipH="1">
            <a:off x="6591835" y="5239555"/>
            <a:ext cx="476519" cy="1071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5778318" y="5438976"/>
            <a:ext cx="476519" cy="1071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5765440" y="5552806"/>
            <a:ext cx="1380187" cy="58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Plus 28"/>
          <p:cNvSpPr/>
          <p:nvPr/>
        </p:nvSpPr>
        <p:spPr>
          <a:xfrm>
            <a:off x="6321377" y="5741826"/>
            <a:ext cx="244699" cy="214379"/>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0" name="Straight Arrow Connector 29"/>
          <p:cNvCxnSpPr/>
          <p:nvPr/>
        </p:nvCxnSpPr>
        <p:spPr>
          <a:xfrm flipH="1">
            <a:off x="6604713" y="5703189"/>
            <a:ext cx="476519" cy="1071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5791196" y="5902610"/>
            <a:ext cx="476519" cy="1071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5778318" y="6016440"/>
            <a:ext cx="1380187" cy="58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686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and construction of graphs </a:t>
            </a:r>
            <a:endParaRPr lang="en-GB" dirty="0"/>
          </a:p>
        </p:txBody>
      </p:sp>
      <p:sp>
        <p:nvSpPr>
          <p:cNvPr id="3" name="Content Placeholder 2"/>
          <p:cNvSpPr>
            <a:spLocks noGrp="1"/>
          </p:cNvSpPr>
          <p:nvPr>
            <p:ph idx="1"/>
          </p:nvPr>
        </p:nvSpPr>
        <p:spPr>
          <a:xfrm>
            <a:off x="581193" y="2032140"/>
            <a:ext cx="11029615" cy="1146220"/>
          </a:xfrm>
        </p:spPr>
        <p:txBody>
          <a:bodyPr/>
          <a:lstStyle/>
          <a:p>
            <a:r>
              <a:rPr lang="en-US" dirty="0"/>
              <a:t>a </a:t>
            </a:r>
            <a:r>
              <a:rPr lang="en-US" b="1" dirty="0"/>
              <a:t>graph</a:t>
            </a:r>
            <a:r>
              <a:rPr lang="en-US" dirty="0"/>
              <a:t> can be defined as a pictorial representation or a diagram that represents data or values in an organized manner. The points on the </a:t>
            </a:r>
            <a:r>
              <a:rPr lang="en-US" b="1" dirty="0"/>
              <a:t>graph</a:t>
            </a:r>
            <a:r>
              <a:rPr lang="en-US" dirty="0"/>
              <a:t> often represent the relationship between two or more things</a:t>
            </a:r>
            <a:r>
              <a:rPr lang="en-US" dirty="0" smtClean="0"/>
              <a:t>.</a:t>
            </a:r>
          </a:p>
          <a:p>
            <a:endParaRPr lang="en-GB" dirty="0"/>
          </a:p>
        </p:txBody>
      </p:sp>
      <p:pic>
        <p:nvPicPr>
          <p:cNvPr id="3074" name="Picture 2" descr="The trouble with graphs | Cambridge Mathematic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1496" y="2952857"/>
            <a:ext cx="6953250" cy="3435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7635963"/>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162</TotalTime>
  <Words>173</Words>
  <Application>Microsoft Office PowerPoint</Application>
  <PresentationFormat>Widescreen</PresentationFormat>
  <Paragraphs>45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Gill Sans MT</vt:lpstr>
      <vt:lpstr>pt sans</vt:lpstr>
      <vt:lpstr>Wingdings 2</vt:lpstr>
      <vt:lpstr>Dividend</vt:lpstr>
      <vt:lpstr>Presentation of Data</vt:lpstr>
      <vt:lpstr>The Advantages of Tabular Presentation</vt:lpstr>
      <vt:lpstr>Frequency Distribution</vt:lpstr>
      <vt:lpstr>How to make a Frequency Distribution Table: Examples</vt:lpstr>
      <vt:lpstr>Class limits</vt:lpstr>
      <vt:lpstr>Class limits, class boundaries, class mark</vt:lpstr>
      <vt:lpstr>Example</vt:lpstr>
      <vt:lpstr>Cumulative frequency distribution</vt:lpstr>
      <vt:lpstr>Definition and construction of graphs </vt:lpstr>
      <vt:lpstr>construction of graphs</vt:lpstr>
      <vt:lpstr>Histogram, </vt:lpstr>
      <vt:lpstr>Frequency Curve, </vt:lpstr>
      <vt:lpstr>Frequency Polygon</vt:lpstr>
      <vt:lpstr>Ogive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of Data</dc:title>
  <dc:creator>Windows User</dc:creator>
  <cp:lastModifiedBy>Windows User</cp:lastModifiedBy>
  <cp:revision>52</cp:revision>
  <dcterms:created xsi:type="dcterms:W3CDTF">2020-09-09T01:51:01Z</dcterms:created>
  <dcterms:modified xsi:type="dcterms:W3CDTF">2020-09-09T07:10:24Z</dcterms:modified>
</cp:coreProperties>
</file>