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8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0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2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6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6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339644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01826"/>
            <a:ext cx="9601196" cy="4731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339644"/>
            <a:ext cx="10702343" cy="45362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9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2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7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0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957226-2541-4038-B3D8-A7BEAF5D10F3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BE189-5243-4353-96A6-7633763C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5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Organizational Factors:</a:t>
            </a:r>
            <a:br>
              <a:rPr lang="en-US" sz="3200" b="1" dirty="0"/>
            </a:br>
            <a:r>
              <a:rPr lang="en-US" sz="3200" b="1" dirty="0"/>
              <a:t>The Role of Ethical Culture</a:t>
            </a:r>
            <a:br>
              <a:rPr lang="en-US" sz="3200" b="1" dirty="0"/>
            </a:br>
            <a:r>
              <a:rPr lang="en-US" sz="3200" b="1" dirty="0"/>
              <a:t>and Relationships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Differential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Differential association </a:t>
            </a:r>
            <a:r>
              <a:rPr lang="en-US" dirty="0"/>
              <a:t>refers to the idea that people learn ethical or unethical behavior </a:t>
            </a:r>
            <a:r>
              <a:rPr lang="en-US" dirty="0" smtClean="0"/>
              <a:t>while interacting </a:t>
            </a:r>
            <a:r>
              <a:rPr lang="en-US" dirty="0"/>
              <a:t>with others who are part of their role-sets or belong to other intimate personal groups</a:t>
            </a:r>
          </a:p>
        </p:txBody>
      </p:sp>
    </p:spTree>
    <p:extLst>
      <p:ext uri="{BB962C8B-B14F-4D97-AF65-F5344CB8AC3E}">
        <p14:creationId xmlns:p14="http://schemas.microsoft.com/office/powerpoint/2010/main" val="243120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Whistle-Blowing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 From Book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Corporate culture is also viewed as “the shared beliefs top managers in a </a:t>
            </a:r>
            <a:r>
              <a:rPr lang="en-US" dirty="0" smtClean="0"/>
              <a:t>company have </a:t>
            </a:r>
            <a:r>
              <a:rPr lang="en-US" dirty="0"/>
              <a:t>about how they should manage themselves and other employees, and how </a:t>
            </a:r>
            <a:r>
              <a:rPr lang="en-US" dirty="0" smtClean="0"/>
              <a:t>they should </a:t>
            </a:r>
            <a:r>
              <a:rPr lang="en-US" dirty="0"/>
              <a:t>conduct their </a:t>
            </a:r>
            <a:r>
              <a:rPr lang="en-US" dirty="0" smtClean="0"/>
              <a:t>business.</a:t>
            </a:r>
          </a:p>
          <a:p>
            <a:r>
              <a:rPr lang="en-US" dirty="0" smtClean="0"/>
              <a:t>The personality </a:t>
            </a:r>
            <a:r>
              <a:rPr lang="en-US" dirty="0"/>
              <a:t>of the organization, the shared beliefs that determine how its people </a:t>
            </a:r>
            <a:r>
              <a:rPr lang="en-US" dirty="0" smtClean="0"/>
              <a:t>behave and </a:t>
            </a:r>
            <a:r>
              <a:rPr lang="en-US" dirty="0"/>
              <a:t>solve business </a:t>
            </a:r>
            <a:r>
              <a:rPr lang="en-US" dirty="0" smtClean="0"/>
              <a:t>problems.</a:t>
            </a:r>
          </a:p>
          <a:p>
            <a:r>
              <a:rPr lang="en-US" dirty="0" smtClean="0"/>
              <a:t>Corporate </a:t>
            </a:r>
            <a:r>
              <a:rPr lang="en-US" dirty="0"/>
              <a:t>culture includes values, norms, and artifacts and is </a:t>
            </a:r>
            <a:r>
              <a:rPr lang="en-US" dirty="0" smtClean="0"/>
              <a:t>exhibited through </a:t>
            </a:r>
            <a:r>
              <a:rPr lang="en-US" dirty="0"/>
              <a:t>the behavioral patterns, concepts, documents such as codes of ethics, and </a:t>
            </a:r>
            <a:r>
              <a:rPr lang="en-US" dirty="0" smtClean="0"/>
              <a:t>rituals that </a:t>
            </a:r>
            <a:r>
              <a:rPr lang="en-US" dirty="0"/>
              <a:t>take place in the </a:t>
            </a:r>
            <a:r>
              <a:rPr lang="en-US" dirty="0" smtClean="0"/>
              <a:t>organization.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gives the members of the organization meaning </a:t>
            </a:r>
            <a:r>
              <a:rPr lang="en-US" dirty="0" smtClean="0"/>
              <a:t>as well </a:t>
            </a:r>
            <a:r>
              <a:rPr lang="en-US" dirty="0"/>
              <a:t>as the internal rules of </a:t>
            </a:r>
            <a:r>
              <a:rPr lang="en-US" dirty="0" smtClean="0"/>
              <a:t>behavior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1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5" y="801826"/>
            <a:ext cx="10702343" cy="473181"/>
          </a:xfrm>
        </p:spPr>
        <p:txBody>
          <a:bodyPr>
            <a:noAutofit/>
          </a:bodyPr>
          <a:lstStyle/>
          <a:p>
            <a:r>
              <a:rPr lang="en-US" sz="2000" b="1" dirty="0"/>
              <a:t>THE ROLE OF CORPORATE CULTURE </a:t>
            </a:r>
            <a:r>
              <a:rPr lang="en-US" sz="2000" b="1" dirty="0" smtClean="0"/>
              <a:t>IN ETHICAL DECISION MAKING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corporate culture has been associated with success and failure. Some cultures </a:t>
            </a:r>
            <a:r>
              <a:rPr lang="en-US" dirty="0" smtClean="0"/>
              <a:t>are so </a:t>
            </a:r>
            <a:r>
              <a:rPr lang="en-US" dirty="0"/>
              <a:t>strong that to outsiders they come to represent the character of the entire organization</a:t>
            </a:r>
            <a:r>
              <a:rPr lang="en-US" dirty="0" smtClean="0"/>
              <a:t>.</a:t>
            </a:r>
          </a:p>
          <a:p>
            <a:r>
              <a:rPr lang="en-US" dirty="0"/>
              <a:t>Corporate culture is often expressed informally—for example, through </a:t>
            </a:r>
            <a:r>
              <a:rPr lang="en-US" dirty="0" smtClean="0"/>
              <a:t>comments, both </a:t>
            </a:r>
            <a:r>
              <a:rPr lang="en-US" dirty="0"/>
              <a:t>direct and indirect, that communicate the wishes of management</a:t>
            </a:r>
            <a:r>
              <a:rPr lang="en-US" dirty="0" smtClean="0"/>
              <a:t>.</a:t>
            </a:r>
          </a:p>
          <a:p>
            <a:r>
              <a:rPr lang="en-US" dirty="0"/>
              <a:t>The “tone at the top” is often cited as a determining factor in creating a </a:t>
            </a:r>
            <a:r>
              <a:rPr lang="en-US" dirty="0" smtClean="0"/>
              <a:t>high-integrity organization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98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Ethical Frameworks and Evaluations of Corporate Culture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</a:t>
            </a:r>
            <a:r>
              <a:rPr lang="en-US" dirty="0"/>
              <a:t>dimensions to describe an </a:t>
            </a:r>
            <a:r>
              <a:rPr lang="en-US" dirty="0" smtClean="0"/>
              <a:t>organization’s culture are:</a:t>
            </a:r>
          </a:p>
          <a:p>
            <a:r>
              <a:rPr lang="en-US" dirty="0" smtClean="0"/>
              <a:t> </a:t>
            </a:r>
            <a:r>
              <a:rPr lang="en-US" dirty="0"/>
              <a:t>(1) concern for people—the organization’s efforts to care for its employees’ </a:t>
            </a:r>
            <a:r>
              <a:rPr lang="en-US" dirty="0" smtClean="0"/>
              <a:t>wellbeing; and </a:t>
            </a:r>
          </a:p>
          <a:p>
            <a:r>
              <a:rPr lang="en-US" dirty="0" smtClean="0"/>
              <a:t>(</a:t>
            </a:r>
            <a:r>
              <a:rPr lang="en-US" dirty="0"/>
              <a:t>2) concern for performance—the organization’s efforts to focus on output</a:t>
            </a:r>
          </a:p>
        </p:txBody>
      </p:sp>
    </p:spTree>
    <p:extLst>
      <p:ext uri="{BB962C8B-B14F-4D97-AF65-F5344CB8AC3E}">
        <p14:creationId xmlns:p14="http://schemas.microsoft.com/office/powerpoint/2010/main" val="413187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4" y="987989"/>
            <a:ext cx="8963891" cy="53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9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apathetic culture </a:t>
            </a:r>
            <a:r>
              <a:rPr lang="en-US" dirty="0"/>
              <a:t>shows minimal concern for </a:t>
            </a:r>
            <a:r>
              <a:rPr lang="en-US" dirty="0" smtClean="0"/>
              <a:t>either people </a:t>
            </a:r>
            <a:r>
              <a:rPr lang="en-US" dirty="0"/>
              <a:t>or performance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caring culture </a:t>
            </a:r>
            <a:r>
              <a:rPr lang="en-US" dirty="0"/>
              <a:t>exhibits high concern for people but minimal concern for</a:t>
            </a:r>
          </a:p>
          <a:p>
            <a:r>
              <a:rPr lang="en-US" dirty="0"/>
              <a:t>performance issues. From an ethical standpoint, the caring culture seems very </a:t>
            </a:r>
            <a:r>
              <a:rPr lang="en-US" dirty="0" smtClean="0"/>
              <a:t>appealing. However</a:t>
            </a:r>
            <a:r>
              <a:rPr lang="en-US" dirty="0"/>
              <a:t>, it is difficult to find nationally recognizable companies that maintain little or </a:t>
            </a:r>
            <a:r>
              <a:rPr lang="en-US" dirty="0" smtClean="0"/>
              <a:t>no concern </a:t>
            </a:r>
            <a:r>
              <a:rPr lang="en-US" dirty="0"/>
              <a:t>for performance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contrast, the </a:t>
            </a:r>
            <a:r>
              <a:rPr lang="en-US" b="1" dirty="0"/>
              <a:t>exacting culture </a:t>
            </a:r>
            <a:r>
              <a:rPr lang="en-US" dirty="0"/>
              <a:t>shows little concern for </a:t>
            </a:r>
            <a:r>
              <a:rPr lang="en-US" dirty="0" smtClean="0"/>
              <a:t>people but </a:t>
            </a:r>
            <a:r>
              <a:rPr lang="en-US" dirty="0"/>
              <a:t>a high concern for performance; it focuses on the interests of the organization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integrative culture </a:t>
            </a:r>
            <a:r>
              <a:rPr lang="en-US" dirty="0"/>
              <a:t>combines high concern for people and for performance. </a:t>
            </a:r>
            <a:r>
              <a:rPr lang="en-US" dirty="0" smtClean="0"/>
              <a:t>An organization </a:t>
            </a:r>
            <a:r>
              <a:rPr lang="en-US" dirty="0"/>
              <a:t>becomes integrative when superiors recognize that employees are more </a:t>
            </a:r>
            <a:r>
              <a:rPr lang="en-US" dirty="0" smtClean="0"/>
              <a:t>than interchangeable </a:t>
            </a:r>
            <a:r>
              <a:rPr lang="en-US" dirty="0"/>
              <a:t>parts—that employees have an ineffable quality that helps the firm meet </a:t>
            </a:r>
            <a:r>
              <a:rPr lang="en-US" dirty="0" smtClean="0"/>
              <a:t>its performance </a:t>
            </a:r>
            <a:r>
              <a:rPr lang="en-US" dirty="0"/>
              <a:t>criteria.</a:t>
            </a:r>
          </a:p>
        </p:txBody>
      </p:sp>
    </p:spTree>
    <p:extLst>
      <p:ext uri="{BB962C8B-B14F-4D97-AF65-F5344CB8AC3E}">
        <p14:creationId xmlns:p14="http://schemas.microsoft.com/office/powerpoint/2010/main" val="346541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cultural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can classify their </a:t>
            </a:r>
            <a:r>
              <a:rPr lang="en-US" dirty="0" smtClean="0"/>
              <a:t>corporate culture </a:t>
            </a:r>
            <a:r>
              <a:rPr lang="en-US" dirty="0"/>
              <a:t>and identify its specific values, norms, beliefs, and customs by conducting a </a:t>
            </a:r>
            <a:r>
              <a:rPr lang="en-US" dirty="0" smtClean="0"/>
              <a:t>cultural audit</a:t>
            </a:r>
            <a:r>
              <a:rPr lang="en-US" dirty="0"/>
              <a:t>. A </a:t>
            </a:r>
            <a:r>
              <a:rPr lang="en-US" b="1" dirty="0"/>
              <a:t>cultural audit </a:t>
            </a:r>
            <a:r>
              <a:rPr lang="en-US" dirty="0"/>
              <a:t>is an assessment of the organization’s values. It is usually </a:t>
            </a:r>
            <a:r>
              <a:rPr lang="en-US" dirty="0" smtClean="0"/>
              <a:t>conducted by </a:t>
            </a:r>
            <a:r>
              <a:rPr lang="en-US" dirty="0"/>
              <a:t>outside consultants but may be performed </a:t>
            </a:r>
            <a:r>
              <a:rPr lang="en-US" dirty="0" smtClean="0"/>
              <a:t>internally </a:t>
            </a:r>
            <a:r>
              <a:rPr lang="en-US" dirty="0"/>
              <a:t>as well</a:t>
            </a:r>
          </a:p>
        </p:txBody>
      </p:sp>
    </p:spTree>
    <p:extLst>
      <p:ext uri="{BB962C8B-B14F-4D97-AF65-F5344CB8AC3E}">
        <p14:creationId xmlns:p14="http://schemas.microsoft.com/office/powerpoint/2010/main" val="2249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Ethics as a Component of Corporate Culture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ethical culture, the ethical </a:t>
            </a:r>
            <a:r>
              <a:rPr lang="en-US" dirty="0" smtClean="0"/>
              <a:t>component of </a:t>
            </a:r>
            <a:r>
              <a:rPr lang="en-US" dirty="0"/>
              <a:t>corporate culture, is a significant factor in ethical decision making. If a firm’s </a:t>
            </a:r>
            <a:r>
              <a:rPr lang="en-US" dirty="0" smtClean="0"/>
              <a:t>culture encourages </a:t>
            </a:r>
            <a:r>
              <a:rPr lang="en-US" dirty="0"/>
              <a:t>or rewards unethical behavior, its employees may well act unethically</a:t>
            </a:r>
            <a:r>
              <a:rPr lang="en-US" dirty="0" smtClean="0"/>
              <a:t>.</a:t>
            </a:r>
          </a:p>
          <a:p>
            <a:r>
              <a:rPr lang="en-US" dirty="0"/>
              <a:t>On the other hand, if the organization values ethical behaviors, it will reward them.</a:t>
            </a:r>
          </a:p>
        </p:txBody>
      </p:sp>
    </p:spTree>
    <p:extLst>
      <p:ext uri="{BB962C8B-B14F-4D97-AF65-F5344CB8AC3E}">
        <p14:creationId xmlns:p14="http://schemas.microsoft.com/office/powerpoint/2010/main" val="315601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Compliance versus Value-based Ethical Cultures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 from book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1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521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Organizational Factors: The Role of Ethical Culture and Relationships</vt:lpstr>
      <vt:lpstr>Definition</vt:lpstr>
      <vt:lpstr>THE ROLE OF CORPORATE CULTURE IN ETHICAL DECISION MAKING</vt:lpstr>
      <vt:lpstr>Ethical Frameworks and Evaluations of Corporate Culture</vt:lpstr>
      <vt:lpstr>PowerPoint Presentation</vt:lpstr>
      <vt:lpstr>PowerPoint Presentation</vt:lpstr>
      <vt:lpstr>cultural audit</vt:lpstr>
      <vt:lpstr>Ethics as a Component of Corporate Culture</vt:lpstr>
      <vt:lpstr>Compliance versus Value-based Ethical Cultures</vt:lpstr>
      <vt:lpstr>Differential Association</vt:lpstr>
      <vt:lpstr>Whistle-Blowing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2020-11-16T08:24:10Z</dcterms:created>
  <dcterms:modified xsi:type="dcterms:W3CDTF">2020-11-27T12:14:38Z</dcterms:modified>
</cp:coreProperties>
</file>