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34"/>
  </p:notesMasterIdLst>
  <p:sldIdLst>
    <p:sldId id="256" r:id="rId2"/>
    <p:sldId id="296" r:id="rId3"/>
    <p:sldId id="315" r:id="rId4"/>
    <p:sldId id="316" r:id="rId5"/>
    <p:sldId id="317" r:id="rId6"/>
    <p:sldId id="318" r:id="rId7"/>
    <p:sldId id="320" r:id="rId8"/>
    <p:sldId id="321" r:id="rId9"/>
    <p:sldId id="322" r:id="rId10"/>
    <p:sldId id="371" r:id="rId11"/>
    <p:sldId id="323" r:id="rId12"/>
    <p:sldId id="372" r:id="rId13"/>
    <p:sldId id="324" r:id="rId14"/>
    <p:sldId id="325" r:id="rId15"/>
    <p:sldId id="326" r:id="rId16"/>
    <p:sldId id="370" r:id="rId17"/>
    <p:sldId id="338" r:id="rId18"/>
    <p:sldId id="339" r:id="rId19"/>
    <p:sldId id="350" r:id="rId20"/>
    <p:sldId id="294" r:id="rId21"/>
    <p:sldId id="352" r:id="rId22"/>
    <p:sldId id="295" r:id="rId23"/>
    <p:sldId id="353" r:id="rId24"/>
    <p:sldId id="354" r:id="rId25"/>
    <p:sldId id="355" r:id="rId26"/>
    <p:sldId id="299" r:id="rId27"/>
    <p:sldId id="356" r:id="rId28"/>
    <p:sldId id="357" r:id="rId29"/>
    <p:sldId id="304" r:id="rId30"/>
    <p:sldId id="369" r:id="rId31"/>
    <p:sldId id="305" r:id="rId32"/>
    <p:sldId id="365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662" autoAdjust="0"/>
    <p:restoredTop sz="90653" autoAdjust="0"/>
  </p:normalViewPr>
  <p:slideViewPr>
    <p:cSldViewPr>
      <p:cViewPr varScale="1">
        <p:scale>
          <a:sx n="76" d="100"/>
          <a:sy n="76" d="100"/>
        </p:scale>
        <p:origin x="163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0CF73-0D99-48FC-ABF5-E9CB926A055B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63B1E-57BC-41A1-9124-31EF0CFA9E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2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363B1E-57BC-41A1-9124-31EF0CFA9E5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83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363B1E-57BC-41A1-9124-31EF0CFA9E5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429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63B1E-57BC-41A1-9124-31EF0CFA9E5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25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 </a:t>
            </a:r>
            <a:r>
              <a:rPr lang="en-US" dirty="0" err="1"/>
              <a:t>E.Name</a:t>
            </a:r>
            <a:r>
              <a:rPr lang="en-US" dirty="0"/>
              <a:t>, (</a:t>
            </a:r>
            <a:r>
              <a:rPr lang="en-US"/>
              <a:t>Select Sum(</a:t>
            </a:r>
            <a:r>
              <a:rPr lang="en-US" dirty="0"/>
              <a:t>Salary) from Salary S Where </a:t>
            </a:r>
            <a:r>
              <a:rPr lang="en-US" dirty="0" err="1"/>
              <a:t>S.EmpID</a:t>
            </a:r>
            <a:r>
              <a:rPr lang="en-US" dirty="0"/>
              <a:t>=</a:t>
            </a:r>
            <a:r>
              <a:rPr lang="en-US" dirty="0" err="1"/>
              <a:t>E.EmpID</a:t>
            </a:r>
            <a:r>
              <a:rPr lang="en-US" dirty="0"/>
              <a:t>) As </a:t>
            </a:r>
            <a:r>
              <a:rPr lang="en-US" dirty="0" err="1"/>
              <a:t>AverageSalary</a:t>
            </a:r>
            <a:r>
              <a:rPr lang="en-US" dirty="0"/>
              <a:t> from Employee 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363B1E-57BC-41A1-9124-31EF0CFA9E5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086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363B1E-57BC-41A1-9124-31EF0CFA9E5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992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B9A87882-569D-4C9B-9636-D54F447A4C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A8FECACD-D6FF-4E4A-A4C0-3038EBD0D3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174C62B1-D62A-4412-8359-D6A4872FBE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CC806E-EFAB-4696-80F1-A4DDF68F04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4399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E7F55F5-733D-4F16-B935-DEF9FA6AF4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6105542-E22C-4B7B-AD17-7E1BA27515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56B8690-40A4-4774-858B-8CC7543949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DE4373-D893-46B7-96EB-AFC5C4D9DA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2616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762000" y="23622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Database </a:t>
            </a:r>
            <a:r>
              <a:rPr lang="en-US" dirty="0"/>
              <a:t>Systems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Lecture 6: Structured Query Language (SQL</a:t>
            </a:r>
            <a:r>
              <a:rPr lang="en-US" b="1" dirty="0" smtClean="0">
                <a:solidFill>
                  <a:schemeClr val="tx1"/>
                </a:solidFill>
              </a:rPr>
              <a:t>) PART 2</a:t>
            </a:r>
            <a:endParaRPr lang="en-US" b="1" dirty="0"/>
          </a:p>
          <a:p>
            <a:r>
              <a:rPr lang="en-US" b="1" dirty="0">
                <a:solidFill>
                  <a:schemeClr val="tx1"/>
                </a:solidFill>
              </a:rPr>
              <a:t>By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Rimsha</a:t>
            </a:r>
            <a:r>
              <a:rPr lang="en-US" b="1" dirty="0" smtClean="0">
                <a:solidFill>
                  <a:schemeClr val="tx1"/>
                </a:solidFill>
              </a:rPr>
              <a:t> Khan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456090-E7EE-47CF-A40F-789FD05EBED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>
            <a:extLst>
              <a:ext uri="{FF2B5EF4-FFF2-40B4-BE49-F238E27FC236}">
                <a16:creationId xmlns:a16="http://schemas.microsoft.com/office/drawing/2014/main" xmlns="" id="{9F465973-504B-495C-AE9B-0C5243A03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FEE430E-516E-4022-BC65-7CF3CDC9886C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xmlns="" id="{065539F4-E21C-4F78-B16D-497BA11901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solidFill>
                  <a:schemeClr val="bg1"/>
                </a:solidFill>
              </a:rPr>
              <a:t>LIKE OPERATOR</a:t>
            </a:r>
            <a:endParaRPr lang="en-US" altLang="en-US" sz="4000" dirty="0">
              <a:solidFill>
                <a:schemeClr val="bg1"/>
              </a:solidFill>
            </a:endParaRP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xmlns="" id="{8D6511B7-BD67-4228-A48E-2D01D8CD72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839200" cy="4114800"/>
          </a:xfrm>
        </p:spPr>
        <p:txBody>
          <a:bodyPr/>
          <a:lstStyle/>
          <a:p>
            <a:r>
              <a:rPr lang="en-US" altLang="en-US" sz="2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the LIKE operator allows you to compare strings using wildcards. </a:t>
            </a:r>
            <a:endParaRPr lang="en-US" altLang="en-US" sz="2400" dirty="0" smtClean="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en-US" sz="2400" dirty="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altLang="en-US" sz="2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example, the % wildcard in ‘%Desk’  indicates that all strings that have any number of characters preceding the word “Desk” will be allowed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1048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>
            <a:extLst>
              <a:ext uri="{FF2B5EF4-FFF2-40B4-BE49-F238E27FC236}">
                <a16:creationId xmlns:a16="http://schemas.microsoft.com/office/drawing/2014/main" xmlns="" id="{9F465973-504B-495C-AE9B-0C5243A03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FEE430E-516E-4022-BC65-7CF3CDC9886C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xmlns="" id="{065539F4-E21C-4F78-B16D-497BA11901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bg1"/>
                </a:solidFill>
              </a:rPr>
              <a:t>SELECT Example–Boolean Operators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xmlns="" id="{8D6511B7-BD67-4228-A48E-2D01D8CD72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839200" cy="41148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rgbClr val="990000"/>
                </a:solidFill>
              </a:rPr>
              <a:t>AND</a:t>
            </a:r>
            <a:r>
              <a:rPr lang="en-US" altLang="en-US" sz="2800" dirty="0"/>
              <a:t>, </a:t>
            </a:r>
            <a:r>
              <a:rPr lang="en-US" altLang="en-US" sz="2800" dirty="0">
                <a:solidFill>
                  <a:srgbClr val="990000"/>
                </a:solidFill>
              </a:rPr>
              <a:t>OR</a:t>
            </a:r>
            <a:r>
              <a:rPr lang="en-US" altLang="en-US" sz="2800" dirty="0"/>
              <a:t>, and </a:t>
            </a:r>
            <a:r>
              <a:rPr lang="en-US" altLang="en-US" sz="2800" dirty="0">
                <a:solidFill>
                  <a:srgbClr val="990000"/>
                </a:solidFill>
              </a:rPr>
              <a:t>NOT</a:t>
            </a:r>
            <a:r>
              <a:rPr lang="en-US" altLang="en-US" sz="2800" dirty="0"/>
              <a:t> Operators for customizing conditions in WHERE clause</a:t>
            </a:r>
          </a:p>
          <a:p>
            <a:pPr eaLnBrk="1" hangingPunct="1"/>
            <a:endParaRPr lang="en-US" altLang="en-US" sz="2800" dirty="0"/>
          </a:p>
          <a:p>
            <a:pPr lvl="1" eaLnBrk="1" hangingPunct="1">
              <a:buFontTx/>
              <a:buNone/>
            </a:pPr>
            <a:r>
              <a:rPr lang="en-US" altLang="en-US" sz="2400" dirty="0"/>
              <a:t>SELECT PRODUCT_DESCRIPTION, PRODUCT_FINISH, STANDARD_PRICE</a:t>
            </a:r>
          </a:p>
          <a:p>
            <a:pPr lvl="1" eaLnBrk="1" hangingPunct="1">
              <a:buFontTx/>
              <a:buNone/>
            </a:pPr>
            <a:r>
              <a:rPr lang="en-US" altLang="en-US" sz="2400" dirty="0"/>
              <a:t>FROM PRODUCT_V</a:t>
            </a:r>
          </a:p>
          <a:p>
            <a:pPr lvl="1" eaLnBrk="1" hangingPunct="1">
              <a:buFontTx/>
              <a:buNone/>
            </a:pPr>
            <a:r>
              <a:rPr lang="en-US" altLang="en-US" sz="2400" dirty="0"/>
              <a:t>	WHERE (PRODUCT_DESCRIPTION </a:t>
            </a:r>
            <a:r>
              <a:rPr lang="en-US" altLang="en-US" sz="2400" dirty="0">
                <a:solidFill>
                  <a:srgbClr val="990000"/>
                </a:solidFill>
              </a:rPr>
              <a:t>LIKE</a:t>
            </a:r>
            <a:r>
              <a:rPr lang="en-US" altLang="en-US" sz="2400" dirty="0"/>
              <a:t> ‘</a:t>
            </a:r>
            <a:r>
              <a:rPr lang="en-US" altLang="en-US" sz="2400" dirty="0">
                <a:solidFill>
                  <a:srgbClr val="990000"/>
                </a:solidFill>
              </a:rPr>
              <a:t>%</a:t>
            </a:r>
            <a:r>
              <a:rPr lang="en-US" altLang="en-US" sz="2400" dirty="0"/>
              <a:t>Desk’</a:t>
            </a:r>
          </a:p>
          <a:p>
            <a:pPr lvl="1" eaLnBrk="1" hangingPunct="1">
              <a:buFontTx/>
              <a:buNone/>
            </a:pPr>
            <a:r>
              <a:rPr lang="en-US" altLang="en-US" sz="2400" dirty="0">
                <a:solidFill>
                  <a:srgbClr val="990000"/>
                </a:solidFill>
              </a:rPr>
              <a:t>	OR</a:t>
            </a:r>
            <a:r>
              <a:rPr lang="en-US" altLang="en-US" sz="2400" dirty="0"/>
              <a:t> PRODUCT_DESCRIPTION </a:t>
            </a:r>
            <a:r>
              <a:rPr lang="en-US" altLang="en-US" sz="2400" dirty="0">
                <a:solidFill>
                  <a:srgbClr val="990000"/>
                </a:solidFill>
              </a:rPr>
              <a:t>LIKE</a:t>
            </a:r>
            <a:r>
              <a:rPr lang="en-US" altLang="en-US" sz="2400" dirty="0"/>
              <a:t> ‘</a:t>
            </a:r>
            <a:r>
              <a:rPr lang="en-US" altLang="en-US" sz="2400" dirty="0">
                <a:solidFill>
                  <a:srgbClr val="990000"/>
                </a:solidFill>
              </a:rPr>
              <a:t>%</a:t>
            </a:r>
            <a:r>
              <a:rPr lang="en-US" altLang="en-US" sz="2400" dirty="0"/>
              <a:t>Table’) </a:t>
            </a:r>
          </a:p>
          <a:p>
            <a:pPr lvl="1" eaLnBrk="1" hangingPunct="1">
              <a:buFontTx/>
              <a:buNone/>
            </a:pPr>
            <a:r>
              <a:rPr lang="en-US" altLang="en-US" sz="2400" dirty="0">
                <a:solidFill>
                  <a:srgbClr val="990000"/>
                </a:solidFill>
              </a:rPr>
              <a:t>	AND</a:t>
            </a:r>
            <a:r>
              <a:rPr lang="en-US" altLang="en-US" sz="2400" dirty="0"/>
              <a:t> UNIT_PRICE &gt; 300;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>
            <a:extLst>
              <a:ext uri="{FF2B5EF4-FFF2-40B4-BE49-F238E27FC236}">
                <a16:creationId xmlns:a16="http://schemas.microsoft.com/office/drawing/2014/main" xmlns="" id="{43A3730C-5424-412B-8FF5-96D994D82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1DC13D6-28F9-4DB6-BE9E-663DCFD8978E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xmlns="" id="{990D014A-C142-4EED-AB3E-0249800A96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525" y="230188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solidFill>
                  <a:schemeClr val="bg1"/>
                </a:solidFill>
              </a:rPr>
              <a:t>IN Operator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xmlns="" id="{5C04062B-1883-4FE3-8A58-A84C2FBDFE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525" y="1524000"/>
            <a:ext cx="7458075" cy="3962400"/>
          </a:xfrm>
        </p:spPr>
        <p:txBody>
          <a:bodyPr/>
          <a:lstStyle/>
          <a:p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Note: the IN operator in this example allows you to include rows whose STATE value is either FL, TX, CA, or HI. It is more efficient than separate OR conditions</a:t>
            </a:r>
          </a:p>
          <a:p>
            <a:pPr eaLnBrk="1" hangingPunct="1"/>
            <a:endParaRPr lang="en-US" altLang="en-US" dirty="0"/>
          </a:p>
          <a:p>
            <a:pPr lvl="1" eaLnBrk="1" hangingPunct="1">
              <a:buFontTx/>
              <a:buNone/>
            </a:pPr>
            <a:r>
              <a:rPr lang="en-US" altLang="en-US" dirty="0"/>
              <a:t>SELECT CUSTOMER_NAME, CITY, STATE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		FROM CUSTOMER_V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		WHERE STATE </a:t>
            </a:r>
            <a:r>
              <a:rPr lang="en-US" altLang="en-US" b="1" dirty="0">
                <a:solidFill>
                  <a:srgbClr val="990000"/>
                </a:solidFill>
              </a:rPr>
              <a:t>IN</a:t>
            </a:r>
            <a:r>
              <a:rPr lang="en-US" altLang="en-US" dirty="0"/>
              <a:t> (‘FL’, ‘TX’, ‘CA’, ‘HI</a:t>
            </a:r>
            <a:r>
              <a:rPr lang="en-US" altLang="en-US" dirty="0" smtClean="0"/>
              <a:t>’)</a:t>
            </a:r>
            <a:r>
              <a:rPr lang="en-US" altLang="en-US" dirty="0"/>
              <a:t>;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002247"/>
              </p:ext>
            </p:extLst>
          </p:nvPr>
        </p:nvGraphicFramePr>
        <p:xfrm>
          <a:off x="6553200" y="2895600"/>
          <a:ext cx="2438400" cy="2281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/>
                <a:gridCol w="812800"/>
                <a:gridCol w="812800"/>
              </a:tblGrid>
              <a:tr h="4527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140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140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140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140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140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95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>
            <a:extLst>
              <a:ext uri="{FF2B5EF4-FFF2-40B4-BE49-F238E27FC236}">
                <a16:creationId xmlns:a16="http://schemas.microsoft.com/office/drawing/2014/main" xmlns="" id="{43A3730C-5424-412B-8FF5-96D994D82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1DC13D6-28F9-4DB6-BE9E-663DCFD8978E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xmlns="" id="{990D014A-C142-4EED-AB3E-0249800A96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bg1"/>
                </a:solidFill>
              </a:rPr>
              <a:t>SELECT Example – </a:t>
            </a:r>
            <a:br>
              <a:rPr lang="en-US" altLang="en-US" sz="4000" dirty="0">
                <a:solidFill>
                  <a:schemeClr val="bg1"/>
                </a:solidFill>
              </a:rPr>
            </a:br>
            <a:r>
              <a:rPr lang="en-US" altLang="en-US" sz="3600" dirty="0">
                <a:solidFill>
                  <a:schemeClr val="bg1"/>
                </a:solidFill>
              </a:rPr>
              <a:t>Sorting Results with the ORDER BY Clause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xmlns="" id="{5C04062B-1883-4FE3-8A58-A84C2FBDFE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525" y="1524000"/>
            <a:ext cx="8839200" cy="3810000"/>
          </a:xfrm>
        </p:spPr>
        <p:txBody>
          <a:bodyPr/>
          <a:lstStyle/>
          <a:p>
            <a:pPr eaLnBrk="1" hangingPunct="1"/>
            <a:r>
              <a:rPr lang="en-US" altLang="en-US" dirty="0"/>
              <a:t>Sort the results first by STATE, and within a state by CUSTOMER_NAME</a:t>
            </a:r>
          </a:p>
          <a:p>
            <a:pPr eaLnBrk="1" hangingPunct="1"/>
            <a:endParaRPr lang="en-US" altLang="en-US" dirty="0"/>
          </a:p>
          <a:p>
            <a:pPr lvl="1" eaLnBrk="1" hangingPunct="1">
              <a:buFontTx/>
              <a:buNone/>
            </a:pPr>
            <a:r>
              <a:rPr lang="en-US" altLang="en-US" dirty="0"/>
              <a:t>SELECT CUSTOMER_NAME, CITY, STATE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		FROM CUSTOMER_V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		WHERE STATE </a:t>
            </a:r>
            <a:r>
              <a:rPr lang="en-US" altLang="en-US" b="1" dirty="0">
                <a:solidFill>
                  <a:srgbClr val="990000"/>
                </a:solidFill>
              </a:rPr>
              <a:t>IN</a:t>
            </a:r>
            <a:r>
              <a:rPr lang="en-US" altLang="en-US" dirty="0"/>
              <a:t> (‘FL’, ‘TX’, ‘CA’, ‘HI’)</a:t>
            </a:r>
          </a:p>
          <a:p>
            <a:pPr lvl="1" eaLnBrk="1" hangingPunct="1">
              <a:buFontTx/>
              <a:buNone/>
            </a:pPr>
            <a:r>
              <a:rPr lang="en-US" altLang="en-US" b="1" dirty="0">
                <a:solidFill>
                  <a:srgbClr val="990000"/>
                </a:solidFill>
              </a:rPr>
              <a:t>		ORDER BY</a:t>
            </a:r>
            <a:r>
              <a:rPr lang="en-US" altLang="en-US" dirty="0"/>
              <a:t> STATE, CUSTOMER_NAME;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>
            <a:extLst>
              <a:ext uri="{FF2B5EF4-FFF2-40B4-BE49-F238E27FC236}">
                <a16:creationId xmlns:a16="http://schemas.microsoft.com/office/drawing/2014/main" xmlns="" id="{3C1859F5-7CDB-4B36-9761-797633E97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9198BE9-E355-4318-9702-91EB80D6E19A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xmlns="" id="{AEA33449-4303-4807-881A-B14FA2A16A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458200" cy="1143000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bg1"/>
                </a:solidFill>
              </a:rPr>
              <a:t>SELECT Example– </a:t>
            </a:r>
            <a:br>
              <a:rPr lang="en-US" altLang="en-US" sz="4000" dirty="0">
                <a:solidFill>
                  <a:schemeClr val="bg1"/>
                </a:solidFill>
              </a:rPr>
            </a:br>
            <a:r>
              <a:rPr lang="en-US" altLang="en-US" sz="2800" dirty="0">
                <a:solidFill>
                  <a:schemeClr val="bg1"/>
                </a:solidFill>
              </a:rPr>
              <a:t>Categorizing Results Using the GROUP BY Clause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xmlns="" id="{21D83CF9-8901-45F5-B206-643EF81D73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444625"/>
            <a:ext cx="8382000" cy="48006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For use with aggregate functions</a:t>
            </a:r>
          </a:p>
          <a:p>
            <a:pPr lvl="1" eaLnBrk="1" hangingPunct="1"/>
            <a:r>
              <a:rPr lang="en-US" altLang="en-US" sz="2000" b="1" i="1" dirty="0"/>
              <a:t>Scalar aggregate</a:t>
            </a:r>
            <a:r>
              <a:rPr lang="en-US" altLang="en-US" sz="2000" dirty="0"/>
              <a:t>: single value returned from SQL query with aggregate function</a:t>
            </a:r>
          </a:p>
          <a:p>
            <a:pPr lvl="1" eaLnBrk="1" hangingPunct="1"/>
            <a:r>
              <a:rPr lang="en-US" altLang="en-US" sz="2000" b="1" i="1" dirty="0"/>
              <a:t>Vector aggregate</a:t>
            </a:r>
            <a:r>
              <a:rPr lang="en-US" altLang="en-US" sz="2000" dirty="0"/>
              <a:t>: multiple values returned from SQL query with aggregate function (via GROUP BY)</a:t>
            </a:r>
          </a:p>
          <a:p>
            <a:pPr lvl="1" eaLnBrk="1" hangingPunct="1"/>
            <a:endParaRPr lang="en-US" altLang="en-US" sz="2000" dirty="0"/>
          </a:p>
          <a:p>
            <a:pPr lvl="1" eaLnBrk="1" hangingPunct="1">
              <a:buFontTx/>
              <a:buNone/>
            </a:pPr>
            <a:r>
              <a:rPr lang="en-US" altLang="en-US" sz="2400" dirty="0"/>
              <a:t>SELECT CUSTOMER_STATE, COUNT(CUSTOMER_STATE) </a:t>
            </a:r>
          </a:p>
          <a:p>
            <a:pPr lvl="1" eaLnBrk="1" hangingPunct="1">
              <a:buFontTx/>
              <a:buNone/>
            </a:pPr>
            <a:r>
              <a:rPr lang="en-US" altLang="en-US" sz="2400" dirty="0"/>
              <a:t>		FROM CUSTOMER_V</a:t>
            </a:r>
          </a:p>
          <a:p>
            <a:pPr lvl="1" eaLnBrk="1" hangingPunct="1">
              <a:buFontTx/>
              <a:buNone/>
            </a:pPr>
            <a:r>
              <a:rPr lang="en-US" altLang="en-US" sz="2400" b="1" dirty="0">
                <a:solidFill>
                  <a:srgbClr val="990000"/>
                </a:solidFill>
              </a:rPr>
              <a:t>		GROUP BY</a:t>
            </a:r>
            <a:r>
              <a:rPr lang="en-US" altLang="en-US" sz="2400" dirty="0"/>
              <a:t> CUSTOMER_STATE;</a:t>
            </a:r>
          </a:p>
          <a:p>
            <a:pPr lvl="1" eaLnBrk="1" hangingPunct="1">
              <a:buFontTx/>
              <a:buNone/>
            </a:pPr>
            <a:endParaRPr lang="en-US" altLang="en-US" sz="2400" dirty="0"/>
          </a:p>
          <a:p>
            <a:pPr lvl="1" eaLnBrk="1" hangingPunct="1">
              <a:buFontTx/>
              <a:buNone/>
            </a:pPr>
            <a:r>
              <a:rPr lang="en-US" altLang="en-US" sz="2400" dirty="0"/>
              <a:t>Note: you can use single-value fields with aggregate functions if they are included in the GROUP BY clause</a:t>
            </a:r>
          </a:p>
          <a:p>
            <a:pPr lvl="1" eaLnBrk="1" hangingPunct="1"/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>
            <a:extLst>
              <a:ext uri="{FF2B5EF4-FFF2-40B4-BE49-F238E27FC236}">
                <a16:creationId xmlns:a16="http://schemas.microsoft.com/office/drawing/2014/main" xmlns="" id="{2369B4C5-9254-49F3-84F9-4FCB208A1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D6D194D-DEEB-44F3-B31C-75064BDFE1C1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xmlns="" id="{E9EA28E2-A48C-4E64-B6CE-6DCD0AC415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458200" cy="1143000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bg1"/>
                </a:solidFill>
              </a:rPr>
              <a:t>SELECT Example– </a:t>
            </a:r>
            <a:br>
              <a:rPr lang="en-US" altLang="en-US" sz="4000" dirty="0">
                <a:solidFill>
                  <a:schemeClr val="bg1"/>
                </a:solidFill>
              </a:rPr>
            </a:br>
            <a:r>
              <a:rPr lang="en-US" altLang="en-US" sz="2800" dirty="0">
                <a:solidFill>
                  <a:schemeClr val="bg1"/>
                </a:solidFill>
              </a:rPr>
              <a:t>Qualifying Results by Categories </a:t>
            </a:r>
            <a:br>
              <a:rPr lang="en-US" altLang="en-US" sz="2800" dirty="0">
                <a:solidFill>
                  <a:schemeClr val="bg1"/>
                </a:solidFill>
              </a:rPr>
            </a:br>
            <a:r>
              <a:rPr lang="en-US" altLang="en-US" sz="2800" dirty="0">
                <a:solidFill>
                  <a:schemeClr val="bg1"/>
                </a:solidFill>
              </a:rPr>
              <a:t>Using the HAVING Clause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xmlns="" id="{944D12E0-0017-452F-A9F1-DEB5D843C3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4800600"/>
          </a:xfrm>
        </p:spPr>
        <p:txBody>
          <a:bodyPr/>
          <a:lstStyle/>
          <a:p>
            <a:pPr eaLnBrk="1" hangingPunct="1"/>
            <a:r>
              <a:rPr lang="en-US" altLang="en-US" dirty="0"/>
              <a:t>For use with GROUP BY</a:t>
            </a:r>
          </a:p>
          <a:p>
            <a:pPr lvl="1" eaLnBrk="1" hangingPunct="1"/>
            <a:endParaRPr lang="en-US" altLang="en-US" sz="2400" dirty="0"/>
          </a:p>
          <a:p>
            <a:pPr lvl="1" eaLnBrk="1" hangingPunct="1">
              <a:buFontTx/>
              <a:buNone/>
            </a:pPr>
            <a:r>
              <a:rPr lang="en-US" altLang="en-US" sz="2600" dirty="0"/>
              <a:t>SELECT CUSTOMER_STATE, COUNT(CUSTOMER_STATE) </a:t>
            </a:r>
          </a:p>
          <a:p>
            <a:pPr lvl="1" eaLnBrk="1" hangingPunct="1">
              <a:buFontTx/>
              <a:buNone/>
            </a:pPr>
            <a:r>
              <a:rPr lang="en-US" altLang="en-US" sz="2600" dirty="0"/>
              <a:t>		FROM CUSTOMER_V</a:t>
            </a:r>
          </a:p>
          <a:p>
            <a:pPr lvl="1" eaLnBrk="1" hangingPunct="1">
              <a:buFontTx/>
              <a:buNone/>
            </a:pPr>
            <a:r>
              <a:rPr lang="en-US" altLang="en-US" sz="2600" dirty="0"/>
              <a:t>		GROUP BY CUSTOMER_STATE</a:t>
            </a:r>
          </a:p>
          <a:p>
            <a:pPr lvl="1" eaLnBrk="1" hangingPunct="1">
              <a:buFontTx/>
              <a:buNone/>
            </a:pPr>
            <a:r>
              <a:rPr lang="en-US" altLang="en-US" sz="2600" b="1" dirty="0">
                <a:solidFill>
                  <a:srgbClr val="990000"/>
                </a:solidFill>
              </a:rPr>
              <a:t>		HAVING</a:t>
            </a:r>
            <a:r>
              <a:rPr lang="en-US" altLang="en-US" sz="2600" dirty="0"/>
              <a:t> COUNT(CUSTOMER_STATE) &gt; 1;</a:t>
            </a:r>
          </a:p>
          <a:p>
            <a:pPr lvl="1" eaLnBrk="1" hangingPunct="1">
              <a:buFontTx/>
              <a:buNone/>
            </a:pPr>
            <a:endParaRPr lang="en-US" altLang="en-US" sz="2600" dirty="0"/>
          </a:p>
          <a:p>
            <a:pPr lvl="1" eaLnBrk="1" hangingPunct="1">
              <a:buFontTx/>
              <a:buNone/>
            </a:pPr>
            <a:r>
              <a:rPr lang="en-US" altLang="en-US" sz="2000" dirty="0"/>
              <a:t>Like a WHERE clause, but it operates on groups (categories), not on individual rows. Here, only those groups with total numbers greater than 1 will be included in final result</a:t>
            </a:r>
            <a:endParaRPr lang="en-US" altLang="en-US" sz="2400" dirty="0"/>
          </a:p>
          <a:p>
            <a:pPr lvl="1" eaLnBrk="1" hangingPunct="1"/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>
            <a:extLst>
              <a:ext uri="{FF2B5EF4-FFF2-40B4-BE49-F238E27FC236}">
                <a16:creationId xmlns:a16="http://schemas.microsoft.com/office/drawing/2014/main" xmlns="" id="{4B0C21EF-73B3-4FF0-9E63-A70D78892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357C19F-5371-4ACB-818F-982FE16B763D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xmlns="" id="{D07579F9-8D42-4CD5-8AAB-1DF884E930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057400"/>
            <a:ext cx="27908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/>
            <a:r>
              <a:rPr lang="en-US" altLang="en-US" sz="2400" dirty="0">
                <a:solidFill>
                  <a:srgbClr val="990000"/>
                </a:solidFill>
              </a:rPr>
              <a:t>SQL statement processing order</a:t>
            </a:r>
          </a:p>
        </p:txBody>
      </p:sp>
      <p:pic>
        <p:nvPicPr>
          <p:cNvPr id="21508" name="Picture 4" descr="CAP1">
            <a:extLst>
              <a:ext uri="{FF2B5EF4-FFF2-40B4-BE49-F238E27FC236}">
                <a16:creationId xmlns:a16="http://schemas.microsoft.com/office/drawing/2014/main" xmlns="" id="{02303B93-8F75-4D51-8381-960065942D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52400"/>
            <a:ext cx="41148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286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>
            <a:extLst>
              <a:ext uri="{FF2B5EF4-FFF2-40B4-BE49-F238E27FC236}">
                <a16:creationId xmlns:a16="http://schemas.microsoft.com/office/drawing/2014/main" xmlns="" id="{92775633-7F6B-42E3-8A77-A6277A868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005F091-BD3B-4CDC-9333-A66F01E8AF2C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xmlns="" id="{9398C987-29DC-46AB-BEE7-B2575BAE18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Using and Defining Views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xmlns="" id="{42EE7474-8430-4692-BD97-B81F18676F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Views provide users controlled access to tables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Base Table–table containing the raw data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Dynamic View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A “virtual table” created dynamically upon request by a user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No data actually stored; instead data from base table made available to user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Based on SQL SELECT statement on base tables or other views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Materialized View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Copy or replication of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Data actually stored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Must be refreshed periodically to match the corresponding base tables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>
            <a:extLst>
              <a:ext uri="{FF2B5EF4-FFF2-40B4-BE49-F238E27FC236}">
                <a16:creationId xmlns:a16="http://schemas.microsoft.com/office/drawing/2014/main" xmlns="" id="{4FE85AAD-9B9C-47B2-909E-4E8A4D626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AF90940-5D79-4EA9-A8A8-84BA86BDE3F8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xmlns="" id="{F7FFB4FF-D5A1-484B-8053-0BC696770B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7302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Sample CREATE VIEW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xmlns="" id="{AE3470F8-990B-4F44-B04B-2ED2A0A039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525" y="1905000"/>
            <a:ext cx="9144000" cy="236220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altLang="en-US" sz="2400" dirty="0"/>
              <a:t>CREATE VIEW EXPENSIVE_STUFF_V AS</a:t>
            </a:r>
          </a:p>
          <a:p>
            <a:pPr lvl="1" eaLnBrk="1" hangingPunct="1">
              <a:buFontTx/>
              <a:buNone/>
            </a:pPr>
            <a:r>
              <a:rPr lang="en-US" altLang="en-US" sz="2400" dirty="0"/>
              <a:t>SELECT PRODUCT_ID, PRODUCT_NAME, UNIT_PRICE</a:t>
            </a:r>
          </a:p>
          <a:p>
            <a:pPr lvl="1" eaLnBrk="1" hangingPunct="1">
              <a:buFontTx/>
              <a:buNone/>
            </a:pPr>
            <a:r>
              <a:rPr lang="en-US" altLang="en-US" sz="2400" dirty="0"/>
              <a:t>FROM PRODUCT_T</a:t>
            </a:r>
          </a:p>
          <a:p>
            <a:pPr lvl="1" eaLnBrk="1" hangingPunct="1">
              <a:buFontTx/>
              <a:buNone/>
            </a:pPr>
            <a:r>
              <a:rPr lang="en-US" altLang="en-US" sz="2400" dirty="0"/>
              <a:t>WHERE UNIT_PRICE &gt;300;</a:t>
            </a:r>
          </a:p>
        </p:txBody>
      </p:sp>
      <p:sp>
        <p:nvSpPr>
          <p:cNvPr id="31749" name="Text Box 4">
            <a:extLst>
              <a:ext uri="{FF2B5EF4-FFF2-40B4-BE49-F238E27FC236}">
                <a16:creationId xmlns:a16="http://schemas.microsoft.com/office/drawing/2014/main" xmlns="" id="{99160A8F-02E8-4BBB-B9E5-9509E3D3D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5029200"/>
            <a:ext cx="6705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bg2"/>
              </a:buClr>
              <a:buSzPct val="150000"/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View has a name</a:t>
            </a:r>
          </a:p>
          <a:p>
            <a:pPr eaLnBrk="1" hangingPunct="1">
              <a:buClr>
                <a:schemeClr val="bg2"/>
              </a:buClr>
              <a:buSzPct val="150000"/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View is based on a SELECT statement</a:t>
            </a:r>
          </a:p>
        </p:txBody>
      </p:sp>
      <p:sp>
        <p:nvSpPr>
          <p:cNvPr id="31750" name="Rectangle 5">
            <a:extLst>
              <a:ext uri="{FF2B5EF4-FFF2-40B4-BE49-F238E27FC236}">
                <a16:creationId xmlns:a16="http://schemas.microsoft.com/office/drawing/2014/main" xmlns="" id="{1A650775-4108-4908-9E46-9D0AF9D7FB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647825"/>
            <a:ext cx="8305800" cy="2286000"/>
          </a:xfrm>
          <a:prstGeom prst="rect">
            <a:avLst/>
          </a:prstGeom>
          <a:noFill/>
          <a:ln w="222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xmlns="" id="{6EF1B91C-EDDA-4DD0-8B70-65D8EF6CF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377C7FE-A0E4-4206-B5BA-733B4CAB62FF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xmlns="" id="{E395917C-FAF9-418E-9BEC-5C7D71BFC5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bg1"/>
                </a:solidFill>
              </a:rPr>
              <a:t>Processing Multiple Tables–Joins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xmlns="" id="{8E7D6070-C9AF-43C3-9357-A05B081FD5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2514600"/>
            <a:ext cx="8229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Join</a:t>
            </a:r>
            <a:r>
              <a:rPr lang="en-US" altLang="en-US" sz="2400" dirty="0"/>
              <a:t>–</a:t>
            </a:r>
            <a:r>
              <a:rPr lang="en-US" altLang="en-US" sz="2000" dirty="0"/>
              <a:t>a relational operation that causes two or more tables with a common domain to be combined into a single table or view</a:t>
            </a:r>
            <a:r>
              <a:rPr lang="en-US" altLang="en-US" sz="2800" dirty="0"/>
              <a:t> </a:t>
            </a:r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xmlns="" id="{084A24C6-7632-42F3-99C6-286A76916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171950"/>
            <a:ext cx="8534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>
                <a:solidFill>
                  <a:srgbClr val="990000"/>
                </a:solidFill>
                <a:latin typeface="Times New Roman" panose="02020603050405020304" pitchFamily="18" charset="0"/>
              </a:rPr>
              <a:t>The common columns in joined tables are usually the primary key  of the  dominant table and the foreign key of the dependent table in 1:M relationships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>
            <a:extLst>
              <a:ext uri="{FF2B5EF4-FFF2-40B4-BE49-F238E27FC236}">
                <a16:creationId xmlns:a16="http://schemas.microsoft.com/office/drawing/2014/main" xmlns="" id="{11A3E2E5-7501-4B6F-A077-F917E4592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C3CFF76-CF93-4E47-897C-A887575808BF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xmlns="" id="{C5EAE951-F65A-4C36-B250-E1CBBB3C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52400"/>
            <a:ext cx="7973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solidFill>
                  <a:schemeClr val="bg1"/>
                </a:solidFill>
              </a:rPr>
              <a:t>DDL, DML, DCL, and the database development process</a:t>
            </a:r>
          </a:p>
        </p:txBody>
      </p:sp>
      <p:pic>
        <p:nvPicPr>
          <p:cNvPr id="6148" name="Picture 4" descr="CAP1">
            <a:extLst>
              <a:ext uri="{FF2B5EF4-FFF2-40B4-BE49-F238E27FC236}">
                <a16:creationId xmlns:a16="http://schemas.microsoft.com/office/drawing/2014/main" xmlns="" id="{79B30F05-2449-44FF-B7AB-76E07CC4F2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066800"/>
            <a:ext cx="7620000" cy="513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xmlns="" id="{1BADE82F-F6C2-41E0-A646-4D47CB74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065A9B1-EAA5-429C-916C-DD4ECA24EB76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xmlns="" id="{7C696E5A-3C01-4B4D-B00A-A5FE3304CC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731169"/>
            <a:ext cx="9144000" cy="2971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List the customer name, ID number, and order number for all customers. Include customer information even for customers that do have an order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SELECT CUSTOMER_T.CUSTOMER_ID, CUSTOMER_NAME, ORDER_ID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FROM CUSTOMER_T, LEFT OUTER JOIN ORDER_T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ON CUSTOMER_T.CUSTOMER_ID = ORDER_T.CUSTOMER_ID;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xmlns="" id="{36ECB95A-92A7-4DB5-94EE-AD35127525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bg1"/>
                </a:solidFill>
              </a:rPr>
              <a:t>Inner and Outer Joins</a:t>
            </a:r>
          </a:p>
        </p:txBody>
      </p:sp>
      <p:sp>
        <p:nvSpPr>
          <p:cNvPr id="6150" name="Text Box 11">
            <a:extLst>
              <a:ext uri="{FF2B5EF4-FFF2-40B4-BE49-F238E27FC236}">
                <a16:creationId xmlns:a16="http://schemas.microsoft.com/office/drawing/2014/main" xmlns="" id="{AE77CBA1-D030-49FA-9B1E-3AF98DEF5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181600"/>
            <a:ext cx="2971800" cy="931863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Unlike INNER join, this will include customer rows with no matching order rows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>
            <a:extLst>
              <a:ext uri="{FF2B5EF4-FFF2-40B4-BE49-F238E27FC236}">
                <a16:creationId xmlns:a16="http://schemas.microsoft.com/office/drawing/2014/main" xmlns="" id="{D8EC3E14-5D99-4B24-813A-0DAC96794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2872D24-A9A3-4807-AE58-7F7FB0E8E3D0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  <p:pic>
        <p:nvPicPr>
          <p:cNvPr id="7171" name="Picture 7" descr="CAP1">
            <a:extLst>
              <a:ext uri="{FF2B5EF4-FFF2-40B4-BE49-F238E27FC236}">
                <a16:creationId xmlns:a16="http://schemas.microsoft.com/office/drawing/2014/main" xmlns="" id="{98454B35-FB30-40ED-85E5-9A6B65A958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85800"/>
            <a:ext cx="73914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5">
            <a:extLst>
              <a:ext uri="{FF2B5EF4-FFF2-40B4-BE49-F238E27FC236}">
                <a16:creationId xmlns:a16="http://schemas.microsoft.com/office/drawing/2014/main" xmlns="" id="{5389CAB1-368F-408A-9084-DE857717B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0300" y="1828800"/>
            <a:ext cx="13081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99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7173" name="Text Box 6">
            <a:extLst>
              <a:ext uri="{FF2B5EF4-FFF2-40B4-BE49-F238E27FC236}">
                <a16:creationId xmlns:a16="http://schemas.microsoft.com/office/drawing/2014/main" xmlns="" id="{6965AB05-3912-42BA-A657-2BBFBA141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754313"/>
            <a:ext cx="1295400" cy="2854325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Unlike INNER join, this will include customer rows with no matching order rows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xmlns="" id="{64C1A019-8C42-4AAF-B055-3FE0A9479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CF9D2DF-22E0-42EA-AD5B-B211D2D801D3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xmlns="" id="{281ABFC5-19A5-4EB8-BDE9-631BD2F375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2971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Assemble all information necessary to create an invoice for order number 1006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SELECT CUSTOMER_T.CUSTOMER_ID, CUSTOMER_NAME, CUSTOMER_ADDRESS, CITY, SATE, POSTAL_CODE, ORDER_T.ORDER_ID, ORDER_DATE, QUANTITY, PRODUCT_DESCRIPTION, STANDARD_PRICE,                         (QUANTITY * UNIT_PRICE)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FROM CUSTOMER_T, ORDER_T, ORDER_LINE_T, PRODUCT_T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00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WHERE  CUSTOMER_T.CUSTOMER_ID = ORDER_LINE.CUSTOMER_ID 	AND ORDER_T.ORDER_ID = ORDER_LINE_T.ORDER_ID 	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1800"/>
              <a:t>		</a:t>
            </a:r>
            <a:r>
              <a:rPr lang="en-US" altLang="en-US" sz="2000"/>
              <a:t>AND ORDER_LINE_T.PRODUCT_ID = PRODUCT_PRODUCT_ID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		AND ORDER_T.ORDER_ID = 1006;</a:t>
            </a:r>
          </a:p>
        </p:txBody>
      </p:sp>
      <p:grpSp>
        <p:nvGrpSpPr>
          <p:cNvPr id="2" name="Group 12">
            <a:extLst>
              <a:ext uri="{FF2B5EF4-FFF2-40B4-BE49-F238E27FC236}">
                <a16:creationId xmlns:a16="http://schemas.microsoft.com/office/drawing/2014/main" xmlns="" id="{EA77C28B-18F9-49A2-A406-DE1DCFA77A51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1752600"/>
            <a:ext cx="7696200" cy="2362200"/>
            <a:chOff x="768" y="1152"/>
            <a:chExt cx="5040" cy="1248"/>
          </a:xfrm>
        </p:grpSpPr>
        <p:sp>
          <p:nvSpPr>
            <p:cNvPr id="8202" name="Rectangle 4">
              <a:extLst>
                <a:ext uri="{FF2B5EF4-FFF2-40B4-BE49-F238E27FC236}">
                  <a16:creationId xmlns:a16="http://schemas.microsoft.com/office/drawing/2014/main" xmlns="" id="{886B2D58-9296-4654-8536-95E3E63C60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160"/>
              <a:ext cx="4272" cy="240"/>
            </a:xfrm>
            <a:prstGeom prst="rect">
              <a:avLst/>
            </a:prstGeom>
            <a:noFill/>
            <a:ln w="25400">
              <a:solidFill>
                <a:srgbClr val="99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03" name="Text Box 5">
              <a:extLst>
                <a:ext uri="{FF2B5EF4-FFF2-40B4-BE49-F238E27FC236}">
                  <a16:creationId xmlns:a16="http://schemas.microsoft.com/office/drawing/2014/main" xmlns="" id="{DFD2B651-FB2A-4C41-AE94-E09E0A7CBD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2" y="1152"/>
              <a:ext cx="2266" cy="216"/>
            </a:xfrm>
            <a:prstGeom prst="rect">
              <a:avLst/>
            </a:prstGeom>
            <a:noFill/>
            <a:ln w="12700">
              <a:solidFill>
                <a:srgbClr val="99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rgbClr val="990000"/>
                  </a:solidFill>
                  <a:latin typeface="Times New Roman" panose="02020603050405020304" pitchFamily="18" charset="0"/>
                </a:rPr>
                <a:t>Four tables involved in this join</a:t>
              </a:r>
            </a:p>
          </p:txBody>
        </p:sp>
        <p:sp>
          <p:nvSpPr>
            <p:cNvPr id="8204" name="Line 6">
              <a:extLst>
                <a:ext uri="{FF2B5EF4-FFF2-40B4-BE49-F238E27FC236}">
                  <a16:creationId xmlns:a16="http://schemas.microsoft.com/office/drawing/2014/main" xmlns="" id="{78A3BF60-B337-4E21-A843-CD2F4D9090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4" y="1392"/>
              <a:ext cx="336" cy="768"/>
            </a:xfrm>
            <a:prstGeom prst="line">
              <a:avLst/>
            </a:prstGeom>
            <a:noFill/>
            <a:ln w="22225">
              <a:solidFill>
                <a:srgbClr val="990000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8197" name="Rectangle 7">
            <a:extLst>
              <a:ext uri="{FF2B5EF4-FFF2-40B4-BE49-F238E27FC236}">
                <a16:creationId xmlns:a16="http://schemas.microsoft.com/office/drawing/2014/main" xmlns="" id="{243AE5B6-EEDF-4F03-B7FC-7FE70448D3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Multiple Table Join Example</a:t>
            </a:r>
          </a:p>
        </p:txBody>
      </p:sp>
      <p:grpSp>
        <p:nvGrpSpPr>
          <p:cNvPr id="3" name="Group 14">
            <a:extLst>
              <a:ext uri="{FF2B5EF4-FFF2-40B4-BE49-F238E27FC236}">
                <a16:creationId xmlns:a16="http://schemas.microsoft.com/office/drawing/2014/main" xmlns="" id="{6E39F638-7B66-4F04-8233-E4EEB409AECB}"/>
              </a:ext>
            </a:extLst>
          </p:cNvPr>
          <p:cNvGrpSpPr>
            <a:grpSpLocks/>
          </p:cNvGrpSpPr>
          <p:nvPr/>
        </p:nvGrpSpPr>
        <p:grpSpPr bwMode="auto">
          <a:xfrm>
            <a:off x="1536700" y="4389438"/>
            <a:ext cx="7512050" cy="2085975"/>
            <a:chOff x="912" y="2592"/>
            <a:chExt cx="4560" cy="1289"/>
          </a:xfrm>
        </p:grpSpPr>
        <p:sp>
          <p:nvSpPr>
            <p:cNvPr id="8199" name="Text Box 9">
              <a:extLst>
                <a:ext uri="{FF2B5EF4-FFF2-40B4-BE49-F238E27FC236}">
                  <a16:creationId xmlns:a16="http://schemas.microsoft.com/office/drawing/2014/main" xmlns="" id="{A7EF299F-4F1D-44F6-88CA-F14D56E945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3514"/>
              <a:ext cx="4330" cy="367"/>
            </a:xfrm>
            <a:prstGeom prst="rect">
              <a:avLst/>
            </a:prstGeom>
            <a:noFill/>
            <a:ln w="12700">
              <a:solidFill>
                <a:srgbClr val="99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>
                  <a:solidFill>
                    <a:srgbClr val="990000"/>
                  </a:solidFill>
                  <a:latin typeface="Times New Roman" panose="02020603050405020304" pitchFamily="18" charset="0"/>
                </a:rPr>
                <a:t>Each pair of tables requires an equality-check condition in the WHERE clause, matching primary keys against foreign keys</a:t>
              </a:r>
            </a:p>
          </p:txBody>
        </p:sp>
        <p:sp>
          <p:nvSpPr>
            <p:cNvPr id="8200" name="Rectangle 10">
              <a:extLst>
                <a:ext uri="{FF2B5EF4-FFF2-40B4-BE49-F238E27FC236}">
                  <a16:creationId xmlns:a16="http://schemas.microsoft.com/office/drawing/2014/main" xmlns="" id="{D174865A-0D93-4E7C-9793-5542F6E041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592"/>
              <a:ext cx="4560" cy="576"/>
            </a:xfrm>
            <a:prstGeom prst="rect">
              <a:avLst/>
            </a:prstGeom>
            <a:noFill/>
            <a:ln w="25400">
              <a:solidFill>
                <a:srgbClr val="99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01" name="Line 11">
              <a:extLst>
                <a:ext uri="{FF2B5EF4-FFF2-40B4-BE49-F238E27FC236}">
                  <a16:creationId xmlns:a16="http://schemas.microsoft.com/office/drawing/2014/main" xmlns="" id="{F644674B-2A00-4A09-B127-E97EFAFAE3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20" y="3168"/>
              <a:ext cx="0" cy="384"/>
            </a:xfrm>
            <a:prstGeom prst="line">
              <a:avLst/>
            </a:prstGeom>
            <a:noFill/>
            <a:ln w="22225">
              <a:solidFill>
                <a:srgbClr val="990000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>
            <a:extLst>
              <a:ext uri="{FF2B5EF4-FFF2-40B4-BE49-F238E27FC236}">
                <a16:creationId xmlns:a16="http://schemas.microsoft.com/office/drawing/2014/main" xmlns="" id="{D856CD80-F85F-421B-9C5B-0716D96F0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7C3218-F941-4380-A4F3-4BDB93C9FDB0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  <p:pic>
        <p:nvPicPr>
          <p:cNvPr id="9219" name="Picture 19" descr="CAP1">
            <a:extLst>
              <a:ext uri="{FF2B5EF4-FFF2-40B4-BE49-F238E27FC236}">
                <a16:creationId xmlns:a16="http://schemas.microsoft.com/office/drawing/2014/main" xmlns="" id="{1BDDDB15-A595-46E6-9139-D061E6F2D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8153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 Box 3">
            <a:extLst>
              <a:ext uri="{FF2B5EF4-FFF2-40B4-BE49-F238E27FC236}">
                <a16:creationId xmlns:a16="http://schemas.microsoft.com/office/drawing/2014/main" xmlns="" id="{ED1F8D5E-3D97-411F-9266-BD60AAB26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193675"/>
            <a:ext cx="3815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Results from a four-table join</a:t>
            </a:r>
          </a:p>
        </p:txBody>
      </p:sp>
      <p:grpSp>
        <p:nvGrpSpPr>
          <p:cNvPr id="2" name="Group 18">
            <a:extLst>
              <a:ext uri="{FF2B5EF4-FFF2-40B4-BE49-F238E27FC236}">
                <a16:creationId xmlns:a16="http://schemas.microsoft.com/office/drawing/2014/main" xmlns="" id="{AE8754A9-A601-4A8E-858A-3AB78DC74D30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565275"/>
            <a:ext cx="8128000" cy="1939925"/>
            <a:chOff x="288" y="672"/>
            <a:chExt cx="5120" cy="1367"/>
          </a:xfrm>
        </p:grpSpPr>
        <p:sp>
          <p:nvSpPr>
            <p:cNvPr id="9228" name="Rectangle 5">
              <a:extLst>
                <a:ext uri="{FF2B5EF4-FFF2-40B4-BE49-F238E27FC236}">
                  <a16:creationId xmlns:a16="http://schemas.microsoft.com/office/drawing/2014/main" xmlns="" id="{75EFB4DC-9CAC-44CB-9FD4-E4F6A2B2A8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951"/>
              <a:ext cx="5120" cy="1088"/>
            </a:xfrm>
            <a:prstGeom prst="rect">
              <a:avLst/>
            </a:prstGeom>
            <a:noFill/>
            <a:ln w="25400">
              <a:solidFill>
                <a:srgbClr val="99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29" name="Text Box 6">
              <a:extLst>
                <a:ext uri="{FF2B5EF4-FFF2-40B4-BE49-F238E27FC236}">
                  <a16:creationId xmlns:a16="http://schemas.microsoft.com/office/drawing/2014/main" xmlns="" id="{900934A4-FDF2-41DE-940B-66D6D88339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672"/>
              <a:ext cx="2259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rgbClr val="990000"/>
                  </a:solidFill>
                  <a:latin typeface="Times New Roman" panose="02020603050405020304" pitchFamily="18" charset="0"/>
                </a:rPr>
                <a:t>From CUSTOMER_T table</a:t>
              </a:r>
            </a:p>
          </p:txBody>
        </p:sp>
      </p:grpSp>
      <p:grpSp>
        <p:nvGrpSpPr>
          <p:cNvPr id="3" name="Group 7">
            <a:extLst>
              <a:ext uri="{FF2B5EF4-FFF2-40B4-BE49-F238E27FC236}">
                <a16:creationId xmlns:a16="http://schemas.microsoft.com/office/drawing/2014/main" xmlns="" id="{77099CDF-438A-44F1-A68A-BE1CCBF40745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3581400"/>
            <a:ext cx="3111500" cy="2047875"/>
            <a:chOff x="336" y="1872"/>
            <a:chExt cx="1960" cy="2108"/>
          </a:xfrm>
        </p:grpSpPr>
        <p:sp>
          <p:nvSpPr>
            <p:cNvPr id="9226" name="Rectangle 8">
              <a:extLst>
                <a:ext uri="{FF2B5EF4-FFF2-40B4-BE49-F238E27FC236}">
                  <a16:creationId xmlns:a16="http://schemas.microsoft.com/office/drawing/2014/main" xmlns="" id="{E9008931-003A-4F7A-BA55-81CD769BAF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1872"/>
              <a:ext cx="1920" cy="1386"/>
            </a:xfrm>
            <a:prstGeom prst="rect">
              <a:avLst/>
            </a:prstGeom>
            <a:noFill/>
            <a:ln w="25400">
              <a:solidFill>
                <a:srgbClr val="99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27" name="Text Box 9">
              <a:extLst>
                <a:ext uri="{FF2B5EF4-FFF2-40B4-BE49-F238E27FC236}">
                  <a16:creationId xmlns:a16="http://schemas.microsoft.com/office/drawing/2014/main" xmlns="" id="{C63FEFDF-B0C4-4B01-B5BC-656EFEEEA1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510"/>
              <a:ext cx="1864" cy="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rgbClr val="990000"/>
                  </a:solidFill>
                  <a:latin typeface="Times New Roman" panose="02020603050405020304" pitchFamily="18" charset="0"/>
                </a:rPr>
                <a:t>From ORDER_T table</a:t>
              </a:r>
            </a:p>
          </p:txBody>
        </p:sp>
      </p:grpSp>
      <p:grpSp>
        <p:nvGrpSpPr>
          <p:cNvPr id="4" name="Group 10">
            <a:extLst>
              <a:ext uri="{FF2B5EF4-FFF2-40B4-BE49-F238E27FC236}">
                <a16:creationId xmlns:a16="http://schemas.microsoft.com/office/drawing/2014/main" xmlns="" id="{51BC38B5-AE5A-4DAB-B057-2CFC1833E375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3587750"/>
            <a:ext cx="4953000" cy="2066925"/>
            <a:chOff x="2304" y="1872"/>
            <a:chExt cx="3120" cy="1017"/>
          </a:xfrm>
        </p:grpSpPr>
        <p:sp>
          <p:nvSpPr>
            <p:cNvPr id="9224" name="Rectangle 11">
              <a:extLst>
                <a:ext uri="{FF2B5EF4-FFF2-40B4-BE49-F238E27FC236}">
                  <a16:creationId xmlns:a16="http://schemas.microsoft.com/office/drawing/2014/main" xmlns="" id="{3145B195-0CB4-49D6-A070-5EAD1E498D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872"/>
              <a:ext cx="3120" cy="681"/>
            </a:xfrm>
            <a:prstGeom prst="rect">
              <a:avLst/>
            </a:prstGeom>
            <a:noFill/>
            <a:ln w="25400">
              <a:solidFill>
                <a:srgbClr val="99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rgbClr val="990000"/>
                </a:solidFill>
                <a:latin typeface="Tahom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25" name="Text Box 12">
              <a:extLst>
                <a:ext uri="{FF2B5EF4-FFF2-40B4-BE49-F238E27FC236}">
                  <a16:creationId xmlns:a16="http://schemas.microsoft.com/office/drawing/2014/main" xmlns="" id="{515A36E1-F415-400C-9F77-7D985ED3D8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50" y="2664"/>
              <a:ext cx="2110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rgbClr val="990000"/>
                  </a:solidFill>
                  <a:latin typeface="Times New Roman" panose="02020603050405020304" pitchFamily="18" charset="0"/>
                </a:rPr>
                <a:t>From PRODUCT_T table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xmlns="" id="{9F652661-A77D-49C1-8362-B6393E168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AF6018E-28B1-4711-8A91-7056C41A0835}" type="slidenum">
              <a:rPr lang="en-US" altLang="en-US"/>
              <a:pPr eaLnBrk="1" hangingPunct="1"/>
              <a:t>24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xmlns="" id="{9D7A3622-4436-4E6B-97D6-AE7CAE25C6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Processing Multiple Tables 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dirty="0">
                <a:solidFill>
                  <a:schemeClr val="bg1"/>
                </a:solidFill>
              </a:rPr>
              <a:t>Using Subqueries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xmlns="" id="{E8E3FF15-2631-4B3E-9C00-9FE5414AEC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Subquery–placing an inner query (SELECT statement) inside an outer query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Subqueries can be: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Noncorrelated–executed once for the entire outer query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Correlated–executed once for each row returned by the outer query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>
            <a:extLst>
              <a:ext uri="{FF2B5EF4-FFF2-40B4-BE49-F238E27FC236}">
                <a16:creationId xmlns:a16="http://schemas.microsoft.com/office/drawing/2014/main" xmlns="" id="{8EDCC709-15CC-4665-8FFA-915ECB09C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9B9D930-881D-4E85-99AF-160E31CBAD73}" type="slidenum">
              <a:rPr lang="en-US" altLang="en-US"/>
              <a:pPr eaLnBrk="1" hangingPunct="1"/>
              <a:t>25</a:t>
            </a:fld>
            <a:endParaRPr lang="en-US" altLang="en-US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xmlns="" id="{21241F64-12C3-43D9-9AF0-D275A7820B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2971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dirty="0"/>
              <a:t>Show all customers who have placed an order</a:t>
            </a:r>
          </a:p>
          <a:p>
            <a:pPr eaLnBrk="1" hangingPunct="1">
              <a:lnSpc>
                <a:spcPct val="80000"/>
              </a:lnSpc>
            </a:pPr>
            <a:endParaRPr lang="en-US" altLang="en-US" dirty="0"/>
          </a:p>
          <a:p>
            <a:pPr eaLnBrk="1" hangingPunct="1">
              <a:lnSpc>
                <a:spcPct val="80000"/>
              </a:lnSpc>
            </a:pPr>
            <a:endParaRPr lang="en-US" altLang="en-US" dirty="0"/>
          </a:p>
          <a:p>
            <a:pPr eaLnBrk="1" hangingPunct="1">
              <a:lnSpc>
                <a:spcPct val="80000"/>
              </a:lnSpc>
            </a:pPr>
            <a:endParaRPr lang="en-US" altLang="en-US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SELECT CUSTOMER_NAME     FROM CUSTOMER_T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WHERE CUSTOMER_ID  IN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			(SELECT DISTINCT CUSTOMER_ID FROM ORDER_T);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xmlns="" id="{D930A627-9160-4CA4-A39A-1454E5AEF9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Subquery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>
            <a:extLst>
              <a:ext uri="{FF2B5EF4-FFF2-40B4-BE49-F238E27FC236}">
                <a16:creationId xmlns:a16="http://schemas.microsoft.com/office/drawing/2014/main" xmlns="" id="{776D0E2B-D1AC-47E3-AAE7-C7BFE6683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733FD82-7341-4A61-97BA-DEC6CDF5432D}" type="slidenum">
              <a:rPr lang="en-US" altLang="en-US"/>
              <a:pPr eaLnBrk="1" hangingPunct="1"/>
              <a:t>26</a:t>
            </a:fld>
            <a:endParaRPr lang="en-US" altLang="en-US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xmlns="" id="{25B16DF8-3BE8-4CCA-8F41-FA1E72DF5C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Correlated vs. Noncorrelated Subqueries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xmlns="" id="{1F834054-6C30-4518-B28F-73DFF64DA2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505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Noncorrelated subqueries: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Do not depend on data from the outer query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Execute once for the entire outer query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Correlated subqueries: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Make use of data from the outer query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Execute once for each row of the outer query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xmlns="" id="{C4578567-EA7D-47AF-B375-F1520CFD5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A8EE1EE-D3DE-4A96-A605-C269294C743F}" type="slidenum">
              <a:rPr lang="en-US" altLang="en-US"/>
              <a:pPr eaLnBrk="1" hangingPunct="1"/>
              <a:t>27</a:t>
            </a:fld>
            <a:endParaRPr lang="en-US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xmlns="" id="{36E288A7-F3A5-4343-9072-6A63808824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5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Union Queries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xmlns="" id="{3CA710CC-849D-47D7-B4FB-A469818E1C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 sz="2800"/>
              <a:t>Combine the output (union of multiple queries) together into a single result table</a:t>
            </a:r>
          </a:p>
        </p:txBody>
      </p:sp>
      <p:pic>
        <p:nvPicPr>
          <p:cNvPr id="13317" name="Picture 4" descr="CAP1">
            <a:extLst>
              <a:ext uri="{FF2B5EF4-FFF2-40B4-BE49-F238E27FC236}">
                <a16:creationId xmlns:a16="http://schemas.microsoft.com/office/drawing/2014/main" xmlns="" id="{70907F41-7B55-4AFE-B7A2-8759A1ACA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57400"/>
            <a:ext cx="7086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9">
            <a:extLst>
              <a:ext uri="{FF2B5EF4-FFF2-40B4-BE49-F238E27FC236}">
                <a16:creationId xmlns:a16="http://schemas.microsoft.com/office/drawing/2014/main" xmlns="" id="{CC2C94BC-D79F-454A-AE04-37B1AD5BB499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2133600"/>
            <a:ext cx="6858000" cy="1752600"/>
            <a:chOff x="768" y="1344"/>
            <a:chExt cx="4320" cy="1104"/>
          </a:xfrm>
        </p:grpSpPr>
        <p:sp>
          <p:nvSpPr>
            <p:cNvPr id="13325" name="Rectangle 5">
              <a:extLst>
                <a:ext uri="{FF2B5EF4-FFF2-40B4-BE49-F238E27FC236}">
                  <a16:creationId xmlns:a16="http://schemas.microsoft.com/office/drawing/2014/main" xmlns="" id="{1991F07A-141A-4DC5-8733-524DE756E6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1344"/>
              <a:ext cx="4320" cy="1104"/>
            </a:xfrm>
            <a:prstGeom prst="rect">
              <a:avLst/>
            </a:prstGeom>
            <a:noFill/>
            <a:ln w="1587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6" name="Text Box 7">
              <a:extLst>
                <a:ext uri="{FF2B5EF4-FFF2-40B4-BE49-F238E27FC236}">
                  <a16:creationId xmlns:a16="http://schemas.microsoft.com/office/drawing/2014/main" xmlns="" id="{CC0F4223-BDC8-4F13-BC7C-AB87E455AE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0" y="2132"/>
              <a:ext cx="79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990000"/>
                  </a:solidFill>
                  <a:latin typeface="Tahoma" panose="020B0604030504040204" pitchFamily="34" charset="0"/>
                  <a:cs typeface="Arial" panose="020B0604020202020204" pitchFamily="34" charset="0"/>
                </a:rPr>
                <a:t>First query</a:t>
              </a:r>
            </a:p>
          </p:txBody>
        </p:sp>
      </p:grpSp>
      <p:grpSp>
        <p:nvGrpSpPr>
          <p:cNvPr id="3" name="Group 10">
            <a:extLst>
              <a:ext uri="{FF2B5EF4-FFF2-40B4-BE49-F238E27FC236}">
                <a16:creationId xmlns:a16="http://schemas.microsoft.com/office/drawing/2014/main" xmlns="" id="{0E42C1B7-0D7D-446E-8C39-F099B6EFB84E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4267200"/>
            <a:ext cx="6858000" cy="1905000"/>
            <a:chOff x="768" y="2688"/>
            <a:chExt cx="4320" cy="1200"/>
          </a:xfrm>
        </p:grpSpPr>
        <p:sp>
          <p:nvSpPr>
            <p:cNvPr id="13323" name="Rectangle 6">
              <a:extLst>
                <a:ext uri="{FF2B5EF4-FFF2-40B4-BE49-F238E27FC236}">
                  <a16:creationId xmlns:a16="http://schemas.microsoft.com/office/drawing/2014/main" xmlns="" id="{9529AAD5-8C87-413A-BF5B-45941B6E32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688"/>
              <a:ext cx="4320" cy="1200"/>
            </a:xfrm>
            <a:prstGeom prst="rect">
              <a:avLst/>
            </a:prstGeom>
            <a:noFill/>
            <a:ln w="1587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4" name="Text Box 8">
              <a:extLst>
                <a:ext uri="{FF2B5EF4-FFF2-40B4-BE49-F238E27FC236}">
                  <a16:creationId xmlns:a16="http://schemas.microsoft.com/office/drawing/2014/main" xmlns="" id="{22730D7F-2182-4E7E-90CD-7DDF5AC417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3552"/>
              <a:ext cx="9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990000"/>
                  </a:solidFill>
                  <a:latin typeface="Tahoma" panose="020B0604030504040204" pitchFamily="34" charset="0"/>
                  <a:cs typeface="Arial" panose="020B0604020202020204" pitchFamily="34" charset="0"/>
                </a:rPr>
                <a:t>Second query</a:t>
              </a:r>
            </a:p>
          </p:txBody>
        </p:sp>
      </p:grpSp>
      <p:grpSp>
        <p:nvGrpSpPr>
          <p:cNvPr id="4" name="Group 13">
            <a:extLst>
              <a:ext uri="{FF2B5EF4-FFF2-40B4-BE49-F238E27FC236}">
                <a16:creationId xmlns:a16="http://schemas.microsoft.com/office/drawing/2014/main" xmlns="" id="{2CD4CCD8-9BB4-41CD-A633-AD51D6610523}"/>
              </a:ext>
            </a:extLst>
          </p:cNvPr>
          <p:cNvGrpSpPr>
            <a:grpSpLocks/>
          </p:cNvGrpSpPr>
          <p:nvPr/>
        </p:nvGrpSpPr>
        <p:grpSpPr bwMode="auto">
          <a:xfrm>
            <a:off x="3175" y="3976688"/>
            <a:ext cx="1673225" cy="366712"/>
            <a:chOff x="2" y="2496"/>
            <a:chExt cx="1054" cy="231"/>
          </a:xfrm>
        </p:grpSpPr>
        <p:sp>
          <p:nvSpPr>
            <p:cNvPr id="13321" name="Text Box 11">
              <a:extLst>
                <a:ext uri="{FF2B5EF4-FFF2-40B4-BE49-F238E27FC236}">
                  <a16:creationId xmlns:a16="http://schemas.microsoft.com/office/drawing/2014/main" xmlns="" id="{6F24D210-DEA4-4D75-8F4D-6E2D4CED18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" y="2496"/>
              <a:ext cx="67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990000"/>
                  </a:solidFill>
                  <a:latin typeface="Tahoma" panose="020B0604030504040204" pitchFamily="34" charset="0"/>
                  <a:cs typeface="Arial" panose="020B0604020202020204" pitchFamily="34" charset="0"/>
                </a:rPr>
                <a:t>Combine</a:t>
              </a:r>
            </a:p>
          </p:txBody>
        </p:sp>
        <p:sp>
          <p:nvSpPr>
            <p:cNvPr id="13322" name="Line 12">
              <a:extLst>
                <a:ext uri="{FF2B5EF4-FFF2-40B4-BE49-F238E27FC236}">
                  <a16:creationId xmlns:a16="http://schemas.microsoft.com/office/drawing/2014/main" xmlns="" id="{225D6D5D-0AD7-444B-A02F-28ABA6AB3B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2592"/>
              <a:ext cx="384" cy="0"/>
            </a:xfrm>
            <a:prstGeom prst="line">
              <a:avLst/>
            </a:prstGeom>
            <a:noFill/>
            <a:ln w="15875">
              <a:solidFill>
                <a:srgbClr val="8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6">
            <a:extLst>
              <a:ext uri="{FF2B5EF4-FFF2-40B4-BE49-F238E27FC236}">
                <a16:creationId xmlns:a16="http://schemas.microsoft.com/office/drawing/2014/main" xmlns="" id="{F3E59F4D-819F-42EA-8A80-84C1D20A5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501E3F7-5B92-451B-A300-45AA6A6D10B1}" type="slidenum">
              <a:rPr lang="en-US" altLang="en-US"/>
              <a:pPr eaLnBrk="1" hangingPunct="1"/>
              <a:t>28</a:t>
            </a:fld>
            <a:endParaRPr lang="en-US" altLang="en-US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xmlns="" id="{9D8B6AA2-78FD-42A9-A876-78ECA44A8C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bg1"/>
                </a:solidFill>
              </a:rPr>
              <a:t>Conditional Expressions Using Case Syntax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xmlns="" id="{8F5B7A8A-3DD1-4BA7-830F-C5F142E2B31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This is available with newer versions of SQL, previously not part of the standard</a:t>
            </a:r>
          </a:p>
        </p:txBody>
      </p:sp>
      <p:pic>
        <p:nvPicPr>
          <p:cNvPr id="14341" name="Picture 8" descr="CAP1">
            <a:extLst>
              <a:ext uri="{FF2B5EF4-FFF2-40B4-BE49-F238E27FC236}">
                <a16:creationId xmlns:a16="http://schemas.microsoft.com/office/drawing/2014/main" xmlns="" id="{BBBFC9CC-B1C0-4916-AC3C-71E3D269FC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981200"/>
            <a:ext cx="48768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xmlns="" id="{22FE5989-B7F4-4CDD-B370-EE35BC34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0451258-4056-4A7F-9F5D-5FD5CA0BD2D0}" type="slidenum">
              <a:rPr lang="en-US" altLang="en-US"/>
              <a:pPr eaLnBrk="1" hangingPunct="1"/>
              <a:t>29</a:t>
            </a:fld>
            <a:endParaRPr lang="en-US" altLang="en-US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xmlns="" id="{29396782-515F-4784-8304-3E1DF096E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bg1"/>
                </a:solidFill>
              </a:rPr>
              <a:t>Transaction </a:t>
            </a:r>
            <a:r>
              <a:rPr lang="en-US" altLang="en-US" dirty="0">
                <a:solidFill>
                  <a:schemeClr val="bg1"/>
                </a:solidFill>
              </a:rPr>
              <a:t>Integrity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xmlns="" id="{84C2BC0E-7169-4681-8DE8-3AB1B9F204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4837" y="1905000"/>
            <a:ext cx="7772400" cy="45069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Transaction </a:t>
            </a:r>
            <a:endParaRPr lang="en-US" altLang="en-US" sz="28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 smtClean="0"/>
              <a:t>A </a:t>
            </a:r>
            <a:r>
              <a:rPr lang="en-US" altLang="en-US" sz="2800" dirty="0"/>
              <a:t>discrete unit of work that must be </a:t>
            </a:r>
            <a:r>
              <a:rPr lang="en-US" altLang="en-US" sz="2800" dirty="0" smtClean="0"/>
              <a:t>completely </a:t>
            </a:r>
            <a:r>
              <a:rPr lang="en-US" altLang="en-US" sz="2800" dirty="0"/>
              <a:t>processed or not processed at </a:t>
            </a:r>
            <a:r>
              <a:rPr lang="en-US" altLang="en-US" sz="2800" dirty="0" smtClean="0"/>
              <a:t>all</a:t>
            </a:r>
            <a:endParaRPr lang="en-US" altLang="en-US" sz="28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May involve multiple updates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If any update fails, then all other updates must be cancelled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xmlns="" id="{A1DBF9CD-E6E0-46E7-8583-D495496EF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25E3096-DE06-40C1-B043-754D7A7289AC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xmlns="" id="{19BDB9F6-6BE2-4CDF-AF74-DFEE7A2E3B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Insert Statement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xmlns="" id="{F3C59AD7-E9DF-4C2D-BEC5-98D803280C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19050" y="1682750"/>
            <a:ext cx="91440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Adds data to a table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Inserting into a table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990000"/>
                </a:solidFill>
              </a:rPr>
              <a:t>INSERT INTO CUSTOMER_T VALUES (001, ‘Contemporary Casuals’, ‘1355 S. Himes Blvd.’, ‘Gainesville’, ‘FL’, 32601);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Inserting a record that has some null attributes requires identifying the fields that actually get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rgbClr val="990000"/>
                </a:solidFill>
              </a:rPr>
              <a:t>INSERT INTO PRODUCT_T (PRODUCT_ID, PRODUCT_DESCRIPTION,PRODUCT_FINISH, STANDARD_PRICE, PRODUCT_ON_HAND) VALUES (1, ‘End Table’, ‘Cherry’, 175, 8);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Inserting from another table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rgbClr val="990000"/>
                </a:solidFill>
              </a:rPr>
              <a:t>INSERT INTO CA_CUSTOMER_T SELECT * FROM CUSTOMER_T WHERE STATE = ‘CA’;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Transaction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SQL commands for transactions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BEGIN TRANSACTION/END TRANSACTION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Marks boundaries of a transaction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COMMIT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Makes all updates permanent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ROLLBACK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Cancels updates since the last COMMIT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24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>
            <a:extLst>
              <a:ext uri="{FF2B5EF4-FFF2-40B4-BE49-F238E27FC236}">
                <a16:creationId xmlns:a16="http://schemas.microsoft.com/office/drawing/2014/main" xmlns="" id="{815E8356-869F-4150-B217-512AB7D33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4F08640-6249-46B7-A9D2-DD594280008C}" type="slidenum">
              <a:rPr lang="en-US" altLang="en-US"/>
              <a:pPr eaLnBrk="1" hangingPunct="1"/>
              <a:t>31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xmlns="" id="{FE749AE1-8230-488B-9808-E5AEBC906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93675"/>
            <a:ext cx="59741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An SQL Transaction sequence (in pseudocode)</a:t>
            </a:r>
          </a:p>
        </p:txBody>
      </p:sp>
      <p:pic>
        <p:nvPicPr>
          <p:cNvPr id="16388" name="Picture 4" descr="CAP1">
            <a:extLst>
              <a:ext uri="{FF2B5EF4-FFF2-40B4-BE49-F238E27FC236}">
                <a16:creationId xmlns:a16="http://schemas.microsoft.com/office/drawing/2014/main" xmlns="" id="{1189618F-8873-44FE-885E-2E7078A31B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00075"/>
            <a:ext cx="7696200" cy="554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>
            <a:extLst>
              <a:ext uri="{FF2B5EF4-FFF2-40B4-BE49-F238E27FC236}">
                <a16:creationId xmlns:a16="http://schemas.microsoft.com/office/drawing/2014/main" xmlns="" id="{815E8356-869F-4150-B217-512AB7D33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4F08640-6249-46B7-A9D2-DD594280008C}" type="slidenum">
              <a:rPr lang="en-US" altLang="en-US"/>
              <a:pPr eaLnBrk="1" hangingPunct="1"/>
              <a:t>32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xmlns="" id="{FE749AE1-8230-488B-9808-E5AEBC906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4955" y="381000"/>
            <a:ext cx="393409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dirty="0">
                <a:solidFill>
                  <a:schemeClr val="bg1"/>
                </a:solidFill>
                <a:latin typeface="Times New Roman" panose="02020603050405020304" pitchFamily="18" charset="0"/>
              </a:rPr>
              <a:t>Stored Procedures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DE42DB4-2F6E-4E41-966F-CBFB0BABE0E8}"/>
              </a:ext>
            </a:extLst>
          </p:cNvPr>
          <p:cNvSpPr/>
          <p:nvPr/>
        </p:nvSpPr>
        <p:spPr>
          <a:xfrm>
            <a:off x="381000" y="1676400"/>
            <a:ext cx="8534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 prepared SQL code that you can save, so the code can be reused over and over again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r>
              <a:rPr lang="en-US" sz="2800" dirty="0"/>
              <a:t>CREATE PROCEDURE </a:t>
            </a:r>
            <a:r>
              <a:rPr lang="en-US" sz="2800" dirty="0" err="1"/>
              <a:t>procedure_name</a:t>
            </a:r>
            <a:endParaRPr lang="en-US" sz="2800" dirty="0"/>
          </a:p>
          <a:p>
            <a:r>
              <a:rPr lang="en-US" sz="2800" dirty="0"/>
              <a:t>AS</a:t>
            </a:r>
          </a:p>
          <a:p>
            <a:r>
              <a:rPr lang="en-US" sz="2800" dirty="0" err="1"/>
              <a:t>sql_statement</a:t>
            </a:r>
            <a:r>
              <a:rPr lang="en-US" sz="2800" dirty="0"/>
              <a:t>;</a:t>
            </a:r>
          </a:p>
          <a:p>
            <a:endParaRPr lang="en-US" sz="2800" dirty="0"/>
          </a:p>
          <a:p>
            <a:r>
              <a:rPr lang="en-US" sz="2800" dirty="0"/>
              <a:t>EXEC </a:t>
            </a:r>
            <a:r>
              <a:rPr lang="en-US" sz="2800" dirty="0" err="1"/>
              <a:t>procedure_name</a:t>
            </a:r>
            <a:r>
              <a:rPr lang="en-US" sz="28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7602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xmlns="" id="{FF8F722B-0009-4013-B0ED-3F4301899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B213503-2A35-4BFB-BCAD-EECB3EB2D23A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xmlns="" id="{81D261B7-F254-406A-9150-DC586AEDA5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Delete Statement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xmlns="" id="{0530A080-4B09-4299-9A25-3007386839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Removes rows from a table</a:t>
            </a:r>
          </a:p>
          <a:p>
            <a:pPr eaLnBrk="1" hangingPunct="1"/>
            <a:r>
              <a:rPr lang="en-US" altLang="en-US" dirty="0"/>
              <a:t>Delete certain rows</a:t>
            </a:r>
          </a:p>
          <a:p>
            <a:pPr lvl="1" eaLnBrk="1" hangingPunct="1"/>
            <a:r>
              <a:rPr lang="en-US" altLang="en-US" dirty="0">
                <a:solidFill>
                  <a:srgbClr val="990000"/>
                </a:solidFill>
              </a:rPr>
              <a:t>DELETE FROM CUSTOMER_T WHERE STATE = ‘HI’;</a:t>
            </a:r>
          </a:p>
          <a:p>
            <a:pPr eaLnBrk="1" hangingPunct="1"/>
            <a:r>
              <a:rPr lang="en-US" altLang="en-US" dirty="0"/>
              <a:t>Delete all rows</a:t>
            </a:r>
          </a:p>
          <a:p>
            <a:pPr lvl="1" eaLnBrk="1" hangingPunct="1"/>
            <a:r>
              <a:rPr lang="en-US" altLang="en-US" dirty="0">
                <a:solidFill>
                  <a:srgbClr val="990000"/>
                </a:solidFill>
              </a:rPr>
              <a:t>DELETE FROM CUSTOMER_T;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xmlns="" id="{C2386682-30A0-45A6-9E8F-B45A58123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1DDD9D8-9737-4E7F-9F87-9329306BB914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xmlns="" id="{8A948B00-E145-4418-B5E8-EB176CD1A3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Update Statement	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xmlns="" id="{471B77B8-1DF1-41C5-9B0B-5EDDA93B48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eaLnBrk="1" hangingPunct="1"/>
            <a:r>
              <a:rPr lang="en-US" altLang="en-US" dirty="0"/>
              <a:t>Modifies data in existing rows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sz="2800" dirty="0">
                <a:solidFill>
                  <a:srgbClr val="990000"/>
                </a:solidFill>
              </a:rPr>
              <a:t>UPDATE PRODUCT_T SET UNIT_PRICE = 775 WHERE PRODUCT_ID = 7;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xmlns="" id="{0475BA5D-EE4F-4319-92AC-C5A00D990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C3886C-97B2-4619-8266-1CEF0DA2F341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xmlns="" id="{D6B9F1F1-5273-4464-A0B3-70AE0393C6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SELECT Statement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xmlns="" id="{9DF03D00-8714-42BA-A8F6-632E17807B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90512" y="1636712"/>
            <a:ext cx="8839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Used for queries on single or multiple tables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Clauses of the SELECT statement: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rgbClr val="990000"/>
                </a:solidFill>
              </a:rPr>
              <a:t>SELECT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List the columns (and expressions) that should be returned from the query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rgbClr val="990000"/>
                </a:solidFill>
              </a:rPr>
              <a:t>FROM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Indicate the table(s) or view(s) from which data will be obtained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rgbClr val="990000"/>
                </a:solidFill>
              </a:rPr>
              <a:t>WHERE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Indicate the conditions under which a row will be included in the result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rgbClr val="990000"/>
                </a:solidFill>
              </a:rPr>
              <a:t>GROUP BY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Indicate categorization of results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rgbClr val="990000"/>
                </a:solidFill>
              </a:rPr>
              <a:t>HAVING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Indicate the conditions under which a category (group) will be included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rgbClr val="990000"/>
                </a:solidFill>
              </a:rPr>
              <a:t>ORDER BY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Sorts the result according to specified criteria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>
            <a:extLst>
              <a:ext uri="{FF2B5EF4-FFF2-40B4-BE49-F238E27FC236}">
                <a16:creationId xmlns:a16="http://schemas.microsoft.com/office/drawing/2014/main" xmlns="" id="{2AFA1C24-51E4-41BC-8950-75F2C0C71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D52667B-2FD0-4724-B788-B8513D1F4C5A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xmlns="" id="{F8A6A506-5BC2-4BE0-B189-61A6BC4A87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SELECT Example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xmlns="" id="{DC1CFBBF-38E5-41AE-BE2B-4DFC057A00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8575" y="1382713"/>
            <a:ext cx="8839200" cy="2971800"/>
          </a:xfrm>
        </p:spPr>
        <p:txBody>
          <a:bodyPr/>
          <a:lstStyle/>
          <a:p>
            <a:pPr eaLnBrk="1" hangingPunct="1"/>
            <a:r>
              <a:rPr lang="en-US" altLang="en-US" dirty="0"/>
              <a:t>Find products with standard price less than $275</a:t>
            </a:r>
          </a:p>
          <a:p>
            <a:pPr eaLnBrk="1" hangingPunct="1"/>
            <a:endParaRPr lang="en-US" altLang="en-US" dirty="0"/>
          </a:p>
          <a:p>
            <a:pPr lvl="1" eaLnBrk="1" hangingPunct="1">
              <a:buFontTx/>
              <a:buNone/>
            </a:pPr>
            <a:r>
              <a:rPr lang="en-US" altLang="en-US" sz="2400" dirty="0">
                <a:solidFill>
                  <a:srgbClr val="990000"/>
                </a:solidFill>
              </a:rPr>
              <a:t>SELECT</a:t>
            </a:r>
            <a:r>
              <a:rPr lang="en-US" altLang="en-US" sz="2400" dirty="0"/>
              <a:t> PRODUCT_NAME, STANDARD_PRICE </a:t>
            </a:r>
          </a:p>
          <a:p>
            <a:pPr lvl="1" eaLnBrk="1" hangingPunct="1">
              <a:buFontTx/>
              <a:buNone/>
            </a:pPr>
            <a:r>
              <a:rPr lang="en-US" altLang="en-US" sz="2400" dirty="0">
                <a:solidFill>
                  <a:srgbClr val="990000"/>
                </a:solidFill>
              </a:rPr>
              <a:t>	FROM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PRODUCT_V </a:t>
            </a:r>
          </a:p>
          <a:p>
            <a:pPr lvl="1" eaLnBrk="1" hangingPunct="1">
              <a:buFontTx/>
              <a:buNone/>
            </a:pPr>
            <a:r>
              <a:rPr lang="en-US" altLang="en-US" sz="2400" dirty="0" smtClean="0">
                <a:solidFill>
                  <a:srgbClr val="990000"/>
                </a:solidFill>
              </a:rPr>
              <a:t>	WHERE</a:t>
            </a:r>
            <a:r>
              <a:rPr lang="en-US" altLang="en-US" sz="2400" dirty="0" smtClean="0"/>
              <a:t> STANDARD_PRICE &lt; 275;</a:t>
            </a:r>
            <a:endParaRPr lang="en-US" altLang="en-US" sz="2400" dirty="0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xmlns="" id="{3F92390E-7DC5-4DB3-87C3-C81987902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350" y="5497513"/>
            <a:ext cx="39533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Comparison Operators in SQL</a:t>
            </a:r>
          </a:p>
        </p:txBody>
      </p:sp>
      <p:pic>
        <p:nvPicPr>
          <p:cNvPr id="22534" name="Picture 6" descr="CAP1">
            <a:extLst>
              <a:ext uri="{FF2B5EF4-FFF2-40B4-BE49-F238E27FC236}">
                <a16:creationId xmlns:a16="http://schemas.microsoft.com/office/drawing/2014/main" xmlns="" id="{7D97CB67-68ED-472A-9C85-D060798BF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429000"/>
            <a:ext cx="2667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xmlns="" id="{6C8E978D-F8E1-45F7-86C8-A8A37940A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7CD15B7-7E07-4758-BF9B-B4817BA99602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xmlns="" id="{F2A14671-8720-4193-8B5E-F5FE8309FD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SELECT Example Using Alias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xmlns="" id="{E1369005-7170-40DF-93FE-3ABC6175DB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8839200" cy="4114800"/>
          </a:xfrm>
        </p:spPr>
        <p:txBody>
          <a:bodyPr/>
          <a:lstStyle/>
          <a:p>
            <a:pPr eaLnBrk="1" hangingPunct="1"/>
            <a:r>
              <a:rPr lang="en-US" altLang="en-US" dirty="0"/>
              <a:t>Alias is an alternative column or table name</a:t>
            </a:r>
          </a:p>
          <a:p>
            <a:pPr eaLnBrk="1" hangingPunct="1"/>
            <a:endParaRPr lang="en-US" altLang="en-US" dirty="0"/>
          </a:p>
          <a:p>
            <a:pPr lvl="2" eaLnBrk="1" hangingPunct="1">
              <a:buFontTx/>
              <a:buNone/>
            </a:pPr>
            <a:r>
              <a:rPr lang="en-US" altLang="en-US" sz="3200" dirty="0"/>
              <a:t>SELECT </a:t>
            </a:r>
            <a:r>
              <a:rPr lang="en-US" altLang="en-US" sz="3200" dirty="0">
                <a:solidFill>
                  <a:srgbClr val="990000"/>
                </a:solidFill>
              </a:rPr>
              <a:t>CUST</a:t>
            </a:r>
            <a:r>
              <a:rPr lang="en-US" altLang="en-US" sz="3200" dirty="0"/>
              <a:t>.CUSTOMER AS </a:t>
            </a:r>
            <a:r>
              <a:rPr lang="en-US" altLang="en-US" sz="3200" dirty="0">
                <a:solidFill>
                  <a:srgbClr val="990000"/>
                </a:solidFill>
              </a:rPr>
              <a:t>NAME</a:t>
            </a:r>
            <a:r>
              <a:rPr lang="en-US" altLang="en-US" sz="3200" dirty="0"/>
              <a:t>, 	CUST.CUSTOMER_ADDRESS </a:t>
            </a:r>
          </a:p>
          <a:p>
            <a:pPr lvl="2" eaLnBrk="1" hangingPunct="1">
              <a:buFontTx/>
              <a:buNone/>
            </a:pPr>
            <a:r>
              <a:rPr lang="en-US" altLang="en-US" sz="3200" dirty="0"/>
              <a:t>FROM CUSTOMER_V </a:t>
            </a:r>
            <a:r>
              <a:rPr lang="en-US" altLang="en-US" sz="3200" dirty="0">
                <a:solidFill>
                  <a:srgbClr val="990000"/>
                </a:solidFill>
              </a:rPr>
              <a:t>CUST</a:t>
            </a:r>
          </a:p>
          <a:p>
            <a:pPr lvl="2" eaLnBrk="1" hangingPunct="1">
              <a:buFontTx/>
              <a:buNone/>
            </a:pPr>
            <a:r>
              <a:rPr lang="en-US" altLang="en-US" sz="3200" dirty="0"/>
              <a:t>		WHERE </a:t>
            </a:r>
            <a:r>
              <a:rPr lang="en-US" altLang="en-US" sz="3200" dirty="0">
                <a:solidFill>
                  <a:srgbClr val="990000"/>
                </a:solidFill>
              </a:rPr>
              <a:t>NAME</a:t>
            </a:r>
            <a:r>
              <a:rPr lang="en-US" altLang="en-US" sz="3200" dirty="0"/>
              <a:t> = ‘Home Furnishings’;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xmlns="" id="{D30554D6-C126-4EC1-8276-8318C1456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070BADF-77E4-4585-9884-309F7B29B5B5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xmlns="" id="{D036C5A2-E1B2-45A2-B0F0-B08A0D8569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SELECT Example 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dirty="0">
                <a:solidFill>
                  <a:schemeClr val="bg1"/>
                </a:solidFill>
              </a:rPr>
              <a:t>Using a Function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xmlns="" id="{F7B4DAFC-BA72-470B-99A9-FC379F6E94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8839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Using the COUNT </a:t>
            </a:r>
            <a:r>
              <a:rPr lang="en-US" altLang="en-US" b="1" i="1" dirty="0"/>
              <a:t>aggregate function</a:t>
            </a:r>
            <a:r>
              <a:rPr lang="en-US" altLang="en-US" dirty="0"/>
              <a:t> to find totals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SELECT </a:t>
            </a:r>
            <a:r>
              <a:rPr lang="en-US" altLang="en-US" dirty="0">
                <a:solidFill>
                  <a:srgbClr val="990000"/>
                </a:solidFill>
              </a:rPr>
              <a:t>COUNT(*)</a:t>
            </a:r>
            <a:r>
              <a:rPr lang="en-US" altLang="en-US" dirty="0"/>
              <a:t> FROM ORDER_LINE_V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	WHERE ORDER_ID = 1004;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2237</Template>
  <TotalTime>1758</TotalTime>
  <Words>1123</Words>
  <Application>Microsoft Office PowerPoint</Application>
  <PresentationFormat>On-screen Show (4:3)</PresentationFormat>
  <Paragraphs>239</Paragraphs>
  <Slides>32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Tahoma</vt:lpstr>
      <vt:lpstr>Times New Roman</vt:lpstr>
      <vt:lpstr>Wingdings</vt:lpstr>
      <vt:lpstr>Diseño predeterminado</vt:lpstr>
      <vt:lpstr>Database Systems </vt:lpstr>
      <vt:lpstr>PowerPoint Presentation</vt:lpstr>
      <vt:lpstr>Insert Statement</vt:lpstr>
      <vt:lpstr>Delete Statement</vt:lpstr>
      <vt:lpstr>Update Statement </vt:lpstr>
      <vt:lpstr>SELECT Statement</vt:lpstr>
      <vt:lpstr>SELECT Example</vt:lpstr>
      <vt:lpstr>SELECT Example Using Alias</vt:lpstr>
      <vt:lpstr>SELECT Example  Using a Function</vt:lpstr>
      <vt:lpstr>LIKE OPERATOR</vt:lpstr>
      <vt:lpstr>SELECT Example–Boolean Operators</vt:lpstr>
      <vt:lpstr>IN Operator</vt:lpstr>
      <vt:lpstr>SELECT Example –  Sorting Results with the ORDER BY Clause</vt:lpstr>
      <vt:lpstr>SELECT Example–  Categorizing Results Using the GROUP BY Clause</vt:lpstr>
      <vt:lpstr>SELECT Example–  Qualifying Results by Categories  Using the HAVING Clause</vt:lpstr>
      <vt:lpstr>PowerPoint Presentation</vt:lpstr>
      <vt:lpstr>Using and Defining Views</vt:lpstr>
      <vt:lpstr>Sample CREATE VIEW</vt:lpstr>
      <vt:lpstr>Processing Multiple Tables–Joins</vt:lpstr>
      <vt:lpstr>Inner and Outer Joins</vt:lpstr>
      <vt:lpstr>PowerPoint Presentation</vt:lpstr>
      <vt:lpstr>Multiple Table Join Example</vt:lpstr>
      <vt:lpstr>PowerPoint Presentation</vt:lpstr>
      <vt:lpstr>Processing Multiple Tables  Using Subqueries</vt:lpstr>
      <vt:lpstr>Subquery Example</vt:lpstr>
      <vt:lpstr>Correlated vs. Noncorrelated Subqueries</vt:lpstr>
      <vt:lpstr>Union Queries</vt:lpstr>
      <vt:lpstr>Conditional Expressions Using Case Syntax</vt:lpstr>
      <vt:lpstr>Transaction Integrity</vt:lpstr>
      <vt:lpstr>Transaction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CSE-862 SOFTWARE REQUIREMENTS ENGINEERING</dc:title>
  <dc:creator>Rimsha</dc:creator>
  <cp:lastModifiedBy>Rimsha's</cp:lastModifiedBy>
  <cp:revision>207</cp:revision>
  <dcterms:created xsi:type="dcterms:W3CDTF">2006-08-16T00:00:00Z</dcterms:created>
  <dcterms:modified xsi:type="dcterms:W3CDTF">2020-06-15T11:22:17Z</dcterms:modified>
</cp:coreProperties>
</file>