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1" r:id="rId3"/>
    <p:sldId id="262" r:id="rId4"/>
    <p:sldId id="263" r:id="rId5"/>
    <p:sldId id="265" r:id="rId6"/>
    <p:sldId id="315" r:id="rId7"/>
    <p:sldId id="268" r:id="rId8"/>
    <p:sldId id="269" r:id="rId9"/>
    <p:sldId id="270" r:id="rId10"/>
    <p:sldId id="271" r:id="rId11"/>
    <p:sldId id="279" r:id="rId12"/>
    <p:sldId id="331" r:id="rId13"/>
    <p:sldId id="272" r:id="rId14"/>
    <p:sldId id="273" r:id="rId15"/>
    <p:sldId id="274" r:id="rId16"/>
    <p:sldId id="278" r:id="rId17"/>
    <p:sldId id="335" r:id="rId18"/>
    <p:sldId id="283" r:id="rId19"/>
    <p:sldId id="316" r:id="rId20"/>
    <p:sldId id="284" r:id="rId21"/>
    <p:sldId id="285" r:id="rId22"/>
    <p:sldId id="317" r:id="rId23"/>
    <p:sldId id="288" r:id="rId24"/>
    <p:sldId id="291" r:id="rId25"/>
    <p:sldId id="292" r:id="rId26"/>
    <p:sldId id="295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96"/>
    <a:srgbClr val="006600"/>
    <a:srgbClr val="994000"/>
    <a:srgbClr val="990033"/>
    <a:srgbClr val="C0C0C0"/>
    <a:srgbClr val="EECAA6"/>
    <a:srgbClr val="ECC6A0"/>
    <a:srgbClr val="EBC299"/>
    <a:srgbClr val="CC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97078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68A8-5843-4C82-A410-EBE012646630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3236-9866-49A3-90E7-96304ED35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EBCDBE8-5F7A-4EEB-8A52-125B1F6212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A1BEA-8881-4DF5-88D7-7256B5683D6B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62" tIns="47625" rIns="93662" bIns="47625"/>
          <a:lstStyle/>
          <a:p>
            <a:endParaRPr lang="en-AU"/>
          </a:p>
        </p:txBody>
      </p:sp>
      <p:sp>
        <p:nvSpPr>
          <p:cNvPr id="228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BA3BE-879F-45E5-92BE-1EC24A1C0A8D}" type="slidenum">
              <a:rPr lang="en-US"/>
              <a:pPr/>
              <a:t>14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62" tIns="47625" rIns="93662" bIns="47625"/>
          <a:lstStyle/>
          <a:p>
            <a:endParaRPr lang="en-AU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21FDA-63D8-41B4-819C-A6A400C3B66E}" type="slidenum">
              <a:rPr lang="en-US"/>
              <a:pPr/>
              <a:t>15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62" tIns="47625" rIns="93662" bIns="47625"/>
          <a:lstStyle/>
          <a:p>
            <a:endParaRPr lang="en-AU"/>
          </a:p>
        </p:txBody>
      </p:sp>
      <p:sp>
        <p:nvSpPr>
          <p:cNvPr id="232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994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en-US" sz="4000" b="0" dirty="0" smtClean="0">
                <a:solidFill>
                  <a:srgbClr val="99CC00"/>
                </a:solidFill>
              </a:rPr>
              <a:t> </a:t>
            </a:r>
            <a:br>
              <a:rPr lang="en-US" sz="4000" b="0" dirty="0" smtClean="0">
                <a:solidFill>
                  <a:srgbClr val="99CC00"/>
                </a:solidFill>
              </a:rPr>
            </a:br>
            <a:r>
              <a:rPr lang="en-US" dirty="0" smtClean="0"/>
              <a:t>R153-G64-B0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D840C464-B2BC-478A-855C-08849D379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6-</a:t>
            </a:r>
            <a:fld id="{348FC2E2-8A91-40D7-B6F2-F25B0050F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404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7E01688D-9B4A-41E0-AE86-A11A6BEE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2011 John Wiley &amp; Sons, Inc.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9625" y="2214563"/>
            <a:ext cx="3902075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4100" y="2214563"/>
            <a:ext cx="3903663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4100" y="2214563"/>
            <a:ext cx="3903663" cy="18637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4100" y="4230688"/>
            <a:ext cx="3903663" cy="186531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2EA1FFAC-D81C-42E5-AB6E-FA718D767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F088F8B4-40E8-4604-A718-8AF5DAA0C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601746CC-4B7E-47A8-BB0F-2460CBE90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D097FB90-EB7B-4BDE-B828-E2355843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079A3A44-DF36-44FA-98ED-CC1B7374E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58F18BB9-4CB5-47D5-B70C-190F5F908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9557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9ED34F97-183C-48F1-9146-F036BC0F1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6-</a:t>
            </a:r>
            <a:fld id="{DE77F819-C364-4FFF-8F25-1CE8F2FA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153-64-0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87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Click to edit Master text styles 0-102-0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6-</a:t>
            </a:r>
            <a:fld id="{7736FE9C-5596-4728-AFEE-BC9D7B9F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99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" y="0"/>
            <a:ext cx="91440" cy="6858000"/>
          </a:xfrm>
          <a:prstGeom prst="rect">
            <a:avLst/>
          </a:prstGeom>
          <a:solidFill>
            <a:srgbClr val="99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" y="0"/>
            <a:ext cx="91440" cy="6858000"/>
          </a:xfrm>
          <a:prstGeom prst="rect">
            <a:avLst/>
          </a:prstGeom>
          <a:solidFill>
            <a:srgbClr val="99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" y="0"/>
            <a:ext cx="91440" cy="6858000"/>
          </a:xfrm>
          <a:prstGeom prst="rect">
            <a:avLst/>
          </a:prstGeom>
          <a:solidFill>
            <a:srgbClr val="99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kern="1200" smtClean="0">
          <a:solidFill>
            <a:srgbClr val="994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en-US" sz="2800" kern="1200" baseline="0" smtClean="0">
          <a:solidFill>
            <a:srgbClr val="0066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4705" y="25146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6600"/>
                </a:solidFill>
              </a:rPr>
              <a:t>Processes </a:t>
            </a:r>
            <a:r>
              <a:rPr lang="en-US" i="1" dirty="0" smtClean="0">
                <a:solidFill>
                  <a:srgbClr val="006600"/>
                </a:solidFill>
              </a:rPr>
              <a:t>in Operations Management</a:t>
            </a:r>
            <a:endParaRPr lang="en-US" i="1" dirty="0">
              <a:solidFill>
                <a:srgbClr val="0066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27244" y="1018675"/>
            <a:ext cx="3886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000" i="1" dirty="0" smtClean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Lecture</a:t>
            </a:r>
            <a:r>
              <a:rPr lang="en-US" sz="4000" i="1" dirty="0" smtClean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i="1" dirty="0">
              <a:solidFill>
                <a:srgbClr val="994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9573"/>
            <a:ext cx="6248400" cy="874644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Types of </a:t>
            </a:r>
            <a:r>
              <a:rPr lang="en-US" dirty="0" smtClean="0">
                <a:effectLst/>
              </a:rPr>
              <a:t>Processes</a:t>
            </a:r>
            <a:endParaRPr lang="en-US" dirty="0">
              <a:effectLst/>
            </a:endParaRPr>
          </a:p>
        </p:txBody>
      </p:sp>
      <p:sp>
        <p:nvSpPr>
          <p:cNvPr id="2263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1524000" cy="1143000"/>
          </a:xfrm>
          <a:solidFill>
            <a:srgbClr val="C0C0C0"/>
          </a:solidFill>
          <a:ln>
            <a:solidFill>
              <a:schemeClr val="tx1"/>
            </a:solidFill>
          </a:ln>
        </p:spPr>
        <p:txBody>
          <a:bodyPr lIns="0" rIns="0" bIns="0" anchor="ctr"/>
          <a:lstStyle/>
          <a:p>
            <a:pPr marL="0" indent="0" algn="ctr"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Advantages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905000" y="1981200"/>
            <a:ext cx="1860550" cy="1143000"/>
          </a:xfrm>
          <a:solidFill>
            <a:srgbClr val="CCCC99"/>
          </a:solidFill>
          <a:ln>
            <a:solidFill>
              <a:schemeClr val="tx1"/>
            </a:solidFill>
          </a:ln>
        </p:spPr>
        <p:txBody>
          <a:bodyPr tIns="137160" anchor="ctr"/>
          <a:lstStyle/>
          <a:p>
            <a:pPr marL="0" indent="0" algn="ctr">
              <a:lnSpc>
                <a:spcPct val="80000"/>
              </a:lnSpc>
              <a:buFont typeface="Wingdings" charset="2"/>
              <a:buNone/>
            </a:pPr>
            <a:r>
              <a:rPr lang="en-US" sz="1600">
                <a:solidFill>
                  <a:schemeClr val="tx1"/>
                </a:solidFill>
              </a:rPr>
              <a:t>Custom work, latest technology</a:t>
            </a:r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905000" y="1066800"/>
            <a:ext cx="18605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733800" y="1066800"/>
            <a:ext cx="16319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BATCH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3733800" y="1981200"/>
            <a:ext cx="163195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Flexibility, quality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381000" y="3124200"/>
            <a:ext cx="15240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Dis-advantages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1905000" y="3124200"/>
            <a:ext cx="18605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Non-repetitive, small customer base, expensive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3733800" y="31242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Costly, slow,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difficult to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manage</a:t>
            </a: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5334000" y="10668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334000" y="1981200"/>
            <a:ext cx="16764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Efficiency,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speed,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low cost</a:t>
            </a: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334000" y="31242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Capital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investment;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lack of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 responsiveness </a:t>
            </a: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7010400" y="1066800"/>
            <a:ext cx="19812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7010400" y="1981200"/>
            <a:ext cx="1981200" cy="11430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Highly efficient,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large capacity,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ease of control</a:t>
            </a: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7010400" y="3124200"/>
            <a:ext cx="1981200" cy="12192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Difficult to change,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far-reaching errors,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limited variety</a:t>
            </a:r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381000" y="4343400"/>
            <a:ext cx="15240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1905000" y="4343400"/>
            <a:ext cx="18605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Construction, shipbuilding, spacecraft</a:t>
            </a: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733800" y="43434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Machine shops,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print shops,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bakeries,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education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5334000" y="43434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Automobiles,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televisions,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computers,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fast food</a:t>
            </a:r>
          </a:p>
        </p:txBody>
      </p:sp>
      <p:sp>
        <p:nvSpPr>
          <p:cNvPr id="226326" name="Rectangle 22"/>
          <p:cNvSpPr>
            <a:spLocks noChangeArrowheads="1"/>
          </p:cNvSpPr>
          <p:nvPr/>
        </p:nvSpPr>
        <p:spPr bwMode="auto">
          <a:xfrm>
            <a:off x="7010400" y="4343400"/>
            <a:ext cx="1981200" cy="12192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Paint, chemicals, foodstuffs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18200"/>
            <a:ext cx="8839200" cy="949125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Process Selection W</a:t>
            </a:r>
            <a:r>
              <a:rPr lang="en-US" dirty="0" smtClean="0"/>
              <a:t>ith </a:t>
            </a:r>
            <a:br>
              <a:rPr lang="en-US" dirty="0" smtClean="0"/>
            </a:br>
            <a:r>
              <a:rPr lang="en-US" dirty="0" smtClean="0"/>
              <a:t>Break-Even </a:t>
            </a:r>
            <a:r>
              <a:rPr lang="en-US" dirty="0"/>
              <a:t>Analysis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Study cost </a:t>
            </a:r>
            <a:r>
              <a:rPr lang="en-US" dirty="0">
                <a:effectLst/>
              </a:rPr>
              <a:t>trade-offs </a:t>
            </a:r>
            <a:r>
              <a:rPr lang="en-US" dirty="0" smtClean="0">
                <a:effectLst/>
              </a:rPr>
              <a:t>based on </a:t>
            </a:r>
            <a:r>
              <a:rPr lang="en-US" dirty="0">
                <a:effectLst/>
              </a:rPr>
              <a:t>demand volume</a:t>
            </a:r>
          </a:p>
          <a:p>
            <a:r>
              <a:rPr lang="en-US" dirty="0">
                <a:effectLst/>
              </a:rPr>
              <a:t>Cost</a:t>
            </a:r>
          </a:p>
          <a:p>
            <a:pPr lvl="1"/>
            <a:r>
              <a:rPr lang="en-US" dirty="0">
                <a:effectLst/>
              </a:rPr>
              <a:t>Fixed costs</a:t>
            </a:r>
          </a:p>
          <a:p>
            <a:pPr lvl="2"/>
            <a:r>
              <a:rPr lang="en-US" dirty="0">
                <a:effectLst/>
              </a:rPr>
              <a:t>constant regardless of the number of units produced</a:t>
            </a:r>
          </a:p>
          <a:p>
            <a:pPr lvl="1"/>
            <a:r>
              <a:rPr lang="en-US" dirty="0">
                <a:effectLst/>
              </a:rPr>
              <a:t>Variable costs</a:t>
            </a:r>
          </a:p>
          <a:p>
            <a:pPr lvl="2"/>
            <a:r>
              <a:rPr lang="en-US" dirty="0">
                <a:effectLst/>
              </a:rPr>
              <a:t>vary with the volume of units produced</a:t>
            </a:r>
          </a:p>
          <a:p>
            <a:r>
              <a:rPr lang="en-US" dirty="0">
                <a:effectLst/>
              </a:rPr>
              <a:t>Revenue</a:t>
            </a:r>
          </a:p>
          <a:p>
            <a:pPr lvl="1"/>
            <a:r>
              <a:rPr lang="en-US" dirty="0">
                <a:effectLst/>
              </a:rPr>
              <a:t>price at which an item is </a:t>
            </a:r>
            <a:r>
              <a:rPr lang="en-US" dirty="0" smtClean="0">
                <a:effectLst/>
              </a:rPr>
              <a:t>sold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18200"/>
            <a:ext cx="8839200" cy="949125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Process Selection W</a:t>
            </a:r>
            <a:r>
              <a:rPr lang="en-US" dirty="0" smtClean="0"/>
              <a:t>ith </a:t>
            </a:r>
            <a:br>
              <a:rPr lang="en-US" dirty="0" smtClean="0"/>
            </a:br>
            <a:r>
              <a:rPr lang="en-US" dirty="0" smtClean="0"/>
              <a:t>Break-Even </a:t>
            </a:r>
            <a:r>
              <a:rPr lang="en-US" dirty="0"/>
              <a:t>Analysis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Total </a:t>
            </a:r>
            <a:r>
              <a:rPr lang="en-US" dirty="0">
                <a:effectLst/>
              </a:rPr>
              <a:t>revenue</a:t>
            </a:r>
          </a:p>
          <a:p>
            <a:pPr lvl="1"/>
            <a:r>
              <a:rPr lang="en-US" sz="2800" dirty="0" smtClean="0">
                <a:effectLst/>
              </a:rPr>
              <a:t>price </a:t>
            </a:r>
            <a:r>
              <a:rPr lang="en-US" sz="2800" dirty="0">
                <a:effectLst/>
              </a:rPr>
              <a:t>times volume sold</a:t>
            </a:r>
          </a:p>
          <a:p>
            <a:r>
              <a:rPr lang="en-US" dirty="0">
                <a:effectLst/>
              </a:rPr>
              <a:t>Profit</a:t>
            </a:r>
          </a:p>
          <a:p>
            <a:pPr lvl="1"/>
            <a:r>
              <a:rPr lang="en-US" sz="2800" dirty="0">
                <a:effectLst/>
              </a:rPr>
              <a:t>difference between total revenue and total cost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83" y="385563"/>
            <a:ext cx="8458200" cy="792162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Process Selection </a:t>
            </a:r>
            <a:r>
              <a:rPr lang="en-US" dirty="0" smtClean="0"/>
              <a:t>With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Break-Even </a:t>
            </a:r>
            <a:r>
              <a:rPr lang="en-US" dirty="0" smtClean="0"/>
              <a:t>Analysis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86050" y="1457425"/>
            <a:ext cx="6954250" cy="2819399"/>
            <a:chOff x="970550" y="1447800"/>
            <a:chExt cx="6954250" cy="2819399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970550" y="1447800"/>
              <a:ext cx="6925375" cy="2819399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7332" name="Rectangle 4"/>
            <p:cNvSpPr>
              <a:spLocks noChangeArrowheads="1"/>
            </p:cNvSpPr>
            <p:nvPr/>
          </p:nvSpPr>
          <p:spPr bwMode="auto">
            <a:xfrm>
              <a:off x="1049499" y="1466250"/>
              <a:ext cx="68753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Total cost 	= fixed cost + total variable cost</a:t>
              </a:r>
            </a:p>
            <a:p>
              <a:pPr lvl="2"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TC = </a:t>
              </a:r>
              <a:r>
                <a:rPr lang="en-US" sz="2800" dirty="0" err="1"/>
                <a:t>c</a:t>
              </a:r>
              <a:r>
                <a:rPr lang="en-US" sz="2800" baseline="-25000" dirty="0" err="1"/>
                <a:t>f</a:t>
              </a:r>
              <a:r>
                <a:rPr lang="en-US" sz="2800" dirty="0">
                  <a:latin typeface="Arial" charset="0"/>
                </a:rPr>
                <a:t> + </a:t>
              </a:r>
              <a:r>
                <a:rPr lang="en-US" sz="2800" dirty="0" err="1"/>
                <a:t>vc</a:t>
              </a:r>
              <a:r>
                <a:rPr lang="en-US" sz="2800" baseline="-25000" dirty="0" err="1"/>
                <a:t>v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Total revenue = volume x price</a:t>
              </a:r>
            </a:p>
            <a:p>
              <a:pPr lvl="2"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TR = </a:t>
              </a:r>
              <a:r>
                <a:rPr lang="en-US" sz="2800" dirty="0" err="1"/>
                <a:t>vp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Profit 	= total revenue - total cost</a:t>
              </a:r>
            </a:p>
            <a:p>
              <a:pPr lvl="2" algn="l" eaLnBrk="0" hangingPunct="0">
                <a:tabLst>
                  <a:tab pos="2286000" algn="r"/>
                  <a:tab pos="2374900" algn="l"/>
                </a:tabLst>
              </a:pPr>
              <a:r>
                <a:rPr lang="en-US" sz="2800" dirty="0">
                  <a:latin typeface="Arial" charset="0"/>
                </a:rPr>
                <a:t>Z = TR – TC = </a:t>
              </a:r>
              <a:r>
                <a:rPr lang="en-US" sz="2800" dirty="0" err="1"/>
                <a:t>vp</a:t>
              </a:r>
              <a:r>
                <a:rPr lang="en-US" sz="2800" dirty="0">
                  <a:latin typeface="Arial" charset="0"/>
                </a:rPr>
                <a:t> - (</a:t>
              </a:r>
              <a:r>
                <a:rPr lang="en-US" sz="2800" dirty="0" err="1"/>
                <a:t>c</a:t>
              </a:r>
              <a:r>
                <a:rPr lang="en-US" sz="2800" baseline="-25000" dirty="0" err="1"/>
                <a:t>f</a:t>
              </a:r>
              <a:r>
                <a:rPr lang="en-US" sz="2800" dirty="0">
                  <a:latin typeface="Arial" charset="0"/>
                </a:rPr>
                <a:t> + </a:t>
              </a:r>
              <a:r>
                <a:rPr lang="en-US" sz="2800" dirty="0" err="1"/>
                <a:t>vc</a:t>
              </a:r>
              <a:r>
                <a:rPr lang="en-US" sz="2800" baseline="-25000" dirty="0" err="1"/>
                <a:t>v</a:t>
              </a:r>
              <a:r>
                <a:rPr lang="en-US" sz="28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9700" y="4415725"/>
            <a:ext cx="7534975" cy="1594450"/>
            <a:chOff x="923225" y="4425350"/>
            <a:chExt cx="7534975" cy="1594450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923225" y="4495801"/>
              <a:ext cx="7467600" cy="1523999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9500" y="4425350"/>
              <a:ext cx="74087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err="1" smtClean="0"/>
                <a:t>c</a:t>
              </a:r>
              <a:r>
                <a:rPr lang="en-US" baseline="-25000" dirty="0" err="1" smtClean="0"/>
                <a:t>f</a:t>
              </a:r>
              <a:r>
                <a:rPr lang="en-US" dirty="0" smtClean="0">
                  <a:latin typeface="Arial" charset="0"/>
                </a:rPr>
                <a:t> = fixed cost</a:t>
              </a:r>
            </a:p>
            <a:p>
              <a:pPr algn="l"/>
              <a:r>
                <a:rPr lang="en-US" dirty="0" smtClean="0"/>
                <a:t>V </a:t>
              </a:r>
              <a:r>
                <a:rPr lang="en-US" dirty="0" smtClean="0">
                  <a:latin typeface="Arial" charset="0"/>
                </a:rPr>
                <a:t>= volume (i.e., number of units produced and sold)</a:t>
              </a:r>
              <a:endParaRPr lang="en-US" dirty="0" smtClean="0"/>
            </a:p>
            <a:p>
              <a:pPr algn="l"/>
              <a:r>
                <a:rPr lang="en-US" dirty="0" err="1" smtClean="0"/>
                <a:t>c</a:t>
              </a:r>
              <a:r>
                <a:rPr lang="en-US" baseline="-25000" dirty="0" err="1" smtClean="0"/>
                <a:t>v</a:t>
              </a:r>
              <a:r>
                <a:rPr lang="en-US" dirty="0" smtClean="0">
                  <a:latin typeface="Arial" charset="0"/>
                </a:rPr>
                <a:t> = variable cost per unit</a:t>
              </a:r>
            </a:p>
            <a:p>
              <a:pPr algn="l"/>
              <a:r>
                <a:rPr lang="en-US" dirty="0" smtClean="0">
                  <a:latin typeface="Arial" charset="0"/>
                </a:rPr>
                <a:t>p = price per unit</a:t>
              </a:r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556" y="85300"/>
            <a:ext cx="6934200" cy="14097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 smtClean="0"/>
              <a:t>Process Selection With </a:t>
            </a:r>
            <a:br>
              <a:rPr lang="en-US" dirty="0" smtClean="0"/>
            </a:br>
            <a:r>
              <a:rPr lang="en-US" dirty="0" smtClean="0"/>
              <a:t>Break-Even Analysis</a:t>
            </a:r>
            <a:endParaRPr lang="en-US" dirty="0"/>
          </a:p>
        </p:txBody>
      </p:sp>
      <p:grpSp>
        <p:nvGrpSpPr>
          <p:cNvPr id="229389" name="Group 13"/>
          <p:cNvGrpSpPr>
            <a:grpSpLocks/>
          </p:cNvGrpSpPr>
          <p:nvPr/>
        </p:nvGrpSpPr>
        <p:grpSpPr bwMode="auto">
          <a:xfrm>
            <a:off x="2391075" y="1676400"/>
            <a:ext cx="4343400" cy="3733800"/>
            <a:chOff x="1536" y="1344"/>
            <a:chExt cx="2784" cy="2544"/>
          </a:xfrm>
          <a:solidFill>
            <a:srgbClr val="FAC896"/>
          </a:solidFill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>
              <a:off x="1536" y="1344"/>
              <a:ext cx="2784" cy="24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1536" y="3552"/>
              <a:ext cx="2784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Solving for Break-Even Point (Volume)</a:t>
              </a:r>
              <a:endParaRPr lang="en-US" sz="2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392" name="Group 16"/>
          <p:cNvGrpSpPr>
            <a:grpSpLocks/>
          </p:cNvGrpSpPr>
          <p:nvPr/>
        </p:nvGrpSpPr>
        <p:grpSpPr bwMode="auto">
          <a:xfrm>
            <a:off x="2714925" y="1736725"/>
            <a:ext cx="3600450" cy="3078163"/>
            <a:chOff x="1269" y="1717"/>
            <a:chExt cx="2268" cy="19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>
              <a:off x="1269" y="1717"/>
              <a:ext cx="2268" cy="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r>
                <a:rPr lang="en-US" sz="2800" dirty="0">
                  <a:latin typeface="Arial" charset="0"/>
                </a:rPr>
                <a:t>	TR	= TC</a:t>
              </a:r>
            </a:p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r>
                <a:rPr lang="en-US" sz="2800" dirty="0">
                  <a:latin typeface="Arial" charset="0"/>
                </a:rPr>
                <a:t>	</a:t>
              </a:r>
              <a:r>
                <a:rPr lang="en-US" sz="2800" i="1" dirty="0" err="1"/>
                <a:t>vp</a:t>
              </a:r>
              <a:r>
                <a:rPr lang="en-US" sz="2800" dirty="0">
                  <a:latin typeface="Arial" charset="0"/>
                </a:rPr>
                <a:t>	=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f</a:t>
              </a:r>
              <a:r>
                <a:rPr lang="en-US" sz="2800" dirty="0">
                  <a:latin typeface="Arial" charset="0"/>
                </a:rPr>
                <a:t> + </a:t>
              </a:r>
              <a:r>
                <a:rPr lang="en-US" sz="2800" i="1" dirty="0" err="1"/>
                <a:t>vc</a:t>
              </a:r>
              <a:r>
                <a:rPr lang="en-US" sz="2800" i="1" baseline="-25000" dirty="0" err="1"/>
                <a:t>v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r>
                <a:rPr lang="en-US" sz="2800" dirty="0">
                  <a:latin typeface="Arial" charset="0"/>
                </a:rPr>
                <a:t>	</a:t>
              </a:r>
              <a:r>
                <a:rPr lang="en-US" sz="2800" i="1" dirty="0" err="1"/>
                <a:t>vp</a:t>
              </a:r>
              <a:r>
                <a:rPr lang="en-US" sz="2800" dirty="0">
                  <a:latin typeface="Arial" charset="0"/>
                </a:rPr>
                <a:t> - </a:t>
              </a:r>
              <a:r>
                <a:rPr lang="en-US" sz="2800" i="1" dirty="0" err="1"/>
                <a:t>vc</a:t>
              </a:r>
              <a:r>
                <a:rPr lang="en-US" sz="2800" i="1" baseline="-25000" dirty="0" err="1"/>
                <a:t>v</a:t>
              </a:r>
              <a:r>
                <a:rPr lang="en-US" sz="2800" dirty="0">
                  <a:latin typeface="Arial" charset="0"/>
                </a:rPr>
                <a:t>	=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f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r>
                <a:rPr lang="en-US" sz="2800" dirty="0">
                  <a:latin typeface="Arial" charset="0"/>
                </a:rPr>
                <a:t>	</a:t>
              </a:r>
              <a:r>
                <a:rPr lang="en-US" sz="2800" i="1" dirty="0"/>
                <a:t>v</a:t>
              </a:r>
              <a:r>
                <a:rPr lang="en-US" sz="2800" dirty="0">
                  <a:latin typeface="Arial" charset="0"/>
                </a:rPr>
                <a:t>(</a:t>
              </a:r>
              <a:r>
                <a:rPr lang="en-US" sz="2800" i="1" dirty="0"/>
                <a:t>p -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v</a:t>
              </a:r>
              <a:r>
                <a:rPr lang="en-US" sz="2800" dirty="0">
                  <a:latin typeface="Arial" charset="0"/>
                </a:rPr>
                <a:t>)	=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f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endParaRPr lang="en-US" sz="2800" dirty="0">
                <a:latin typeface="Arial" charset="0"/>
              </a:endParaRPr>
            </a:p>
            <a:p>
              <a:pPr algn="l" eaLnBrk="0" hangingPunct="0">
                <a:lnSpc>
                  <a:spcPct val="110000"/>
                </a:lnSpc>
                <a:tabLst>
                  <a:tab pos="1435100" algn="r"/>
                  <a:tab pos="1524000" algn="l"/>
                </a:tabLst>
              </a:pPr>
              <a:r>
                <a:rPr lang="en-US" sz="2800" dirty="0">
                  <a:latin typeface="Arial" charset="0"/>
                </a:rPr>
                <a:t>	</a:t>
              </a:r>
              <a:r>
                <a:rPr lang="en-US" sz="2800" i="1" dirty="0"/>
                <a:t>v</a:t>
              </a:r>
              <a:r>
                <a:rPr lang="en-US" sz="2800" dirty="0">
                  <a:latin typeface="Arial" charset="0"/>
                </a:rPr>
                <a:t>	=</a:t>
              </a:r>
            </a:p>
          </p:txBody>
        </p:sp>
        <p:grpSp>
          <p:nvGrpSpPr>
            <p:cNvPr id="229394" name="Group 18"/>
            <p:cNvGrpSpPr>
              <a:grpSpLocks/>
            </p:cNvGrpSpPr>
            <p:nvPr/>
          </p:nvGrpSpPr>
          <p:grpSpPr bwMode="auto">
            <a:xfrm>
              <a:off x="2475" y="2952"/>
              <a:ext cx="581" cy="704"/>
              <a:chOff x="2646" y="3024"/>
              <a:chExt cx="581" cy="704"/>
            </a:xfrm>
          </p:grpSpPr>
          <p:sp>
            <p:nvSpPr>
              <p:cNvPr id="229395" name="Rectangle 19"/>
              <p:cNvSpPr>
                <a:spLocks noChangeArrowheads="1"/>
              </p:cNvSpPr>
              <p:nvPr/>
            </p:nvSpPr>
            <p:spPr bwMode="auto">
              <a:xfrm>
                <a:off x="2646" y="3024"/>
                <a:ext cx="581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sz="2800" i="1"/>
                  <a:t>c</a:t>
                </a:r>
                <a:r>
                  <a:rPr lang="en-US" sz="2800" i="1" baseline="-25000"/>
                  <a:t>f</a:t>
                </a:r>
                <a:endParaRPr lang="en-US" sz="2800" i="1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US" sz="2800" i="1"/>
                  <a:t>p </a:t>
                </a:r>
                <a:r>
                  <a:rPr lang="en-US" sz="2800">
                    <a:latin typeface="Arial" charset="0"/>
                  </a:rPr>
                  <a:t>-</a:t>
                </a:r>
                <a:r>
                  <a:rPr lang="en-US" sz="2800" i="1"/>
                  <a:t> c</a:t>
                </a:r>
                <a:r>
                  <a:rPr lang="en-US" sz="2800" i="1" baseline="-25000"/>
                  <a:t>v</a:t>
                </a:r>
                <a:endParaRPr lang="en-US" sz="2800" i="1"/>
              </a:p>
            </p:txBody>
          </p:sp>
          <p:sp>
            <p:nvSpPr>
              <p:cNvPr id="229396" name="Line 20"/>
              <p:cNvSpPr>
                <a:spLocks noChangeShapeType="1"/>
              </p:cNvSpPr>
              <p:nvPr/>
            </p:nvSpPr>
            <p:spPr bwMode="auto">
              <a:xfrm>
                <a:off x="2687" y="3445"/>
                <a:ext cx="4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45" y="111985"/>
            <a:ext cx="8458200" cy="792162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Break-Even </a:t>
            </a:r>
            <a:r>
              <a:rPr lang="en-US" dirty="0" smtClean="0"/>
              <a:t>Analysis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06062" y="1219201"/>
            <a:ext cx="5713413" cy="1523999"/>
            <a:chOff x="1754187" y="1219201"/>
            <a:chExt cx="5713413" cy="1523999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057400" y="1219201"/>
              <a:ext cx="5410200" cy="1523999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27" name="Rectangle 3"/>
            <p:cNvSpPr>
              <a:spLocks noChangeArrowheads="1"/>
            </p:cNvSpPr>
            <p:nvPr/>
          </p:nvSpPr>
          <p:spPr bwMode="auto">
            <a:xfrm>
              <a:off x="1754187" y="1284570"/>
              <a:ext cx="5713413" cy="13824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 eaLnBrk="0" hangingPunct="0">
                <a:tabLst>
                  <a:tab pos="2374900" algn="r"/>
                  <a:tab pos="2479675" algn="l"/>
                </a:tabLst>
              </a:pPr>
              <a:r>
                <a:rPr lang="en-US" sz="2800" dirty="0">
                  <a:latin typeface="Arial" charset="0"/>
                </a:rPr>
                <a:t>	Fixed cost	=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f</a:t>
              </a:r>
              <a:r>
                <a:rPr lang="en-US" sz="2800" dirty="0">
                  <a:latin typeface="Arial" charset="0"/>
                </a:rPr>
                <a:t> = $2,000</a:t>
              </a:r>
            </a:p>
            <a:p>
              <a:pPr algn="l" eaLnBrk="0" hangingPunct="0">
                <a:tabLst>
                  <a:tab pos="2374900" algn="r"/>
                  <a:tab pos="2479675" algn="l"/>
                </a:tabLst>
              </a:pPr>
              <a:r>
                <a:rPr lang="en-US" sz="2800" dirty="0">
                  <a:latin typeface="Arial" charset="0"/>
                </a:rPr>
                <a:t>	Variable cost	= </a:t>
              </a:r>
              <a:r>
                <a:rPr lang="en-US" sz="2800" i="1" dirty="0" err="1"/>
                <a:t>c</a:t>
              </a:r>
              <a:r>
                <a:rPr lang="en-US" sz="2800" i="1" baseline="-25000" dirty="0" err="1"/>
                <a:t>v</a:t>
              </a:r>
              <a:r>
                <a:rPr lang="en-US" sz="2800" dirty="0">
                  <a:latin typeface="Arial" charset="0"/>
                </a:rPr>
                <a:t> = $</a:t>
              </a:r>
              <a:r>
                <a:rPr lang="en-US" sz="2800" dirty="0" smtClean="0">
                  <a:latin typeface="Arial" charset="0"/>
                </a:rPr>
                <a:t>50 </a:t>
              </a:r>
              <a:r>
                <a:rPr lang="en-US" sz="2800" dirty="0">
                  <a:latin typeface="Arial" charset="0"/>
                </a:rPr>
                <a:t>per </a:t>
              </a:r>
              <a:r>
                <a:rPr lang="en-US" sz="2800" dirty="0" smtClean="0">
                  <a:latin typeface="Arial" charset="0"/>
                </a:rPr>
                <a:t>unit</a:t>
              </a:r>
              <a:endParaRPr lang="en-US" sz="2800" dirty="0">
                <a:latin typeface="Arial" charset="0"/>
              </a:endParaRPr>
            </a:p>
            <a:p>
              <a:pPr algn="l" eaLnBrk="0" hangingPunct="0">
                <a:tabLst>
                  <a:tab pos="2374900" algn="r"/>
                  <a:tab pos="2479675" algn="l"/>
                </a:tabLst>
              </a:pPr>
              <a:r>
                <a:rPr lang="en-US" sz="2800" dirty="0">
                  <a:latin typeface="Arial" charset="0"/>
                </a:rPr>
                <a:t>	Price	= </a:t>
              </a:r>
              <a:r>
                <a:rPr lang="en-US" sz="2800" i="1" dirty="0"/>
                <a:t>p</a:t>
              </a:r>
              <a:r>
                <a:rPr lang="en-US" sz="2800" dirty="0">
                  <a:latin typeface="Arial" charset="0"/>
                </a:rPr>
                <a:t> = $</a:t>
              </a:r>
              <a:r>
                <a:rPr lang="en-US" sz="2800" dirty="0" smtClean="0">
                  <a:latin typeface="Arial" charset="0"/>
                </a:rPr>
                <a:t>100 </a:t>
              </a:r>
              <a:r>
                <a:rPr lang="en-US" sz="2800" dirty="0">
                  <a:latin typeface="Arial" charset="0"/>
                </a:rPr>
                <a:t>per </a:t>
              </a:r>
              <a:r>
                <a:rPr lang="en-US" sz="2800" dirty="0" smtClean="0">
                  <a:latin typeface="Arial" charset="0"/>
                </a:rPr>
                <a:t>unit</a:t>
              </a:r>
              <a:endParaRPr lang="en-US" sz="2800" dirty="0"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52600" y="3286539"/>
            <a:ext cx="5638800" cy="1971261"/>
            <a:chOff x="1752600" y="3286539"/>
            <a:chExt cx="5638800" cy="1971261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>
              <a:off x="1752600" y="3286539"/>
              <a:ext cx="5638800" cy="1971261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28" name="Rectangle 4"/>
            <p:cNvSpPr>
              <a:spLocks noChangeArrowheads="1"/>
            </p:cNvSpPr>
            <p:nvPr/>
          </p:nvSpPr>
          <p:spPr bwMode="auto">
            <a:xfrm>
              <a:off x="2938462" y="3362739"/>
              <a:ext cx="32337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Arial" charset="0"/>
                </a:rPr>
                <a:t>Break-even point is</a:t>
              </a:r>
            </a:p>
          </p:txBody>
        </p:sp>
        <p:sp>
          <p:nvSpPr>
            <p:cNvPr id="231430" name="Rectangle 6"/>
            <p:cNvSpPr>
              <a:spLocks noChangeArrowheads="1"/>
            </p:cNvSpPr>
            <p:nvPr/>
          </p:nvSpPr>
          <p:spPr bwMode="auto">
            <a:xfrm>
              <a:off x="1970088" y="4285077"/>
              <a:ext cx="53054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i="1" dirty="0"/>
                <a:t>v </a:t>
              </a:r>
              <a:r>
                <a:rPr lang="en-US" sz="2800" dirty="0">
                  <a:latin typeface="Arial" charset="0"/>
                </a:rPr>
                <a:t>=            </a:t>
              </a:r>
              <a:r>
                <a:rPr lang="en-US" sz="2800" dirty="0" smtClean="0">
                  <a:latin typeface="Arial" charset="0"/>
                </a:rPr>
                <a:t> =               </a:t>
              </a:r>
              <a:r>
                <a:rPr lang="en-US" sz="2800" dirty="0">
                  <a:latin typeface="Arial" charset="0"/>
                </a:rPr>
                <a:t>= </a:t>
              </a:r>
              <a:r>
                <a:rPr lang="en-US" sz="2800" dirty="0" smtClean="0">
                  <a:latin typeface="Arial" charset="0"/>
                </a:rPr>
                <a:t> 40 units</a:t>
              </a:r>
              <a:endParaRPr lang="en-US" sz="2800" dirty="0">
                <a:latin typeface="Arial" charset="0"/>
              </a:endParaRPr>
            </a:p>
          </p:txBody>
        </p:sp>
        <p:grpSp>
          <p:nvGrpSpPr>
            <p:cNvPr id="231431" name="Group 7"/>
            <p:cNvGrpSpPr>
              <a:grpSpLocks/>
            </p:cNvGrpSpPr>
            <p:nvPr/>
          </p:nvGrpSpPr>
          <p:grpSpPr bwMode="auto">
            <a:xfrm>
              <a:off x="2636838" y="3858039"/>
              <a:ext cx="931863" cy="1117600"/>
              <a:chOff x="3307" y="2252"/>
              <a:chExt cx="587" cy="704"/>
            </a:xfrm>
            <a:noFill/>
          </p:grpSpPr>
          <p:sp>
            <p:nvSpPr>
              <p:cNvPr id="231432" name="Rectangle 8"/>
              <p:cNvSpPr>
                <a:spLocks noChangeArrowheads="1"/>
              </p:cNvSpPr>
              <p:nvPr/>
            </p:nvSpPr>
            <p:spPr bwMode="auto">
              <a:xfrm>
                <a:off x="3307" y="2252"/>
                <a:ext cx="587" cy="7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sz="2800" i="1" dirty="0" err="1"/>
                  <a:t>c</a:t>
                </a:r>
                <a:r>
                  <a:rPr lang="en-US" sz="2800" i="1" baseline="-25000" dirty="0" err="1"/>
                  <a:t>f</a:t>
                </a:r>
                <a:endParaRPr lang="en-US" sz="2800" i="1" dirty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US" sz="2800" i="1" dirty="0"/>
                  <a:t>p </a:t>
                </a:r>
                <a:r>
                  <a:rPr lang="en-US" sz="2800" dirty="0">
                    <a:latin typeface="Arial" charset="0"/>
                  </a:rPr>
                  <a:t>- </a:t>
                </a:r>
                <a:r>
                  <a:rPr lang="en-US" sz="2800" i="1" dirty="0" err="1"/>
                  <a:t>c</a:t>
                </a:r>
                <a:r>
                  <a:rPr lang="en-US" sz="2800" i="1" baseline="-25000" dirty="0" err="1"/>
                  <a:t>v</a:t>
                </a:r>
                <a:endParaRPr lang="en-US" sz="2800" i="1" dirty="0"/>
              </a:p>
            </p:txBody>
          </p:sp>
          <p:sp>
            <p:nvSpPr>
              <p:cNvPr id="231433" name="Line 9"/>
              <p:cNvSpPr>
                <a:spLocks noChangeShapeType="1"/>
              </p:cNvSpPr>
              <p:nvPr/>
            </p:nvSpPr>
            <p:spPr bwMode="auto">
              <a:xfrm>
                <a:off x="3323" y="2673"/>
                <a:ext cx="555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34" name="Group 10"/>
            <p:cNvGrpSpPr>
              <a:grpSpLocks/>
            </p:cNvGrpSpPr>
            <p:nvPr/>
          </p:nvGrpSpPr>
          <p:grpSpPr bwMode="auto">
            <a:xfrm>
              <a:off x="3990976" y="3962814"/>
              <a:ext cx="1504950" cy="1127125"/>
              <a:chOff x="3962" y="2251"/>
              <a:chExt cx="948" cy="710"/>
            </a:xfrm>
            <a:noFill/>
          </p:grpSpPr>
          <p:sp>
            <p:nvSpPr>
              <p:cNvPr id="231435" name="Rectangle 11"/>
              <p:cNvSpPr>
                <a:spLocks noChangeArrowheads="1"/>
              </p:cNvSpPr>
              <p:nvPr/>
            </p:nvSpPr>
            <p:spPr bwMode="auto">
              <a:xfrm>
                <a:off x="3962" y="2251"/>
                <a:ext cx="948" cy="7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sz="2800" dirty="0">
                    <a:latin typeface="Arial" charset="0"/>
                  </a:rPr>
                  <a:t>2000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lang="en-US" sz="2800" dirty="0" smtClean="0">
                    <a:latin typeface="Arial" charset="0"/>
                  </a:rPr>
                  <a:t>100 </a:t>
                </a:r>
                <a:r>
                  <a:rPr lang="en-US" sz="2800" dirty="0">
                    <a:latin typeface="Arial" charset="0"/>
                  </a:rPr>
                  <a:t>- </a:t>
                </a:r>
                <a:r>
                  <a:rPr lang="en-US" sz="2800" dirty="0" smtClean="0">
                    <a:latin typeface="Arial" charset="0"/>
                  </a:rPr>
                  <a:t>50</a:t>
                </a:r>
                <a:endParaRPr lang="en-US" sz="2800" dirty="0">
                  <a:latin typeface="Arial" charset="0"/>
                </a:endParaRPr>
              </a:p>
            </p:txBody>
          </p:sp>
          <p:sp>
            <p:nvSpPr>
              <p:cNvPr id="231436" name="Line 12"/>
              <p:cNvSpPr>
                <a:spLocks noChangeShapeType="1"/>
              </p:cNvSpPr>
              <p:nvPr/>
            </p:nvSpPr>
            <p:spPr bwMode="auto">
              <a:xfrm>
                <a:off x="4126" y="2609"/>
                <a:ext cx="621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244" y="105672"/>
            <a:ext cx="8458200" cy="792162"/>
          </a:xfrm>
        </p:spPr>
        <p:txBody>
          <a:bodyPr/>
          <a:lstStyle/>
          <a:p>
            <a:r>
              <a:rPr lang="en-US" dirty="0"/>
              <a:t>Break-Even Analysis: Graph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1524000" y="1229139"/>
            <a:ext cx="6096000" cy="4756150"/>
          </a:xfrm>
          <a:prstGeom prst="rect">
            <a:avLst/>
          </a:prstGeom>
          <a:solidFill>
            <a:srgbClr val="FAC8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2620723" y="1562670"/>
            <a:ext cx="4436997" cy="37355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40"/>
              </a:cxn>
              <a:cxn ang="0">
                <a:pos x="2391" y="2240"/>
              </a:cxn>
            </a:cxnLst>
            <a:rect l="0" t="0" r="r" b="b"/>
            <a:pathLst>
              <a:path w="2391" h="2240">
                <a:moveTo>
                  <a:pt x="0" y="0"/>
                </a:moveTo>
                <a:lnTo>
                  <a:pt x="0" y="2240"/>
                </a:lnTo>
                <a:lnTo>
                  <a:pt x="2391" y="224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sm"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V="1">
            <a:off x="2620723" y="1545993"/>
            <a:ext cx="3214086" cy="19778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 flipV="1">
            <a:off x="2620723" y="1484290"/>
            <a:ext cx="2724179" cy="38139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>
            <a:off x="4890254" y="2126337"/>
            <a:ext cx="0" cy="31552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5645527" y="2371482"/>
            <a:ext cx="888884" cy="7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Total cost line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3743426" y="4481065"/>
            <a:ext cx="1204354" cy="7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latin typeface="Arial" charset="0"/>
              </a:rPr>
              <a:t>Total revenue line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865903" y="5516678"/>
            <a:ext cx="2176745" cy="31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latin typeface="Arial" charset="0"/>
              </a:rPr>
              <a:t>Break-even point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4672463" y="5293212"/>
            <a:ext cx="2190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tabLst>
                <a:tab pos="1524000" algn="l"/>
              </a:tabLst>
            </a:pPr>
            <a:r>
              <a:rPr lang="en-US" sz="1600" dirty="0" smtClean="0">
                <a:latin typeface="Arial" charset="0"/>
              </a:rPr>
              <a:t>40	Units</a:t>
            </a:r>
            <a:endParaRPr lang="en-US" sz="1600" dirty="0">
              <a:latin typeface="Arial" charset="0"/>
            </a:endParaRP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1752600" y="1989589"/>
            <a:ext cx="1065176" cy="254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335000"/>
              </a:lnSpc>
            </a:pPr>
            <a:r>
              <a:rPr lang="en-US" sz="1600">
                <a:latin typeface="Arial" charset="0"/>
              </a:rPr>
              <a:t>$3,000 —</a:t>
            </a:r>
          </a:p>
          <a:p>
            <a:pPr algn="r" eaLnBrk="0" hangingPunct="0">
              <a:lnSpc>
                <a:spcPct val="335000"/>
              </a:lnSpc>
            </a:pPr>
            <a:r>
              <a:rPr lang="en-US" sz="1600">
                <a:latin typeface="Arial" charset="0"/>
              </a:rPr>
              <a:t>$2,000 —</a:t>
            </a:r>
          </a:p>
          <a:p>
            <a:pPr algn="r" eaLnBrk="0" hangingPunct="0">
              <a:lnSpc>
                <a:spcPct val="335000"/>
              </a:lnSpc>
            </a:pPr>
            <a:r>
              <a:rPr lang="en-US" sz="1600">
                <a:latin typeface="Arial" charset="0"/>
              </a:rPr>
              <a:t>$1,000 —</a:t>
            </a:r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>
            <a:off x="5240983" y="1954569"/>
            <a:ext cx="523310" cy="4869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>
            <a:off x="3481772" y="4077493"/>
            <a:ext cx="523310" cy="4869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833091" y="1828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8775"/>
            <a:ext cx="8458200" cy="4525963"/>
          </a:xfrm>
        </p:spPr>
        <p:txBody>
          <a:bodyPr/>
          <a:lstStyle/>
          <a:p>
            <a:r>
              <a:rPr lang="en-US" dirty="0" smtClean="0"/>
              <a:t>Systematic study of all aspects of a process</a:t>
            </a:r>
          </a:p>
          <a:p>
            <a:pPr lvl="1"/>
            <a:r>
              <a:rPr lang="en-US" dirty="0" smtClean="0"/>
              <a:t>make it faster</a:t>
            </a:r>
          </a:p>
          <a:p>
            <a:pPr lvl="1"/>
            <a:r>
              <a:rPr lang="en-US" dirty="0" smtClean="0"/>
              <a:t>more efficient</a:t>
            </a:r>
          </a:p>
          <a:p>
            <a:pPr lvl="1"/>
            <a:r>
              <a:rPr lang="en-US" dirty="0" smtClean="0"/>
              <a:t>less costly</a:t>
            </a:r>
          </a:p>
          <a:p>
            <a:pPr lvl="1"/>
            <a:r>
              <a:rPr lang="en-US" dirty="0" smtClean="0"/>
              <a:t>more responsive</a:t>
            </a:r>
          </a:p>
          <a:p>
            <a:r>
              <a:rPr lang="en-US" dirty="0" smtClean="0"/>
              <a:t>Basic tools</a:t>
            </a:r>
          </a:p>
          <a:p>
            <a:pPr lvl="1"/>
            <a:r>
              <a:rPr lang="en-US" dirty="0" smtClean="0"/>
              <a:t>process flowcharts</a:t>
            </a:r>
          </a:p>
          <a:p>
            <a:pPr lvl="1"/>
            <a:r>
              <a:rPr lang="en-US" dirty="0" smtClean="0"/>
              <a:t>diagrams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F</a:t>
            </a:r>
            <a:r>
              <a:rPr lang="en-US" dirty="0" smtClean="0"/>
              <a:t>lowchart</a:t>
            </a:r>
            <a:endParaRPr lang="en-US" dirty="0">
              <a:effectLst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47575" y="1252837"/>
            <a:ext cx="7958138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Determine </a:t>
            </a:r>
            <a:r>
              <a:rPr lang="en-US" dirty="0">
                <a:effectLst/>
              </a:rPr>
              <a:t>objectives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Define process boundaries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Define units of flow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Choose type of chart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Observe process and collect data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Map out process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Validate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617" y="105672"/>
            <a:ext cx="8458200" cy="792162"/>
          </a:xfrm>
        </p:spPr>
        <p:txBody>
          <a:bodyPr/>
          <a:lstStyle/>
          <a:p>
            <a:r>
              <a:rPr lang="en-US" dirty="0">
                <a:effectLst/>
              </a:rPr>
              <a:t>Process Flowcharts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440006" y="1201378"/>
            <a:ext cx="8305800" cy="3881438"/>
          </a:xfrm>
        </p:spPr>
        <p:txBody>
          <a:bodyPr/>
          <a:lstStyle/>
          <a:p>
            <a:r>
              <a:rPr lang="en-US" dirty="0" smtClean="0">
                <a:effectLst/>
              </a:rPr>
              <a:t>Look </a:t>
            </a:r>
            <a:r>
              <a:rPr lang="en-US" dirty="0">
                <a:effectLst/>
              </a:rPr>
              <a:t>at manufacture of product or delivery of service from broad perspective</a:t>
            </a:r>
          </a:p>
          <a:p>
            <a:r>
              <a:rPr lang="en-US" dirty="0">
                <a:effectLst/>
              </a:rPr>
              <a:t>Incorporate</a:t>
            </a:r>
          </a:p>
          <a:p>
            <a:pPr lvl="1"/>
            <a:r>
              <a:rPr lang="en-US" dirty="0">
                <a:effectLst/>
              </a:rPr>
              <a:t>nonproductive activities (inspection, transportation, delay, storage)</a:t>
            </a:r>
          </a:p>
          <a:p>
            <a:pPr lvl="1"/>
            <a:r>
              <a:rPr lang="en-US" dirty="0">
                <a:effectLst/>
              </a:rPr>
              <a:t>productive activities (operations)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5342"/>
            <a:ext cx="8458200" cy="792162"/>
          </a:xfrm>
        </p:spPr>
        <p:txBody>
          <a:bodyPr/>
          <a:lstStyle/>
          <a:p>
            <a:r>
              <a:rPr lang="en-US" dirty="0"/>
              <a:t>Process Planning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46775" y="1248075"/>
            <a:ext cx="83058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Group of </a:t>
            </a:r>
            <a:r>
              <a:rPr lang="en-US" dirty="0">
                <a:effectLst/>
              </a:rPr>
              <a:t>related tasks with specific inputs </a:t>
            </a:r>
            <a:r>
              <a:rPr lang="en-US" dirty="0" smtClean="0">
                <a:effectLst/>
              </a:rPr>
              <a:t>&amp; outputs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Process design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US" dirty="0" smtClean="0">
                <a:effectLst/>
              </a:rPr>
              <a:t>asks to </a:t>
            </a:r>
            <a:r>
              <a:rPr lang="en-US" dirty="0">
                <a:effectLst/>
              </a:rPr>
              <a:t>be </a:t>
            </a:r>
            <a:r>
              <a:rPr lang="en-US" dirty="0" smtClean="0">
                <a:effectLst/>
              </a:rPr>
              <a:t>done &amp; how </a:t>
            </a:r>
            <a:r>
              <a:rPr lang="en-US" dirty="0">
                <a:effectLst/>
              </a:rPr>
              <a:t>they are coordinated among functions, </a:t>
            </a:r>
            <a:r>
              <a:rPr lang="en-US" dirty="0" smtClean="0">
                <a:effectLst/>
              </a:rPr>
              <a:t>people, &amp; </a:t>
            </a:r>
            <a:r>
              <a:rPr lang="en-US" dirty="0">
                <a:effectLst/>
              </a:rPr>
              <a:t>organizations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Process strategy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an organization’s overall approach for physically producing goods and services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Process planning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converts designs into workable instructions for manufacture or delivery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1245705" y="82827"/>
            <a:ext cx="6629400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5000"/>
              </a:lnSpc>
            </a:pPr>
            <a:r>
              <a:rPr lang="en-US" sz="3600" dirty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Process Flowchart Symbols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20293" y="1143000"/>
            <a:ext cx="5112027" cy="4419600"/>
            <a:chOff x="1822173" y="1143000"/>
            <a:chExt cx="5112027" cy="4419600"/>
          </a:xfrm>
        </p:grpSpPr>
        <p:sp>
          <p:nvSpPr>
            <p:cNvPr id="246800" name="Rectangle 16"/>
            <p:cNvSpPr>
              <a:spLocks noChangeArrowheads="1"/>
            </p:cNvSpPr>
            <p:nvPr/>
          </p:nvSpPr>
          <p:spPr bwMode="auto">
            <a:xfrm>
              <a:off x="1822173" y="1143000"/>
              <a:ext cx="5112027" cy="4419600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6789" name="Group 5"/>
            <p:cNvGrpSpPr>
              <a:grpSpLocks/>
            </p:cNvGrpSpPr>
            <p:nvPr/>
          </p:nvGrpSpPr>
          <p:grpSpPr bwMode="auto">
            <a:xfrm>
              <a:off x="2395261" y="1536700"/>
              <a:ext cx="3694113" cy="3592513"/>
              <a:chOff x="1217" y="1218"/>
              <a:chExt cx="2327" cy="2263"/>
            </a:xfrm>
          </p:grpSpPr>
          <p:sp>
            <p:nvSpPr>
              <p:cNvPr id="246790" name="AutoShape 6"/>
              <p:cNvSpPr>
                <a:spLocks noChangeArrowheads="1"/>
              </p:cNvSpPr>
              <p:nvPr/>
            </p:nvSpPr>
            <p:spPr bwMode="auto">
              <a:xfrm>
                <a:off x="1217" y="2251"/>
                <a:ext cx="364" cy="232"/>
              </a:xfrm>
              <a:prstGeom prst="rightArrow">
                <a:avLst>
                  <a:gd name="adj1" fmla="val 50000"/>
                  <a:gd name="adj2" fmla="val 78456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791" name="AutoShape 7"/>
              <p:cNvSpPr>
                <a:spLocks noChangeArrowheads="1"/>
              </p:cNvSpPr>
              <p:nvPr/>
            </p:nvSpPr>
            <p:spPr bwMode="auto">
              <a:xfrm rot="10800000" flipH="1">
                <a:off x="1259" y="3175"/>
                <a:ext cx="280" cy="280"/>
              </a:xfrm>
              <a:prstGeom prst="triangle">
                <a:avLst>
                  <a:gd name="adj" fmla="val 49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792" name="Rectangle 8"/>
              <p:cNvSpPr>
                <a:spLocks noChangeArrowheads="1"/>
              </p:cNvSpPr>
              <p:nvPr/>
            </p:nvSpPr>
            <p:spPr bwMode="auto">
              <a:xfrm>
                <a:off x="1271" y="1789"/>
                <a:ext cx="256" cy="208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793" name="Rectangle 9"/>
              <p:cNvSpPr>
                <a:spLocks noChangeArrowheads="1"/>
              </p:cNvSpPr>
              <p:nvPr/>
            </p:nvSpPr>
            <p:spPr bwMode="auto">
              <a:xfrm>
                <a:off x="1775" y="1218"/>
                <a:ext cx="1248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Operation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794" name="Rectangle 10"/>
              <p:cNvSpPr>
                <a:spLocks noChangeArrowheads="1"/>
              </p:cNvSpPr>
              <p:nvPr/>
            </p:nvSpPr>
            <p:spPr bwMode="auto">
              <a:xfrm>
                <a:off x="1775" y="1692"/>
                <a:ext cx="1291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3200">
                    <a:latin typeface="Arial" pitchFamily="34" charset="0"/>
                    <a:cs typeface="Arial" pitchFamily="34" charset="0"/>
                  </a:rPr>
                  <a:t>Inspection</a:t>
                </a:r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1775" y="2166"/>
                <a:ext cx="1769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3200">
                    <a:latin typeface="Arial" pitchFamily="34" charset="0"/>
                    <a:cs typeface="Arial" pitchFamily="34" charset="0"/>
                  </a:rPr>
                  <a:t>Transportation</a:t>
                </a:r>
              </a:p>
            </p:txBody>
          </p:sp>
          <p:sp>
            <p:nvSpPr>
              <p:cNvPr id="246796" name="Rectangle 12"/>
              <p:cNvSpPr>
                <a:spLocks noChangeArrowheads="1"/>
              </p:cNvSpPr>
              <p:nvPr/>
            </p:nvSpPr>
            <p:spPr bwMode="auto">
              <a:xfrm>
                <a:off x="1775" y="2640"/>
                <a:ext cx="776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3200">
                    <a:latin typeface="Arial" pitchFamily="34" charset="0"/>
                    <a:cs typeface="Arial" pitchFamily="34" charset="0"/>
                  </a:rPr>
                  <a:t>Delay</a:t>
                </a:r>
              </a:p>
            </p:txBody>
          </p:sp>
          <p:sp>
            <p:nvSpPr>
              <p:cNvPr id="246797" name="Rectangle 13"/>
              <p:cNvSpPr>
                <a:spLocks noChangeArrowheads="1"/>
              </p:cNvSpPr>
              <p:nvPr/>
            </p:nvSpPr>
            <p:spPr bwMode="auto">
              <a:xfrm>
                <a:off x="1775" y="3114"/>
                <a:ext cx="1019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3200">
                    <a:latin typeface="Arial" pitchFamily="34" charset="0"/>
                    <a:cs typeface="Arial" pitchFamily="34" charset="0"/>
                  </a:rPr>
                  <a:t>Storage</a:t>
                </a:r>
              </a:p>
            </p:txBody>
          </p:sp>
          <p:sp>
            <p:nvSpPr>
              <p:cNvPr id="246798" name="Oval 14"/>
              <p:cNvSpPr>
                <a:spLocks noChangeArrowheads="1"/>
              </p:cNvSpPr>
              <p:nvPr/>
            </p:nvSpPr>
            <p:spPr bwMode="auto">
              <a:xfrm>
                <a:off x="1266" y="1286"/>
                <a:ext cx="266" cy="266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799" name="AutoShape 15"/>
              <p:cNvSpPr>
                <a:spLocks noChangeArrowheads="1"/>
              </p:cNvSpPr>
              <p:nvPr/>
            </p:nvSpPr>
            <p:spPr bwMode="auto">
              <a:xfrm>
                <a:off x="1297" y="2725"/>
                <a:ext cx="204" cy="231"/>
              </a:xfrm>
              <a:prstGeom prst="flowChartDelay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32" name="Rectangle 124"/>
          <p:cNvSpPr>
            <a:spLocks noChangeArrowheads="1"/>
          </p:cNvSpPr>
          <p:nvPr/>
        </p:nvSpPr>
        <p:spPr bwMode="auto">
          <a:xfrm>
            <a:off x="341244" y="18853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Process </a:t>
            </a:r>
            <a:r>
              <a:rPr lang="en-US" sz="3600" dirty="0" smtClean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Flowchart of </a:t>
            </a:r>
            <a:r>
              <a:rPr lang="en-US" sz="3600" dirty="0">
                <a:solidFill>
                  <a:srgbClr val="994000"/>
                </a:solidFill>
                <a:latin typeface="Arial" pitchFamily="34" charset="0"/>
                <a:cs typeface="Arial" pitchFamily="34" charset="0"/>
              </a:rPr>
              <a:t>Apple Processing</a:t>
            </a:r>
          </a:p>
        </p:txBody>
      </p:sp>
      <p:pic>
        <p:nvPicPr>
          <p:cNvPr id="247933" name="Picture 125"/>
          <p:cNvPicPr>
            <a:picLocks noChangeAspect="1" noChangeArrowheads="1"/>
          </p:cNvPicPr>
          <p:nvPr/>
        </p:nvPicPr>
        <p:blipFill>
          <a:blip r:embed="rId2" cstate="print"/>
          <a:srcRect l="11983" t="3175" r="12122" b="3175"/>
          <a:stretch>
            <a:fillRect/>
          </a:stretch>
        </p:blipFill>
        <p:spPr bwMode="auto">
          <a:xfrm>
            <a:off x="2087880" y="1094176"/>
            <a:ext cx="4979505" cy="5154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41244" y="105672"/>
            <a:ext cx="8458200" cy="792162"/>
          </a:xfrm>
        </p:spPr>
        <p:txBody>
          <a:bodyPr/>
          <a:lstStyle/>
          <a:p>
            <a:r>
              <a:rPr lang="en-US" dirty="0"/>
              <a:t>Simple Value Chain Flowchart</a:t>
            </a:r>
          </a:p>
        </p:txBody>
      </p:sp>
      <p:pic>
        <p:nvPicPr>
          <p:cNvPr id="293897" name="Picture 9"/>
          <p:cNvPicPr>
            <a:picLocks noChangeAspect="1" noChangeArrowheads="1"/>
          </p:cNvPicPr>
          <p:nvPr/>
        </p:nvPicPr>
        <p:blipFill>
          <a:blip r:embed="rId2" cstate="print"/>
          <a:srcRect l="10270" t="4856" r="15592" b="5311"/>
          <a:stretch>
            <a:fillRect/>
          </a:stretch>
        </p:blipFill>
        <p:spPr bwMode="auto">
          <a:xfrm>
            <a:off x="1295400" y="1676400"/>
            <a:ext cx="65532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Process Innovation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09600" y="1248075"/>
            <a:ext cx="86868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Total redesign of a process for breakthrough improvements</a:t>
            </a:r>
          </a:p>
          <a:p>
            <a:pPr>
              <a:buNone/>
            </a:pP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37900" y="1981200"/>
            <a:ext cx="5867400" cy="4267200"/>
            <a:chOff x="2640013" y="1524000"/>
            <a:chExt cx="5867400" cy="4267200"/>
          </a:xfrm>
        </p:grpSpPr>
        <p:sp>
          <p:nvSpPr>
            <p:cNvPr id="251919" name="Rectangle 15"/>
            <p:cNvSpPr>
              <a:spLocks noChangeArrowheads="1"/>
            </p:cNvSpPr>
            <p:nvPr/>
          </p:nvSpPr>
          <p:spPr bwMode="auto">
            <a:xfrm>
              <a:off x="2640013" y="1524000"/>
              <a:ext cx="5867400" cy="4267200"/>
            </a:xfrm>
            <a:prstGeom prst="rect">
              <a:avLst/>
            </a:prstGeom>
            <a:solidFill>
              <a:srgbClr val="FAC89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0" name="Freeform 6"/>
            <p:cNvSpPr>
              <a:spLocks/>
            </p:cNvSpPr>
            <p:nvPr/>
          </p:nvSpPr>
          <p:spPr bwMode="auto">
            <a:xfrm>
              <a:off x="2792810" y="2084522"/>
              <a:ext cx="4158426" cy="3361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31"/>
                </a:cxn>
                <a:cxn ang="0">
                  <a:pos x="3538" y="2231"/>
                </a:cxn>
              </a:cxnLst>
              <a:rect l="0" t="0" r="r" b="b"/>
              <a:pathLst>
                <a:path w="3538" h="2231">
                  <a:moveTo>
                    <a:pt x="0" y="0"/>
                  </a:moveTo>
                  <a:lnTo>
                    <a:pt x="0" y="2231"/>
                  </a:lnTo>
                  <a:lnTo>
                    <a:pt x="3538" y="2231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1" name="Oval 7"/>
            <p:cNvSpPr>
              <a:spLocks noChangeArrowheads="1"/>
            </p:cNvSpPr>
            <p:nvPr/>
          </p:nvSpPr>
          <p:spPr bwMode="auto">
            <a:xfrm>
              <a:off x="4714525" y="3008178"/>
              <a:ext cx="271508" cy="180813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2" name="Freeform 8"/>
            <p:cNvSpPr>
              <a:spLocks/>
            </p:cNvSpPr>
            <p:nvPr/>
          </p:nvSpPr>
          <p:spPr bwMode="auto">
            <a:xfrm>
              <a:off x="3549742" y="2271363"/>
              <a:ext cx="2388333" cy="3030134"/>
            </a:xfrm>
            <a:custGeom>
              <a:avLst/>
              <a:gdLst/>
              <a:ahLst/>
              <a:cxnLst>
                <a:cxn ang="0">
                  <a:pos x="0" y="2011"/>
                </a:cxn>
                <a:cxn ang="0">
                  <a:pos x="485" y="2009"/>
                </a:cxn>
                <a:cxn ang="0">
                  <a:pos x="485" y="1876"/>
                </a:cxn>
                <a:cxn ang="0">
                  <a:pos x="858" y="1876"/>
                </a:cxn>
                <a:cxn ang="0">
                  <a:pos x="858" y="1707"/>
                </a:cxn>
                <a:cxn ang="0">
                  <a:pos x="1107" y="1707"/>
                </a:cxn>
                <a:cxn ang="0">
                  <a:pos x="1107" y="498"/>
                </a:cxn>
                <a:cxn ang="0">
                  <a:pos x="1383" y="498"/>
                </a:cxn>
                <a:cxn ang="0">
                  <a:pos x="1383" y="356"/>
                </a:cxn>
                <a:cxn ang="0">
                  <a:pos x="1720" y="356"/>
                </a:cxn>
                <a:cxn ang="0">
                  <a:pos x="1720" y="160"/>
                </a:cxn>
                <a:cxn ang="0">
                  <a:pos x="2032" y="160"/>
                </a:cxn>
                <a:cxn ang="0">
                  <a:pos x="2032" y="0"/>
                </a:cxn>
              </a:cxnLst>
              <a:rect l="0" t="0" r="r" b="b"/>
              <a:pathLst>
                <a:path w="2032" h="2011">
                  <a:moveTo>
                    <a:pt x="0" y="2011"/>
                  </a:moveTo>
                  <a:lnTo>
                    <a:pt x="485" y="2009"/>
                  </a:lnTo>
                  <a:lnTo>
                    <a:pt x="485" y="1876"/>
                  </a:lnTo>
                  <a:lnTo>
                    <a:pt x="858" y="1876"/>
                  </a:lnTo>
                  <a:lnTo>
                    <a:pt x="858" y="1707"/>
                  </a:lnTo>
                  <a:lnTo>
                    <a:pt x="1107" y="1707"/>
                  </a:lnTo>
                  <a:lnTo>
                    <a:pt x="1107" y="498"/>
                  </a:lnTo>
                  <a:lnTo>
                    <a:pt x="1383" y="498"/>
                  </a:lnTo>
                  <a:lnTo>
                    <a:pt x="1383" y="356"/>
                  </a:lnTo>
                  <a:lnTo>
                    <a:pt x="1720" y="356"/>
                  </a:lnTo>
                  <a:lnTo>
                    <a:pt x="1720" y="160"/>
                  </a:lnTo>
                  <a:lnTo>
                    <a:pt x="2032" y="160"/>
                  </a:lnTo>
                  <a:lnTo>
                    <a:pt x="2032" y="0"/>
                  </a:ln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3" name="Rectangle 9"/>
            <p:cNvSpPr>
              <a:spLocks noChangeArrowheads="1"/>
            </p:cNvSpPr>
            <p:nvPr/>
          </p:nvSpPr>
          <p:spPr bwMode="auto">
            <a:xfrm>
              <a:off x="2916222" y="3048000"/>
              <a:ext cx="15795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>
                  <a:latin typeface="Arial" pitchFamily="34" charset="0"/>
                  <a:cs typeface="Arial" pitchFamily="34" charset="0"/>
                </a:rPr>
                <a:t>Breakthrough Improvement</a:t>
              </a:r>
            </a:p>
          </p:txBody>
        </p:sp>
        <p:sp>
          <p:nvSpPr>
            <p:cNvPr id="251914" name="Rectangle 10"/>
            <p:cNvSpPr>
              <a:spLocks noChangeArrowheads="1"/>
            </p:cNvSpPr>
            <p:nvPr/>
          </p:nvSpPr>
          <p:spPr bwMode="auto">
            <a:xfrm>
              <a:off x="6031874" y="1676400"/>
              <a:ext cx="212152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 dirty="0">
                  <a:latin typeface="Arial" pitchFamily="34" charset="0"/>
                  <a:cs typeface="Arial" pitchFamily="34" charset="0"/>
                </a:rPr>
                <a:t>Continuous improvement refines the breakthrough</a:t>
              </a:r>
            </a:p>
          </p:txBody>
        </p:sp>
        <p:sp>
          <p:nvSpPr>
            <p:cNvPr id="251915" name="Rectangle 11"/>
            <p:cNvSpPr>
              <a:spLocks noChangeArrowheads="1"/>
            </p:cNvSpPr>
            <p:nvPr/>
          </p:nvSpPr>
          <p:spPr bwMode="auto">
            <a:xfrm>
              <a:off x="5791200" y="4038600"/>
              <a:ext cx="26504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 dirty="0">
                  <a:latin typeface="Arial" pitchFamily="34" charset="0"/>
                  <a:cs typeface="Arial" pitchFamily="34" charset="0"/>
                </a:rPr>
                <a:t>Continuous improvement activities peak; time to reengineer process</a:t>
              </a:r>
            </a:p>
          </p:txBody>
        </p:sp>
        <p:sp>
          <p:nvSpPr>
            <p:cNvPr id="251916" name="Freeform 12"/>
            <p:cNvSpPr>
              <a:spLocks/>
            </p:cNvSpPr>
            <p:nvPr/>
          </p:nvSpPr>
          <p:spPr bwMode="auto">
            <a:xfrm>
              <a:off x="5651287" y="2526008"/>
              <a:ext cx="1122469" cy="370668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240" y="242"/>
                </a:cxn>
                <a:cxn ang="0">
                  <a:pos x="464" y="230"/>
                </a:cxn>
                <a:cxn ang="0">
                  <a:pos x="664" y="182"/>
                </a:cxn>
                <a:cxn ang="0">
                  <a:pos x="828" y="102"/>
                </a:cxn>
                <a:cxn ang="0">
                  <a:pos x="955" y="0"/>
                </a:cxn>
              </a:cxnLst>
              <a:rect l="0" t="0" r="r" b="b"/>
              <a:pathLst>
                <a:path w="955" h="246">
                  <a:moveTo>
                    <a:pt x="0" y="206"/>
                  </a:moveTo>
                  <a:cubicBezTo>
                    <a:pt x="40" y="212"/>
                    <a:pt x="163" y="238"/>
                    <a:pt x="240" y="242"/>
                  </a:cubicBezTo>
                  <a:cubicBezTo>
                    <a:pt x="317" y="246"/>
                    <a:pt x="393" y="240"/>
                    <a:pt x="464" y="230"/>
                  </a:cubicBezTo>
                  <a:cubicBezTo>
                    <a:pt x="535" y="220"/>
                    <a:pt x="636" y="190"/>
                    <a:pt x="664" y="182"/>
                  </a:cubicBezTo>
                  <a:cubicBezTo>
                    <a:pt x="692" y="174"/>
                    <a:pt x="732" y="162"/>
                    <a:pt x="828" y="102"/>
                  </a:cubicBezTo>
                  <a:cubicBezTo>
                    <a:pt x="924" y="42"/>
                    <a:pt x="929" y="21"/>
                    <a:pt x="955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 flipH="1">
              <a:off x="4934317" y="4843435"/>
              <a:ext cx="80512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918" name="Freeform 14"/>
            <p:cNvSpPr>
              <a:spLocks/>
            </p:cNvSpPr>
            <p:nvPr/>
          </p:nvSpPr>
          <p:spPr bwMode="auto">
            <a:xfrm>
              <a:off x="3689610" y="3621437"/>
              <a:ext cx="983777" cy="340532"/>
            </a:xfrm>
            <a:custGeom>
              <a:avLst/>
              <a:gdLst/>
              <a:ahLst/>
              <a:cxnLst>
                <a:cxn ang="0">
                  <a:pos x="837" y="219"/>
                </a:cxn>
                <a:cxn ang="0">
                  <a:pos x="618" y="224"/>
                </a:cxn>
                <a:cxn ang="0">
                  <a:pos x="426" y="208"/>
                </a:cxn>
                <a:cxn ang="0">
                  <a:pos x="224" y="150"/>
                </a:cxn>
                <a:cxn ang="0">
                  <a:pos x="96" y="80"/>
                </a:cxn>
                <a:cxn ang="0">
                  <a:pos x="0" y="0"/>
                </a:cxn>
              </a:cxnLst>
              <a:rect l="0" t="0" r="r" b="b"/>
              <a:pathLst>
                <a:path w="837" h="226">
                  <a:moveTo>
                    <a:pt x="837" y="219"/>
                  </a:moveTo>
                  <a:cubicBezTo>
                    <a:pt x="801" y="220"/>
                    <a:pt x="686" y="226"/>
                    <a:pt x="618" y="224"/>
                  </a:cubicBezTo>
                  <a:cubicBezTo>
                    <a:pt x="550" y="222"/>
                    <a:pt x="492" y="220"/>
                    <a:pt x="426" y="208"/>
                  </a:cubicBezTo>
                  <a:cubicBezTo>
                    <a:pt x="360" y="196"/>
                    <a:pt x="279" y="171"/>
                    <a:pt x="224" y="150"/>
                  </a:cubicBezTo>
                  <a:cubicBezTo>
                    <a:pt x="169" y="129"/>
                    <a:pt x="133" y="105"/>
                    <a:pt x="96" y="80"/>
                  </a:cubicBezTo>
                  <a:cubicBezTo>
                    <a:pt x="59" y="55"/>
                    <a:pt x="20" y="17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37950" y="267100"/>
            <a:ext cx="2743200" cy="104001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Helvetica" charset="0"/>
              </a:rPr>
              <a:t>Process </a:t>
            </a:r>
            <a:br>
              <a:rPr lang="en-US" dirty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Innovation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914400" y="533400"/>
            <a:ext cx="8001000" cy="5943600"/>
            <a:chOff x="762000" y="381000"/>
            <a:chExt cx="8001000" cy="5943600"/>
          </a:xfrm>
        </p:grpSpPr>
        <p:sp>
          <p:nvSpPr>
            <p:cNvPr id="257029" name="AutoShape 5"/>
            <p:cNvSpPr>
              <a:spLocks noChangeArrowheads="1"/>
            </p:cNvSpPr>
            <p:nvPr/>
          </p:nvSpPr>
          <p:spPr bwMode="auto">
            <a:xfrm>
              <a:off x="2819400" y="381000"/>
              <a:ext cx="2514600" cy="778527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0" name="Rectangle 6"/>
            <p:cNvSpPr>
              <a:spLocks noChangeArrowheads="1"/>
            </p:cNvSpPr>
            <p:nvPr/>
          </p:nvSpPr>
          <p:spPr bwMode="auto">
            <a:xfrm>
              <a:off x="3116311" y="457097"/>
              <a:ext cx="1920777" cy="822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eaLnBrk="0" hangingPunct="0"/>
              <a:r>
                <a:rPr lang="en-US" sz="1600" dirty="0">
                  <a:latin typeface="Helvetica" charset="0"/>
                </a:rPr>
                <a:t>Strategic</a:t>
              </a:r>
            </a:p>
            <a:p>
              <a:pPr eaLnBrk="0" hangingPunct="0"/>
              <a:r>
                <a:rPr lang="en-US" sz="1600" dirty="0">
                  <a:latin typeface="Helvetica" charset="0"/>
                </a:rPr>
                <a:t>Directives</a:t>
              </a:r>
            </a:p>
            <a:p>
              <a:pPr eaLnBrk="0" hangingPunct="0"/>
              <a:endParaRPr lang="en-US" sz="1600" dirty="0">
                <a:latin typeface="Helvetica" charset="0"/>
              </a:endParaRPr>
            </a:p>
          </p:txBody>
        </p:sp>
        <p:sp>
          <p:nvSpPr>
            <p:cNvPr id="257032" name="AutoShape 8"/>
            <p:cNvSpPr>
              <a:spLocks noChangeArrowheads="1"/>
            </p:cNvSpPr>
            <p:nvPr/>
          </p:nvSpPr>
          <p:spPr bwMode="auto">
            <a:xfrm>
              <a:off x="2819400" y="1295400"/>
              <a:ext cx="2514600" cy="78011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3" name="Rectangle 9"/>
            <p:cNvSpPr>
              <a:spLocks noChangeArrowheads="1"/>
            </p:cNvSpPr>
            <p:nvPr/>
          </p:nvSpPr>
          <p:spPr bwMode="auto">
            <a:xfrm>
              <a:off x="3116311" y="1374584"/>
              <a:ext cx="1920777" cy="824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eaLnBrk="0" hangingPunct="0"/>
              <a:r>
                <a:rPr lang="en-US" sz="1600">
                  <a:latin typeface="Helvetica" charset="0"/>
                </a:rPr>
                <a:t>Goals for Process Performance</a:t>
              </a:r>
            </a:p>
            <a:p>
              <a:pPr eaLnBrk="0" hangingPunct="0"/>
              <a:endParaRPr lang="en-US" sz="1600">
                <a:latin typeface="Helvetica" charset="0"/>
              </a:endParaRPr>
            </a:p>
          </p:txBody>
        </p:sp>
        <p:sp>
          <p:nvSpPr>
            <p:cNvPr id="257035" name="AutoShape 11"/>
            <p:cNvSpPr>
              <a:spLocks noChangeArrowheads="1"/>
            </p:cNvSpPr>
            <p:nvPr/>
          </p:nvSpPr>
          <p:spPr bwMode="auto">
            <a:xfrm>
              <a:off x="2819400" y="4038600"/>
              <a:ext cx="2514600" cy="77507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6" name="Rectangle 12"/>
            <p:cNvSpPr>
              <a:spLocks noChangeArrowheads="1"/>
            </p:cNvSpPr>
            <p:nvPr/>
          </p:nvSpPr>
          <p:spPr bwMode="auto">
            <a:xfrm>
              <a:off x="3116311" y="4117273"/>
              <a:ext cx="1920777" cy="8246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eaLnBrk="0" hangingPunct="0"/>
              <a:r>
                <a:rPr lang="en-US" sz="1600">
                  <a:latin typeface="Helvetica" charset="0"/>
                </a:rPr>
                <a:t>Pilot Study</a:t>
              </a:r>
            </a:p>
            <a:p>
              <a:pPr eaLnBrk="0" hangingPunct="0"/>
              <a:r>
                <a:rPr lang="en-US" sz="1600">
                  <a:latin typeface="Helvetica" charset="0"/>
                </a:rPr>
                <a:t>of New Design</a:t>
              </a:r>
            </a:p>
            <a:p>
              <a:pPr eaLnBrk="0" hangingPunct="0"/>
              <a:endParaRPr lang="en-US" sz="1600">
                <a:latin typeface="Helvetica" charset="0"/>
              </a:endParaRPr>
            </a:p>
          </p:txBody>
        </p:sp>
        <p:sp>
          <p:nvSpPr>
            <p:cNvPr id="257038" name="AutoShape 14"/>
            <p:cNvSpPr>
              <a:spLocks noChangeArrowheads="1"/>
            </p:cNvSpPr>
            <p:nvPr/>
          </p:nvSpPr>
          <p:spPr bwMode="auto">
            <a:xfrm>
              <a:off x="2819400" y="3124200"/>
              <a:ext cx="2514600" cy="778527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9" name="Rectangle 15"/>
            <p:cNvSpPr>
              <a:spLocks noChangeArrowheads="1"/>
            </p:cNvSpPr>
            <p:nvPr/>
          </p:nvSpPr>
          <p:spPr bwMode="auto">
            <a:xfrm>
              <a:off x="3116311" y="3200297"/>
              <a:ext cx="1920777" cy="822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eaLnBrk="0" hangingPunct="0"/>
              <a:r>
                <a:rPr lang="en-US" sz="1600">
                  <a:latin typeface="Helvetica" charset="0"/>
                </a:rPr>
                <a:t>Detailed</a:t>
              </a:r>
            </a:p>
            <a:p>
              <a:pPr eaLnBrk="0" hangingPunct="0"/>
              <a:r>
                <a:rPr lang="en-US" sz="1600">
                  <a:latin typeface="Helvetica" charset="0"/>
                </a:rPr>
                <a:t>Process Map</a:t>
              </a:r>
            </a:p>
            <a:p>
              <a:pPr eaLnBrk="0" hangingPunct="0"/>
              <a:endParaRPr lang="en-US" sz="1600">
                <a:latin typeface="Helvetica" charset="0"/>
              </a:endParaRPr>
            </a:p>
          </p:txBody>
        </p:sp>
        <p:sp>
          <p:nvSpPr>
            <p:cNvPr id="257041" name="AutoShape 17"/>
            <p:cNvSpPr>
              <a:spLocks noChangeArrowheads="1"/>
            </p:cNvSpPr>
            <p:nvPr/>
          </p:nvSpPr>
          <p:spPr bwMode="auto">
            <a:xfrm>
              <a:off x="2819400" y="2209800"/>
              <a:ext cx="2514600" cy="77507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2" name="Rectangle 18"/>
            <p:cNvSpPr>
              <a:spLocks noChangeArrowheads="1"/>
            </p:cNvSpPr>
            <p:nvPr/>
          </p:nvSpPr>
          <p:spPr bwMode="auto">
            <a:xfrm>
              <a:off x="3116311" y="2288473"/>
              <a:ext cx="1920777" cy="8246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r>
                <a:rPr lang="en-US" sz="1600">
                  <a:latin typeface="Helvetica" charset="0"/>
                </a:rPr>
                <a:t>High - level</a:t>
              </a:r>
            </a:p>
            <a:p>
              <a:r>
                <a:rPr lang="en-US" sz="1600">
                  <a:latin typeface="Helvetica" charset="0"/>
                </a:rPr>
                <a:t>Process map</a:t>
              </a:r>
            </a:p>
            <a:p>
              <a:endParaRPr lang="en-US" sz="1600">
                <a:latin typeface="Helvetica" charset="0"/>
              </a:endParaRPr>
            </a:p>
          </p:txBody>
        </p:sp>
        <p:sp>
          <p:nvSpPr>
            <p:cNvPr id="257043" name="AutoShape 19"/>
            <p:cNvSpPr>
              <a:spLocks noChangeArrowheads="1"/>
            </p:cNvSpPr>
            <p:nvPr/>
          </p:nvSpPr>
          <p:spPr bwMode="auto">
            <a:xfrm>
              <a:off x="3365500" y="5029200"/>
              <a:ext cx="1435100" cy="1295400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Helvetica" charset="0"/>
                </a:rPr>
                <a:t>Goals</a:t>
              </a:r>
            </a:p>
            <a:p>
              <a:r>
                <a:rPr lang="en-US" sz="1600" dirty="0">
                  <a:latin typeface="Helvetica" charset="0"/>
                </a:rPr>
                <a:t>Met?</a:t>
              </a:r>
            </a:p>
          </p:txBody>
        </p:sp>
        <p:sp>
          <p:nvSpPr>
            <p:cNvPr id="257044" name="AutoShape 20"/>
            <p:cNvSpPr>
              <a:spLocks noChangeArrowheads="1"/>
            </p:cNvSpPr>
            <p:nvPr/>
          </p:nvSpPr>
          <p:spPr bwMode="auto">
            <a:xfrm>
              <a:off x="5638800" y="2257425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Helvetica" charset="0"/>
                </a:rPr>
                <a:t>Innovative</a:t>
              </a:r>
            </a:p>
            <a:p>
              <a:r>
                <a:rPr lang="en-US" sz="1800" dirty="0">
                  <a:latin typeface="Helvetica" charset="0"/>
                </a:rPr>
                <a:t>Ideas</a:t>
              </a:r>
            </a:p>
          </p:txBody>
        </p:sp>
        <p:sp>
          <p:nvSpPr>
            <p:cNvPr id="257045" name="AutoShape 21"/>
            <p:cNvSpPr>
              <a:spLocks noChangeArrowheads="1"/>
            </p:cNvSpPr>
            <p:nvPr/>
          </p:nvSpPr>
          <p:spPr bwMode="auto">
            <a:xfrm>
              <a:off x="7162800" y="24384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>
                  <a:latin typeface="Helvetica" charset="0"/>
                </a:rPr>
                <a:t>Design</a:t>
              </a:r>
            </a:p>
            <a:p>
              <a:r>
                <a:rPr lang="en-US" sz="1800">
                  <a:latin typeface="Helvetica" charset="0"/>
                </a:rPr>
                <a:t>Principles</a:t>
              </a:r>
            </a:p>
          </p:txBody>
        </p:sp>
        <p:sp>
          <p:nvSpPr>
            <p:cNvPr id="257047" name="AutoShape 23"/>
            <p:cNvSpPr>
              <a:spLocks noChangeArrowheads="1"/>
            </p:cNvSpPr>
            <p:nvPr/>
          </p:nvSpPr>
          <p:spPr bwMode="auto">
            <a:xfrm>
              <a:off x="5638800" y="3171825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>
                  <a:latin typeface="Helvetica" charset="0"/>
                </a:rPr>
                <a:t>Model</a:t>
              </a:r>
            </a:p>
            <a:p>
              <a:r>
                <a:rPr lang="en-US" sz="1800">
                  <a:latin typeface="Helvetica" charset="0"/>
                </a:rPr>
                <a:t>Validation</a:t>
              </a:r>
            </a:p>
          </p:txBody>
        </p:sp>
        <p:sp>
          <p:nvSpPr>
            <p:cNvPr id="257048" name="AutoShape 24"/>
            <p:cNvSpPr>
              <a:spLocks noChangeArrowheads="1"/>
            </p:cNvSpPr>
            <p:nvPr/>
          </p:nvSpPr>
          <p:spPr bwMode="auto">
            <a:xfrm>
              <a:off x="762000" y="1419225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Helvetica" charset="0"/>
                </a:rPr>
                <a:t>Customer</a:t>
              </a:r>
            </a:p>
            <a:p>
              <a:r>
                <a:rPr lang="en-US" sz="1800" dirty="0">
                  <a:latin typeface="Helvetica" charset="0"/>
                </a:rPr>
                <a:t>Requirements</a:t>
              </a:r>
            </a:p>
          </p:txBody>
        </p:sp>
        <p:sp>
          <p:nvSpPr>
            <p:cNvPr id="257046" name="AutoShape 22"/>
            <p:cNvSpPr>
              <a:spLocks noChangeArrowheads="1"/>
            </p:cNvSpPr>
            <p:nvPr/>
          </p:nvSpPr>
          <p:spPr bwMode="auto">
            <a:xfrm>
              <a:off x="70866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>
                  <a:latin typeface="Helvetica" charset="0"/>
                </a:rPr>
                <a:t>Key</a:t>
              </a:r>
            </a:p>
            <a:p>
              <a:r>
                <a:rPr lang="en-US" sz="1800">
                  <a:latin typeface="Helvetica" charset="0"/>
                </a:rPr>
                <a:t>Performance</a:t>
              </a:r>
            </a:p>
            <a:p>
              <a:r>
                <a:rPr lang="en-US" sz="1800">
                  <a:latin typeface="Helvetica" charset="0"/>
                </a:rPr>
                <a:t>Measures</a:t>
              </a:r>
            </a:p>
          </p:txBody>
        </p:sp>
        <p:sp>
          <p:nvSpPr>
            <p:cNvPr id="257051" name="AutoShape 27"/>
            <p:cNvSpPr>
              <a:spLocks noChangeArrowheads="1"/>
            </p:cNvSpPr>
            <p:nvPr/>
          </p:nvSpPr>
          <p:spPr bwMode="auto">
            <a:xfrm>
              <a:off x="5486400" y="5381575"/>
              <a:ext cx="2667000" cy="575225"/>
            </a:xfrm>
            <a:prstGeom prst="roundRect">
              <a:avLst>
                <a:gd name="adj" fmla="val 50000"/>
              </a:avLst>
            </a:prstGeom>
            <a:solidFill>
              <a:srgbClr val="D0AFA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2" name="Rectangle 28"/>
            <p:cNvSpPr>
              <a:spLocks noChangeArrowheads="1"/>
            </p:cNvSpPr>
            <p:nvPr/>
          </p:nvSpPr>
          <p:spPr bwMode="auto">
            <a:xfrm>
              <a:off x="5801306" y="5334000"/>
              <a:ext cx="2037188" cy="8239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eaLnBrk="0" hangingPunct="0"/>
              <a:r>
                <a:rPr lang="en-US" sz="1600" dirty="0">
                  <a:latin typeface="Helvetica" charset="0"/>
                </a:rPr>
                <a:t>Full Scale </a:t>
              </a:r>
            </a:p>
            <a:p>
              <a:pPr eaLnBrk="0" hangingPunct="0"/>
              <a:r>
                <a:rPr lang="en-US" sz="1600" dirty="0">
                  <a:latin typeface="Helvetica" charset="0"/>
                </a:rPr>
                <a:t>Implementation</a:t>
              </a:r>
            </a:p>
            <a:p>
              <a:pPr eaLnBrk="0" hangingPunct="0"/>
              <a:endParaRPr lang="en-US" sz="1600" dirty="0">
                <a:latin typeface="Helvetica" charset="0"/>
              </a:endParaRPr>
            </a:p>
          </p:txBody>
        </p:sp>
        <p:sp>
          <p:nvSpPr>
            <p:cNvPr id="257054" name="AutoShape 30"/>
            <p:cNvSpPr>
              <a:spLocks noChangeArrowheads="1"/>
            </p:cNvSpPr>
            <p:nvPr/>
          </p:nvSpPr>
          <p:spPr bwMode="auto">
            <a:xfrm>
              <a:off x="5638800" y="1143000"/>
              <a:ext cx="1600200" cy="609600"/>
            </a:xfrm>
            <a:prstGeom prst="flowChartDocumen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1800">
                  <a:latin typeface="Helvetica" charset="0"/>
                </a:rPr>
                <a:t>Baseline Data</a:t>
              </a:r>
            </a:p>
          </p:txBody>
        </p:sp>
        <p:sp>
          <p:nvSpPr>
            <p:cNvPr id="257055" name="AutoShape 31"/>
            <p:cNvSpPr>
              <a:spLocks noChangeArrowheads="1"/>
            </p:cNvSpPr>
            <p:nvPr/>
          </p:nvSpPr>
          <p:spPr bwMode="auto">
            <a:xfrm>
              <a:off x="6324600" y="1447800"/>
              <a:ext cx="1600200" cy="609600"/>
            </a:xfrm>
            <a:prstGeom prst="flowChartDocumen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1800" dirty="0">
                  <a:latin typeface="Helvetica" charset="0"/>
                </a:rPr>
                <a:t>Benchmark</a:t>
              </a:r>
            </a:p>
            <a:p>
              <a:r>
                <a:rPr lang="en-US" sz="1800" dirty="0">
                  <a:latin typeface="Helvetica" charset="0"/>
                </a:rPr>
                <a:t>Data</a:t>
              </a:r>
            </a:p>
          </p:txBody>
        </p:sp>
        <p:sp>
          <p:nvSpPr>
            <p:cNvPr id="257056" name="Line 32"/>
            <p:cNvSpPr>
              <a:spLocks noChangeShapeType="1"/>
            </p:cNvSpPr>
            <p:nvPr/>
          </p:nvSpPr>
          <p:spPr bwMode="auto">
            <a:xfrm>
              <a:off x="2362200" y="1676400"/>
              <a:ext cx="4572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57" name="Line 33"/>
            <p:cNvSpPr>
              <a:spLocks noChangeShapeType="1"/>
            </p:cNvSpPr>
            <p:nvPr/>
          </p:nvSpPr>
          <p:spPr bwMode="auto">
            <a:xfrm>
              <a:off x="4114800" y="1143000"/>
              <a:ext cx="0" cy="1524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58" name="Line 34"/>
            <p:cNvSpPr>
              <a:spLocks noChangeShapeType="1"/>
            </p:cNvSpPr>
            <p:nvPr/>
          </p:nvSpPr>
          <p:spPr bwMode="auto">
            <a:xfrm>
              <a:off x="4114800" y="2057400"/>
              <a:ext cx="0" cy="1524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0" name="Line 36"/>
            <p:cNvSpPr>
              <a:spLocks noChangeShapeType="1"/>
            </p:cNvSpPr>
            <p:nvPr/>
          </p:nvSpPr>
          <p:spPr bwMode="auto">
            <a:xfrm>
              <a:off x="4114800" y="2971800"/>
              <a:ext cx="0" cy="1524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1" name="Line 37"/>
            <p:cNvSpPr>
              <a:spLocks noChangeShapeType="1"/>
            </p:cNvSpPr>
            <p:nvPr/>
          </p:nvSpPr>
          <p:spPr bwMode="auto">
            <a:xfrm>
              <a:off x="4114800" y="3886200"/>
              <a:ext cx="0" cy="1524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2" name="Line 38"/>
            <p:cNvSpPr>
              <a:spLocks noChangeShapeType="1"/>
            </p:cNvSpPr>
            <p:nvPr/>
          </p:nvSpPr>
          <p:spPr bwMode="auto">
            <a:xfrm>
              <a:off x="4114800" y="4800600"/>
              <a:ext cx="0" cy="3048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3" name="Line 39"/>
            <p:cNvSpPr>
              <a:spLocks noChangeShapeType="1"/>
            </p:cNvSpPr>
            <p:nvPr/>
          </p:nvSpPr>
          <p:spPr bwMode="auto">
            <a:xfrm flipH="1">
              <a:off x="5334000" y="1600200"/>
              <a:ext cx="3048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4" name="Line 40"/>
            <p:cNvSpPr>
              <a:spLocks noChangeShapeType="1"/>
            </p:cNvSpPr>
            <p:nvPr/>
          </p:nvSpPr>
          <p:spPr bwMode="auto">
            <a:xfrm flipH="1">
              <a:off x="5334000" y="2590800"/>
              <a:ext cx="3048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5" name="Line 41"/>
            <p:cNvSpPr>
              <a:spLocks noChangeShapeType="1"/>
            </p:cNvSpPr>
            <p:nvPr/>
          </p:nvSpPr>
          <p:spPr bwMode="auto">
            <a:xfrm flipH="1">
              <a:off x="5334000" y="3505200"/>
              <a:ext cx="3048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6" name="Line 42"/>
            <p:cNvSpPr>
              <a:spLocks noChangeShapeType="1"/>
            </p:cNvSpPr>
            <p:nvPr/>
          </p:nvSpPr>
          <p:spPr bwMode="auto">
            <a:xfrm>
              <a:off x="2362200" y="2514600"/>
              <a:ext cx="4572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7" name="Line 43"/>
            <p:cNvSpPr>
              <a:spLocks noChangeShapeType="1"/>
            </p:cNvSpPr>
            <p:nvPr/>
          </p:nvSpPr>
          <p:spPr bwMode="auto">
            <a:xfrm>
              <a:off x="2362200" y="3505200"/>
              <a:ext cx="4572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69" name="Line 45"/>
            <p:cNvSpPr>
              <a:spLocks noChangeShapeType="1"/>
            </p:cNvSpPr>
            <p:nvPr/>
          </p:nvSpPr>
          <p:spPr bwMode="auto">
            <a:xfrm>
              <a:off x="4800600" y="5697538"/>
              <a:ext cx="6858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70" name="Line 46"/>
            <p:cNvSpPr>
              <a:spLocks noChangeShapeType="1"/>
            </p:cNvSpPr>
            <p:nvPr/>
          </p:nvSpPr>
          <p:spPr bwMode="auto">
            <a:xfrm>
              <a:off x="2362200" y="2514600"/>
              <a:ext cx="0" cy="32004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71" name="Line 47"/>
            <p:cNvSpPr>
              <a:spLocks noChangeShapeType="1"/>
            </p:cNvSpPr>
            <p:nvPr/>
          </p:nvSpPr>
          <p:spPr bwMode="auto">
            <a:xfrm>
              <a:off x="2362200" y="5697538"/>
              <a:ext cx="9906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072" name="Text Box 48"/>
            <p:cNvSpPr txBox="1">
              <a:spLocks noChangeArrowheads="1"/>
            </p:cNvSpPr>
            <p:nvPr/>
          </p:nvSpPr>
          <p:spPr bwMode="auto">
            <a:xfrm>
              <a:off x="2971800" y="5651500"/>
              <a:ext cx="457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No</a:t>
              </a:r>
            </a:p>
          </p:txBody>
        </p:sp>
        <p:sp>
          <p:nvSpPr>
            <p:cNvPr id="257073" name="Text Box 49"/>
            <p:cNvSpPr txBox="1">
              <a:spLocks noChangeArrowheads="1"/>
            </p:cNvSpPr>
            <p:nvPr/>
          </p:nvSpPr>
          <p:spPr bwMode="auto">
            <a:xfrm>
              <a:off x="4724400" y="565150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675" y="95733"/>
            <a:ext cx="8458200" cy="792162"/>
          </a:xfrm>
        </p:spPr>
        <p:txBody>
          <a:bodyPr/>
          <a:lstStyle/>
          <a:p>
            <a:r>
              <a:rPr lang="en-US" dirty="0">
                <a:effectLst/>
              </a:rPr>
              <a:t>Principles for Redesigning Processes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idx="1"/>
          </p:nvPr>
        </p:nvSpPr>
        <p:spPr>
          <a:xfrm>
            <a:off x="437950" y="1202990"/>
            <a:ext cx="8458200" cy="4525963"/>
          </a:xfrm>
        </p:spPr>
        <p:txBody>
          <a:bodyPr/>
          <a:lstStyle/>
          <a:p>
            <a:r>
              <a:rPr lang="en-US" sz="2800" dirty="0">
                <a:effectLst/>
              </a:rPr>
              <a:t>Remove waste, simplify, and consolidate similar activities</a:t>
            </a:r>
          </a:p>
          <a:p>
            <a:r>
              <a:rPr lang="en-US" sz="2800" dirty="0">
                <a:effectLst/>
              </a:rPr>
              <a:t>Link processes to create value</a:t>
            </a:r>
          </a:p>
          <a:p>
            <a:r>
              <a:rPr lang="en-US" sz="2800" dirty="0">
                <a:effectLst/>
              </a:rPr>
              <a:t>Let the swiftest and most capable enterprise execute the process</a:t>
            </a:r>
          </a:p>
          <a:p>
            <a:r>
              <a:rPr lang="en-US" sz="2800" dirty="0">
                <a:effectLst/>
              </a:rPr>
              <a:t>Flex process for any time, any place, any way</a:t>
            </a:r>
          </a:p>
          <a:p>
            <a:r>
              <a:rPr lang="en-US" sz="2800" dirty="0">
                <a:effectLst/>
              </a:rPr>
              <a:t>Capture information digitally at the source and propagate it through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244" y="95733"/>
            <a:ext cx="8458200" cy="7921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Principles for Redesigning </a:t>
            </a:r>
            <a:r>
              <a:rPr lang="en-US" dirty="0" smtClean="0">
                <a:effectLst/>
              </a:rPr>
              <a:t>Processes</a:t>
            </a:r>
            <a:endParaRPr lang="en-US" dirty="0">
              <a:effectLst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47575" y="1208775"/>
            <a:ext cx="8229600" cy="4525963"/>
          </a:xfrm>
        </p:spPr>
        <p:txBody>
          <a:bodyPr/>
          <a:lstStyle/>
          <a:p>
            <a:r>
              <a:rPr lang="en-US" sz="2800" dirty="0">
                <a:effectLst/>
              </a:rPr>
              <a:t>Provide visibility through fresher and richer information about process status</a:t>
            </a:r>
          </a:p>
          <a:p>
            <a:r>
              <a:rPr lang="en-US" sz="2800" dirty="0">
                <a:effectLst/>
              </a:rPr>
              <a:t>Fit process with sensors and feedback loops that can prompt action</a:t>
            </a:r>
          </a:p>
          <a:p>
            <a:r>
              <a:rPr lang="en-US" sz="2800" dirty="0">
                <a:effectLst/>
              </a:rPr>
              <a:t>Add analytic capabilities to </a:t>
            </a:r>
            <a:r>
              <a:rPr lang="en-US" sz="2800" dirty="0" smtClean="0">
                <a:effectLst/>
              </a:rPr>
              <a:t>the process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Connect, collect, and create knowledge around  process through all who touch it</a:t>
            </a:r>
          </a:p>
          <a:p>
            <a:r>
              <a:rPr lang="en-US" sz="2800" dirty="0">
                <a:effectLst/>
              </a:rPr>
              <a:t>Personalize process with preferences and habits of participants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80" y="285550"/>
            <a:ext cx="8458200" cy="1004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Techniques for Generating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Innovative </a:t>
            </a:r>
            <a:r>
              <a:rPr lang="en-US" sz="4000" dirty="0">
                <a:effectLst/>
              </a:rPr>
              <a:t>Ideas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idx="1"/>
          </p:nvPr>
        </p:nvSpPr>
        <p:spPr>
          <a:xfrm>
            <a:off x="466997" y="1511525"/>
            <a:ext cx="8458200" cy="3424238"/>
          </a:xfrm>
        </p:spPr>
        <p:txBody>
          <a:bodyPr>
            <a:normAutofit lnSpcReduction="10000"/>
          </a:bodyPr>
          <a:lstStyle/>
          <a:p>
            <a:pPr>
              <a:tabLst>
                <a:tab pos="5197475" algn="l"/>
              </a:tabLst>
            </a:pPr>
            <a:r>
              <a:rPr lang="en-US" sz="2800" dirty="0">
                <a:effectLst/>
              </a:rPr>
              <a:t>Vary the entry point to a problem</a:t>
            </a:r>
          </a:p>
          <a:p>
            <a:pPr lvl="1">
              <a:tabLst>
                <a:tab pos="5197475" algn="l"/>
              </a:tabLst>
            </a:pPr>
            <a:r>
              <a:rPr lang="en-US" sz="2400" dirty="0">
                <a:effectLst/>
              </a:rPr>
              <a:t>in trying to untangle fishing lines, it’s best to start from the fish, not the poles</a:t>
            </a:r>
          </a:p>
          <a:p>
            <a:pPr>
              <a:tabLst>
                <a:tab pos="5197475" algn="l"/>
              </a:tabLst>
            </a:pPr>
            <a:r>
              <a:rPr lang="en-US" sz="2800" dirty="0">
                <a:effectLst/>
              </a:rPr>
              <a:t>Draw analogies</a:t>
            </a:r>
          </a:p>
          <a:p>
            <a:pPr lvl="1">
              <a:tabLst>
                <a:tab pos="5197475" algn="l"/>
              </a:tabLst>
            </a:pPr>
            <a:r>
              <a:rPr lang="en-US" sz="2400" dirty="0">
                <a:effectLst/>
              </a:rPr>
              <a:t>a previous solution to an old problem might work</a:t>
            </a:r>
          </a:p>
          <a:p>
            <a:pPr>
              <a:tabLst>
                <a:tab pos="5197475" algn="l"/>
              </a:tabLst>
            </a:pPr>
            <a:r>
              <a:rPr lang="en-US" sz="2800" dirty="0">
                <a:effectLst/>
              </a:rPr>
              <a:t>Change your perspective</a:t>
            </a:r>
          </a:p>
          <a:p>
            <a:pPr lvl="1">
              <a:tabLst>
                <a:tab pos="5197475" algn="l"/>
              </a:tabLst>
            </a:pPr>
            <a:r>
              <a:rPr lang="en-US" sz="2400" dirty="0">
                <a:effectLst/>
              </a:rPr>
              <a:t>think like a customer</a:t>
            </a:r>
          </a:p>
          <a:p>
            <a:pPr lvl="1">
              <a:tabLst>
                <a:tab pos="5197475" algn="l"/>
              </a:tabLst>
            </a:pPr>
            <a:r>
              <a:rPr lang="en-US" sz="2400" dirty="0">
                <a:effectLst/>
              </a:rPr>
              <a:t>bring in persons who have no knowledge of 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933" y="275925"/>
            <a:ext cx="8458200" cy="10040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Techniques for Generating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Innovative Ideas</a:t>
            </a:r>
            <a:endParaRPr lang="en-US" sz="4000" dirty="0">
              <a:effectLst/>
            </a:endParaRPr>
          </a:p>
        </p:txBody>
      </p:sp>
      <p:sp>
        <p:nvSpPr>
          <p:cNvPr id="26317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54550"/>
            <a:ext cx="8458200" cy="4641450"/>
          </a:xfrm>
          <a:noFill/>
          <a:ln/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Try inverse brainstorming</a:t>
            </a:r>
          </a:p>
          <a:p>
            <a:pPr lvl="1"/>
            <a:r>
              <a:rPr lang="en-US" sz="2400" dirty="0">
                <a:effectLst/>
              </a:rPr>
              <a:t>what would </a:t>
            </a:r>
            <a:r>
              <a:rPr lang="en-US" sz="2400" i="1" dirty="0">
                <a:effectLst/>
              </a:rPr>
              <a:t>increase </a:t>
            </a:r>
            <a:r>
              <a:rPr lang="en-US" sz="2400" dirty="0">
                <a:effectLst/>
              </a:rPr>
              <a:t>cost</a:t>
            </a:r>
          </a:p>
          <a:p>
            <a:pPr lvl="1"/>
            <a:r>
              <a:rPr lang="en-US" sz="2400" dirty="0">
                <a:effectLst/>
              </a:rPr>
              <a:t>what would</a:t>
            </a:r>
            <a:r>
              <a:rPr lang="en-US" sz="2400" i="1" dirty="0">
                <a:effectLst/>
              </a:rPr>
              <a:t> displease </a:t>
            </a:r>
            <a:r>
              <a:rPr lang="en-US" sz="2400" dirty="0">
                <a:effectLst/>
              </a:rPr>
              <a:t>the customer</a:t>
            </a:r>
          </a:p>
          <a:p>
            <a:r>
              <a:rPr lang="en-US" sz="2800" dirty="0">
                <a:effectLst/>
              </a:rPr>
              <a:t>Chain forward as far as possible</a:t>
            </a:r>
          </a:p>
          <a:p>
            <a:pPr lvl="1"/>
            <a:r>
              <a:rPr lang="en-US" sz="2400" dirty="0">
                <a:effectLst/>
              </a:rPr>
              <a:t>if I solve this problem, what is the next problem</a:t>
            </a:r>
          </a:p>
          <a:p>
            <a:r>
              <a:rPr lang="en-US" sz="2800" dirty="0">
                <a:effectLst/>
              </a:rPr>
              <a:t>Use attribute brainstorming</a:t>
            </a:r>
          </a:p>
          <a:p>
            <a:pPr lvl="1"/>
            <a:r>
              <a:rPr lang="en-US" sz="2400" dirty="0">
                <a:effectLst/>
              </a:rPr>
              <a:t>how would this process operate if. . . </a:t>
            </a:r>
          </a:p>
          <a:p>
            <a:pPr lvl="2"/>
            <a:r>
              <a:rPr lang="en-US" dirty="0">
                <a:effectLst/>
              </a:rPr>
              <a:t>our workers were mobile and flexible</a:t>
            </a:r>
          </a:p>
          <a:p>
            <a:pPr lvl="2"/>
            <a:r>
              <a:rPr lang="en-US" dirty="0">
                <a:effectLst/>
              </a:rPr>
              <a:t>there were no monetary constraints</a:t>
            </a:r>
          </a:p>
          <a:p>
            <a:pPr lvl="2"/>
            <a:r>
              <a:rPr lang="en-US" dirty="0">
                <a:effectLst/>
              </a:rPr>
              <a:t>we had perfect </a:t>
            </a:r>
            <a:r>
              <a:rPr lang="en-US" dirty="0" smtClean="0">
                <a:effectLst/>
              </a:rPr>
              <a:t>knowledge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7163"/>
            <a:ext cx="8458200" cy="792162"/>
          </a:xfrm>
        </p:spPr>
        <p:txBody>
          <a:bodyPr/>
          <a:lstStyle/>
          <a:p>
            <a:r>
              <a:rPr lang="en-US" dirty="0"/>
              <a:t>Process Strategy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Vertical integration</a:t>
            </a:r>
          </a:p>
          <a:p>
            <a:pPr lvl="1"/>
            <a:r>
              <a:rPr lang="en-US" dirty="0">
                <a:effectLst/>
              </a:rPr>
              <a:t>extent to which firm will produce inputs and control outputs of each stage of production process</a:t>
            </a:r>
          </a:p>
          <a:p>
            <a:r>
              <a:rPr lang="en-US" dirty="0">
                <a:effectLst/>
              </a:rPr>
              <a:t>Capital intensity</a:t>
            </a:r>
          </a:p>
          <a:p>
            <a:pPr lvl="1"/>
            <a:r>
              <a:rPr lang="en-US" dirty="0">
                <a:effectLst/>
              </a:rPr>
              <a:t>mix of capital (i.e., equipment, automation) and labor resources used in production process</a:t>
            </a:r>
          </a:p>
          <a:p>
            <a:r>
              <a:rPr lang="en-US" dirty="0">
                <a:effectLst/>
              </a:rPr>
              <a:t>Process flexibility</a:t>
            </a:r>
          </a:p>
          <a:p>
            <a:pPr lvl="1"/>
            <a:r>
              <a:rPr lang="en-US" dirty="0">
                <a:effectLst/>
              </a:rPr>
              <a:t>ease with which resources can be adjusted in response to changes in demand, technology, products or services, and resource availability</a:t>
            </a:r>
          </a:p>
          <a:p>
            <a:r>
              <a:rPr lang="en-US" dirty="0">
                <a:effectLst/>
              </a:rPr>
              <a:t>Customer involvement</a:t>
            </a:r>
          </a:p>
          <a:p>
            <a:pPr lvl="1"/>
            <a:r>
              <a:rPr lang="en-US" dirty="0">
                <a:effectLst/>
              </a:rPr>
              <a:t>role of customer in production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Outsourcing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3112" y="1157388"/>
            <a:ext cx="3902075" cy="1824037"/>
          </a:xfrm>
        </p:spPr>
        <p:txBody>
          <a:bodyPr/>
          <a:lstStyle/>
          <a:p>
            <a:r>
              <a:rPr lang="en-US" sz="3200" dirty="0"/>
              <a:t>Cost</a:t>
            </a:r>
          </a:p>
          <a:p>
            <a:r>
              <a:rPr lang="en-US" sz="3200" dirty="0"/>
              <a:t>Capacity</a:t>
            </a:r>
          </a:p>
          <a:p>
            <a:r>
              <a:rPr lang="en-US" sz="3200" dirty="0"/>
              <a:t>Quality 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7587" y="1157388"/>
            <a:ext cx="3903663" cy="1824037"/>
          </a:xfrm>
        </p:spPr>
        <p:txBody>
          <a:bodyPr/>
          <a:lstStyle/>
          <a:p>
            <a:r>
              <a:rPr lang="en-US" sz="3200" dirty="0"/>
              <a:t>Speed</a:t>
            </a:r>
          </a:p>
          <a:p>
            <a:r>
              <a:rPr lang="en-US" sz="3200" dirty="0"/>
              <a:t>Reliability</a:t>
            </a:r>
          </a:p>
          <a:p>
            <a:r>
              <a:rPr lang="en-US" sz="3200" dirty="0"/>
              <a:t>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244" y="105672"/>
            <a:ext cx="8458200" cy="792162"/>
          </a:xfrm>
        </p:spPr>
        <p:txBody>
          <a:bodyPr/>
          <a:lstStyle/>
          <a:p>
            <a:r>
              <a:rPr lang="en-US" dirty="0">
                <a:effectLst/>
              </a:rPr>
              <a:t>Process Selection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47575" y="1267325"/>
            <a:ext cx="87630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Projects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one-of-a-kind production of a product to customer order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Batch production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process </a:t>
            </a:r>
            <a:r>
              <a:rPr lang="en-US" dirty="0">
                <a:effectLst/>
              </a:rPr>
              <a:t>many different jobs at the same time in groups or batches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Mass production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produce </a:t>
            </a:r>
            <a:r>
              <a:rPr lang="en-US" dirty="0">
                <a:effectLst/>
              </a:rPr>
              <a:t>large volumes of a standard product for a mass market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Continuous production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used for very-high volume commodity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83" y="118593"/>
            <a:ext cx="8458200" cy="792162"/>
          </a:xfrm>
        </p:spPr>
        <p:txBody>
          <a:bodyPr/>
          <a:lstStyle/>
          <a:p>
            <a:r>
              <a:rPr lang="en-US" dirty="0"/>
              <a:t>Product-Process Matrix</a:t>
            </a:r>
          </a:p>
        </p:txBody>
      </p:sp>
      <p:pic>
        <p:nvPicPr>
          <p:cNvPr id="288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7950"/>
            <a:ext cx="6705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782417" y="72888"/>
            <a:ext cx="5562600" cy="838200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Types of Processes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09600" y="1981200"/>
            <a:ext cx="1676400" cy="1143000"/>
          </a:xfrm>
          <a:solidFill>
            <a:srgbClr val="C0C0C0"/>
          </a:solidFill>
          <a:ln>
            <a:solidFill>
              <a:schemeClr val="tx1"/>
            </a:solidFill>
          </a:ln>
        </p:spPr>
        <p:txBody>
          <a:bodyPr lIns="0" rIns="0" bIns="0" anchor="ctr"/>
          <a:lstStyle/>
          <a:p>
            <a:pPr marL="0" indent="0" algn="ctr"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Type of product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2286000" y="1981200"/>
            <a:ext cx="1555750" cy="1143000"/>
          </a:xfrm>
          <a:solidFill>
            <a:srgbClr val="CCCC99"/>
          </a:solidFill>
          <a:ln>
            <a:solidFill>
              <a:schemeClr val="tx1"/>
            </a:solidFill>
          </a:ln>
        </p:spPr>
        <p:txBody>
          <a:bodyPr tIns="137160" anchor="ctr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Unique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2286000" y="1066800"/>
            <a:ext cx="15557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810000" y="1066800"/>
            <a:ext cx="16319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BATCH</a:t>
            </a: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810000" y="1981200"/>
            <a:ext cx="163195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Made-to- order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(customized)</a:t>
            </a: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609600" y="31242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Type of customer</a:t>
            </a: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2286000" y="3124200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One-at-a-time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3810000" y="31242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Few individual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customers</a:t>
            </a: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5410200" y="10668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5410200" y="1981200"/>
            <a:ext cx="16764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Made-to- stock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(standardized )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410200" y="31242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Mass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market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7086600" y="10668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7086600" y="1981200"/>
            <a:ext cx="1676400" cy="11430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latin typeface="Arial" pitchFamily="34" charset="0"/>
                <a:cs typeface="Arial" pitchFamily="34" charset="0"/>
              </a:rPr>
              <a:t>Commodity </a:t>
            </a:r>
          </a:p>
        </p:txBody>
      </p:sp>
      <p:sp>
        <p:nvSpPr>
          <p:cNvPr id="223250" name="Rectangle 18"/>
          <p:cNvSpPr>
            <a:spLocks noChangeArrowheads="1"/>
          </p:cNvSpPr>
          <p:nvPr/>
        </p:nvSpPr>
        <p:spPr bwMode="auto">
          <a:xfrm>
            <a:off x="7086600" y="3124200"/>
            <a:ext cx="1676400" cy="12192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market</a:t>
            </a: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609600" y="43434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Product demand</a:t>
            </a: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2286000" y="4343400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Infrequent</a:t>
            </a: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3810000" y="43434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Fluctuates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410200" y="43434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Stable</a:t>
            </a:r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7086600" y="4343400"/>
            <a:ext cx="1676400" cy="1219200"/>
          </a:xfrm>
          <a:prstGeom prst="rect">
            <a:avLst/>
          </a:prstGeom>
          <a:solidFill>
            <a:srgbClr val="EBC2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Very 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510749" y="39756"/>
            <a:ext cx="6096000" cy="914400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Types of </a:t>
            </a:r>
            <a:r>
              <a:rPr lang="en-US" dirty="0" smtClean="0">
                <a:effectLst/>
              </a:rPr>
              <a:t>Processes</a:t>
            </a:r>
            <a:endParaRPr lang="en-US" dirty="0">
              <a:effectLst/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1976375"/>
            <a:ext cx="1676400" cy="1143000"/>
          </a:xfrm>
          <a:solidFill>
            <a:srgbClr val="C0C0C0"/>
          </a:solidFill>
          <a:ln>
            <a:solidFill>
              <a:schemeClr val="tx1"/>
            </a:solidFill>
          </a:ln>
        </p:spPr>
        <p:txBody>
          <a:bodyPr lIns="0" rIns="0" bIns="0" anchor="ctr"/>
          <a:lstStyle/>
          <a:p>
            <a:pPr marL="0" indent="0" algn="ctr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Demand volume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286000" y="1976375"/>
            <a:ext cx="1555750" cy="1143000"/>
          </a:xfrm>
          <a:solidFill>
            <a:srgbClr val="CCCC99"/>
          </a:solidFill>
          <a:ln>
            <a:solidFill>
              <a:schemeClr val="tx1"/>
            </a:solidFill>
          </a:ln>
        </p:spPr>
        <p:txBody>
          <a:bodyPr tIns="137160" anchor="ctr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Very low</a:t>
            </a:r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2286000" y="1061975"/>
            <a:ext cx="15557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10000" y="1061975"/>
            <a:ext cx="16319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BATCH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3810000" y="1976375"/>
            <a:ext cx="163195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latin typeface="Arial" pitchFamily="34" charset="0"/>
                <a:cs typeface="Arial" pitchFamily="34" charset="0"/>
              </a:rPr>
              <a:t>Low to medium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609600" y="3119375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No. of different products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2286000" y="3119375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Infinite variety</a:t>
            </a: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3810000" y="3119375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Many, varied</a:t>
            </a:r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5410200" y="1061975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5410200" y="1976375"/>
            <a:ext cx="16764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5410200" y="3119375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Few</a:t>
            </a:r>
          </a:p>
        </p:txBody>
      </p:sp>
      <p:sp>
        <p:nvSpPr>
          <p:cNvPr id="224271" name="Rectangle 15"/>
          <p:cNvSpPr>
            <a:spLocks noChangeArrowheads="1"/>
          </p:cNvSpPr>
          <p:nvPr/>
        </p:nvSpPr>
        <p:spPr bwMode="auto">
          <a:xfrm>
            <a:off x="7086600" y="1061975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7086600" y="1976375"/>
            <a:ext cx="1676400" cy="1143000"/>
          </a:xfrm>
          <a:prstGeom prst="rect">
            <a:avLst/>
          </a:prstGeom>
          <a:solidFill>
            <a:srgbClr val="ECC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Very high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7086600" y="3119375"/>
            <a:ext cx="1676400" cy="1219200"/>
          </a:xfrm>
          <a:prstGeom prst="rect">
            <a:avLst/>
          </a:prstGeom>
          <a:solidFill>
            <a:srgbClr val="ECC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Very few</a:t>
            </a:r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09600" y="4338575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Production system</a:t>
            </a:r>
          </a:p>
        </p:txBody>
      </p:sp>
      <p:sp>
        <p:nvSpPr>
          <p:cNvPr id="224275" name="Rectangle 19"/>
          <p:cNvSpPr>
            <a:spLocks noChangeArrowheads="1"/>
          </p:cNvSpPr>
          <p:nvPr/>
        </p:nvSpPr>
        <p:spPr bwMode="auto">
          <a:xfrm>
            <a:off x="2286000" y="4338575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Long-term project</a:t>
            </a: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3810000" y="4338575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Discrete, job shops</a:t>
            </a:r>
          </a:p>
        </p:txBody>
      </p:sp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5410200" y="4338575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Repetitive, assembly lines</a:t>
            </a:r>
          </a:p>
        </p:txBody>
      </p:sp>
      <p:sp>
        <p:nvSpPr>
          <p:cNvPr id="224278" name="Rectangle 22"/>
          <p:cNvSpPr>
            <a:spLocks noChangeArrowheads="1"/>
          </p:cNvSpPr>
          <p:nvPr/>
        </p:nvSpPr>
        <p:spPr bwMode="auto">
          <a:xfrm>
            <a:off x="7086600" y="4338575"/>
            <a:ext cx="1676400" cy="1219200"/>
          </a:xfrm>
          <a:prstGeom prst="rect">
            <a:avLst/>
          </a:prstGeom>
          <a:solidFill>
            <a:srgbClr val="ECC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Continuous, process industries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10749" y="46069"/>
            <a:ext cx="6096000" cy="914400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Types of </a:t>
            </a:r>
            <a:r>
              <a:rPr lang="en-US" dirty="0" smtClean="0">
                <a:effectLst/>
              </a:rPr>
              <a:t>Processes</a:t>
            </a:r>
            <a:endParaRPr lang="en-US" dirty="0">
              <a:effectLst/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53278" y="1981200"/>
            <a:ext cx="1676400" cy="1143000"/>
          </a:xfrm>
          <a:solidFill>
            <a:srgbClr val="C0C0C0"/>
          </a:solidFill>
          <a:ln>
            <a:solidFill>
              <a:schemeClr val="tx1"/>
            </a:solidFill>
          </a:ln>
        </p:spPr>
        <p:txBody>
          <a:bodyPr lIns="0" rIns="0" bIns="0" anchor="ctr"/>
          <a:lstStyle/>
          <a:p>
            <a:pPr marL="0" indent="0" algn="ctr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Equipment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229678" y="1981200"/>
            <a:ext cx="1555750" cy="1143000"/>
          </a:xfrm>
          <a:solidFill>
            <a:srgbClr val="CCCC99"/>
          </a:solidFill>
          <a:ln>
            <a:solidFill>
              <a:schemeClr val="tx1"/>
            </a:solidFill>
          </a:ln>
        </p:spPr>
        <p:txBody>
          <a:bodyPr tIns="137160" anchor="ctr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Varied</a:t>
            </a: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29678" y="1066800"/>
            <a:ext cx="15557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753678" y="1066800"/>
            <a:ext cx="16319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BATCH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3753678" y="1981200"/>
            <a:ext cx="163195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latin typeface="Helvetica" charset="0"/>
              </a:rPr>
              <a:t>General-purpose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553278" y="31242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Primary type of work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229678" y="3124200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Specialized contracts</a:t>
            </a: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3753678" y="31242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Fabrication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5353878" y="10668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5353878" y="1981200"/>
            <a:ext cx="16764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latin typeface="Helvetica" charset="0"/>
              </a:rPr>
              <a:t>Special-purpose</a:t>
            </a:r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5353878" y="31242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Assembly</a:t>
            </a:r>
          </a:p>
        </p:txBody>
      </p:sp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7030278" y="10668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7030278" y="1981200"/>
            <a:ext cx="1676400" cy="1143000"/>
          </a:xfrm>
          <a:prstGeom prst="rect">
            <a:avLst/>
          </a:prstGeom>
          <a:solidFill>
            <a:srgbClr val="EECA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latin typeface="Helvetica" charset="0"/>
              </a:rPr>
              <a:t>Highly automated</a:t>
            </a:r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7030278" y="3124200"/>
            <a:ext cx="1676400" cy="1219200"/>
          </a:xfrm>
          <a:prstGeom prst="rect">
            <a:avLst/>
          </a:prstGeom>
          <a:solidFill>
            <a:srgbClr val="EECA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Mixing, treating, refining</a:t>
            </a:r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553278" y="43434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Worker skills</a:t>
            </a:r>
          </a:p>
        </p:txBody>
      </p:sp>
      <p:sp>
        <p:nvSpPr>
          <p:cNvPr id="225299" name="Rectangle 19"/>
          <p:cNvSpPr>
            <a:spLocks noChangeArrowheads="1"/>
          </p:cNvSpPr>
          <p:nvPr/>
        </p:nvSpPr>
        <p:spPr bwMode="auto">
          <a:xfrm>
            <a:off x="2229678" y="4343400"/>
            <a:ext cx="1555750" cy="1219200"/>
          </a:xfrm>
          <a:prstGeom prst="rect">
            <a:avLst/>
          </a:prstGeom>
          <a:solidFill>
            <a:srgbClr val="CC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>
                <a:latin typeface="Helvetica" charset="0"/>
              </a:rPr>
              <a:t>Experts, crafts-persons</a:t>
            </a:r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3753678" y="4343400"/>
            <a:ext cx="163195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Wide range of skills</a:t>
            </a:r>
          </a:p>
        </p:txBody>
      </p:sp>
      <p:sp>
        <p:nvSpPr>
          <p:cNvPr id="225301" name="Rectangle 21"/>
          <p:cNvSpPr>
            <a:spLocks noChangeArrowheads="1"/>
          </p:cNvSpPr>
          <p:nvPr/>
        </p:nvSpPr>
        <p:spPr bwMode="auto">
          <a:xfrm>
            <a:off x="5353878" y="4343400"/>
            <a:ext cx="1676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Limited range of skills</a:t>
            </a:r>
          </a:p>
        </p:txBody>
      </p:sp>
      <p:sp>
        <p:nvSpPr>
          <p:cNvPr id="225302" name="Rectangle 22"/>
          <p:cNvSpPr>
            <a:spLocks noChangeArrowheads="1"/>
          </p:cNvSpPr>
          <p:nvPr/>
        </p:nvSpPr>
        <p:spPr bwMode="auto">
          <a:xfrm>
            <a:off x="7030278" y="4343400"/>
            <a:ext cx="1676400" cy="1219200"/>
          </a:xfrm>
          <a:prstGeom prst="rect">
            <a:avLst/>
          </a:prstGeom>
          <a:solidFill>
            <a:srgbClr val="EECA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>
                <a:latin typeface="Helvetica" charset="0"/>
              </a:rPr>
              <a:t>Equipment monitors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ige_green_May_2010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Beige_green_May_2010_theme</Template>
  <TotalTime>2081</TotalTime>
  <Words>939</Words>
  <Application>Microsoft Office PowerPoint</Application>
  <PresentationFormat>On-screen Show (4:3)</PresentationFormat>
  <Paragraphs>293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Times New Roman</vt:lpstr>
      <vt:lpstr>Wingdings</vt:lpstr>
      <vt:lpstr>Beige_green_May_2010_theme</vt:lpstr>
      <vt:lpstr>Processes in Operations Management</vt:lpstr>
      <vt:lpstr>Process Planning</vt:lpstr>
      <vt:lpstr>Process Strategy</vt:lpstr>
      <vt:lpstr>Outsourcing</vt:lpstr>
      <vt:lpstr>Process Selection</vt:lpstr>
      <vt:lpstr>Product-Process Matrix</vt:lpstr>
      <vt:lpstr>Types of Processes</vt:lpstr>
      <vt:lpstr>Types of Processes</vt:lpstr>
      <vt:lpstr>Types of Processes</vt:lpstr>
      <vt:lpstr>Types of Processes</vt:lpstr>
      <vt:lpstr>Process Selection With  Break-Even Analysis</vt:lpstr>
      <vt:lpstr>Process Selection With  Break-Even Analysis</vt:lpstr>
      <vt:lpstr>Process Selection With  Break-Even Analysis</vt:lpstr>
      <vt:lpstr>Process Selection With  Break-Even Analysis</vt:lpstr>
      <vt:lpstr>Break-Even Analysis</vt:lpstr>
      <vt:lpstr>Break-Even Analysis: Graph</vt:lpstr>
      <vt:lpstr>Process Analysis</vt:lpstr>
      <vt:lpstr>Building a Flowchart</vt:lpstr>
      <vt:lpstr>Process Flowcharts</vt:lpstr>
      <vt:lpstr>PowerPoint Presentation</vt:lpstr>
      <vt:lpstr>PowerPoint Presentation</vt:lpstr>
      <vt:lpstr>Simple Value Chain Flowchart</vt:lpstr>
      <vt:lpstr>Process Innovation</vt:lpstr>
      <vt:lpstr>Process  Innovation</vt:lpstr>
      <vt:lpstr>Principles for Redesigning Processes</vt:lpstr>
      <vt:lpstr>Principles for Redesigning Processes</vt:lpstr>
      <vt:lpstr>Techniques for Generating  Innovative Ideas</vt:lpstr>
      <vt:lpstr>Techniques for Generating  Innovative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Processes, Technology, and Capacity</dc:title>
  <dc:creator>Azmat Ali Shah</dc:creator>
  <cp:lastModifiedBy>Windows User</cp:lastModifiedBy>
  <cp:revision>109</cp:revision>
  <dcterms:created xsi:type="dcterms:W3CDTF">2004-12-04T04:02:51Z</dcterms:created>
  <dcterms:modified xsi:type="dcterms:W3CDTF">2020-08-18T09:00:04Z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