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6"/>
  </p:notesMasterIdLst>
  <p:sldIdLst>
    <p:sldId id="257" r:id="rId2"/>
    <p:sldId id="335" r:id="rId3"/>
    <p:sldId id="290" r:id="rId4"/>
    <p:sldId id="291" r:id="rId5"/>
    <p:sldId id="292" r:id="rId6"/>
    <p:sldId id="293" r:id="rId7"/>
    <p:sldId id="294" r:id="rId8"/>
    <p:sldId id="295" r:id="rId9"/>
    <p:sldId id="297" r:id="rId10"/>
    <p:sldId id="298" r:id="rId11"/>
    <p:sldId id="299" r:id="rId12"/>
    <p:sldId id="300" r:id="rId13"/>
    <p:sldId id="301" r:id="rId14"/>
    <p:sldId id="302" r:id="rId15"/>
    <p:sldId id="304" r:id="rId16"/>
    <p:sldId id="305" r:id="rId17"/>
    <p:sldId id="303" r:id="rId18"/>
    <p:sldId id="306" r:id="rId19"/>
    <p:sldId id="307" r:id="rId20"/>
    <p:sldId id="308" r:id="rId21"/>
    <p:sldId id="309" r:id="rId22"/>
    <p:sldId id="310" r:id="rId23"/>
    <p:sldId id="311" r:id="rId24"/>
    <p:sldId id="312" r:id="rId25"/>
    <p:sldId id="313" r:id="rId26"/>
    <p:sldId id="314" r:id="rId27"/>
    <p:sldId id="315" r:id="rId28"/>
    <p:sldId id="320" r:id="rId29"/>
    <p:sldId id="316" r:id="rId30"/>
    <p:sldId id="318" r:id="rId31"/>
    <p:sldId id="321" r:id="rId32"/>
    <p:sldId id="322" r:id="rId33"/>
    <p:sldId id="323" r:id="rId34"/>
    <p:sldId id="324" r:id="rId35"/>
    <p:sldId id="325" r:id="rId36"/>
    <p:sldId id="326" r:id="rId37"/>
    <p:sldId id="327" r:id="rId38"/>
    <p:sldId id="329" r:id="rId39"/>
    <p:sldId id="330" r:id="rId40"/>
    <p:sldId id="331" r:id="rId41"/>
    <p:sldId id="332" r:id="rId42"/>
    <p:sldId id="333" r:id="rId43"/>
    <p:sldId id="334" r:id="rId44"/>
    <p:sldId id="289"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A6638E-53FA-4E07-9F55-B74575A8E86A}" type="datetimeFigureOut">
              <a:rPr lang="en-GB" smtClean="0"/>
              <a:pPr/>
              <a:t>19/05/2020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42A893-11FC-4C8C-B2B2-773184498FF9}" type="slidenum">
              <a:rPr lang="en-GB" smtClean="0"/>
              <a:pPr/>
              <a:t>‹#›</a:t>
            </a:fld>
            <a:endParaRPr lang="en-GB"/>
          </a:p>
        </p:txBody>
      </p:sp>
    </p:spTree>
    <p:extLst>
      <p:ext uri="{BB962C8B-B14F-4D97-AF65-F5344CB8AC3E}">
        <p14:creationId xmlns:p14="http://schemas.microsoft.com/office/powerpoint/2010/main" val="804375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8658" name="Rectangle 2"/>
          <p:cNvSpPr>
            <a:spLocks noGrp="1" noRot="1" noChangeAspect="1" noChangeArrowheads="1" noTextEdit="1"/>
          </p:cNvSpPr>
          <p:nvPr>
            <p:ph type="sldImg"/>
          </p:nvPr>
        </p:nvSpPr>
        <p:spPr>
          <a:ln/>
        </p:spPr>
      </p:sp>
      <p:sp>
        <p:nvSpPr>
          <p:cNvPr id="838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Rot="1" noChangeAspect="1" noChangeArrowheads="1" noTextEdit="1"/>
          </p:cNvSpPr>
          <p:nvPr>
            <p:ph type="sldImg"/>
          </p:nvPr>
        </p:nvSpPr>
        <p:spPr>
          <a:ln/>
        </p:spPr>
      </p:sp>
      <p:sp>
        <p:nvSpPr>
          <p:cNvPr id="842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778" name="Rectangle 2"/>
          <p:cNvSpPr>
            <a:spLocks noGrp="1" noRot="1" noChangeAspect="1" noChangeArrowheads="1" noTextEdit="1"/>
          </p:cNvSpPr>
          <p:nvPr>
            <p:ph type="sldImg"/>
          </p:nvPr>
        </p:nvSpPr>
        <p:spPr>
          <a:ln/>
        </p:spPr>
      </p:sp>
      <p:sp>
        <p:nvSpPr>
          <p:cNvPr id="843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MY"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738D3AE7-235B-4D20-AF65-D87BC1784D05}" type="datetime1">
              <a:rPr lang="en-US" smtClean="0"/>
              <a:pPr>
                <a:defRPr/>
              </a:pPr>
              <a:t>19-May-20</a:t>
            </a:fld>
            <a:endParaRPr lang="en-US"/>
          </a:p>
        </p:txBody>
      </p:sp>
      <p:sp>
        <p:nvSpPr>
          <p:cNvPr id="5" name="Footer Placeholder 4"/>
          <p:cNvSpPr>
            <a:spLocks noGrp="1"/>
          </p:cNvSpPr>
          <p:nvPr>
            <p:ph type="ftr" sz="quarter" idx="11"/>
          </p:nvPr>
        </p:nvSpPr>
        <p:spPr/>
        <p:txBody>
          <a:bodyPr/>
          <a:lstStyle/>
          <a:p>
            <a:pPr>
              <a:defRPr/>
            </a:pPr>
            <a:r>
              <a:rPr lang="en-GB" smtClean="0"/>
              <a:t>Data Communication and Computer Networks 1303330</a:t>
            </a:r>
            <a:endParaRPr lang="en-GB"/>
          </a:p>
        </p:txBody>
      </p:sp>
      <p:sp>
        <p:nvSpPr>
          <p:cNvPr id="6" name="Slide Number Placeholder 5"/>
          <p:cNvSpPr>
            <a:spLocks noGrp="1"/>
          </p:cNvSpPr>
          <p:nvPr>
            <p:ph type="sldNum" sz="quarter" idx="12"/>
          </p:nvPr>
        </p:nvSpPr>
        <p:spPr/>
        <p:txBody>
          <a:bodyPr/>
          <a:lstStyle/>
          <a:p>
            <a:pPr>
              <a:defRPr/>
            </a:pPr>
            <a:fld id="{E252345F-E9C5-4439-8423-8D6D3A9418FE}" type="slidenum">
              <a:rPr lang="en-GB" smtClean="0"/>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1AFC543-7F50-40BD-A3D6-B9A0D11A43B5}" type="datetime1">
              <a:rPr lang="en-US" smtClean="0">
                <a:solidFill>
                  <a:srgbClr val="B13F9A"/>
                </a:solidFill>
              </a:rPr>
              <a:pPr>
                <a:defRPr/>
              </a:pPr>
              <a:t>19-May-20</a:t>
            </a:fld>
            <a:endParaRPr lang="en-US" dirty="0">
              <a:solidFill>
                <a:srgbClr val="B13F9A"/>
              </a:solidFill>
            </a:endParaRPr>
          </a:p>
        </p:txBody>
      </p:sp>
      <p:sp>
        <p:nvSpPr>
          <p:cNvPr id="5" name="Footer Placeholder 4"/>
          <p:cNvSpPr>
            <a:spLocks noGrp="1"/>
          </p:cNvSpPr>
          <p:nvPr>
            <p:ph type="ftr" sz="quarter" idx="11"/>
          </p:nvPr>
        </p:nvSpPr>
        <p:spPr/>
        <p:txBody>
          <a:bodyPr/>
          <a:lstStyle/>
          <a:p>
            <a:pPr>
              <a:defRPr/>
            </a:pPr>
            <a:r>
              <a:rPr lang="en-US" smtClean="0">
                <a:solidFill>
                  <a:srgbClr val="B13F9A"/>
                </a:solidFill>
              </a:rPr>
              <a:t>Data Communication and Computer Networks 1303330</a:t>
            </a:r>
            <a:endParaRPr lang="en-US">
              <a:solidFill>
                <a:srgbClr val="B13F9A"/>
              </a:solidFill>
            </a:endParaRPr>
          </a:p>
        </p:txBody>
      </p:sp>
      <p:sp>
        <p:nvSpPr>
          <p:cNvPr id="6" name="Slide Number Placeholder 5"/>
          <p:cNvSpPr>
            <a:spLocks noGrp="1"/>
          </p:cNvSpPr>
          <p:nvPr>
            <p:ph type="sldNum" sz="quarter" idx="12"/>
          </p:nvPr>
        </p:nvSpPr>
        <p:spPr/>
        <p:txBody>
          <a:bodyPr/>
          <a:lstStyle/>
          <a:p>
            <a:pPr>
              <a:defRPr/>
            </a:pPr>
            <a:fld id="{6461F1A0-F37A-4AE8-A647-DE316E326E9C}" type="slidenum">
              <a:rPr lang="en-US" smtClean="0">
                <a:solidFill>
                  <a:srgbClr val="B13F9A"/>
                </a:solidFill>
              </a:rPr>
              <a:pPr>
                <a:defRPr/>
              </a:pPr>
              <a:t>‹#›</a:t>
            </a:fld>
            <a:endParaRPr lang="en-US" dirty="0">
              <a:solidFill>
                <a:srgbClr val="B13F9A"/>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9668A14E-0A9C-4D4D-9614-D3694E9CBE25}" type="datetime1">
              <a:rPr lang="en-US" smtClean="0">
                <a:solidFill>
                  <a:srgbClr val="B13F9A"/>
                </a:solidFill>
              </a:rPr>
              <a:pPr>
                <a:defRPr/>
              </a:pPr>
              <a:t>19-May-20</a:t>
            </a:fld>
            <a:endParaRPr lang="en-US" dirty="0">
              <a:solidFill>
                <a:srgbClr val="B13F9A"/>
              </a:solidFill>
            </a:endParaRPr>
          </a:p>
        </p:txBody>
      </p:sp>
      <p:sp>
        <p:nvSpPr>
          <p:cNvPr id="5" name="Footer Placeholder 4"/>
          <p:cNvSpPr>
            <a:spLocks noGrp="1"/>
          </p:cNvSpPr>
          <p:nvPr>
            <p:ph type="ftr" sz="quarter" idx="11"/>
          </p:nvPr>
        </p:nvSpPr>
        <p:spPr/>
        <p:txBody>
          <a:bodyPr/>
          <a:lstStyle/>
          <a:p>
            <a:pPr>
              <a:defRPr/>
            </a:pPr>
            <a:r>
              <a:rPr lang="en-US" smtClean="0">
                <a:solidFill>
                  <a:srgbClr val="B13F9A"/>
                </a:solidFill>
              </a:rPr>
              <a:t>Data Communication and Computer Networks 1303330</a:t>
            </a:r>
            <a:endParaRPr lang="en-US">
              <a:solidFill>
                <a:srgbClr val="B13F9A"/>
              </a:solidFill>
            </a:endParaRPr>
          </a:p>
        </p:txBody>
      </p:sp>
      <p:sp>
        <p:nvSpPr>
          <p:cNvPr id="6" name="Slide Number Placeholder 5"/>
          <p:cNvSpPr>
            <a:spLocks noGrp="1"/>
          </p:cNvSpPr>
          <p:nvPr>
            <p:ph type="sldNum" sz="quarter" idx="12"/>
          </p:nvPr>
        </p:nvSpPr>
        <p:spPr/>
        <p:txBody>
          <a:bodyPr/>
          <a:lstStyle/>
          <a:p>
            <a:pPr>
              <a:defRPr/>
            </a:pPr>
            <a:fld id="{20E412AD-A5D7-46A5-A608-A4FA8A070686}" type="slidenum">
              <a:rPr lang="en-US" smtClean="0">
                <a:solidFill>
                  <a:srgbClr val="B13F9A"/>
                </a:solidFill>
              </a:rPr>
              <a:pPr>
                <a:defRPr/>
              </a:pPr>
              <a:t>‹#›</a:t>
            </a:fld>
            <a:endParaRPr lang="en-US" dirty="0">
              <a:solidFill>
                <a:srgbClr val="B13F9A"/>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8CB218F1-0219-469A-8969-A17E23EA65FE}" type="datetime1">
              <a:rPr lang="en-US" smtClean="0">
                <a:solidFill>
                  <a:srgbClr val="B13F9A"/>
                </a:solidFill>
              </a:rPr>
              <a:pPr>
                <a:defRPr/>
              </a:pPr>
              <a:t>19-May-20</a:t>
            </a:fld>
            <a:endParaRPr lang="en-US" dirty="0">
              <a:solidFill>
                <a:srgbClr val="B13F9A"/>
              </a:solidFill>
            </a:endParaRPr>
          </a:p>
        </p:txBody>
      </p:sp>
      <p:sp>
        <p:nvSpPr>
          <p:cNvPr id="5" name="Footer Placeholder 4"/>
          <p:cNvSpPr>
            <a:spLocks noGrp="1"/>
          </p:cNvSpPr>
          <p:nvPr>
            <p:ph type="ftr" sz="quarter" idx="11"/>
          </p:nvPr>
        </p:nvSpPr>
        <p:spPr/>
        <p:txBody>
          <a:bodyPr/>
          <a:lstStyle/>
          <a:p>
            <a:pPr>
              <a:defRPr/>
            </a:pPr>
            <a:r>
              <a:rPr lang="en-US" smtClean="0">
                <a:solidFill>
                  <a:srgbClr val="B13F9A"/>
                </a:solidFill>
              </a:rPr>
              <a:t>Data Communication and Computer Networks 1303330</a:t>
            </a:r>
            <a:endParaRPr lang="en-US">
              <a:solidFill>
                <a:srgbClr val="B13F9A"/>
              </a:solidFill>
            </a:endParaRPr>
          </a:p>
        </p:txBody>
      </p:sp>
      <p:sp>
        <p:nvSpPr>
          <p:cNvPr id="6" name="Slide Number Placeholder 5"/>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a:t>
            </a:fld>
            <a:endParaRPr lang="en-US" dirty="0">
              <a:solidFill>
                <a:srgbClr val="B13F9A"/>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4A0CF3FA-A527-4FFB-A690-C02DDF214EBB}" type="datetime1">
              <a:rPr lang="en-US" smtClean="0">
                <a:solidFill>
                  <a:srgbClr val="B13F9A"/>
                </a:solidFill>
              </a:rPr>
              <a:pPr>
                <a:defRPr/>
              </a:pPr>
              <a:t>19-May-20</a:t>
            </a:fld>
            <a:endParaRPr lang="en-US" dirty="0">
              <a:solidFill>
                <a:srgbClr val="B13F9A"/>
              </a:solidFill>
            </a:endParaRPr>
          </a:p>
        </p:txBody>
      </p:sp>
      <p:sp>
        <p:nvSpPr>
          <p:cNvPr id="5" name="Footer Placeholder 4"/>
          <p:cNvSpPr>
            <a:spLocks noGrp="1"/>
          </p:cNvSpPr>
          <p:nvPr>
            <p:ph type="ftr" sz="quarter" idx="11"/>
          </p:nvPr>
        </p:nvSpPr>
        <p:spPr/>
        <p:txBody>
          <a:bodyPr/>
          <a:lstStyle/>
          <a:p>
            <a:pPr>
              <a:defRPr/>
            </a:pPr>
            <a:r>
              <a:rPr lang="en-US" smtClean="0">
                <a:solidFill>
                  <a:srgbClr val="B13F9A"/>
                </a:solidFill>
              </a:rPr>
              <a:t>Data Communication and Computer Networks 1303330</a:t>
            </a:r>
            <a:endParaRPr lang="en-US">
              <a:solidFill>
                <a:srgbClr val="B13F9A"/>
              </a:solidFill>
            </a:endParaRPr>
          </a:p>
        </p:txBody>
      </p:sp>
      <p:sp>
        <p:nvSpPr>
          <p:cNvPr id="6" name="Slide Number Placeholder 5"/>
          <p:cNvSpPr>
            <a:spLocks noGrp="1"/>
          </p:cNvSpPr>
          <p:nvPr>
            <p:ph type="sldNum" sz="quarter" idx="12"/>
          </p:nvPr>
        </p:nvSpPr>
        <p:spPr/>
        <p:txBody>
          <a:bodyPr/>
          <a:lstStyle/>
          <a:p>
            <a:pPr>
              <a:defRPr/>
            </a:pPr>
            <a:fld id="{78EE21E5-D886-45AD-8447-02985F2B5EA1}" type="slidenum">
              <a:rPr lang="en-US" smtClean="0">
                <a:solidFill>
                  <a:srgbClr val="B13F9A"/>
                </a:solidFill>
              </a:rPr>
              <a:pPr>
                <a:defRPr/>
              </a:pPr>
              <a:t>‹#›</a:t>
            </a:fld>
            <a:endParaRPr lang="en-US" dirty="0">
              <a:solidFill>
                <a:srgbClr val="B13F9A"/>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25AC4A61-8E03-4C9C-BF69-53769D5BBE90}" type="datetime1">
              <a:rPr lang="en-US" smtClean="0">
                <a:solidFill>
                  <a:srgbClr val="B13F9A"/>
                </a:solidFill>
              </a:rPr>
              <a:pPr>
                <a:defRPr/>
              </a:pPr>
              <a:t>19-May-20</a:t>
            </a:fld>
            <a:endParaRPr lang="en-US" dirty="0">
              <a:solidFill>
                <a:srgbClr val="B13F9A"/>
              </a:solidFill>
            </a:endParaRPr>
          </a:p>
        </p:txBody>
      </p:sp>
      <p:sp>
        <p:nvSpPr>
          <p:cNvPr id="6" name="Footer Placeholder 5"/>
          <p:cNvSpPr>
            <a:spLocks noGrp="1"/>
          </p:cNvSpPr>
          <p:nvPr>
            <p:ph type="ftr" sz="quarter" idx="11"/>
          </p:nvPr>
        </p:nvSpPr>
        <p:spPr/>
        <p:txBody>
          <a:bodyPr/>
          <a:lstStyle/>
          <a:p>
            <a:pPr>
              <a:defRPr/>
            </a:pPr>
            <a:r>
              <a:rPr lang="en-US" smtClean="0">
                <a:solidFill>
                  <a:srgbClr val="B13F9A"/>
                </a:solidFill>
              </a:rPr>
              <a:t>Data Communication and Computer Networks 1303330</a:t>
            </a:r>
            <a:endParaRPr lang="en-US">
              <a:solidFill>
                <a:srgbClr val="B13F9A"/>
              </a:solidFill>
            </a:endParaRPr>
          </a:p>
        </p:txBody>
      </p:sp>
      <p:sp>
        <p:nvSpPr>
          <p:cNvPr id="7" name="Slide Number Placeholder 6"/>
          <p:cNvSpPr>
            <a:spLocks noGrp="1"/>
          </p:cNvSpPr>
          <p:nvPr>
            <p:ph type="sldNum" sz="quarter" idx="12"/>
          </p:nvPr>
        </p:nvSpPr>
        <p:spPr/>
        <p:txBody>
          <a:bodyPr/>
          <a:lstStyle/>
          <a:p>
            <a:pPr>
              <a:defRPr/>
            </a:pPr>
            <a:fld id="{488D790D-E6BE-41F1-8C37-1EBAE083A5AC}" type="slidenum">
              <a:rPr lang="en-US" smtClean="0">
                <a:solidFill>
                  <a:srgbClr val="B13F9A"/>
                </a:solidFill>
              </a:rPr>
              <a:pPr>
                <a:defRPr/>
              </a:pPr>
              <a:t>‹#›</a:t>
            </a:fld>
            <a:endParaRPr lang="en-US" dirty="0">
              <a:solidFill>
                <a:srgbClr val="B13F9A"/>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23C99B57-135A-4BFD-9BF9-2EDE43026922}" type="datetime1">
              <a:rPr lang="en-US" smtClean="0">
                <a:solidFill>
                  <a:srgbClr val="B13F9A"/>
                </a:solidFill>
              </a:rPr>
              <a:pPr>
                <a:defRPr/>
              </a:pPr>
              <a:t>19-May-20</a:t>
            </a:fld>
            <a:endParaRPr lang="en-US" dirty="0">
              <a:solidFill>
                <a:srgbClr val="B13F9A"/>
              </a:solidFill>
            </a:endParaRPr>
          </a:p>
        </p:txBody>
      </p:sp>
      <p:sp>
        <p:nvSpPr>
          <p:cNvPr id="8" name="Footer Placeholder 7"/>
          <p:cNvSpPr>
            <a:spLocks noGrp="1"/>
          </p:cNvSpPr>
          <p:nvPr>
            <p:ph type="ftr" sz="quarter" idx="11"/>
          </p:nvPr>
        </p:nvSpPr>
        <p:spPr/>
        <p:txBody>
          <a:bodyPr/>
          <a:lstStyle/>
          <a:p>
            <a:pPr>
              <a:defRPr/>
            </a:pPr>
            <a:r>
              <a:rPr lang="en-US" smtClean="0">
                <a:solidFill>
                  <a:srgbClr val="B13F9A"/>
                </a:solidFill>
              </a:rPr>
              <a:t>Data Communication and Computer Networks 1303330</a:t>
            </a:r>
            <a:endParaRPr lang="en-US">
              <a:solidFill>
                <a:srgbClr val="B13F9A"/>
              </a:solidFill>
            </a:endParaRPr>
          </a:p>
        </p:txBody>
      </p:sp>
      <p:sp>
        <p:nvSpPr>
          <p:cNvPr id="9" name="Slide Number Placeholder 8"/>
          <p:cNvSpPr>
            <a:spLocks noGrp="1"/>
          </p:cNvSpPr>
          <p:nvPr>
            <p:ph type="sldNum" sz="quarter" idx="12"/>
          </p:nvPr>
        </p:nvSpPr>
        <p:spPr/>
        <p:txBody>
          <a:bodyPr/>
          <a:lstStyle/>
          <a:p>
            <a:pPr>
              <a:defRPr/>
            </a:pPr>
            <a:fld id="{317F2557-18FB-4169-B2A0-6D1D6177CA5D}" type="slidenum">
              <a:rPr lang="en-US" smtClean="0">
                <a:solidFill>
                  <a:srgbClr val="B13F9A"/>
                </a:solidFill>
              </a:rPr>
              <a:pPr>
                <a:defRPr/>
              </a:pPr>
              <a:t>‹#›</a:t>
            </a:fld>
            <a:endParaRPr lang="en-US" dirty="0">
              <a:solidFill>
                <a:srgbClr val="B13F9A"/>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2A2EBC6F-C211-45AF-9ADC-35A230D8D0B3}" type="datetime1">
              <a:rPr lang="en-US" smtClean="0">
                <a:solidFill>
                  <a:srgbClr val="B13F9A"/>
                </a:solidFill>
              </a:rPr>
              <a:pPr>
                <a:defRPr/>
              </a:pPr>
              <a:t>19-May-20</a:t>
            </a:fld>
            <a:endParaRPr lang="en-US" dirty="0">
              <a:solidFill>
                <a:srgbClr val="B13F9A"/>
              </a:solidFill>
            </a:endParaRPr>
          </a:p>
        </p:txBody>
      </p:sp>
      <p:sp>
        <p:nvSpPr>
          <p:cNvPr id="4" name="Footer Placeholder 3"/>
          <p:cNvSpPr>
            <a:spLocks noGrp="1"/>
          </p:cNvSpPr>
          <p:nvPr>
            <p:ph type="ftr" sz="quarter" idx="11"/>
          </p:nvPr>
        </p:nvSpPr>
        <p:spPr/>
        <p:txBody>
          <a:bodyPr/>
          <a:lstStyle/>
          <a:p>
            <a:pPr>
              <a:defRPr/>
            </a:pPr>
            <a:r>
              <a:rPr lang="en-US" smtClean="0">
                <a:solidFill>
                  <a:srgbClr val="B13F9A"/>
                </a:solidFill>
              </a:rPr>
              <a:t>Data Communication and Computer Networks 1303330</a:t>
            </a:r>
            <a:endParaRPr lang="en-US">
              <a:solidFill>
                <a:srgbClr val="B13F9A"/>
              </a:solidFill>
            </a:endParaRPr>
          </a:p>
        </p:txBody>
      </p:sp>
      <p:sp>
        <p:nvSpPr>
          <p:cNvPr id="5" name="Slide Number Placeholder 4"/>
          <p:cNvSpPr>
            <a:spLocks noGrp="1"/>
          </p:cNvSpPr>
          <p:nvPr>
            <p:ph type="sldNum" sz="quarter" idx="12"/>
          </p:nvPr>
        </p:nvSpPr>
        <p:spPr/>
        <p:txBody>
          <a:bodyPr/>
          <a:lstStyle/>
          <a:p>
            <a:pPr>
              <a:defRPr/>
            </a:pPr>
            <a:fld id="{8456E962-3425-48E6-89A6-E1368AAABBAD}" type="slidenum">
              <a:rPr lang="en-US" smtClean="0">
                <a:solidFill>
                  <a:srgbClr val="B13F9A"/>
                </a:solidFill>
              </a:rPr>
              <a:pPr>
                <a:defRPr/>
              </a:pPr>
              <a:t>‹#›</a:t>
            </a:fld>
            <a:endParaRPr lang="en-US" dirty="0">
              <a:solidFill>
                <a:srgbClr val="B13F9A"/>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060917D-7DC5-4DFC-A981-CCAB0721B10B}" type="datetime1">
              <a:rPr lang="en-US" smtClean="0">
                <a:solidFill>
                  <a:srgbClr val="B13F9A"/>
                </a:solidFill>
              </a:rPr>
              <a:pPr>
                <a:defRPr/>
              </a:pPr>
              <a:t>19-May-20</a:t>
            </a:fld>
            <a:endParaRPr lang="en-US" dirty="0">
              <a:solidFill>
                <a:srgbClr val="B13F9A"/>
              </a:solidFill>
            </a:endParaRPr>
          </a:p>
        </p:txBody>
      </p:sp>
      <p:sp>
        <p:nvSpPr>
          <p:cNvPr id="3" name="Footer Placeholder 2"/>
          <p:cNvSpPr>
            <a:spLocks noGrp="1"/>
          </p:cNvSpPr>
          <p:nvPr>
            <p:ph type="ftr" sz="quarter" idx="11"/>
          </p:nvPr>
        </p:nvSpPr>
        <p:spPr/>
        <p:txBody>
          <a:bodyPr/>
          <a:lstStyle/>
          <a:p>
            <a:pPr>
              <a:defRPr/>
            </a:pPr>
            <a:r>
              <a:rPr lang="en-US" smtClean="0">
                <a:solidFill>
                  <a:srgbClr val="B13F9A"/>
                </a:solidFill>
              </a:rPr>
              <a:t>Data Communication and Computer Networks 1303330</a:t>
            </a:r>
            <a:endParaRPr lang="en-US">
              <a:solidFill>
                <a:srgbClr val="B13F9A"/>
              </a:solidFill>
            </a:endParaRPr>
          </a:p>
        </p:txBody>
      </p:sp>
      <p:sp>
        <p:nvSpPr>
          <p:cNvPr id="4" name="Slide Number Placeholder 3"/>
          <p:cNvSpPr>
            <a:spLocks noGrp="1"/>
          </p:cNvSpPr>
          <p:nvPr>
            <p:ph type="sldNum" sz="quarter" idx="12"/>
          </p:nvPr>
        </p:nvSpPr>
        <p:spPr/>
        <p:txBody>
          <a:bodyPr/>
          <a:lstStyle/>
          <a:p>
            <a:pPr>
              <a:defRPr/>
            </a:pPr>
            <a:fld id="{286DAED1-E421-45F2-A64B-C3A3BE50E140}" type="slidenum">
              <a:rPr lang="en-US" smtClean="0">
                <a:solidFill>
                  <a:srgbClr val="B13F9A"/>
                </a:solidFill>
              </a:rPr>
              <a:pPr>
                <a:defRPr/>
              </a:pPr>
              <a:t>‹#›</a:t>
            </a:fld>
            <a:endParaRPr lang="en-US" dirty="0">
              <a:solidFill>
                <a:srgbClr val="B13F9A"/>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56B8D1C8-70B3-4324-9848-4F57F772FAED}" type="datetime1">
              <a:rPr lang="en-US" smtClean="0">
                <a:solidFill>
                  <a:srgbClr val="B13F9A"/>
                </a:solidFill>
              </a:rPr>
              <a:pPr>
                <a:defRPr/>
              </a:pPr>
              <a:t>19-May-20</a:t>
            </a:fld>
            <a:endParaRPr lang="en-US" dirty="0">
              <a:solidFill>
                <a:srgbClr val="B13F9A"/>
              </a:solidFill>
            </a:endParaRPr>
          </a:p>
        </p:txBody>
      </p:sp>
      <p:sp>
        <p:nvSpPr>
          <p:cNvPr id="6" name="Footer Placeholder 5"/>
          <p:cNvSpPr>
            <a:spLocks noGrp="1"/>
          </p:cNvSpPr>
          <p:nvPr>
            <p:ph type="ftr" sz="quarter" idx="11"/>
          </p:nvPr>
        </p:nvSpPr>
        <p:spPr/>
        <p:txBody>
          <a:bodyPr/>
          <a:lstStyle/>
          <a:p>
            <a:pPr>
              <a:defRPr/>
            </a:pPr>
            <a:r>
              <a:rPr lang="en-US" smtClean="0">
                <a:solidFill>
                  <a:srgbClr val="B13F9A"/>
                </a:solidFill>
              </a:rPr>
              <a:t>Data Communication and Computer Networks 1303330</a:t>
            </a:r>
            <a:endParaRPr lang="en-US">
              <a:solidFill>
                <a:srgbClr val="B13F9A"/>
              </a:solidFill>
            </a:endParaRPr>
          </a:p>
        </p:txBody>
      </p:sp>
      <p:sp>
        <p:nvSpPr>
          <p:cNvPr id="7" name="Slide Number Placeholder 6"/>
          <p:cNvSpPr>
            <a:spLocks noGrp="1"/>
          </p:cNvSpPr>
          <p:nvPr>
            <p:ph type="sldNum" sz="quarter" idx="12"/>
          </p:nvPr>
        </p:nvSpPr>
        <p:spPr/>
        <p:txBody>
          <a:bodyPr/>
          <a:lstStyle/>
          <a:p>
            <a:pPr>
              <a:defRPr/>
            </a:pPr>
            <a:fld id="{A5B2C544-76D2-4C5C-BD82-9554FD6B4679}" type="slidenum">
              <a:rPr lang="en-US" smtClean="0">
                <a:solidFill>
                  <a:srgbClr val="B13F9A"/>
                </a:solidFill>
              </a:rPr>
              <a:pPr>
                <a:defRPr/>
              </a:pPr>
              <a:t>‹#›</a:t>
            </a:fld>
            <a:endParaRPr lang="en-US" dirty="0">
              <a:solidFill>
                <a:srgbClr val="B13F9A"/>
              </a:solidFill>
            </a:endParaRP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pPr>
              <a:defRPr/>
            </a:pPr>
            <a:fld id="{756B2E06-B458-4FD5-B0C1-BA24E38F4E3C}" type="datetime1">
              <a:rPr lang="en-US" smtClean="0">
                <a:solidFill>
                  <a:srgbClr val="F4E7ED"/>
                </a:solidFill>
              </a:rPr>
              <a:pPr>
                <a:defRPr/>
              </a:pPr>
              <a:t>19-May-20</a:t>
            </a:fld>
            <a:endParaRPr lang="en-US" dirty="0">
              <a:solidFill>
                <a:srgbClr val="F4E7ED"/>
              </a:solidFill>
            </a:endParaRPr>
          </a:p>
        </p:txBody>
      </p:sp>
      <p:sp>
        <p:nvSpPr>
          <p:cNvPr id="9" name="Slide Number Placeholder 8"/>
          <p:cNvSpPr>
            <a:spLocks noGrp="1"/>
          </p:cNvSpPr>
          <p:nvPr>
            <p:ph type="sldNum" sz="quarter" idx="11"/>
          </p:nvPr>
        </p:nvSpPr>
        <p:spPr/>
        <p:txBody>
          <a:bodyPr/>
          <a:lstStyle/>
          <a:p>
            <a:pPr>
              <a:defRPr/>
            </a:pPr>
            <a:fld id="{F8656409-5AFA-4EBF-87D1-EF50C72369D9}" type="slidenum">
              <a:rPr lang="en-US" smtClean="0">
                <a:solidFill>
                  <a:srgbClr val="F4E7ED"/>
                </a:solidFill>
              </a:rPr>
              <a:pPr>
                <a:defRPr/>
              </a:pPr>
              <a:t>‹#›</a:t>
            </a:fld>
            <a:endParaRPr lang="en-US" dirty="0">
              <a:solidFill>
                <a:srgbClr val="F4E7ED"/>
              </a:solidFill>
            </a:endParaRPr>
          </a:p>
        </p:txBody>
      </p:sp>
      <p:sp>
        <p:nvSpPr>
          <p:cNvPr id="10" name="Footer Placeholder 9"/>
          <p:cNvSpPr>
            <a:spLocks noGrp="1"/>
          </p:cNvSpPr>
          <p:nvPr>
            <p:ph type="ftr" sz="quarter" idx="12"/>
          </p:nvPr>
        </p:nvSpPr>
        <p:spPr/>
        <p:txBody>
          <a:bodyPr/>
          <a:lstStyle/>
          <a:p>
            <a:pPr>
              <a:defRPr/>
            </a:pPr>
            <a:r>
              <a:rPr lang="en-US" smtClean="0">
                <a:solidFill>
                  <a:srgbClr val="F4E7ED"/>
                </a:solidFill>
              </a:rPr>
              <a:t>Data Communication and Computer Networks 1303330</a:t>
            </a:r>
            <a:endParaRPr lang="en-US">
              <a:solidFill>
                <a:srgbClr val="F4E7ED"/>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0FD1A443-236A-4485-8246-6863DFBA19D7}" type="slidenum">
              <a:rPr lang="en-US" smtClean="0">
                <a:solidFill>
                  <a:srgbClr val="B13F9A"/>
                </a:solidFill>
              </a:rPr>
              <a:pPr>
                <a:defRPr/>
              </a:pPr>
              <a:t>‹#›</a:t>
            </a:fld>
            <a:endParaRPr lang="en-US" dirty="0">
              <a:solidFill>
                <a:srgbClr val="B13F9A"/>
              </a:solidFill>
            </a:endParaRP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a:defRPr/>
            </a:pPr>
            <a:r>
              <a:rPr lang="en-US" smtClean="0">
                <a:solidFill>
                  <a:srgbClr val="B13F9A"/>
                </a:solidFill>
              </a:rPr>
              <a:t>Data Communication and Computer Networks 1303330</a:t>
            </a:r>
            <a:endParaRPr lang="en-US">
              <a:solidFill>
                <a:srgbClr val="B13F9A"/>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a:defRPr/>
            </a:pPr>
            <a:fld id="{9AFDA910-A02D-4D36-9841-10573B405738}" type="datetime1">
              <a:rPr lang="en-US" smtClean="0">
                <a:solidFill>
                  <a:srgbClr val="B13F9A"/>
                </a:solidFill>
              </a:rPr>
              <a:pPr>
                <a:defRPr/>
              </a:pPr>
              <a:t>19-May-20</a:t>
            </a:fld>
            <a:endParaRPr lang="en-US" dirty="0">
              <a:solidFill>
                <a:srgbClr val="B13F9A"/>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252345F-E9C5-4439-8423-8D6D3A9418FE}" type="slidenum">
              <a:rPr lang="en-GB" smtClean="0"/>
              <a:pPr>
                <a:defRPr/>
              </a:pPr>
              <a:t>1</a:t>
            </a:fld>
            <a:endParaRPr lang="en-GB"/>
          </a:p>
        </p:txBody>
      </p:sp>
      <p:sp>
        <p:nvSpPr>
          <p:cNvPr id="6147" name="Rectangle 8"/>
          <p:cNvSpPr>
            <a:spLocks noChangeArrowheads="1"/>
          </p:cNvSpPr>
          <p:nvPr/>
        </p:nvSpPr>
        <p:spPr bwMode="auto">
          <a:xfrm>
            <a:off x="1828800" y="1476631"/>
            <a:ext cx="52578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MY" sz="6000" b="1" dirty="0" smtClean="0">
                <a:cs typeface="Arial" charset="0"/>
              </a:rPr>
              <a:t>Chap 5: Analog Transmission</a:t>
            </a:r>
            <a:endParaRPr lang="en-MY" sz="6000" b="1" dirty="0">
              <a:cs typeface="Arial" charset="0"/>
            </a:endParaRPr>
          </a:p>
        </p:txBody>
      </p:sp>
      <p:sp>
        <p:nvSpPr>
          <p:cNvPr id="5" name="Subtitle 4"/>
          <p:cNvSpPr>
            <a:spLocks noGrp="1"/>
          </p:cNvSpPr>
          <p:nvPr>
            <p:ph type="subTitle" idx="1"/>
          </p:nvPr>
        </p:nvSpPr>
        <p:spPr/>
        <p:txBody>
          <a:bodyPr/>
          <a:lstStyle/>
          <a:p>
            <a:pPr algn="ctr"/>
            <a:r>
              <a:rPr lang="en-GB" dirty="0" smtClean="0"/>
              <a:t>By: Engr. Ghassan </a:t>
            </a:r>
            <a:r>
              <a:rPr lang="en-GB" dirty="0" err="1" smtClean="0"/>
              <a:t>Hasnain</a:t>
            </a:r>
            <a:endParaRPr lang="en-GB" dirty="0"/>
          </a:p>
        </p:txBody>
      </p:sp>
    </p:spTree>
    <p:extLst>
      <p:ext uri="{BB962C8B-B14F-4D97-AF65-F5344CB8AC3E}">
        <p14:creationId xmlns:p14="http://schemas.microsoft.com/office/powerpoint/2010/main" val="29603914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5" y="304800"/>
            <a:ext cx="8763000" cy="1143000"/>
          </a:xfrm>
        </p:spPr>
        <p:txBody>
          <a:bodyPr/>
          <a:lstStyle/>
          <a:p>
            <a:r>
              <a:rPr lang="en-GB" sz="4800" dirty="0" smtClean="0"/>
              <a:t>Amplitude </a:t>
            </a:r>
            <a:r>
              <a:rPr lang="en-GB" sz="4800" dirty="0"/>
              <a:t>shift keying</a:t>
            </a:r>
          </a:p>
        </p:txBody>
      </p:sp>
      <p:sp>
        <p:nvSpPr>
          <p:cNvPr id="3" name="Content Placeholder 2"/>
          <p:cNvSpPr>
            <a:spLocks noGrp="1"/>
          </p:cNvSpPr>
          <p:nvPr>
            <p:ph idx="1"/>
          </p:nvPr>
        </p:nvSpPr>
        <p:spPr>
          <a:xfrm>
            <a:off x="228600" y="1371600"/>
            <a:ext cx="8229600" cy="5029200"/>
          </a:xfrm>
        </p:spPr>
        <p:txBody>
          <a:bodyPr>
            <a:normAutofit/>
          </a:bodyPr>
          <a:lstStyle/>
          <a:p>
            <a:r>
              <a:rPr lang="en-GB" sz="2400" dirty="0"/>
              <a:t>In amplitude shift keying, the amplitude of the carrier signal is varied to create </a:t>
            </a:r>
            <a:r>
              <a:rPr lang="en-GB" sz="2400" dirty="0" smtClean="0"/>
              <a:t>signal elements</a:t>
            </a:r>
            <a:r>
              <a:rPr lang="en-GB" sz="2400" dirty="0"/>
              <a:t>. </a:t>
            </a:r>
            <a:endParaRPr lang="en-GB" sz="2400" dirty="0" smtClean="0"/>
          </a:p>
          <a:p>
            <a:r>
              <a:rPr lang="en-GB" sz="2400" dirty="0" smtClean="0"/>
              <a:t>Both </a:t>
            </a:r>
            <a:r>
              <a:rPr lang="en-GB" sz="2400" dirty="0"/>
              <a:t>frequency and phase remain constant while the amplitude changes.</a:t>
            </a:r>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10</a:t>
            </a:fld>
            <a:endParaRPr lang="en-US" dirty="0">
              <a:solidFill>
                <a:srgbClr val="B13F9A"/>
              </a:solidFill>
            </a:endParaRPr>
          </a:p>
        </p:txBody>
      </p:sp>
    </p:spTree>
    <p:extLst>
      <p:ext uri="{BB962C8B-B14F-4D97-AF65-F5344CB8AC3E}">
        <p14:creationId xmlns:p14="http://schemas.microsoft.com/office/powerpoint/2010/main" val="300683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5" y="304800"/>
            <a:ext cx="8763000" cy="1143000"/>
          </a:xfrm>
        </p:spPr>
        <p:txBody>
          <a:bodyPr/>
          <a:lstStyle/>
          <a:p>
            <a:r>
              <a:rPr lang="en-GB" sz="4800" dirty="0" smtClean="0"/>
              <a:t>Binary Amplitude </a:t>
            </a:r>
            <a:r>
              <a:rPr lang="en-GB" sz="4800" dirty="0"/>
              <a:t>shift keying</a:t>
            </a:r>
          </a:p>
        </p:txBody>
      </p:sp>
      <p:sp>
        <p:nvSpPr>
          <p:cNvPr id="3" name="Content Placeholder 2"/>
          <p:cNvSpPr>
            <a:spLocks noGrp="1"/>
          </p:cNvSpPr>
          <p:nvPr>
            <p:ph idx="1"/>
          </p:nvPr>
        </p:nvSpPr>
        <p:spPr>
          <a:xfrm>
            <a:off x="228600" y="1371600"/>
            <a:ext cx="8229600" cy="5029200"/>
          </a:xfrm>
        </p:spPr>
        <p:txBody>
          <a:bodyPr>
            <a:normAutofit/>
          </a:bodyPr>
          <a:lstStyle/>
          <a:p>
            <a:r>
              <a:rPr lang="en-GB" sz="2400" dirty="0"/>
              <a:t>Although we can have several levels (kinds) of signal elements, each with a </a:t>
            </a:r>
            <a:r>
              <a:rPr lang="en-GB" sz="2400" dirty="0" smtClean="0"/>
              <a:t>different amplitude</a:t>
            </a:r>
            <a:r>
              <a:rPr lang="en-GB" sz="2400" dirty="0"/>
              <a:t>, ASK is normally implemented using only two levels. </a:t>
            </a:r>
            <a:endParaRPr lang="en-GB" sz="2400" dirty="0" smtClean="0"/>
          </a:p>
          <a:p>
            <a:r>
              <a:rPr lang="en-GB" sz="2400" dirty="0" smtClean="0"/>
              <a:t>This </a:t>
            </a:r>
            <a:r>
              <a:rPr lang="en-GB" sz="2400" dirty="0"/>
              <a:t>is referred to </a:t>
            </a:r>
            <a:r>
              <a:rPr lang="en-GB" sz="2400" dirty="0" smtClean="0"/>
              <a:t>as </a:t>
            </a:r>
            <a:r>
              <a:rPr lang="en-GB" sz="2400" i="1" dirty="0" smtClean="0"/>
              <a:t>binary </a:t>
            </a:r>
            <a:r>
              <a:rPr lang="en-GB" sz="2400" i="1" dirty="0"/>
              <a:t>amplitude shift keying </a:t>
            </a:r>
            <a:r>
              <a:rPr lang="en-GB" sz="2400" dirty="0"/>
              <a:t>or </a:t>
            </a:r>
            <a:r>
              <a:rPr lang="en-GB" sz="2400" i="1" dirty="0"/>
              <a:t>on-off keying </a:t>
            </a:r>
            <a:r>
              <a:rPr lang="en-GB" sz="2400" dirty="0"/>
              <a:t>(OOK). </a:t>
            </a:r>
            <a:endParaRPr lang="en-GB" sz="2400" dirty="0" smtClean="0"/>
          </a:p>
          <a:p>
            <a:r>
              <a:rPr lang="en-GB" sz="2400" dirty="0" smtClean="0"/>
              <a:t>The </a:t>
            </a:r>
            <a:r>
              <a:rPr lang="en-GB" sz="2400" dirty="0"/>
              <a:t>peak amplitude of one </a:t>
            </a:r>
            <a:r>
              <a:rPr lang="en-GB" sz="2400" dirty="0" smtClean="0"/>
              <a:t>signal level </a:t>
            </a:r>
            <a:r>
              <a:rPr lang="en-GB" sz="2400" dirty="0"/>
              <a:t>is 0; the other is the same as the amplitude of the carrier </a:t>
            </a:r>
            <a:r>
              <a:rPr lang="en-GB" sz="2400" dirty="0" smtClean="0"/>
              <a:t>frequency.</a:t>
            </a:r>
            <a:endParaRPr lang="en-GB" sz="2400" dirty="0"/>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11</a:t>
            </a:fld>
            <a:endParaRPr lang="en-US" dirty="0">
              <a:solidFill>
                <a:srgbClr val="B13F9A"/>
              </a:solidFill>
            </a:endParaRPr>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4267200"/>
            <a:ext cx="5020376" cy="2191056"/>
          </a:xfrm>
          <a:prstGeom prst="rect">
            <a:avLst/>
          </a:prstGeom>
        </p:spPr>
      </p:pic>
    </p:spTree>
    <p:extLst>
      <p:ext uri="{BB962C8B-B14F-4D97-AF65-F5344CB8AC3E}">
        <p14:creationId xmlns:p14="http://schemas.microsoft.com/office/powerpoint/2010/main" val="3135926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5" y="304800"/>
            <a:ext cx="8763000" cy="1143000"/>
          </a:xfrm>
        </p:spPr>
        <p:txBody>
          <a:bodyPr/>
          <a:lstStyle/>
          <a:p>
            <a:r>
              <a:rPr lang="en-GB" sz="4800" dirty="0"/>
              <a:t>Bandwidth for ASK</a:t>
            </a:r>
          </a:p>
        </p:txBody>
      </p:sp>
      <p:sp>
        <p:nvSpPr>
          <p:cNvPr id="3" name="Content Placeholder 2"/>
          <p:cNvSpPr>
            <a:spLocks noGrp="1"/>
          </p:cNvSpPr>
          <p:nvPr>
            <p:ph idx="1"/>
          </p:nvPr>
        </p:nvSpPr>
        <p:spPr>
          <a:xfrm>
            <a:off x="228600" y="1371600"/>
            <a:ext cx="8229600" cy="5029200"/>
          </a:xfrm>
        </p:spPr>
        <p:txBody>
          <a:bodyPr>
            <a:normAutofit/>
          </a:bodyPr>
          <a:lstStyle/>
          <a:p>
            <a:r>
              <a:rPr lang="en-GB" sz="2400" dirty="0" smtClean="0"/>
              <a:t>Although </a:t>
            </a:r>
            <a:r>
              <a:rPr lang="en-GB" sz="2400" dirty="0"/>
              <a:t>the carrier signal is only </a:t>
            </a:r>
            <a:r>
              <a:rPr lang="en-GB" sz="2400" dirty="0" smtClean="0"/>
              <a:t>one simple </a:t>
            </a:r>
            <a:r>
              <a:rPr lang="en-GB" sz="2400" dirty="0"/>
              <a:t>sine wave, the process of modulation produces a </a:t>
            </a:r>
            <a:r>
              <a:rPr lang="en-GB" sz="2400" dirty="0" smtClean="0"/>
              <a:t>non-periodic </a:t>
            </a:r>
            <a:r>
              <a:rPr lang="en-GB" sz="2400" dirty="0"/>
              <a:t>composite signal.</a:t>
            </a:r>
          </a:p>
          <a:p>
            <a:r>
              <a:rPr lang="en-GB" sz="2400" dirty="0"/>
              <a:t>This </a:t>
            </a:r>
            <a:r>
              <a:rPr lang="en-GB" sz="2400" dirty="0" smtClean="0"/>
              <a:t>signal </a:t>
            </a:r>
            <a:r>
              <a:rPr lang="en-GB" sz="2400" dirty="0"/>
              <a:t>has a continuous set of frequencies. </a:t>
            </a:r>
            <a:endParaRPr lang="en-GB" sz="2400" dirty="0" smtClean="0"/>
          </a:p>
          <a:p>
            <a:r>
              <a:rPr lang="en-GB" sz="2400" dirty="0" smtClean="0"/>
              <a:t>The </a:t>
            </a:r>
            <a:r>
              <a:rPr lang="en-GB" sz="2400" dirty="0"/>
              <a:t>bandwidth is proportional to the signal rate (baud rate). </a:t>
            </a:r>
            <a:endParaRPr lang="en-GB" sz="2400" dirty="0" smtClean="0"/>
          </a:p>
          <a:p>
            <a:r>
              <a:rPr lang="en-GB" sz="2400" dirty="0" smtClean="0"/>
              <a:t>However</a:t>
            </a:r>
            <a:r>
              <a:rPr lang="en-GB" sz="2400" dirty="0"/>
              <a:t>, there </a:t>
            </a:r>
            <a:r>
              <a:rPr lang="en-GB" sz="2400" dirty="0" smtClean="0"/>
              <a:t>is normally </a:t>
            </a:r>
            <a:r>
              <a:rPr lang="en-GB" sz="2400" dirty="0"/>
              <a:t>another factor involved, called </a:t>
            </a:r>
            <a:r>
              <a:rPr lang="en-GB" sz="2400" i="1" dirty="0"/>
              <a:t>d</a:t>
            </a:r>
            <a:r>
              <a:rPr lang="en-GB" sz="2400" dirty="0"/>
              <a:t>, which depends on the modulation and </a:t>
            </a:r>
            <a:r>
              <a:rPr lang="en-GB" sz="2400" dirty="0" smtClean="0"/>
              <a:t>filtering process</a:t>
            </a:r>
            <a:r>
              <a:rPr lang="en-GB" sz="2400" dirty="0"/>
              <a:t>. </a:t>
            </a:r>
            <a:endParaRPr lang="en-GB" sz="2400" dirty="0" smtClean="0"/>
          </a:p>
          <a:p>
            <a:r>
              <a:rPr lang="en-GB" sz="2400" dirty="0" smtClean="0"/>
              <a:t>The </a:t>
            </a:r>
            <a:r>
              <a:rPr lang="en-GB" sz="2400" dirty="0"/>
              <a:t>value of </a:t>
            </a:r>
            <a:r>
              <a:rPr lang="en-GB" sz="2400" i="1" dirty="0"/>
              <a:t>d </a:t>
            </a:r>
            <a:r>
              <a:rPr lang="en-GB" sz="2400" dirty="0"/>
              <a:t>is between 0 and 1. </a:t>
            </a:r>
            <a:endParaRPr lang="en-GB" sz="2400" dirty="0" smtClean="0"/>
          </a:p>
          <a:p>
            <a:r>
              <a:rPr lang="en-GB" sz="2400" dirty="0" smtClean="0"/>
              <a:t>This </a:t>
            </a:r>
            <a:r>
              <a:rPr lang="en-GB" sz="2400" dirty="0"/>
              <a:t>means that the bandwidth can </a:t>
            </a:r>
            <a:r>
              <a:rPr lang="en-GB" sz="2400" dirty="0" smtClean="0"/>
              <a:t>be expressed </a:t>
            </a:r>
            <a:r>
              <a:rPr lang="en-GB" sz="2400" dirty="0"/>
              <a:t>as shown, where </a:t>
            </a:r>
            <a:r>
              <a:rPr lang="en-GB" sz="2400" i="1" dirty="0"/>
              <a:t>S </a:t>
            </a:r>
            <a:r>
              <a:rPr lang="en-GB" sz="2400" dirty="0"/>
              <a:t>is the signal rate and the </a:t>
            </a:r>
            <a:r>
              <a:rPr lang="en-GB" sz="2400" i="1" dirty="0"/>
              <a:t>B </a:t>
            </a:r>
            <a:r>
              <a:rPr lang="en-GB" sz="2400" dirty="0"/>
              <a:t>is the bandwidth.</a:t>
            </a:r>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12</a:t>
            </a:fld>
            <a:endParaRPr lang="en-US" dirty="0">
              <a:solidFill>
                <a:srgbClr val="B13F9A"/>
              </a:solidFill>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5638799"/>
            <a:ext cx="2798514" cy="619925"/>
          </a:xfrm>
          <a:prstGeom prst="rect">
            <a:avLst/>
          </a:prstGeom>
        </p:spPr>
      </p:pic>
    </p:spTree>
    <p:extLst>
      <p:ext uri="{BB962C8B-B14F-4D97-AF65-F5344CB8AC3E}">
        <p14:creationId xmlns:p14="http://schemas.microsoft.com/office/powerpoint/2010/main" val="25231659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5" y="304800"/>
            <a:ext cx="8763000" cy="1143000"/>
          </a:xfrm>
        </p:spPr>
        <p:txBody>
          <a:bodyPr/>
          <a:lstStyle/>
          <a:p>
            <a:r>
              <a:rPr lang="en-GB" sz="4800" dirty="0"/>
              <a:t>Bandwidth for ASK</a:t>
            </a:r>
          </a:p>
        </p:txBody>
      </p:sp>
      <p:sp>
        <p:nvSpPr>
          <p:cNvPr id="3" name="Content Placeholder 2"/>
          <p:cNvSpPr>
            <a:spLocks noGrp="1"/>
          </p:cNvSpPr>
          <p:nvPr>
            <p:ph idx="1"/>
          </p:nvPr>
        </p:nvSpPr>
        <p:spPr>
          <a:xfrm>
            <a:off x="228600" y="1371600"/>
            <a:ext cx="8229600" cy="5029200"/>
          </a:xfrm>
        </p:spPr>
        <p:txBody>
          <a:bodyPr>
            <a:normAutofit lnSpcReduction="10000"/>
          </a:bodyPr>
          <a:lstStyle/>
          <a:p>
            <a:r>
              <a:rPr lang="en-GB" sz="2400" dirty="0"/>
              <a:t>The formula shows that the required bandwidth has a minimum value of </a:t>
            </a:r>
            <a:r>
              <a:rPr lang="en-GB" sz="2400" i="1" dirty="0"/>
              <a:t>S </a:t>
            </a:r>
            <a:r>
              <a:rPr lang="en-GB" sz="2400" dirty="0"/>
              <a:t>and </a:t>
            </a:r>
            <a:r>
              <a:rPr lang="en-GB" sz="2400" dirty="0" smtClean="0"/>
              <a:t>a maximum </a:t>
            </a:r>
            <a:r>
              <a:rPr lang="en-GB" sz="2400" dirty="0"/>
              <a:t>value of 2</a:t>
            </a:r>
            <a:r>
              <a:rPr lang="en-GB" sz="2400" i="1" dirty="0"/>
              <a:t>S</a:t>
            </a:r>
            <a:r>
              <a:rPr lang="en-GB" sz="2400" dirty="0"/>
              <a:t>. </a:t>
            </a:r>
            <a:endParaRPr lang="en-GB" sz="2400" dirty="0" smtClean="0"/>
          </a:p>
          <a:p>
            <a:r>
              <a:rPr lang="en-GB" sz="2400" dirty="0" smtClean="0"/>
              <a:t>The </a:t>
            </a:r>
            <a:r>
              <a:rPr lang="en-GB" sz="2400" dirty="0"/>
              <a:t>most important point here is the location of the bandwidth.</a:t>
            </a:r>
          </a:p>
          <a:p>
            <a:r>
              <a:rPr lang="en-GB" sz="2400" dirty="0"/>
              <a:t>The middle of the bandwidth is where </a:t>
            </a:r>
            <a:r>
              <a:rPr lang="en-GB" sz="2400" i="1" dirty="0"/>
              <a:t>fc</a:t>
            </a:r>
            <a:r>
              <a:rPr lang="en-GB" sz="2400" dirty="0"/>
              <a:t>, the carrier frequency, is located. </a:t>
            </a:r>
            <a:endParaRPr lang="en-GB" sz="2400" dirty="0" smtClean="0"/>
          </a:p>
          <a:p>
            <a:r>
              <a:rPr lang="en-GB" sz="2400" dirty="0" smtClean="0"/>
              <a:t>This means </a:t>
            </a:r>
            <a:r>
              <a:rPr lang="en-GB" sz="2400" dirty="0"/>
              <a:t>if we have a </a:t>
            </a:r>
            <a:r>
              <a:rPr lang="en-GB" sz="2400" dirty="0" smtClean="0"/>
              <a:t>band-pass </a:t>
            </a:r>
            <a:r>
              <a:rPr lang="en-GB" sz="2400" dirty="0"/>
              <a:t>channel available, we can choose our </a:t>
            </a:r>
            <a:r>
              <a:rPr lang="en-GB" sz="2400" i="1" dirty="0"/>
              <a:t>fc </a:t>
            </a:r>
            <a:r>
              <a:rPr lang="en-GB" sz="2400" dirty="0"/>
              <a:t>so that the </a:t>
            </a:r>
            <a:r>
              <a:rPr lang="en-GB" sz="2400" dirty="0" smtClean="0"/>
              <a:t>modulated signal </a:t>
            </a:r>
            <a:r>
              <a:rPr lang="en-GB" sz="2400" dirty="0"/>
              <a:t>occupies that bandwidth. </a:t>
            </a:r>
            <a:endParaRPr lang="en-GB" sz="2400" dirty="0" smtClean="0"/>
          </a:p>
          <a:p>
            <a:r>
              <a:rPr lang="en-GB" sz="2400" dirty="0" smtClean="0"/>
              <a:t>This </a:t>
            </a:r>
            <a:r>
              <a:rPr lang="en-GB" sz="2400" dirty="0"/>
              <a:t>is in fact the most important advantage </a:t>
            </a:r>
            <a:r>
              <a:rPr lang="en-GB" sz="2400" dirty="0" smtClean="0"/>
              <a:t>of digital-to-analog </a:t>
            </a:r>
            <a:r>
              <a:rPr lang="en-GB" sz="2400" dirty="0"/>
              <a:t>conversion. </a:t>
            </a:r>
            <a:endParaRPr lang="en-GB" sz="2400" dirty="0" smtClean="0"/>
          </a:p>
          <a:p>
            <a:r>
              <a:rPr lang="en-GB" sz="2400" dirty="0" smtClean="0"/>
              <a:t>We </a:t>
            </a:r>
            <a:r>
              <a:rPr lang="en-GB" sz="2400" dirty="0"/>
              <a:t>can shift the resulting bandwidth to match what </a:t>
            </a:r>
            <a:r>
              <a:rPr lang="en-GB" sz="2400" dirty="0" smtClean="0"/>
              <a:t>is available</a:t>
            </a:r>
            <a:r>
              <a:rPr lang="en-GB" sz="2400" dirty="0"/>
              <a:t>.</a:t>
            </a:r>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13</a:t>
            </a:fld>
            <a:endParaRPr lang="en-US" dirty="0">
              <a:solidFill>
                <a:srgbClr val="B13F9A"/>
              </a:solidFill>
            </a:endParaRPr>
          </a:p>
        </p:txBody>
      </p:sp>
    </p:spTree>
    <p:extLst>
      <p:ext uri="{BB962C8B-B14F-4D97-AF65-F5344CB8AC3E}">
        <p14:creationId xmlns:p14="http://schemas.microsoft.com/office/powerpoint/2010/main" val="19581696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5" y="304800"/>
            <a:ext cx="8763000" cy="1143000"/>
          </a:xfrm>
        </p:spPr>
        <p:txBody>
          <a:bodyPr/>
          <a:lstStyle/>
          <a:p>
            <a:r>
              <a:rPr lang="en-GB" sz="4800" dirty="0" smtClean="0"/>
              <a:t>Implementation of BASK</a:t>
            </a:r>
            <a:endParaRPr lang="en-GB" sz="4800" dirty="0"/>
          </a:p>
        </p:txBody>
      </p:sp>
      <p:pic>
        <p:nvPicPr>
          <p:cNvPr id="5" name="Content Placeholder 4"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2438400"/>
            <a:ext cx="8187272" cy="2729091"/>
          </a:xfrm>
        </p:spPr>
      </p:pic>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14</a:t>
            </a:fld>
            <a:endParaRPr lang="en-US" dirty="0">
              <a:solidFill>
                <a:srgbClr val="B13F9A"/>
              </a:solidFill>
            </a:endParaRPr>
          </a:p>
        </p:txBody>
      </p:sp>
    </p:spTree>
    <p:extLst>
      <p:ext uri="{BB962C8B-B14F-4D97-AF65-F5344CB8AC3E}">
        <p14:creationId xmlns:p14="http://schemas.microsoft.com/office/powerpoint/2010/main" val="42625254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6371"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6372"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6373"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6374"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6375"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6376"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6380" name="Rectangle 12"/>
          <p:cNvSpPr>
            <a:spLocks noChangeArrowheads="1"/>
          </p:cNvSpPr>
          <p:nvPr/>
        </p:nvSpPr>
        <p:spPr bwMode="auto">
          <a:xfrm>
            <a:off x="1203325" y="413613"/>
            <a:ext cx="208044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000" i="1" dirty="0" smtClean="0">
                <a:solidFill>
                  <a:schemeClr val="hlink"/>
                </a:solidFill>
              </a:rPr>
              <a:t>Example:</a:t>
            </a:r>
            <a:endParaRPr lang="en-US" sz="4000" i="1" dirty="0">
              <a:solidFill>
                <a:schemeClr val="hlink"/>
              </a:solidFill>
            </a:endParaRPr>
          </a:p>
        </p:txBody>
      </p:sp>
      <p:sp>
        <p:nvSpPr>
          <p:cNvPr id="826381" name="Rectangle 13"/>
          <p:cNvSpPr>
            <a:spLocks noChangeArrowheads="1"/>
          </p:cNvSpPr>
          <p:nvPr/>
        </p:nvSpPr>
        <p:spPr bwMode="auto">
          <a:xfrm>
            <a:off x="228600" y="1201738"/>
            <a:ext cx="82296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sz="2800" i="1">
                <a:latin typeface="Times New Roman" pitchFamily="18" charset="0"/>
              </a:rPr>
              <a:t>We have an available bandwidth of 100 kHz which spans from 200 to 300 kHz. What are the carrier frequency and the bit rate if we modulated our data by using ASK with d = 1?</a:t>
            </a:r>
          </a:p>
        </p:txBody>
      </p:sp>
      <p:sp>
        <p:nvSpPr>
          <p:cNvPr id="826382" name="Rectangle 14"/>
          <p:cNvSpPr>
            <a:spLocks noChangeArrowheads="1"/>
          </p:cNvSpPr>
          <p:nvPr/>
        </p:nvSpPr>
        <p:spPr bwMode="auto">
          <a:xfrm>
            <a:off x="228600" y="3030538"/>
            <a:ext cx="8226425" cy="2227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n-US" sz="2800" i="1" dirty="0">
                <a:solidFill>
                  <a:schemeClr val="hlink"/>
                </a:solidFill>
                <a:latin typeface="Times New Roman" pitchFamily="18" charset="0"/>
              </a:rPr>
              <a:t>Solution</a:t>
            </a:r>
          </a:p>
          <a:p>
            <a:pPr algn="just"/>
            <a:r>
              <a:rPr lang="en-US" sz="2800" i="1" dirty="0">
                <a:latin typeface="Times" pitchFamily="18" charset="0"/>
              </a:rPr>
              <a:t>The middle of the bandwidth is located at 250 kHz. This means that our carrier frequency can be at f</a:t>
            </a:r>
            <a:r>
              <a:rPr lang="en-US" sz="2800" i="1" baseline="-25000" dirty="0">
                <a:latin typeface="Times" pitchFamily="18" charset="0"/>
              </a:rPr>
              <a:t>c</a:t>
            </a:r>
            <a:r>
              <a:rPr lang="en-US" sz="2800" i="1" dirty="0">
                <a:latin typeface="Times" pitchFamily="18" charset="0"/>
              </a:rPr>
              <a:t> = 250 kHz. We can use the formula for bandwidth to find the bit rate (with d = 1 and r = 1).</a:t>
            </a:r>
          </a:p>
        </p:txBody>
      </p:sp>
      <p:pic>
        <p:nvPicPr>
          <p:cNvPr id="826383"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538" y="5562600"/>
            <a:ext cx="7766050" cy="576263"/>
          </a:xfrm>
          <a:prstGeom prst="rect">
            <a:avLst/>
          </a:prstGeom>
          <a:noFill/>
          <a:ln w="57150" cmpd="thickThin">
            <a:solidFill>
              <a:schemeClr val="fo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66031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7394"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7395"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7396"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7397"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7398"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7399"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7400"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7404" name="Rectangle 12"/>
          <p:cNvSpPr>
            <a:spLocks noChangeArrowheads="1"/>
          </p:cNvSpPr>
          <p:nvPr/>
        </p:nvSpPr>
        <p:spPr bwMode="auto">
          <a:xfrm>
            <a:off x="1203325" y="525532"/>
            <a:ext cx="208044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000" i="1" dirty="0" smtClean="0">
                <a:solidFill>
                  <a:schemeClr val="hlink"/>
                </a:solidFill>
              </a:rPr>
              <a:t>Example:</a:t>
            </a:r>
            <a:endParaRPr lang="en-US" sz="4000" i="1" dirty="0">
              <a:solidFill>
                <a:schemeClr val="hlink"/>
              </a:solidFill>
            </a:endParaRPr>
          </a:p>
        </p:txBody>
      </p:sp>
      <p:sp>
        <p:nvSpPr>
          <p:cNvPr id="827405" name="Rectangle 13"/>
          <p:cNvSpPr>
            <a:spLocks noChangeArrowheads="1"/>
          </p:cNvSpPr>
          <p:nvPr/>
        </p:nvSpPr>
        <p:spPr bwMode="auto">
          <a:xfrm>
            <a:off x="228600" y="1447800"/>
            <a:ext cx="8229600"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sz="2800" i="1" dirty="0">
                <a:latin typeface="Times New Roman" pitchFamily="18" charset="0"/>
              </a:rPr>
              <a:t>In data communications, we normally use full-duplex links with communication in both directions. We need to divide the bandwidth into two with two carrier frequencies, as shown in </a:t>
            </a:r>
            <a:r>
              <a:rPr lang="en-US" sz="2800" i="1" dirty="0" smtClean="0">
                <a:latin typeface="Times New Roman" pitchFamily="18" charset="0"/>
              </a:rPr>
              <a:t>the Figure. The </a:t>
            </a:r>
            <a:r>
              <a:rPr lang="en-US" sz="2800" i="1" dirty="0">
                <a:latin typeface="Times New Roman" pitchFamily="18" charset="0"/>
              </a:rPr>
              <a:t>figure shows the positions of two carrier frequencies and the bandwidths. The available bandwidth for each direction is now 50 kHz, which leaves us with a data rate of 25 kbps in each direction.</a:t>
            </a:r>
          </a:p>
        </p:txBody>
      </p:sp>
      <p:pic>
        <p:nvPicPr>
          <p:cNvPr id="1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4972434"/>
            <a:ext cx="4899025" cy="1668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45786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5" y="304800"/>
            <a:ext cx="8763000" cy="1143000"/>
          </a:xfrm>
        </p:spPr>
        <p:txBody>
          <a:bodyPr/>
          <a:lstStyle/>
          <a:p>
            <a:r>
              <a:rPr lang="en-GB" sz="4800" dirty="0" smtClean="0"/>
              <a:t>FSK (Frequency shift keying)</a:t>
            </a:r>
            <a:endParaRPr lang="en-GB" sz="4800" dirty="0"/>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17</a:t>
            </a:fld>
            <a:endParaRPr lang="en-US" dirty="0">
              <a:solidFill>
                <a:srgbClr val="B13F9A"/>
              </a:solidFill>
            </a:endParaRPr>
          </a:p>
        </p:txBody>
      </p:sp>
      <p:sp>
        <p:nvSpPr>
          <p:cNvPr id="3" name="Content Placeholder 2"/>
          <p:cNvSpPr>
            <a:spLocks noGrp="1"/>
          </p:cNvSpPr>
          <p:nvPr>
            <p:ph idx="1"/>
          </p:nvPr>
        </p:nvSpPr>
        <p:spPr/>
        <p:txBody>
          <a:bodyPr/>
          <a:lstStyle/>
          <a:p>
            <a:r>
              <a:rPr lang="en-GB" dirty="0"/>
              <a:t>In frequency shift keying, the frequency of the carrier signal is varied to represent data.</a:t>
            </a:r>
          </a:p>
          <a:p>
            <a:r>
              <a:rPr lang="en-GB" dirty="0"/>
              <a:t>The frequency of the modulated signal is constant for the duration of one signal </a:t>
            </a:r>
            <a:r>
              <a:rPr lang="en-GB" dirty="0" smtClean="0"/>
              <a:t>element, but </a:t>
            </a:r>
            <a:r>
              <a:rPr lang="en-GB" dirty="0"/>
              <a:t>changes for the next signal element if the data element changes. </a:t>
            </a:r>
            <a:endParaRPr lang="en-GB" dirty="0" smtClean="0"/>
          </a:p>
          <a:p>
            <a:r>
              <a:rPr lang="en-GB" dirty="0" smtClean="0"/>
              <a:t>Both peak amplitude </a:t>
            </a:r>
            <a:r>
              <a:rPr lang="en-GB" dirty="0"/>
              <a:t>and phase remain constant for all signal elements.</a:t>
            </a:r>
          </a:p>
        </p:txBody>
      </p:sp>
    </p:spTree>
    <p:extLst>
      <p:ext uri="{BB962C8B-B14F-4D97-AF65-F5344CB8AC3E}">
        <p14:creationId xmlns:p14="http://schemas.microsoft.com/office/powerpoint/2010/main" val="29585398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4" y="304800"/>
            <a:ext cx="9124335" cy="1143000"/>
          </a:xfrm>
        </p:spPr>
        <p:txBody>
          <a:bodyPr/>
          <a:lstStyle/>
          <a:p>
            <a:r>
              <a:rPr lang="en-GB" sz="4400" dirty="0" smtClean="0"/>
              <a:t>BFSK (Binary Frequency shift keying)</a:t>
            </a:r>
            <a:endParaRPr lang="en-GB" sz="4400" dirty="0"/>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18</a:t>
            </a:fld>
            <a:endParaRPr lang="en-US" dirty="0">
              <a:solidFill>
                <a:srgbClr val="B13F9A"/>
              </a:solidFill>
            </a:endParaRPr>
          </a:p>
        </p:txBody>
      </p:sp>
      <p:sp>
        <p:nvSpPr>
          <p:cNvPr id="3" name="Content Placeholder 2"/>
          <p:cNvSpPr>
            <a:spLocks noGrp="1"/>
          </p:cNvSpPr>
          <p:nvPr>
            <p:ph idx="1"/>
          </p:nvPr>
        </p:nvSpPr>
        <p:spPr/>
        <p:txBody>
          <a:bodyPr/>
          <a:lstStyle/>
          <a:p>
            <a:r>
              <a:rPr lang="en-GB" dirty="0"/>
              <a:t>One way to think about binary FSK (or BFSK) is to consider two carrier frequencies. </a:t>
            </a:r>
            <a:endParaRPr lang="en-GB" dirty="0" smtClean="0"/>
          </a:p>
          <a:p>
            <a:r>
              <a:rPr lang="en-GB" dirty="0" smtClean="0"/>
              <a:t>We can select </a:t>
            </a:r>
            <a:r>
              <a:rPr lang="en-GB" dirty="0"/>
              <a:t>two carrier frequencies, </a:t>
            </a:r>
            <a:r>
              <a:rPr lang="en-GB" i="1" dirty="0"/>
              <a:t>f</a:t>
            </a:r>
            <a:r>
              <a:rPr lang="en-GB" dirty="0"/>
              <a:t>1 and </a:t>
            </a:r>
            <a:r>
              <a:rPr lang="en-GB" i="1" dirty="0"/>
              <a:t>f</a:t>
            </a:r>
            <a:r>
              <a:rPr lang="en-GB" dirty="0"/>
              <a:t>2. </a:t>
            </a:r>
            <a:endParaRPr lang="en-GB" dirty="0" smtClean="0"/>
          </a:p>
          <a:p>
            <a:r>
              <a:rPr lang="en-GB" dirty="0" smtClean="0"/>
              <a:t>We </a:t>
            </a:r>
            <a:r>
              <a:rPr lang="en-GB" dirty="0"/>
              <a:t>use the first carrier </a:t>
            </a:r>
            <a:r>
              <a:rPr lang="en-GB" dirty="0" smtClean="0"/>
              <a:t>if the </a:t>
            </a:r>
            <a:r>
              <a:rPr lang="en-GB" dirty="0"/>
              <a:t>data element is 0; we use the second if the data element is 1. </a:t>
            </a:r>
            <a:endParaRPr lang="en-GB" dirty="0" smtClean="0"/>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3657600"/>
            <a:ext cx="4715533" cy="2429214"/>
          </a:xfrm>
          <a:prstGeom prst="rect">
            <a:avLst/>
          </a:prstGeom>
        </p:spPr>
      </p:pic>
    </p:spTree>
    <p:extLst>
      <p:ext uri="{BB962C8B-B14F-4D97-AF65-F5344CB8AC3E}">
        <p14:creationId xmlns:p14="http://schemas.microsoft.com/office/powerpoint/2010/main" val="6110389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4" y="304800"/>
            <a:ext cx="9124335" cy="1143000"/>
          </a:xfrm>
        </p:spPr>
        <p:txBody>
          <a:bodyPr/>
          <a:lstStyle/>
          <a:p>
            <a:r>
              <a:rPr lang="en-GB" sz="4400" dirty="0" smtClean="0"/>
              <a:t>BFSK (Binary Frequency shift keying)</a:t>
            </a:r>
            <a:endParaRPr lang="en-GB" sz="4400" dirty="0"/>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19</a:t>
            </a:fld>
            <a:endParaRPr lang="en-US" dirty="0">
              <a:solidFill>
                <a:srgbClr val="B13F9A"/>
              </a:solidFill>
            </a:endParaRPr>
          </a:p>
        </p:txBody>
      </p:sp>
      <p:sp>
        <p:nvSpPr>
          <p:cNvPr id="3" name="Content Placeholder 2"/>
          <p:cNvSpPr>
            <a:spLocks noGrp="1"/>
          </p:cNvSpPr>
          <p:nvPr>
            <p:ph idx="1"/>
          </p:nvPr>
        </p:nvSpPr>
        <p:spPr/>
        <p:txBody>
          <a:bodyPr/>
          <a:lstStyle/>
          <a:p>
            <a:r>
              <a:rPr lang="en-GB" dirty="0"/>
              <a:t>T</a:t>
            </a:r>
            <a:r>
              <a:rPr lang="en-GB" dirty="0" smtClean="0"/>
              <a:t>he </a:t>
            </a:r>
            <a:r>
              <a:rPr lang="en-GB" dirty="0"/>
              <a:t>middle of one bandwidth is </a:t>
            </a:r>
            <a:r>
              <a:rPr lang="en-GB" i="1" dirty="0"/>
              <a:t>f</a:t>
            </a:r>
            <a:r>
              <a:rPr lang="en-GB" dirty="0"/>
              <a:t>1 and the middle of the </a:t>
            </a:r>
            <a:r>
              <a:rPr lang="en-GB" dirty="0" smtClean="0"/>
              <a:t>other is </a:t>
            </a:r>
            <a:r>
              <a:rPr lang="en-GB" i="1" dirty="0"/>
              <a:t>f</a:t>
            </a:r>
            <a:r>
              <a:rPr lang="en-GB" dirty="0"/>
              <a:t>2. </a:t>
            </a:r>
            <a:endParaRPr lang="en-GB" dirty="0" smtClean="0"/>
          </a:p>
          <a:p>
            <a:r>
              <a:rPr lang="en-GB" dirty="0" smtClean="0"/>
              <a:t>Both </a:t>
            </a:r>
            <a:r>
              <a:rPr lang="en-GB" i="1" dirty="0"/>
              <a:t>f</a:t>
            </a:r>
            <a:r>
              <a:rPr lang="en-GB" dirty="0"/>
              <a:t>1 and </a:t>
            </a:r>
            <a:r>
              <a:rPr lang="en-GB" i="1" dirty="0"/>
              <a:t>f</a:t>
            </a:r>
            <a:r>
              <a:rPr lang="en-GB" dirty="0"/>
              <a:t>2 are </a:t>
            </a:r>
            <a:r>
              <a:rPr lang="en-GB" dirty="0" err="1"/>
              <a:t>Δ</a:t>
            </a:r>
            <a:r>
              <a:rPr lang="en-GB" i="1" dirty="0" err="1"/>
              <a:t>f</a:t>
            </a:r>
            <a:r>
              <a:rPr lang="en-GB" i="1" dirty="0"/>
              <a:t> </a:t>
            </a:r>
            <a:r>
              <a:rPr lang="en-GB" dirty="0"/>
              <a:t>apart from the midpoint between the two bands. </a:t>
            </a:r>
            <a:endParaRPr lang="en-GB" dirty="0" smtClean="0"/>
          </a:p>
          <a:p>
            <a:r>
              <a:rPr lang="en-GB" dirty="0" smtClean="0"/>
              <a:t>The difference between </a:t>
            </a:r>
            <a:r>
              <a:rPr lang="en-GB" dirty="0"/>
              <a:t>the two frequencies is 2Δ</a:t>
            </a:r>
            <a:r>
              <a:rPr lang="en-GB" i="1" dirty="0"/>
              <a:t>f</a:t>
            </a:r>
            <a:r>
              <a:rPr lang="en-GB" dirty="0"/>
              <a:t>.</a:t>
            </a:r>
            <a:endParaRPr lang="en-GB" dirty="0" smtClean="0"/>
          </a:p>
        </p:txBody>
      </p:sp>
    </p:spTree>
    <p:extLst>
      <p:ext uri="{BB962C8B-B14F-4D97-AF65-F5344CB8AC3E}">
        <p14:creationId xmlns:p14="http://schemas.microsoft.com/office/powerpoint/2010/main" val="4067520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Link:</a:t>
            </a:r>
            <a:endParaRPr lang="en-US" dirty="0"/>
          </a:p>
        </p:txBody>
      </p:sp>
      <p:sp>
        <p:nvSpPr>
          <p:cNvPr id="3" name="Content Placeholder 2"/>
          <p:cNvSpPr>
            <a:spLocks noGrp="1"/>
          </p:cNvSpPr>
          <p:nvPr>
            <p:ph idx="1"/>
          </p:nvPr>
        </p:nvSpPr>
        <p:spPr/>
        <p:txBody>
          <a:bodyPr>
            <a:normAutofit/>
          </a:bodyPr>
          <a:lstStyle/>
          <a:p>
            <a:r>
              <a:rPr lang="en-US" sz="2400" dirty="0"/>
              <a:t>https://www.youtube.com/watch?v=1aCWlbE3Meo</a:t>
            </a:r>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2</a:t>
            </a:fld>
            <a:endParaRPr lang="en-US" dirty="0">
              <a:solidFill>
                <a:srgbClr val="B13F9A"/>
              </a:solidFill>
            </a:endParaRPr>
          </a:p>
        </p:txBody>
      </p:sp>
    </p:spTree>
    <p:extLst>
      <p:ext uri="{BB962C8B-B14F-4D97-AF65-F5344CB8AC3E}">
        <p14:creationId xmlns:p14="http://schemas.microsoft.com/office/powerpoint/2010/main" val="7718616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4" y="304800"/>
            <a:ext cx="9124335" cy="1143000"/>
          </a:xfrm>
        </p:spPr>
        <p:txBody>
          <a:bodyPr/>
          <a:lstStyle/>
          <a:p>
            <a:r>
              <a:rPr lang="en-GB" sz="4400" dirty="0"/>
              <a:t>Bandwidth for BFSK</a:t>
            </a:r>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20</a:t>
            </a:fld>
            <a:endParaRPr lang="en-US" dirty="0">
              <a:solidFill>
                <a:srgbClr val="B13F9A"/>
              </a:solidFill>
            </a:endParaRPr>
          </a:p>
        </p:txBody>
      </p:sp>
      <p:sp>
        <p:nvSpPr>
          <p:cNvPr id="3" name="Content Placeholder 2"/>
          <p:cNvSpPr>
            <a:spLocks noGrp="1"/>
          </p:cNvSpPr>
          <p:nvPr>
            <p:ph idx="1"/>
          </p:nvPr>
        </p:nvSpPr>
        <p:spPr>
          <a:xfrm>
            <a:off x="304800" y="1295400"/>
            <a:ext cx="7620000" cy="4800600"/>
          </a:xfrm>
        </p:spPr>
        <p:txBody>
          <a:bodyPr/>
          <a:lstStyle/>
          <a:p>
            <a:r>
              <a:rPr lang="en-GB" dirty="0" smtClean="0"/>
              <a:t>Figure shows </a:t>
            </a:r>
            <a:r>
              <a:rPr lang="en-GB" dirty="0"/>
              <a:t>the bandwidth of FSK. </a:t>
            </a:r>
            <a:endParaRPr lang="en-GB" dirty="0" smtClean="0"/>
          </a:p>
          <a:p>
            <a:r>
              <a:rPr lang="en-GB" dirty="0" smtClean="0"/>
              <a:t>Again </a:t>
            </a:r>
            <a:r>
              <a:rPr lang="en-GB" dirty="0"/>
              <a:t>the carrier signals are only </a:t>
            </a:r>
            <a:r>
              <a:rPr lang="en-GB" dirty="0" smtClean="0"/>
              <a:t>simple sine </a:t>
            </a:r>
            <a:r>
              <a:rPr lang="en-GB" dirty="0"/>
              <a:t>waves, but the modulation creates a </a:t>
            </a:r>
            <a:r>
              <a:rPr lang="en-GB" dirty="0" smtClean="0"/>
              <a:t>non-periodic </a:t>
            </a:r>
            <a:r>
              <a:rPr lang="en-GB" dirty="0"/>
              <a:t>composite signal with </a:t>
            </a:r>
            <a:r>
              <a:rPr lang="en-GB" dirty="0" smtClean="0"/>
              <a:t>continuous frequencies</a:t>
            </a:r>
            <a:r>
              <a:rPr lang="en-GB" dirty="0"/>
              <a:t>. </a:t>
            </a:r>
            <a:endParaRPr lang="en-GB" dirty="0" smtClean="0"/>
          </a:p>
          <a:p>
            <a:r>
              <a:rPr lang="en-GB" dirty="0" smtClean="0"/>
              <a:t>We </a:t>
            </a:r>
            <a:r>
              <a:rPr lang="en-GB" dirty="0"/>
              <a:t>can think of FSK as two ASK signals, each with its own carrier </a:t>
            </a:r>
            <a:r>
              <a:rPr lang="en-GB" dirty="0" smtClean="0"/>
              <a:t>frequency ( </a:t>
            </a:r>
            <a:r>
              <a:rPr lang="en-GB" i="1" dirty="0"/>
              <a:t>f</a:t>
            </a:r>
            <a:r>
              <a:rPr lang="en-GB" dirty="0"/>
              <a:t>1 or </a:t>
            </a:r>
            <a:r>
              <a:rPr lang="en-GB" i="1" dirty="0"/>
              <a:t>f</a:t>
            </a:r>
            <a:r>
              <a:rPr lang="en-GB" dirty="0"/>
              <a:t>2). </a:t>
            </a:r>
            <a:endParaRPr lang="en-GB" dirty="0" smtClean="0"/>
          </a:p>
          <a:p>
            <a:r>
              <a:rPr lang="en-GB" dirty="0" smtClean="0"/>
              <a:t>If </a:t>
            </a:r>
            <a:r>
              <a:rPr lang="en-GB" dirty="0"/>
              <a:t>the difference between the two frequencies is 2Δ</a:t>
            </a:r>
            <a:r>
              <a:rPr lang="en-GB" i="1" dirty="0"/>
              <a:t>f</a:t>
            </a:r>
            <a:r>
              <a:rPr lang="en-GB" dirty="0"/>
              <a:t>, then the </a:t>
            </a:r>
            <a:r>
              <a:rPr lang="en-GB" dirty="0" smtClean="0"/>
              <a:t>required bandwidth is: </a:t>
            </a:r>
            <a:r>
              <a:rPr lang="en-GB" b="1" dirty="0" smtClean="0"/>
              <a:t>B= (1 + d) x S + </a:t>
            </a:r>
            <a:r>
              <a:rPr lang="en-GB" b="1" dirty="0"/>
              <a:t>2Δ</a:t>
            </a:r>
            <a:r>
              <a:rPr lang="en-GB" b="1" i="1" dirty="0"/>
              <a:t>f</a:t>
            </a:r>
            <a:endParaRPr lang="en-GB" b="1" dirty="0" smtClean="0"/>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4267200"/>
            <a:ext cx="2572109" cy="2457793"/>
          </a:xfrm>
          <a:prstGeom prst="rect">
            <a:avLst/>
          </a:prstGeom>
        </p:spPr>
      </p:pic>
    </p:spTree>
    <p:extLst>
      <p:ext uri="{BB962C8B-B14F-4D97-AF65-F5344CB8AC3E}">
        <p14:creationId xmlns:p14="http://schemas.microsoft.com/office/powerpoint/2010/main" val="11764734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4" y="304800"/>
            <a:ext cx="9124335" cy="1143000"/>
          </a:xfrm>
        </p:spPr>
        <p:txBody>
          <a:bodyPr/>
          <a:lstStyle/>
          <a:p>
            <a:r>
              <a:rPr lang="en-GB" sz="4400" dirty="0" smtClean="0"/>
              <a:t>Implementation of </a:t>
            </a:r>
            <a:r>
              <a:rPr lang="en-GB" sz="4400" dirty="0"/>
              <a:t>BFSK</a:t>
            </a:r>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21</a:t>
            </a:fld>
            <a:endParaRPr lang="en-US" dirty="0">
              <a:solidFill>
                <a:srgbClr val="B13F9A"/>
              </a:solidFill>
            </a:endParaRPr>
          </a:p>
        </p:txBody>
      </p:sp>
      <p:pic>
        <p:nvPicPr>
          <p:cNvPr id="6" name="Content Placeholder 5"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5248" y="2438400"/>
            <a:ext cx="8049660" cy="2586191"/>
          </a:xfrm>
        </p:spPr>
      </p:pic>
    </p:spTree>
    <p:extLst>
      <p:ext uri="{BB962C8B-B14F-4D97-AF65-F5344CB8AC3E}">
        <p14:creationId xmlns:p14="http://schemas.microsoft.com/office/powerpoint/2010/main" val="25447756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4" y="304800"/>
            <a:ext cx="9124335" cy="1143000"/>
          </a:xfrm>
        </p:spPr>
        <p:txBody>
          <a:bodyPr/>
          <a:lstStyle/>
          <a:p>
            <a:r>
              <a:rPr lang="en-GB" sz="4400" dirty="0" smtClean="0"/>
              <a:t>PSK (Phase shift keying)</a:t>
            </a:r>
            <a:endParaRPr lang="en-GB" sz="4400" dirty="0"/>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22</a:t>
            </a:fld>
            <a:endParaRPr lang="en-US" dirty="0">
              <a:solidFill>
                <a:srgbClr val="B13F9A"/>
              </a:solidFill>
            </a:endParaRPr>
          </a:p>
        </p:txBody>
      </p:sp>
      <p:sp>
        <p:nvSpPr>
          <p:cNvPr id="3" name="Content Placeholder 2"/>
          <p:cNvSpPr>
            <a:spLocks noGrp="1"/>
          </p:cNvSpPr>
          <p:nvPr>
            <p:ph idx="1"/>
          </p:nvPr>
        </p:nvSpPr>
        <p:spPr/>
        <p:txBody>
          <a:bodyPr/>
          <a:lstStyle/>
          <a:p>
            <a:r>
              <a:rPr lang="en-GB" dirty="0"/>
              <a:t>In phase shift keying, the phase of the carrier is varied to represent two or more </a:t>
            </a:r>
            <a:r>
              <a:rPr lang="en-GB" dirty="0" smtClean="0"/>
              <a:t>different signal </a:t>
            </a:r>
            <a:r>
              <a:rPr lang="en-GB" dirty="0"/>
              <a:t>elements. </a:t>
            </a:r>
            <a:endParaRPr lang="en-GB" dirty="0" smtClean="0"/>
          </a:p>
          <a:p>
            <a:r>
              <a:rPr lang="en-GB" dirty="0" smtClean="0"/>
              <a:t>Both </a:t>
            </a:r>
            <a:r>
              <a:rPr lang="en-GB" dirty="0"/>
              <a:t>peak amplitude and frequency remain constant as the </a:t>
            </a:r>
            <a:r>
              <a:rPr lang="en-GB" dirty="0" smtClean="0"/>
              <a:t>phase changes</a:t>
            </a:r>
            <a:r>
              <a:rPr lang="en-GB" dirty="0"/>
              <a:t>. </a:t>
            </a:r>
            <a:endParaRPr lang="en-GB" dirty="0" smtClean="0"/>
          </a:p>
          <a:p>
            <a:r>
              <a:rPr lang="en-GB" dirty="0" smtClean="0"/>
              <a:t>Today</a:t>
            </a:r>
            <a:r>
              <a:rPr lang="en-GB" dirty="0"/>
              <a:t>, PSK is more common than ASK or FSK.</a:t>
            </a:r>
          </a:p>
        </p:txBody>
      </p:sp>
    </p:spTree>
    <p:extLst>
      <p:ext uri="{BB962C8B-B14F-4D97-AF65-F5344CB8AC3E}">
        <p14:creationId xmlns:p14="http://schemas.microsoft.com/office/powerpoint/2010/main" val="25468751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4" y="304800"/>
            <a:ext cx="9124335" cy="1143000"/>
          </a:xfrm>
        </p:spPr>
        <p:txBody>
          <a:bodyPr/>
          <a:lstStyle/>
          <a:p>
            <a:r>
              <a:rPr lang="en-GB" sz="4400" dirty="0" smtClean="0"/>
              <a:t>BPSK (Binary Phase shift keying)</a:t>
            </a:r>
            <a:endParaRPr lang="en-GB" sz="4400" dirty="0"/>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23</a:t>
            </a:fld>
            <a:endParaRPr lang="en-US" dirty="0">
              <a:solidFill>
                <a:srgbClr val="B13F9A"/>
              </a:solidFill>
            </a:endParaRPr>
          </a:p>
        </p:txBody>
      </p:sp>
      <p:sp>
        <p:nvSpPr>
          <p:cNvPr id="3" name="Content Placeholder 2"/>
          <p:cNvSpPr>
            <a:spLocks noGrp="1"/>
          </p:cNvSpPr>
          <p:nvPr>
            <p:ph idx="1"/>
          </p:nvPr>
        </p:nvSpPr>
        <p:spPr/>
        <p:txBody>
          <a:bodyPr/>
          <a:lstStyle/>
          <a:p>
            <a:r>
              <a:rPr lang="en-GB" dirty="0"/>
              <a:t>The simplest PSK is binary PSK, in which we have only two signal elements, one </a:t>
            </a:r>
            <a:r>
              <a:rPr lang="en-GB" dirty="0" smtClean="0"/>
              <a:t>with a </a:t>
            </a:r>
            <a:r>
              <a:rPr lang="en-GB" dirty="0"/>
              <a:t>phase of 0°, and the other with a phase of 180°. </a:t>
            </a:r>
            <a:endParaRPr lang="en-GB" dirty="0" smtClean="0"/>
          </a:p>
          <a:p>
            <a:r>
              <a:rPr lang="en-GB" dirty="0" smtClean="0"/>
              <a:t>Figure gives </a:t>
            </a:r>
            <a:r>
              <a:rPr lang="en-GB" dirty="0"/>
              <a:t>a conceptual </a:t>
            </a:r>
            <a:r>
              <a:rPr lang="en-GB" dirty="0" smtClean="0"/>
              <a:t>view of </a:t>
            </a:r>
            <a:r>
              <a:rPr lang="en-GB" dirty="0"/>
              <a:t>PSK. </a:t>
            </a:r>
            <a:endParaRPr lang="en-GB" dirty="0" smtClean="0"/>
          </a:p>
          <a:p>
            <a:r>
              <a:rPr lang="en-GB" dirty="0" smtClean="0"/>
              <a:t>Binary </a:t>
            </a:r>
            <a:r>
              <a:rPr lang="en-GB" dirty="0"/>
              <a:t>PSK is as simple as binary ASK with one big advantage—it is </a:t>
            </a:r>
            <a:r>
              <a:rPr lang="en-GB" dirty="0" smtClean="0"/>
              <a:t>less susceptible </a:t>
            </a:r>
            <a:r>
              <a:rPr lang="en-GB" dirty="0"/>
              <a:t>to noise. </a:t>
            </a:r>
            <a:endParaRPr lang="en-GB" dirty="0" smtClean="0"/>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4114800"/>
            <a:ext cx="4725060" cy="2191056"/>
          </a:xfrm>
          <a:prstGeom prst="rect">
            <a:avLst/>
          </a:prstGeom>
        </p:spPr>
      </p:pic>
    </p:spTree>
    <p:extLst>
      <p:ext uri="{BB962C8B-B14F-4D97-AF65-F5344CB8AC3E}">
        <p14:creationId xmlns:p14="http://schemas.microsoft.com/office/powerpoint/2010/main" val="12770396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4" y="304800"/>
            <a:ext cx="9124335" cy="1143000"/>
          </a:xfrm>
        </p:spPr>
        <p:txBody>
          <a:bodyPr/>
          <a:lstStyle/>
          <a:p>
            <a:r>
              <a:rPr lang="en-GB" sz="4400" dirty="0" smtClean="0"/>
              <a:t>BPSK (Binary Phase shift keying)</a:t>
            </a:r>
            <a:endParaRPr lang="en-GB" sz="4400" dirty="0"/>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24</a:t>
            </a:fld>
            <a:endParaRPr lang="en-US" dirty="0">
              <a:solidFill>
                <a:srgbClr val="B13F9A"/>
              </a:solidFill>
            </a:endParaRPr>
          </a:p>
        </p:txBody>
      </p:sp>
      <p:sp>
        <p:nvSpPr>
          <p:cNvPr id="3" name="Content Placeholder 2"/>
          <p:cNvSpPr>
            <a:spLocks noGrp="1"/>
          </p:cNvSpPr>
          <p:nvPr>
            <p:ph idx="1"/>
          </p:nvPr>
        </p:nvSpPr>
        <p:spPr/>
        <p:txBody>
          <a:bodyPr/>
          <a:lstStyle/>
          <a:p>
            <a:r>
              <a:rPr lang="en-GB" dirty="0"/>
              <a:t>In ASK, the criterion for bit detection is the amplitude of </a:t>
            </a:r>
            <a:r>
              <a:rPr lang="en-GB" dirty="0" smtClean="0"/>
              <a:t>the </a:t>
            </a:r>
            <a:r>
              <a:rPr lang="en-GB" dirty="0"/>
              <a:t>signal; in PSK, it is the phase. </a:t>
            </a:r>
            <a:endParaRPr lang="en-GB" dirty="0" smtClean="0"/>
          </a:p>
          <a:p>
            <a:r>
              <a:rPr lang="en-GB" dirty="0" smtClean="0"/>
              <a:t>Noise </a:t>
            </a:r>
            <a:r>
              <a:rPr lang="en-GB" dirty="0"/>
              <a:t>can change the amplitude easier than it can </a:t>
            </a:r>
            <a:r>
              <a:rPr lang="en-GB" dirty="0" smtClean="0"/>
              <a:t>change the </a:t>
            </a:r>
            <a:r>
              <a:rPr lang="en-GB" dirty="0"/>
              <a:t>phase. </a:t>
            </a:r>
            <a:endParaRPr lang="en-GB" dirty="0" smtClean="0"/>
          </a:p>
          <a:p>
            <a:r>
              <a:rPr lang="en-GB" dirty="0" smtClean="0"/>
              <a:t>In </a:t>
            </a:r>
            <a:r>
              <a:rPr lang="en-GB" dirty="0"/>
              <a:t>other words, PSK is less susceptible to noise than ASK. </a:t>
            </a:r>
            <a:endParaRPr lang="en-GB" dirty="0" smtClean="0"/>
          </a:p>
          <a:p>
            <a:r>
              <a:rPr lang="en-GB" dirty="0" smtClean="0"/>
              <a:t>PSK </a:t>
            </a:r>
            <a:r>
              <a:rPr lang="en-GB" dirty="0"/>
              <a:t>is superior </a:t>
            </a:r>
            <a:r>
              <a:rPr lang="en-GB" dirty="0" smtClean="0"/>
              <a:t>to FSK </a:t>
            </a:r>
            <a:r>
              <a:rPr lang="en-GB" dirty="0"/>
              <a:t>because we do not need two carrier signals. </a:t>
            </a:r>
            <a:endParaRPr lang="en-GB" dirty="0" smtClean="0"/>
          </a:p>
          <a:p>
            <a:r>
              <a:rPr lang="en-GB" dirty="0" smtClean="0"/>
              <a:t>However</a:t>
            </a:r>
            <a:r>
              <a:rPr lang="en-GB" dirty="0"/>
              <a:t>, PSK needs more </a:t>
            </a:r>
            <a:r>
              <a:rPr lang="en-GB" dirty="0" smtClean="0"/>
              <a:t>sophisticated hardware </a:t>
            </a:r>
            <a:r>
              <a:rPr lang="en-GB" dirty="0"/>
              <a:t>to be able to distinguish between phases.</a:t>
            </a:r>
          </a:p>
        </p:txBody>
      </p:sp>
    </p:spTree>
    <p:extLst>
      <p:ext uri="{BB962C8B-B14F-4D97-AF65-F5344CB8AC3E}">
        <p14:creationId xmlns:p14="http://schemas.microsoft.com/office/powerpoint/2010/main" val="16028072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4" y="304800"/>
            <a:ext cx="9124335" cy="1143000"/>
          </a:xfrm>
        </p:spPr>
        <p:txBody>
          <a:bodyPr/>
          <a:lstStyle/>
          <a:p>
            <a:r>
              <a:rPr lang="en-GB" sz="4400" dirty="0" smtClean="0"/>
              <a:t>Bandwidth for BPSK</a:t>
            </a:r>
            <a:endParaRPr lang="en-GB" sz="4400" dirty="0"/>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25</a:t>
            </a:fld>
            <a:endParaRPr lang="en-US" dirty="0">
              <a:solidFill>
                <a:srgbClr val="B13F9A"/>
              </a:solidFill>
            </a:endParaRPr>
          </a:p>
        </p:txBody>
      </p:sp>
      <p:sp>
        <p:nvSpPr>
          <p:cNvPr id="3" name="Content Placeholder 2"/>
          <p:cNvSpPr>
            <a:spLocks noGrp="1"/>
          </p:cNvSpPr>
          <p:nvPr>
            <p:ph idx="1"/>
          </p:nvPr>
        </p:nvSpPr>
        <p:spPr/>
        <p:txBody>
          <a:bodyPr/>
          <a:lstStyle/>
          <a:p>
            <a:r>
              <a:rPr lang="en-GB" dirty="0" smtClean="0"/>
              <a:t>Figure shows </a:t>
            </a:r>
            <a:r>
              <a:rPr lang="en-GB" dirty="0"/>
              <a:t>the bandwidth for BPSK. </a:t>
            </a:r>
            <a:endParaRPr lang="en-GB" dirty="0" smtClean="0"/>
          </a:p>
          <a:p>
            <a:r>
              <a:rPr lang="en-GB" dirty="0" smtClean="0"/>
              <a:t>The </a:t>
            </a:r>
            <a:r>
              <a:rPr lang="en-GB" dirty="0"/>
              <a:t>bandwidth is the same as that </a:t>
            </a:r>
            <a:r>
              <a:rPr lang="en-GB" dirty="0" smtClean="0"/>
              <a:t>for binary </a:t>
            </a:r>
            <a:r>
              <a:rPr lang="en-GB" dirty="0"/>
              <a:t>ASK, but less than that for BFSK. </a:t>
            </a:r>
            <a:endParaRPr lang="en-GB" dirty="0" smtClean="0"/>
          </a:p>
          <a:p>
            <a:r>
              <a:rPr lang="en-GB" dirty="0" smtClean="0"/>
              <a:t>No </a:t>
            </a:r>
            <a:r>
              <a:rPr lang="en-GB" dirty="0"/>
              <a:t>bandwidth is wasted for separating </a:t>
            </a:r>
            <a:r>
              <a:rPr lang="en-GB" dirty="0" smtClean="0"/>
              <a:t>two carrier </a:t>
            </a:r>
            <a:r>
              <a:rPr lang="en-GB" dirty="0"/>
              <a:t>signals.</a:t>
            </a:r>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3657600"/>
            <a:ext cx="3276600" cy="2499925"/>
          </a:xfrm>
          <a:prstGeom prst="rect">
            <a:avLst/>
          </a:prstGeom>
        </p:spPr>
      </p:pic>
    </p:spTree>
    <p:extLst>
      <p:ext uri="{BB962C8B-B14F-4D97-AF65-F5344CB8AC3E}">
        <p14:creationId xmlns:p14="http://schemas.microsoft.com/office/powerpoint/2010/main" val="40887018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4" y="304800"/>
            <a:ext cx="9124335" cy="1143000"/>
          </a:xfrm>
        </p:spPr>
        <p:txBody>
          <a:bodyPr/>
          <a:lstStyle/>
          <a:p>
            <a:r>
              <a:rPr lang="en-GB" sz="4400" dirty="0" smtClean="0"/>
              <a:t>Implementation of BPSK</a:t>
            </a:r>
            <a:endParaRPr lang="en-GB" sz="4400" dirty="0"/>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26</a:t>
            </a:fld>
            <a:endParaRPr lang="en-US" dirty="0">
              <a:solidFill>
                <a:srgbClr val="B13F9A"/>
              </a:solidFill>
            </a:endParaRPr>
          </a:p>
        </p:txBody>
      </p:sp>
      <p:sp>
        <p:nvSpPr>
          <p:cNvPr id="3" name="Content Placeholder 2"/>
          <p:cNvSpPr>
            <a:spLocks noGrp="1"/>
          </p:cNvSpPr>
          <p:nvPr>
            <p:ph idx="1"/>
          </p:nvPr>
        </p:nvSpPr>
        <p:spPr/>
        <p:txBody>
          <a:bodyPr>
            <a:normAutofit/>
          </a:bodyPr>
          <a:lstStyle/>
          <a:p>
            <a:r>
              <a:rPr lang="en-GB" dirty="0" smtClean="0"/>
              <a:t>The </a:t>
            </a:r>
            <a:r>
              <a:rPr lang="en-GB" dirty="0"/>
              <a:t>implementation of BPSK is as simple as that for ASK. </a:t>
            </a:r>
            <a:endParaRPr lang="en-GB" dirty="0" smtClean="0"/>
          </a:p>
          <a:p>
            <a:r>
              <a:rPr lang="en-GB" dirty="0" smtClean="0"/>
              <a:t>The </a:t>
            </a:r>
            <a:r>
              <a:rPr lang="en-GB" dirty="0"/>
              <a:t>reason is that the </a:t>
            </a:r>
            <a:r>
              <a:rPr lang="en-GB" dirty="0" smtClean="0"/>
              <a:t>signal element </a:t>
            </a:r>
            <a:r>
              <a:rPr lang="en-GB" dirty="0"/>
              <a:t>with phase 180° can be seen as the complement of the signal element </a:t>
            </a:r>
            <a:r>
              <a:rPr lang="en-GB" dirty="0" smtClean="0"/>
              <a:t>with phase </a:t>
            </a:r>
            <a:r>
              <a:rPr lang="en-GB" dirty="0"/>
              <a:t>0°. </a:t>
            </a:r>
            <a:endParaRPr lang="en-GB" dirty="0" smtClean="0"/>
          </a:p>
          <a:p>
            <a:r>
              <a:rPr lang="en-GB" dirty="0" smtClean="0"/>
              <a:t>This </a:t>
            </a:r>
            <a:r>
              <a:rPr lang="en-GB" dirty="0"/>
              <a:t>gives us a clue on how to implement BPSK. </a:t>
            </a:r>
            <a:endParaRPr lang="en-GB" dirty="0" smtClean="0"/>
          </a:p>
          <a:p>
            <a:r>
              <a:rPr lang="en-GB" dirty="0" smtClean="0"/>
              <a:t>We </a:t>
            </a:r>
            <a:r>
              <a:rPr lang="en-GB" dirty="0"/>
              <a:t>use the same idea </a:t>
            </a:r>
            <a:r>
              <a:rPr lang="en-GB" dirty="0" smtClean="0"/>
              <a:t>we used </a:t>
            </a:r>
            <a:r>
              <a:rPr lang="en-GB" dirty="0"/>
              <a:t>for ASK but with a polar NRZ signal instead of a unipolar NRZ </a:t>
            </a:r>
            <a:r>
              <a:rPr lang="en-GB" dirty="0" smtClean="0"/>
              <a:t>signal.</a:t>
            </a:r>
          </a:p>
          <a:p>
            <a:r>
              <a:rPr lang="en-GB" dirty="0" smtClean="0"/>
              <a:t>The </a:t>
            </a:r>
            <a:r>
              <a:rPr lang="en-GB" dirty="0"/>
              <a:t>polar NRZ signal is multiplied by the carrier frequency; the 1 </a:t>
            </a:r>
            <a:r>
              <a:rPr lang="en-GB" dirty="0" smtClean="0"/>
              <a:t>bit (positive </a:t>
            </a:r>
            <a:r>
              <a:rPr lang="en-GB" dirty="0"/>
              <a:t>voltage) is represented by a phase starting at 0°; the 0 bit (negative voltage) </a:t>
            </a:r>
            <a:r>
              <a:rPr lang="en-GB" dirty="0" smtClean="0"/>
              <a:t>is represented </a:t>
            </a:r>
            <a:r>
              <a:rPr lang="en-GB" dirty="0"/>
              <a:t>by a phase starting at 180°.</a:t>
            </a:r>
          </a:p>
        </p:txBody>
      </p:sp>
    </p:spTree>
    <p:extLst>
      <p:ext uri="{BB962C8B-B14F-4D97-AF65-F5344CB8AC3E}">
        <p14:creationId xmlns:p14="http://schemas.microsoft.com/office/powerpoint/2010/main" val="23119071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4" y="304800"/>
            <a:ext cx="9124335" cy="1143000"/>
          </a:xfrm>
        </p:spPr>
        <p:txBody>
          <a:bodyPr/>
          <a:lstStyle/>
          <a:p>
            <a:r>
              <a:rPr lang="en-GB" sz="4400" dirty="0" smtClean="0"/>
              <a:t>Implementation of BPSK</a:t>
            </a:r>
            <a:endParaRPr lang="en-GB" sz="4400" dirty="0"/>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27</a:t>
            </a:fld>
            <a:endParaRPr lang="en-US" dirty="0">
              <a:solidFill>
                <a:srgbClr val="B13F9A"/>
              </a:solidFill>
            </a:endParaRPr>
          </a:p>
        </p:txBody>
      </p:sp>
      <p:pic>
        <p:nvPicPr>
          <p:cNvPr id="5" name="Content Placeholder 4"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2514600"/>
            <a:ext cx="7595088" cy="2476659"/>
          </a:xfrm>
        </p:spPr>
      </p:pic>
    </p:spTree>
    <p:extLst>
      <p:ext uri="{BB962C8B-B14F-4D97-AF65-F5344CB8AC3E}">
        <p14:creationId xmlns:p14="http://schemas.microsoft.com/office/powerpoint/2010/main" val="32604123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cap="none" smtClean="0">
                <a:ln>
                  <a:noFill/>
                </a:ln>
                <a:solidFill>
                  <a:schemeClr val="tx1"/>
                </a:solidFill>
              </a:rPr>
              <a:t>BPSK Constellation</a:t>
            </a:r>
          </a:p>
        </p:txBody>
      </p:sp>
      <p:pic>
        <p:nvPicPr>
          <p:cNvPr id="16387" name="Picture 5"/>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p:pic>
      <p:sp>
        <p:nvSpPr>
          <p:cNvPr id="16388"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C7F50C9-2578-4BFE-AF68-D66DC222C186}" type="slidenum">
              <a:rPr lang="en-US" sz="1400">
                <a:solidFill>
                  <a:schemeClr val="bg2"/>
                </a:solidFill>
              </a:rPr>
              <a:pPr algn="r">
                <a:spcBef>
                  <a:spcPct val="50000"/>
                </a:spcBef>
              </a:pPr>
              <a:t>28</a:t>
            </a:fld>
            <a:endParaRPr lang="en-US" sz="1400">
              <a:solidFill>
                <a:schemeClr val="bg2"/>
              </a:solidFill>
            </a:endParaRPr>
          </a:p>
        </p:txBody>
      </p:sp>
    </p:spTree>
    <p:extLst>
      <p:ext uri="{BB962C8B-B14F-4D97-AF65-F5344CB8AC3E}">
        <p14:creationId xmlns:p14="http://schemas.microsoft.com/office/powerpoint/2010/main" val="15164211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4" y="304800"/>
            <a:ext cx="9124335" cy="1143000"/>
          </a:xfrm>
        </p:spPr>
        <p:txBody>
          <a:bodyPr/>
          <a:lstStyle/>
          <a:p>
            <a:r>
              <a:rPr lang="en-GB" sz="4400" dirty="0"/>
              <a:t>Q</a:t>
            </a:r>
            <a:r>
              <a:rPr lang="en-GB" sz="4400" dirty="0" smtClean="0"/>
              <a:t>PSK</a:t>
            </a:r>
            <a:endParaRPr lang="en-GB" sz="4400" dirty="0"/>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29</a:t>
            </a:fld>
            <a:endParaRPr lang="en-US" dirty="0">
              <a:solidFill>
                <a:srgbClr val="B13F9A"/>
              </a:solidFill>
            </a:endParaRPr>
          </a:p>
        </p:txBody>
      </p:sp>
      <p:sp>
        <p:nvSpPr>
          <p:cNvPr id="3" name="Content Placeholder 2"/>
          <p:cNvSpPr>
            <a:spLocks noGrp="1"/>
          </p:cNvSpPr>
          <p:nvPr>
            <p:ph idx="1"/>
          </p:nvPr>
        </p:nvSpPr>
        <p:spPr/>
        <p:txBody>
          <a:bodyPr>
            <a:normAutofit/>
          </a:bodyPr>
          <a:lstStyle/>
          <a:p>
            <a:r>
              <a:rPr lang="en-GB" dirty="0"/>
              <a:t>The simplicity of BPSK enticed designers to use 2 bits at a time in each signal </a:t>
            </a:r>
            <a:r>
              <a:rPr lang="en-GB" dirty="0" smtClean="0"/>
              <a:t>element, thereby </a:t>
            </a:r>
            <a:r>
              <a:rPr lang="en-GB" dirty="0"/>
              <a:t>decreasing the baud rate and eventually the required bandwidth. </a:t>
            </a:r>
            <a:endParaRPr lang="en-GB" dirty="0" smtClean="0"/>
          </a:p>
          <a:p>
            <a:r>
              <a:rPr lang="en-GB" dirty="0" smtClean="0"/>
              <a:t>The </a:t>
            </a:r>
            <a:r>
              <a:rPr lang="en-GB" dirty="0"/>
              <a:t>scheme </a:t>
            </a:r>
            <a:r>
              <a:rPr lang="en-GB" dirty="0" smtClean="0"/>
              <a:t>is </a:t>
            </a:r>
            <a:r>
              <a:rPr lang="en-GB" dirty="0"/>
              <a:t>called </a:t>
            </a:r>
            <a:r>
              <a:rPr lang="en-GB" i="1" dirty="0"/>
              <a:t>quadrature PSK </a:t>
            </a:r>
            <a:r>
              <a:rPr lang="en-GB" dirty="0"/>
              <a:t>or </a:t>
            </a:r>
            <a:r>
              <a:rPr lang="en-GB" i="1" dirty="0"/>
              <a:t>QPSK </a:t>
            </a:r>
            <a:r>
              <a:rPr lang="en-GB" dirty="0"/>
              <a:t>because it uses two separate BPSK modulations; </a:t>
            </a:r>
            <a:r>
              <a:rPr lang="en-GB" dirty="0" smtClean="0"/>
              <a:t>one is </a:t>
            </a:r>
            <a:r>
              <a:rPr lang="en-GB" dirty="0"/>
              <a:t>in-phase, the other quadrature (out-of-phase). </a:t>
            </a:r>
            <a:endParaRPr lang="en-GB" dirty="0" smtClean="0"/>
          </a:p>
        </p:txBody>
      </p:sp>
    </p:spTree>
    <p:extLst>
      <p:ext uri="{BB962C8B-B14F-4D97-AF65-F5344CB8AC3E}">
        <p14:creationId xmlns:p14="http://schemas.microsoft.com/office/powerpoint/2010/main" val="334078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Digital to Analog conversion</a:t>
            </a:r>
            <a:endParaRPr lang="en-GB" dirty="0"/>
          </a:p>
        </p:txBody>
      </p:sp>
      <p:sp>
        <p:nvSpPr>
          <p:cNvPr id="3" name="Content Placeholder 2"/>
          <p:cNvSpPr>
            <a:spLocks noGrp="1"/>
          </p:cNvSpPr>
          <p:nvPr>
            <p:ph idx="1"/>
          </p:nvPr>
        </p:nvSpPr>
        <p:spPr>
          <a:xfrm>
            <a:off x="457200" y="1600200"/>
            <a:ext cx="7620000" cy="2209800"/>
          </a:xfrm>
        </p:spPr>
        <p:txBody>
          <a:bodyPr/>
          <a:lstStyle/>
          <a:p>
            <a:r>
              <a:rPr lang="en-GB" b="1" dirty="0"/>
              <a:t>Digital-to-analog conversion </a:t>
            </a:r>
            <a:r>
              <a:rPr lang="en-GB" dirty="0"/>
              <a:t>is the process of changing one of the characteristics </a:t>
            </a:r>
            <a:r>
              <a:rPr lang="en-GB" dirty="0" smtClean="0"/>
              <a:t>of an </a:t>
            </a:r>
            <a:r>
              <a:rPr lang="en-GB" dirty="0"/>
              <a:t>analog signal based on the information in digital data. </a:t>
            </a:r>
            <a:endParaRPr lang="en-GB" dirty="0" smtClean="0"/>
          </a:p>
          <a:p>
            <a:r>
              <a:rPr lang="en-GB" dirty="0" smtClean="0"/>
              <a:t>Figure shows </a:t>
            </a:r>
            <a:r>
              <a:rPr lang="en-GB" dirty="0"/>
              <a:t>the </a:t>
            </a:r>
            <a:r>
              <a:rPr lang="en-GB" dirty="0" smtClean="0"/>
              <a:t>relationship between </a:t>
            </a:r>
            <a:r>
              <a:rPr lang="en-GB" dirty="0"/>
              <a:t>the digital information, the digital-to-analog modulating </a:t>
            </a:r>
            <a:r>
              <a:rPr lang="en-GB" dirty="0" smtClean="0"/>
              <a:t>process, and </a:t>
            </a:r>
            <a:r>
              <a:rPr lang="en-GB" dirty="0"/>
              <a:t>the resultant analog signal.</a:t>
            </a:r>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3</a:t>
            </a:fld>
            <a:endParaRPr lang="en-US" dirty="0">
              <a:solidFill>
                <a:srgbClr val="B13F9A"/>
              </a:solidFill>
            </a:endParaRPr>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886200"/>
            <a:ext cx="7725854" cy="2162477"/>
          </a:xfrm>
          <a:prstGeom prst="rect">
            <a:avLst/>
          </a:prstGeom>
        </p:spPr>
      </p:pic>
    </p:spTree>
    <p:extLst>
      <p:ext uri="{BB962C8B-B14F-4D97-AF65-F5344CB8AC3E}">
        <p14:creationId xmlns:p14="http://schemas.microsoft.com/office/powerpoint/2010/main" val="24400640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4" y="304800"/>
            <a:ext cx="9124335" cy="1143000"/>
          </a:xfrm>
        </p:spPr>
        <p:txBody>
          <a:bodyPr/>
          <a:lstStyle/>
          <a:p>
            <a:r>
              <a:rPr lang="en-GB" sz="4400" dirty="0"/>
              <a:t>Q</a:t>
            </a:r>
            <a:r>
              <a:rPr lang="en-GB" sz="4400" dirty="0" smtClean="0"/>
              <a:t>PSK</a:t>
            </a:r>
            <a:endParaRPr lang="en-GB" sz="4400" dirty="0"/>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30</a:t>
            </a:fld>
            <a:endParaRPr lang="en-US" dirty="0">
              <a:solidFill>
                <a:srgbClr val="B13F9A"/>
              </a:solidFill>
            </a:endParaRPr>
          </a:p>
        </p:txBody>
      </p:sp>
      <p:pic>
        <p:nvPicPr>
          <p:cNvPr id="5" name="Content Placeholder 4"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30846" y="1600200"/>
            <a:ext cx="7072707" cy="4800600"/>
          </a:xfrm>
        </p:spPr>
      </p:pic>
    </p:spTree>
    <p:extLst>
      <p:ext uri="{BB962C8B-B14F-4D97-AF65-F5344CB8AC3E}">
        <p14:creationId xmlns:p14="http://schemas.microsoft.com/office/powerpoint/2010/main" val="27725216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cap="none" smtClean="0">
                <a:ln>
                  <a:noFill/>
                </a:ln>
                <a:solidFill>
                  <a:schemeClr val="tx1"/>
                </a:solidFill>
              </a:rPr>
              <a:t>4 PSK Characteristic</a:t>
            </a:r>
          </a:p>
        </p:txBody>
      </p:sp>
      <p:pic>
        <p:nvPicPr>
          <p:cNvPr id="18435" name="Picture 5"/>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p:pic>
      <p:sp>
        <p:nvSpPr>
          <p:cNvPr id="18436"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E8B432C-AC3F-4ED7-90A8-D8361213CDD8}" type="slidenum">
              <a:rPr lang="en-US" sz="1400">
                <a:solidFill>
                  <a:schemeClr val="bg2"/>
                </a:solidFill>
              </a:rPr>
              <a:pPr algn="r">
                <a:spcBef>
                  <a:spcPct val="50000"/>
                </a:spcBef>
              </a:pPr>
              <a:t>31</a:t>
            </a:fld>
            <a:endParaRPr lang="en-US" sz="1400">
              <a:solidFill>
                <a:schemeClr val="bg2"/>
              </a:solidFill>
            </a:endParaRPr>
          </a:p>
        </p:txBody>
      </p:sp>
    </p:spTree>
    <p:extLst>
      <p:ext uri="{BB962C8B-B14F-4D97-AF65-F5344CB8AC3E}">
        <p14:creationId xmlns:p14="http://schemas.microsoft.com/office/powerpoint/2010/main" val="29898670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E8B432C-AC3F-4ED7-90A8-D8361213CDD8}" type="slidenum">
              <a:rPr lang="en-US" sz="1400">
                <a:solidFill>
                  <a:schemeClr val="bg2"/>
                </a:solidFill>
              </a:rPr>
              <a:pPr algn="r">
                <a:spcBef>
                  <a:spcPct val="50000"/>
                </a:spcBef>
              </a:pPr>
              <a:t>32</a:t>
            </a:fld>
            <a:endParaRPr lang="en-US" sz="1400">
              <a:solidFill>
                <a:schemeClr val="bg2"/>
              </a:solidFill>
            </a:endParaRPr>
          </a:p>
        </p:txBody>
      </p:sp>
      <p:sp>
        <p:nvSpPr>
          <p:cNvPr id="2" name="Title 1"/>
          <p:cNvSpPr>
            <a:spLocks noGrp="1"/>
          </p:cNvSpPr>
          <p:nvPr>
            <p:ph type="title"/>
          </p:nvPr>
        </p:nvSpPr>
        <p:spPr>
          <a:xfrm>
            <a:off x="73332" y="304800"/>
            <a:ext cx="8384868" cy="1143000"/>
          </a:xfrm>
        </p:spPr>
        <p:txBody>
          <a:bodyPr/>
          <a:lstStyle/>
          <a:p>
            <a:r>
              <a:rPr lang="en-GB" sz="3600" dirty="0" smtClean="0"/>
              <a:t>QAM (Quadrature Amplitude Modulation)</a:t>
            </a:r>
            <a:endParaRPr lang="en-GB" sz="3600" dirty="0"/>
          </a:p>
        </p:txBody>
      </p:sp>
      <p:sp>
        <p:nvSpPr>
          <p:cNvPr id="3" name="Content Placeholder 2"/>
          <p:cNvSpPr>
            <a:spLocks noGrp="1"/>
          </p:cNvSpPr>
          <p:nvPr>
            <p:ph idx="1"/>
          </p:nvPr>
        </p:nvSpPr>
        <p:spPr>
          <a:xfrm>
            <a:off x="457200" y="1600200"/>
            <a:ext cx="8001000" cy="4800600"/>
          </a:xfrm>
        </p:spPr>
        <p:txBody>
          <a:bodyPr>
            <a:normAutofit/>
          </a:bodyPr>
          <a:lstStyle/>
          <a:p>
            <a:r>
              <a:rPr lang="en-GB" sz="2400" dirty="0"/>
              <a:t>PSK is limited by the ability of the equipment to distinguish small differences in phase.</a:t>
            </a:r>
          </a:p>
          <a:p>
            <a:r>
              <a:rPr lang="en-GB" sz="2400" dirty="0"/>
              <a:t>This factor limits its potential bit rate. </a:t>
            </a:r>
            <a:endParaRPr lang="en-GB" sz="2400" dirty="0" smtClean="0"/>
          </a:p>
          <a:p>
            <a:r>
              <a:rPr lang="en-GB" sz="2400" dirty="0" smtClean="0"/>
              <a:t>So </a:t>
            </a:r>
            <a:r>
              <a:rPr lang="en-GB" sz="2400" dirty="0"/>
              <a:t>far, we have been altering only one of </a:t>
            </a:r>
            <a:r>
              <a:rPr lang="en-GB" sz="2400" dirty="0" smtClean="0"/>
              <a:t>the three </a:t>
            </a:r>
            <a:r>
              <a:rPr lang="en-GB" sz="2400" dirty="0"/>
              <a:t>characteristics of a sine wave at a </a:t>
            </a:r>
            <a:r>
              <a:rPr lang="en-GB" sz="2400" dirty="0" smtClean="0"/>
              <a:t>time.</a:t>
            </a:r>
          </a:p>
          <a:p>
            <a:r>
              <a:rPr lang="en-GB" sz="2400" dirty="0" smtClean="0"/>
              <a:t>What </a:t>
            </a:r>
            <a:r>
              <a:rPr lang="en-GB" sz="2400" dirty="0"/>
              <a:t>if we alter </a:t>
            </a:r>
            <a:r>
              <a:rPr lang="en-GB" sz="2400" dirty="0" smtClean="0"/>
              <a:t>two and combine ASK </a:t>
            </a:r>
            <a:r>
              <a:rPr lang="en-GB" sz="2400" dirty="0"/>
              <a:t>and PSK? </a:t>
            </a:r>
            <a:endParaRPr lang="en-GB" sz="2400" dirty="0" smtClean="0"/>
          </a:p>
          <a:p>
            <a:r>
              <a:rPr lang="en-GB" sz="2400" dirty="0" smtClean="0"/>
              <a:t>The </a:t>
            </a:r>
            <a:r>
              <a:rPr lang="en-GB" sz="2400" dirty="0"/>
              <a:t>idea of using two carriers, one in-phase and the other </a:t>
            </a:r>
            <a:r>
              <a:rPr lang="en-GB" sz="2400" dirty="0" smtClean="0"/>
              <a:t>quadrature, with </a:t>
            </a:r>
            <a:r>
              <a:rPr lang="en-GB" sz="2400" dirty="0"/>
              <a:t>different amplitude levels for each carrier is the concept behind </a:t>
            </a:r>
            <a:r>
              <a:rPr lang="en-GB" sz="2400" b="1" dirty="0" smtClean="0"/>
              <a:t>quadrature amplitude </a:t>
            </a:r>
            <a:r>
              <a:rPr lang="en-GB" sz="2400" b="1" dirty="0"/>
              <a:t>modulation (QAM).</a:t>
            </a:r>
            <a:endParaRPr lang="en-GB" sz="2400" dirty="0"/>
          </a:p>
        </p:txBody>
      </p:sp>
    </p:spTree>
    <p:extLst>
      <p:ext uri="{BB962C8B-B14F-4D97-AF65-F5344CB8AC3E}">
        <p14:creationId xmlns:p14="http://schemas.microsoft.com/office/powerpoint/2010/main" val="36301973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E8B432C-AC3F-4ED7-90A8-D8361213CDD8}" type="slidenum">
              <a:rPr lang="en-US" sz="1400">
                <a:solidFill>
                  <a:schemeClr val="bg2"/>
                </a:solidFill>
              </a:rPr>
              <a:pPr algn="r">
                <a:spcBef>
                  <a:spcPct val="50000"/>
                </a:spcBef>
              </a:pPr>
              <a:t>33</a:t>
            </a:fld>
            <a:endParaRPr lang="en-US" sz="1400">
              <a:solidFill>
                <a:schemeClr val="bg2"/>
              </a:solidFill>
            </a:endParaRPr>
          </a:p>
        </p:txBody>
      </p:sp>
      <p:sp>
        <p:nvSpPr>
          <p:cNvPr id="2" name="Title 1"/>
          <p:cNvSpPr>
            <a:spLocks noGrp="1"/>
          </p:cNvSpPr>
          <p:nvPr>
            <p:ph type="title"/>
          </p:nvPr>
        </p:nvSpPr>
        <p:spPr>
          <a:xfrm>
            <a:off x="914400" y="2286000"/>
            <a:ext cx="6956323" cy="1143000"/>
          </a:xfrm>
        </p:spPr>
        <p:txBody>
          <a:bodyPr/>
          <a:lstStyle/>
          <a:p>
            <a:r>
              <a:rPr lang="en-GB" sz="4400" dirty="0" smtClean="0"/>
              <a:t>Analog to Analog Conversion</a:t>
            </a:r>
            <a:endParaRPr lang="en-GB" sz="4400" dirty="0"/>
          </a:p>
        </p:txBody>
      </p:sp>
    </p:spTree>
    <p:extLst>
      <p:ext uri="{BB962C8B-B14F-4D97-AF65-F5344CB8AC3E}">
        <p14:creationId xmlns:p14="http://schemas.microsoft.com/office/powerpoint/2010/main" val="9230499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E8B432C-AC3F-4ED7-90A8-D8361213CDD8}" type="slidenum">
              <a:rPr lang="en-US" sz="1400">
                <a:solidFill>
                  <a:schemeClr val="bg2"/>
                </a:solidFill>
              </a:rPr>
              <a:pPr algn="r">
                <a:spcBef>
                  <a:spcPct val="50000"/>
                </a:spcBef>
              </a:pPr>
              <a:t>34</a:t>
            </a:fld>
            <a:endParaRPr lang="en-US" sz="1400">
              <a:solidFill>
                <a:schemeClr val="bg2"/>
              </a:solidFill>
            </a:endParaRPr>
          </a:p>
        </p:txBody>
      </p:sp>
      <p:sp>
        <p:nvSpPr>
          <p:cNvPr id="2" name="Title 1"/>
          <p:cNvSpPr>
            <a:spLocks noGrp="1"/>
          </p:cNvSpPr>
          <p:nvPr>
            <p:ph type="title"/>
          </p:nvPr>
        </p:nvSpPr>
        <p:spPr>
          <a:xfrm>
            <a:off x="73332" y="304800"/>
            <a:ext cx="8384868" cy="1143000"/>
          </a:xfrm>
        </p:spPr>
        <p:txBody>
          <a:bodyPr/>
          <a:lstStyle/>
          <a:p>
            <a:r>
              <a:rPr lang="en-GB" sz="4000" dirty="0"/>
              <a:t>Analog-to-analog conversion</a:t>
            </a:r>
          </a:p>
        </p:txBody>
      </p:sp>
      <p:sp>
        <p:nvSpPr>
          <p:cNvPr id="3" name="Content Placeholder 2"/>
          <p:cNvSpPr>
            <a:spLocks noGrp="1"/>
          </p:cNvSpPr>
          <p:nvPr>
            <p:ph idx="1"/>
          </p:nvPr>
        </p:nvSpPr>
        <p:spPr>
          <a:xfrm>
            <a:off x="304800" y="1524000"/>
            <a:ext cx="8153400" cy="4876800"/>
          </a:xfrm>
        </p:spPr>
        <p:txBody>
          <a:bodyPr>
            <a:normAutofit lnSpcReduction="10000"/>
          </a:bodyPr>
          <a:lstStyle/>
          <a:p>
            <a:r>
              <a:rPr lang="en-GB" sz="2400" dirty="0"/>
              <a:t>Analog-to-analog conversion, or analog modulation, is the representation of </a:t>
            </a:r>
            <a:r>
              <a:rPr lang="en-GB" sz="2400" dirty="0" smtClean="0"/>
              <a:t>analog information </a:t>
            </a:r>
            <a:r>
              <a:rPr lang="en-GB" sz="2400" dirty="0"/>
              <a:t>by an analog signal. </a:t>
            </a:r>
            <a:endParaRPr lang="en-GB" sz="2400" dirty="0" smtClean="0"/>
          </a:p>
          <a:p>
            <a:r>
              <a:rPr lang="en-GB" sz="2400" dirty="0" smtClean="0"/>
              <a:t>One </a:t>
            </a:r>
            <a:r>
              <a:rPr lang="en-GB" sz="2400" dirty="0"/>
              <a:t>may ask why we need to modulate an analog </a:t>
            </a:r>
            <a:r>
              <a:rPr lang="en-GB" sz="2400" dirty="0" smtClean="0"/>
              <a:t>signal; it </a:t>
            </a:r>
            <a:r>
              <a:rPr lang="en-GB" sz="2400" dirty="0"/>
              <a:t>is already analog. </a:t>
            </a:r>
            <a:endParaRPr lang="en-GB" sz="2400" dirty="0" smtClean="0"/>
          </a:p>
          <a:p>
            <a:r>
              <a:rPr lang="en-GB" sz="2400" dirty="0" smtClean="0"/>
              <a:t>Modulation </a:t>
            </a:r>
            <a:r>
              <a:rPr lang="en-GB" sz="2400" dirty="0"/>
              <a:t>is needed if the medium is </a:t>
            </a:r>
            <a:r>
              <a:rPr lang="en-GB" sz="2400" dirty="0" smtClean="0"/>
              <a:t>band-pass </a:t>
            </a:r>
            <a:r>
              <a:rPr lang="en-GB" sz="2400" dirty="0"/>
              <a:t>in nature or </a:t>
            </a:r>
            <a:r>
              <a:rPr lang="en-GB" sz="2400" dirty="0" smtClean="0"/>
              <a:t>if only </a:t>
            </a:r>
            <a:r>
              <a:rPr lang="en-GB" sz="2400" dirty="0"/>
              <a:t>a </a:t>
            </a:r>
            <a:r>
              <a:rPr lang="en-GB" sz="2400" dirty="0" smtClean="0"/>
              <a:t>band-pass </a:t>
            </a:r>
            <a:r>
              <a:rPr lang="en-GB" sz="2400" dirty="0"/>
              <a:t>channel is available to us. </a:t>
            </a:r>
            <a:endParaRPr lang="en-GB" sz="2400" dirty="0" smtClean="0"/>
          </a:p>
          <a:p>
            <a:r>
              <a:rPr lang="en-GB" sz="2400" dirty="0" smtClean="0"/>
              <a:t>An </a:t>
            </a:r>
            <a:r>
              <a:rPr lang="en-GB" sz="2400" dirty="0"/>
              <a:t>example is radio. </a:t>
            </a:r>
            <a:endParaRPr lang="en-GB" sz="2400" dirty="0" smtClean="0"/>
          </a:p>
          <a:p>
            <a:r>
              <a:rPr lang="en-GB" sz="2400" dirty="0" smtClean="0"/>
              <a:t>The </a:t>
            </a:r>
            <a:r>
              <a:rPr lang="en-GB" sz="2400" dirty="0"/>
              <a:t>government </a:t>
            </a:r>
            <a:r>
              <a:rPr lang="en-GB" sz="2400" dirty="0" smtClean="0"/>
              <a:t>assigns a </a:t>
            </a:r>
            <a:r>
              <a:rPr lang="en-GB" sz="2400" dirty="0"/>
              <a:t>narrow bandwidth to each radio station. </a:t>
            </a:r>
            <a:endParaRPr lang="en-GB" sz="2400" dirty="0" smtClean="0"/>
          </a:p>
          <a:p>
            <a:r>
              <a:rPr lang="en-GB" sz="2400" dirty="0"/>
              <a:t>The analog signal produced by each station is a low-pass signal, all in the same range. </a:t>
            </a:r>
          </a:p>
          <a:p>
            <a:r>
              <a:rPr lang="en-GB" sz="2400" dirty="0"/>
              <a:t>To be able to listen to different stations, the low-pass signals need to be shifted, each to a different range.</a:t>
            </a:r>
          </a:p>
          <a:p>
            <a:endParaRPr lang="en-GB" sz="2400" dirty="0" smtClean="0"/>
          </a:p>
        </p:txBody>
      </p:sp>
    </p:spTree>
    <p:extLst>
      <p:ext uri="{BB962C8B-B14F-4D97-AF65-F5344CB8AC3E}">
        <p14:creationId xmlns:p14="http://schemas.microsoft.com/office/powerpoint/2010/main" val="18023652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E8B432C-AC3F-4ED7-90A8-D8361213CDD8}" type="slidenum">
              <a:rPr lang="en-US" sz="1400">
                <a:solidFill>
                  <a:schemeClr val="bg2"/>
                </a:solidFill>
              </a:rPr>
              <a:pPr algn="r">
                <a:spcBef>
                  <a:spcPct val="50000"/>
                </a:spcBef>
              </a:pPr>
              <a:t>35</a:t>
            </a:fld>
            <a:endParaRPr lang="en-US" sz="1400">
              <a:solidFill>
                <a:schemeClr val="bg2"/>
              </a:solidFill>
            </a:endParaRPr>
          </a:p>
        </p:txBody>
      </p:sp>
      <p:sp>
        <p:nvSpPr>
          <p:cNvPr id="2" name="Title 1"/>
          <p:cNvSpPr>
            <a:spLocks noGrp="1"/>
          </p:cNvSpPr>
          <p:nvPr>
            <p:ph type="title"/>
          </p:nvPr>
        </p:nvSpPr>
        <p:spPr>
          <a:xfrm>
            <a:off x="73332" y="304800"/>
            <a:ext cx="8384868" cy="1143000"/>
          </a:xfrm>
        </p:spPr>
        <p:txBody>
          <a:bodyPr/>
          <a:lstStyle/>
          <a:p>
            <a:r>
              <a:rPr lang="en-GB" sz="4000" dirty="0"/>
              <a:t>Analog-to-analog conversion</a:t>
            </a:r>
          </a:p>
        </p:txBody>
      </p:sp>
      <p:sp>
        <p:nvSpPr>
          <p:cNvPr id="3" name="Content Placeholder 2"/>
          <p:cNvSpPr>
            <a:spLocks noGrp="1"/>
          </p:cNvSpPr>
          <p:nvPr>
            <p:ph idx="1"/>
          </p:nvPr>
        </p:nvSpPr>
        <p:spPr>
          <a:xfrm>
            <a:off x="304800" y="1524000"/>
            <a:ext cx="8153400" cy="4876800"/>
          </a:xfrm>
        </p:spPr>
        <p:txBody>
          <a:bodyPr>
            <a:normAutofit/>
          </a:bodyPr>
          <a:lstStyle/>
          <a:p>
            <a:r>
              <a:rPr lang="en-GB" sz="2400" b="1" dirty="0" smtClean="0"/>
              <a:t>Analog-to-analog </a:t>
            </a:r>
            <a:r>
              <a:rPr lang="en-GB" sz="2400" b="1" dirty="0"/>
              <a:t>conversion </a:t>
            </a:r>
            <a:r>
              <a:rPr lang="en-GB" sz="2400" dirty="0"/>
              <a:t>can be accomplished in three ways: </a:t>
            </a:r>
            <a:endParaRPr lang="en-GB" sz="2400" dirty="0" smtClean="0"/>
          </a:p>
          <a:p>
            <a:r>
              <a:rPr lang="en-GB" sz="2400" b="1" dirty="0"/>
              <a:t>A</a:t>
            </a:r>
            <a:r>
              <a:rPr lang="en-GB" sz="2400" b="1" dirty="0" smtClean="0"/>
              <a:t>mplitude </a:t>
            </a:r>
            <a:r>
              <a:rPr lang="en-GB" sz="2400" b="1" dirty="0"/>
              <a:t>modulation (AM), </a:t>
            </a:r>
            <a:endParaRPr lang="en-GB" sz="2400" b="1" dirty="0" smtClean="0"/>
          </a:p>
          <a:p>
            <a:r>
              <a:rPr lang="en-GB" sz="2400" b="1" dirty="0"/>
              <a:t>F</a:t>
            </a:r>
            <a:r>
              <a:rPr lang="en-GB" sz="2400" b="1" dirty="0" smtClean="0"/>
              <a:t>requency </a:t>
            </a:r>
            <a:r>
              <a:rPr lang="en-GB" sz="2400" b="1" dirty="0"/>
              <a:t>modulation (FM), </a:t>
            </a:r>
            <a:r>
              <a:rPr lang="en-GB" sz="2400" dirty="0"/>
              <a:t>and </a:t>
            </a:r>
            <a:endParaRPr lang="en-GB" sz="2400" dirty="0" smtClean="0"/>
          </a:p>
          <a:p>
            <a:r>
              <a:rPr lang="en-GB" sz="2400" b="1" dirty="0" smtClean="0"/>
              <a:t>Phase </a:t>
            </a:r>
            <a:r>
              <a:rPr lang="en-GB" sz="2400" b="1" dirty="0"/>
              <a:t>modulation (PM). </a:t>
            </a:r>
            <a:endParaRPr lang="en-GB" sz="2400" b="1" dirty="0" smtClean="0"/>
          </a:p>
          <a:p>
            <a:endParaRPr lang="en-GB" sz="2400"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5815" y="4191000"/>
            <a:ext cx="6677957" cy="1800476"/>
          </a:xfrm>
          <a:prstGeom prst="rect">
            <a:avLst/>
          </a:prstGeom>
        </p:spPr>
      </p:pic>
    </p:spTree>
    <p:extLst>
      <p:ext uri="{BB962C8B-B14F-4D97-AF65-F5344CB8AC3E}">
        <p14:creationId xmlns:p14="http://schemas.microsoft.com/office/powerpoint/2010/main" val="14612046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E8B432C-AC3F-4ED7-90A8-D8361213CDD8}" type="slidenum">
              <a:rPr lang="en-US" sz="1400">
                <a:solidFill>
                  <a:schemeClr val="bg2"/>
                </a:solidFill>
              </a:rPr>
              <a:pPr algn="r">
                <a:spcBef>
                  <a:spcPct val="50000"/>
                </a:spcBef>
              </a:pPr>
              <a:t>36</a:t>
            </a:fld>
            <a:endParaRPr lang="en-US" sz="1400">
              <a:solidFill>
                <a:schemeClr val="bg2"/>
              </a:solidFill>
            </a:endParaRPr>
          </a:p>
        </p:txBody>
      </p:sp>
      <p:sp>
        <p:nvSpPr>
          <p:cNvPr id="2" name="Title 1"/>
          <p:cNvSpPr>
            <a:spLocks noGrp="1"/>
          </p:cNvSpPr>
          <p:nvPr>
            <p:ph type="title"/>
          </p:nvPr>
        </p:nvSpPr>
        <p:spPr>
          <a:xfrm>
            <a:off x="73332" y="304800"/>
            <a:ext cx="8384868" cy="1143000"/>
          </a:xfrm>
        </p:spPr>
        <p:txBody>
          <a:bodyPr/>
          <a:lstStyle/>
          <a:p>
            <a:r>
              <a:rPr lang="en-GB" sz="4000" dirty="0" smtClean="0"/>
              <a:t>AM (Amplitude Modulation)</a:t>
            </a:r>
            <a:endParaRPr lang="en-GB" sz="4000" dirty="0"/>
          </a:p>
        </p:txBody>
      </p:sp>
      <p:sp>
        <p:nvSpPr>
          <p:cNvPr id="3" name="Content Placeholder 2"/>
          <p:cNvSpPr>
            <a:spLocks noGrp="1"/>
          </p:cNvSpPr>
          <p:nvPr>
            <p:ph idx="1"/>
          </p:nvPr>
        </p:nvSpPr>
        <p:spPr>
          <a:xfrm>
            <a:off x="304800" y="1524000"/>
            <a:ext cx="8153400" cy="4876800"/>
          </a:xfrm>
        </p:spPr>
        <p:txBody>
          <a:bodyPr>
            <a:normAutofit/>
          </a:bodyPr>
          <a:lstStyle/>
          <a:p>
            <a:r>
              <a:rPr lang="en-GB" sz="2400" dirty="0"/>
              <a:t>In AM transmission, the carrier signal is modulated so that its amplitude varies with </a:t>
            </a:r>
            <a:r>
              <a:rPr lang="en-GB" sz="2400" dirty="0" smtClean="0"/>
              <a:t>the changing </a:t>
            </a:r>
            <a:r>
              <a:rPr lang="en-GB" sz="2400" dirty="0"/>
              <a:t>amplitudes of the modulating signal. </a:t>
            </a:r>
            <a:endParaRPr lang="en-GB" sz="2400" dirty="0" smtClean="0"/>
          </a:p>
          <a:p>
            <a:r>
              <a:rPr lang="en-GB" sz="2400" dirty="0" smtClean="0"/>
              <a:t>The </a:t>
            </a:r>
            <a:r>
              <a:rPr lang="en-GB" sz="2400" dirty="0"/>
              <a:t>frequency and phase of the </a:t>
            </a:r>
            <a:r>
              <a:rPr lang="en-GB" sz="2400" dirty="0" smtClean="0"/>
              <a:t>carrier remain </a:t>
            </a:r>
            <a:r>
              <a:rPr lang="en-GB" sz="2400" dirty="0"/>
              <a:t>the same; only the amplitude changes to follow variations in the information.</a:t>
            </a:r>
          </a:p>
          <a:p>
            <a:r>
              <a:rPr lang="en-GB" sz="2400" dirty="0" smtClean="0"/>
              <a:t>The </a:t>
            </a:r>
            <a:r>
              <a:rPr lang="en-GB" sz="2400" dirty="0"/>
              <a:t>modulating signal is the envelope </a:t>
            </a:r>
            <a:r>
              <a:rPr lang="en-GB" sz="2400" dirty="0" smtClean="0"/>
              <a:t>of the </a:t>
            </a:r>
            <a:r>
              <a:rPr lang="en-GB" sz="2400" dirty="0"/>
              <a:t>carrier. </a:t>
            </a:r>
            <a:endParaRPr lang="en-GB" sz="2400" dirty="0" smtClean="0"/>
          </a:p>
          <a:p>
            <a:r>
              <a:rPr lang="en-GB" sz="2400" dirty="0" smtClean="0"/>
              <a:t>AM </a:t>
            </a:r>
            <a:r>
              <a:rPr lang="en-GB" sz="2400" dirty="0"/>
              <a:t>is normally implemented by using a </a:t>
            </a:r>
            <a:r>
              <a:rPr lang="en-GB" sz="2400" dirty="0" smtClean="0"/>
              <a:t>simple multiplier </a:t>
            </a:r>
            <a:r>
              <a:rPr lang="en-GB" sz="2400" dirty="0"/>
              <a:t>because the amplitude of the carrier signal needs to be changed according </a:t>
            </a:r>
            <a:r>
              <a:rPr lang="en-GB" sz="2400" dirty="0" smtClean="0"/>
              <a:t>to the </a:t>
            </a:r>
            <a:r>
              <a:rPr lang="en-GB" sz="2400" dirty="0"/>
              <a:t>amplitude of the modulating signal.</a:t>
            </a:r>
          </a:p>
        </p:txBody>
      </p:sp>
    </p:spTree>
    <p:extLst>
      <p:ext uri="{BB962C8B-B14F-4D97-AF65-F5344CB8AC3E}">
        <p14:creationId xmlns:p14="http://schemas.microsoft.com/office/powerpoint/2010/main" val="12308625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E8B432C-AC3F-4ED7-90A8-D8361213CDD8}" type="slidenum">
              <a:rPr lang="en-US" sz="1400">
                <a:solidFill>
                  <a:schemeClr val="bg2"/>
                </a:solidFill>
              </a:rPr>
              <a:pPr algn="r">
                <a:spcBef>
                  <a:spcPct val="50000"/>
                </a:spcBef>
              </a:pPr>
              <a:t>37</a:t>
            </a:fld>
            <a:endParaRPr lang="en-US" sz="1400">
              <a:solidFill>
                <a:schemeClr val="bg2"/>
              </a:solidFill>
            </a:endParaRPr>
          </a:p>
        </p:txBody>
      </p:sp>
      <p:sp>
        <p:nvSpPr>
          <p:cNvPr id="2" name="Title 1"/>
          <p:cNvSpPr>
            <a:spLocks noGrp="1"/>
          </p:cNvSpPr>
          <p:nvPr>
            <p:ph type="title"/>
          </p:nvPr>
        </p:nvSpPr>
        <p:spPr>
          <a:xfrm>
            <a:off x="73332" y="304800"/>
            <a:ext cx="8384868" cy="1143000"/>
          </a:xfrm>
        </p:spPr>
        <p:txBody>
          <a:bodyPr/>
          <a:lstStyle/>
          <a:p>
            <a:r>
              <a:rPr lang="en-GB" sz="4000" dirty="0" smtClean="0"/>
              <a:t>AM (Amplitude Modulation)</a:t>
            </a:r>
            <a:endParaRPr lang="en-GB" sz="4000"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7434" y="1981201"/>
            <a:ext cx="7991730" cy="3748334"/>
          </a:xfrm>
        </p:spPr>
      </p:pic>
    </p:spTree>
    <p:extLst>
      <p:ext uri="{BB962C8B-B14F-4D97-AF65-F5344CB8AC3E}">
        <p14:creationId xmlns:p14="http://schemas.microsoft.com/office/powerpoint/2010/main" val="31688704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E8B432C-AC3F-4ED7-90A8-D8361213CDD8}" type="slidenum">
              <a:rPr lang="en-US" sz="1400">
                <a:solidFill>
                  <a:schemeClr val="bg2"/>
                </a:solidFill>
              </a:rPr>
              <a:pPr algn="r">
                <a:spcBef>
                  <a:spcPct val="50000"/>
                </a:spcBef>
              </a:pPr>
              <a:t>38</a:t>
            </a:fld>
            <a:endParaRPr lang="en-US" sz="1400">
              <a:solidFill>
                <a:schemeClr val="bg2"/>
              </a:solidFill>
            </a:endParaRPr>
          </a:p>
        </p:txBody>
      </p:sp>
      <p:sp>
        <p:nvSpPr>
          <p:cNvPr id="2" name="Title 1"/>
          <p:cNvSpPr>
            <a:spLocks noGrp="1"/>
          </p:cNvSpPr>
          <p:nvPr>
            <p:ph type="title"/>
          </p:nvPr>
        </p:nvSpPr>
        <p:spPr>
          <a:xfrm>
            <a:off x="73332" y="304800"/>
            <a:ext cx="8384868" cy="1143000"/>
          </a:xfrm>
        </p:spPr>
        <p:txBody>
          <a:bodyPr/>
          <a:lstStyle/>
          <a:p>
            <a:r>
              <a:rPr lang="en-GB" sz="4000" dirty="0" smtClean="0"/>
              <a:t>Bandwidth Allocation for AM</a:t>
            </a:r>
            <a:endParaRPr lang="en-GB" sz="4000" dirty="0"/>
          </a:p>
        </p:txBody>
      </p:sp>
      <p:sp>
        <p:nvSpPr>
          <p:cNvPr id="3" name="Content Placeholder 2"/>
          <p:cNvSpPr>
            <a:spLocks noGrp="1"/>
          </p:cNvSpPr>
          <p:nvPr>
            <p:ph idx="1"/>
          </p:nvPr>
        </p:nvSpPr>
        <p:spPr>
          <a:xfrm>
            <a:off x="304800" y="1447800"/>
            <a:ext cx="8077200" cy="5238750"/>
          </a:xfrm>
        </p:spPr>
        <p:txBody>
          <a:bodyPr>
            <a:normAutofit/>
          </a:bodyPr>
          <a:lstStyle/>
          <a:p>
            <a:r>
              <a:rPr lang="en-GB" dirty="0"/>
              <a:t>The bandwidth of an audio signal (speech and music) is usually 5 kHz. </a:t>
            </a:r>
            <a:endParaRPr lang="en-GB" dirty="0" smtClean="0"/>
          </a:p>
          <a:p>
            <a:r>
              <a:rPr lang="en-GB" dirty="0" smtClean="0"/>
              <a:t>Therefore</a:t>
            </a:r>
            <a:r>
              <a:rPr lang="en-GB" dirty="0"/>
              <a:t>, </a:t>
            </a:r>
            <a:r>
              <a:rPr lang="en-GB" dirty="0" smtClean="0"/>
              <a:t>an AM </a:t>
            </a:r>
            <a:r>
              <a:rPr lang="en-GB" dirty="0"/>
              <a:t>radio station needs a bandwidth of 10 kHz. </a:t>
            </a:r>
            <a:endParaRPr lang="en-GB" dirty="0" smtClean="0"/>
          </a:p>
          <a:p>
            <a:r>
              <a:rPr lang="en-GB" dirty="0" smtClean="0"/>
              <a:t>In </a:t>
            </a:r>
            <a:r>
              <a:rPr lang="en-GB" dirty="0"/>
              <a:t>fact, the Federal </a:t>
            </a:r>
            <a:r>
              <a:rPr lang="en-GB" dirty="0" smtClean="0"/>
              <a:t>Communications Commission </a:t>
            </a:r>
            <a:r>
              <a:rPr lang="en-GB" dirty="0"/>
              <a:t>(FCC) allows 10 kHz for each AM station.</a:t>
            </a:r>
          </a:p>
          <a:p>
            <a:r>
              <a:rPr lang="en-GB" dirty="0"/>
              <a:t>AM stations are allowed carrier frequencies anywhere between 530 and 1700 </a:t>
            </a:r>
            <a:r>
              <a:rPr lang="en-GB" dirty="0" smtClean="0"/>
              <a:t>kHz (1.7 </a:t>
            </a:r>
            <a:r>
              <a:rPr lang="en-GB" dirty="0"/>
              <a:t>MHz). </a:t>
            </a:r>
            <a:endParaRPr lang="en-GB" dirty="0" smtClean="0"/>
          </a:p>
          <a:p>
            <a:r>
              <a:rPr lang="en-GB" dirty="0" smtClean="0"/>
              <a:t>However</a:t>
            </a:r>
            <a:r>
              <a:rPr lang="en-GB" dirty="0"/>
              <a:t>, each station’s carrier frequency must be separated from those </a:t>
            </a:r>
            <a:r>
              <a:rPr lang="en-GB" dirty="0" smtClean="0"/>
              <a:t>on either </a:t>
            </a:r>
            <a:r>
              <a:rPr lang="en-GB" dirty="0"/>
              <a:t>side of it by at least 10 kHz (one AM bandwidth) to avoid interference. </a:t>
            </a:r>
            <a:endParaRPr lang="en-GB" dirty="0" smtClean="0"/>
          </a:p>
          <a:p>
            <a:r>
              <a:rPr lang="en-GB" dirty="0" smtClean="0"/>
              <a:t>If one station </a:t>
            </a:r>
            <a:r>
              <a:rPr lang="en-GB" dirty="0"/>
              <a:t>uses a carrier frequency of 1100 kHz, the next station’s carrier frequency </a:t>
            </a:r>
            <a:r>
              <a:rPr lang="en-GB" dirty="0" smtClean="0"/>
              <a:t>cannot be </a:t>
            </a:r>
            <a:r>
              <a:rPr lang="en-GB" dirty="0"/>
              <a:t>lower than 1110 </a:t>
            </a:r>
            <a:r>
              <a:rPr lang="en-GB" dirty="0" smtClean="0"/>
              <a:t>kHz.</a:t>
            </a:r>
            <a:endParaRPr lang="en-GB" dirty="0"/>
          </a:p>
        </p:txBody>
      </p:sp>
    </p:spTree>
    <p:extLst>
      <p:ext uri="{BB962C8B-B14F-4D97-AF65-F5344CB8AC3E}">
        <p14:creationId xmlns:p14="http://schemas.microsoft.com/office/powerpoint/2010/main" val="22269524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E8B432C-AC3F-4ED7-90A8-D8361213CDD8}" type="slidenum">
              <a:rPr lang="en-US" sz="1400">
                <a:solidFill>
                  <a:schemeClr val="bg2"/>
                </a:solidFill>
              </a:rPr>
              <a:pPr algn="r">
                <a:spcBef>
                  <a:spcPct val="50000"/>
                </a:spcBef>
              </a:pPr>
              <a:t>39</a:t>
            </a:fld>
            <a:endParaRPr lang="en-US" sz="1400">
              <a:solidFill>
                <a:schemeClr val="bg2"/>
              </a:solidFill>
            </a:endParaRPr>
          </a:p>
        </p:txBody>
      </p:sp>
      <p:sp>
        <p:nvSpPr>
          <p:cNvPr id="2" name="Title 1"/>
          <p:cNvSpPr>
            <a:spLocks noGrp="1"/>
          </p:cNvSpPr>
          <p:nvPr>
            <p:ph type="title"/>
          </p:nvPr>
        </p:nvSpPr>
        <p:spPr>
          <a:xfrm>
            <a:off x="73332" y="304800"/>
            <a:ext cx="8384868" cy="1143000"/>
          </a:xfrm>
        </p:spPr>
        <p:txBody>
          <a:bodyPr/>
          <a:lstStyle/>
          <a:p>
            <a:r>
              <a:rPr lang="en-GB" sz="4000" dirty="0" smtClean="0"/>
              <a:t>Bandwidth Allocation for AM</a:t>
            </a:r>
            <a:endParaRPr lang="en-GB" sz="4000"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743200"/>
            <a:ext cx="7873899" cy="1366918"/>
          </a:xfrm>
        </p:spPr>
      </p:pic>
    </p:spTree>
    <p:extLst>
      <p:ext uri="{BB962C8B-B14F-4D97-AF65-F5344CB8AC3E}">
        <p14:creationId xmlns:p14="http://schemas.microsoft.com/office/powerpoint/2010/main" val="3003717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Digital to Analog conversion</a:t>
            </a:r>
            <a:endParaRPr lang="en-GB" dirty="0"/>
          </a:p>
        </p:txBody>
      </p:sp>
      <p:sp>
        <p:nvSpPr>
          <p:cNvPr id="3" name="Content Placeholder 2"/>
          <p:cNvSpPr>
            <a:spLocks noGrp="1"/>
          </p:cNvSpPr>
          <p:nvPr>
            <p:ph idx="1"/>
          </p:nvPr>
        </p:nvSpPr>
        <p:spPr>
          <a:xfrm>
            <a:off x="228600" y="1371600"/>
            <a:ext cx="7848600" cy="5029200"/>
          </a:xfrm>
        </p:spPr>
        <p:txBody>
          <a:bodyPr>
            <a:normAutofit/>
          </a:bodyPr>
          <a:lstStyle/>
          <a:p>
            <a:r>
              <a:rPr lang="en-GB" dirty="0" smtClean="0"/>
              <a:t>A </a:t>
            </a:r>
            <a:r>
              <a:rPr lang="en-GB" dirty="0"/>
              <a:t>sine wave is defined by three characteristics: </a:t>
            </a:r>
            <a:r>
              <a:rPr lang="en-GB" dirty="0" smtClean="0"/>
              <a:t>amplitude, frequency</a:t>
            </a:r>
            <a:r>
              <a:rPr lang="en-GB" dirty="0"/>
              <a:t>, and phase. </a:t>
            </a:r>
            <a:endParaRPr lang="en-GB" dirty="0" smtClean="0"/>
          </a:p>
          <a:p>
            <a:r>
              <a:rPr lang="en-GB" dirty="0" smtClean="0"/>
              <a:t>When </a:t>
            </a:r>
            <a:r>
              <a:rPr lang="en-GB" dirty="0"/>
              <a:t>we vary any one of these characteristics, we create </a:t>
            </a:r>
            <a:r>
              <a:rPr lang="en-GB" dirty="0" smtClean="0"/>
              <a:t>a different </a:t>
            </a:r>
            <a:r>
              <a:rPr lang="en-GB" dirty="0"/>
              <a:t>version of that wave. </a:t>
            </a:r>
            <a:endParaRPr lang="en-GB" dirty="0" smtClean="0"/>
          </a:p>
          <a:p>
            <a:r>
              <a:rPr lang="en-GB" dirty="0" smtClean="0"/>
              <a:t>So</a:t>
            </a:r>
            <a:r>
              <a:rPr lang="en-GB" dirty="0"/>
              <a:t>, by changing one characteristic of a simple </a:t>
            </a:r>
            <a:r>
              <a:rPr lang="en-GB" dirty="0" smtClean="0"/>
              <a:t>electric signal</a:t>
            </a:r>
            <a:r>
              <a:rPr lang="en-GB" dirty="0"/>
              <a:t>, we can use it to represent digital data. </a:t>
            </a:r>
            <a:endParaRPr lang="en-GB" dirty="0" smtClean="0"/>
          </a:p>
          <a:p>
            <a:r>
              <a:rPr lang="en-GB" dirty="0" smtClean="0"/>
              <a:t>Any </a:t>
            </a:r>
            <a:r>
              <a:rPr lang="en-GB" dirty="0"/>
              <a:t>of the three characteristics can </a:t>
            </a:r>
            <a:r>
              <a:rPr lang="en-GB" dirty="0" smtClean="0"/>
              <a:t>be altered </a:t>
            </a:r>
            <a:r>
              <a:rPr lang="en-GB" dirty="0"/>
              <a:t>in this way, giving us at least three mechanisms for modulating digital data </a:t>
            </a:r>
            <a:r>
              <a:rPr lang="en-GB" dirty="0" smtClean="0"/>
              <a:t>into an </a:t>
            </a:r>
            <a:r>
              <a:rPr lang="en-GB" dirty="0"/>
              <a:t>analog signal: </a:t>
            </a:r>
            <a:endParaRPr lang="en-GB" dirty="0" smtClean="0"/>
          </a:p>
          <a:p>
            <a:r>
              <a:rPr lang="en-GB" b="1" dirty="0" smtClean="0"/>
              <a:t>Amplitude </a:t>
            </a:r>
            <a:r>
              <a:rPr lang="en-GB" b="1" dirty="0"/>
              <a:t>shift keying (ASK), </a:t>
            </a:r>
            <a:endParaRPr lang="en-GB" b="1" dirty="0" smtClean="0"/>
          </a:p>
          <a:p>
            <a:r>
              <a:rPr lang="en-GB" b="1" dirty="0"/>
              <a:t>F</a:t>
            </a:r>
            <a:r>
              <a:rPr lang="en-GB" b="1" dirty="0" smtClean="0"/>
              <a:t>requency </a:t>
            </a:r>
            <a:r>
              <a:rPr lang="en-GB" b="1" dirty="0"/>
              <a:t>shift keying (FSK), </a:t>
            </a:r>
            <a:r>
              <a:rPr lang="en-GB" dirty="0" smtClean="0"/>
              <a:t>and </a:t>
            </a:r>
          </a:p>
          <a:p>
            <a:r>
              <a:rPr lang="en-GB" b="1" dirty="0" smtClean="0"/>
              <a:t>Phase </a:t>
            </a:r>
            <a:r>
              <a:rPr lang="en-GB" b="1" dirty="0"/>
              <a:t>shift keying (PSK). </a:t>
            </a:r>
            <a:endParaRPr lang="en-GB" dirty="0"/>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4</a:t>
            </a:fld>
            <a:endParaRPr lang="en-US" dirty="0">
              <a:solidFill>
                <a:srgbClr val="B13F9A"/>
              </a:solidFill>
            </a:endParaRPr>
          </a:p>
        </p:txBody>
      </p:sp>
    </p:spTree>
    <p:extLst>
      <p:ext uri="{BB962C8B-B14F-4D97-AF65-F5344CB8AC3E}">
        <p14:creationId xmlns:p14="http://schemas.microsoft.com/office/powerpoint/2010/main" val="381192633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E8B432C-AC3F-4ED7-90A8-D8361213CDD8}" type="slidenum">
              <a:rPr lang="en-US" sz="1400">
                <a:solidFill>
                  <a:schemeClr val="bg2"/>
                </a:solidFill>
              </a:rPr>
              <a:pPr algn="r">
                <a:spcBef>
                  <a:spcPct val="50000"/>
                </a:spcBef>
              </a:pPr>
              <a:t>40</a:t>
            </a:fld>
            <a:endParaRPr lang="en-US" sz="1400">
              <a:solidFill>
                <a:schemeClr val="bg2"/>
              </a:solidFill>
            </a:endParaRPr>
          </a:p>
        </p:txBody>
      </p:sp>
      <p:sp>
        <p:nvSpPr>
          <p:cNvPr id="2" name="Title 1"/>
          <p:cNvSpPr>
            <a:spLocks noGrp="1"/>
          </p:cNvSpPr>
          <p:nvPr>
            <p:ph type="title"/>
          </p:nvPr>
        </p:nvSpPr>
        <p:spPr>
          <a:xfrm>
            <a:off x="73332" y="304800"/>
            <a:ext cx="8384868" cy="1143000"/>
          </a:xfrm>
        </p:spPr>
        <p:txBody>
          <a:bodyPr/>
          <a:lstStyle/>
          <a:p>
            <a:r>
              <a:rPr lang="en-GB" sz="4000" dirty="0" smtClean="0"/>
              <a:t>FM (Frequency Modulation)</a:t>
            </a:r>
            <a:endParaRPr lang="en-GB" sz="4000" dirty="0"/>
          </a:p>
        </p:txBody>
      </p:sp>
      <p:sp>
        <p:nvSpPr>
          <p:cNvPr id="3" name="Content Placeholder 2"/>
          <p:cNvSpPr>
            <a:spLocks noGrp="1"/>
          </p:cNvSpPr>
          <p:nvPr>
            <p:ph idx="1"/>
          </p:nvPr>
        </p:nvSpPr>
        <p:spPr>
          <a:xfrm>
            <a:off x="457200" y="1600200"/>
            <a:ext cx="7924800" cy="5086350"/>
          </a:xfrm>
        </p:spPr>
        <p:txBody>
          <a:bodyPr/>
          <a:lstStyle/>
          <a:p>
            <a:r>
              <a:rPr lang="en-GB" dirty="0"/>
              <a:t>In FM transmission, the frequency of the carrier signal is modulated to follow the </a:t>
            </a:r>
            <a:r>
              <a:rPr lang="en-GB" dirty="0" smtClean="0"/>
              <a:t>changing voltage </a:t>
            </a:r>
            <a:r>
              <a:rPr lang="en-GB" dirty="0"/>
              <a:t>level (amplitude) of the modulating signal. </a:t>
            </a:r>
            <a:endParaRPr lang="en-GB" dirty="0" smtClean="0"/>
          </a:p>
          <a:p>
            <a:r>
              <a:rPr lang="en-GB" dirty="0" smtClean="0"/>
              <a:t>The </a:t>
            </a:r>
            <a:r>
              <a:rPr lang="en-GB" dirty="0"/>
              <a:t>peak amplitude and phase </a:t>
            </a:r>
            <a:r>
              <a:rPr lang="en-GB" dirty="0" smtClean="0"/>
              <a:t>of the </a:t>
            </a:r>
            <a:r>
              <a:rPr lang="en-GB" dirty="0"/>
              <a:t>carrier signal remain constant, but as the amplitude of the information </a:t>
            </a:r>
            <a:r>
              <a:rPr lang="en-GB" dirty="0" smtClean="0"/>
              <a:t>signal changes</a:t>
            </a:r>
            <a:r>
              <a:rPr lang="en-GB" dirty="0"/>
              <a:t>, the frequency of the carrier changes correspondingly. </a:t>
            </a:r>
            <a:endParaRPr lang="en-GB" dirty="0" smtClean="0"/>
          </a:p>
          <a:p>
            <a:r>
              <a:rPr lang="en-GB" dirty="0" smtClean="0"/>
              <a:t>Figure shows the relationships </a:t>
            </a:r>
            <a:r>
              <a:rPr lang="en-GB" dirty="0"/>
              <a:t>of the modulating signal, the carrier signal, and the resultant FM signal</a:t>
            </a:r>
            <a:r>
              <a:rPr lang="en-GB" dirty="0" smtClean="0"/>
              <a:t>.</a:t>
            </a:r>
          </a:p>
          <a:p>
            <a:r>
              <a:rPr lang="en-GB" dirty="0"/>
              <a:t>FM is normally implemented by using a </a:t>
            </a:r>
            <a:r>
              <a:rPr lang="en-GB" dirty="0" smtClean="0"/>
              <a:t>voltage-controlled oscillator </a:t>
            </a:r>
            <a:r>
              <a:rPr lang="en-GB" dirty="0"/>
              <a:t>as with FSK. </a:t>
            </a:r>
            <a:endParaRPr lang="en-GB" dirty="0" smtClean="0"/>
          </a:p>
          <a:p>
            <a:r>
              <a:rPr lang="en-GB" dirty="0" smtClean="0"/>
              <a:t>The </a:t>
            </a:r>
            <a:r>
              <a:rPr lang="en-GB" dirty="0"/>
              <a:t>frequency of the oscillator changes according to the </a:t>
            </a:r>
            <a:r>
              <a:rPr lang="en-GB" dirty="0" smtClean="0"/>
              <a:t>input voltage </a:t>
            </a:r>
            <a:r>
              <a:rPr lang="en-GB" dirty="0"/>
              <a:t>which is the amplitude of the modulating signal.</a:t>
            </a:r>
          </a:p>
        </p:txBody>
      </p:sp>
    </p:spTree>
    <p:extLst>
      <p:ext uri="{BB962C8B-B14F-4D97-AF65-F5344CB8AC3E}">
        <p14:creationId xmlns:p14="http://schemas.microsoft.com/office/powerpoint/2010/main" val="364575478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E8B432C-AC3F-4ED7-90A8-D8361213CDD8}" type="slidenum">
              <a:rPr lang="en-US" sz="1400">
                <a:solidFill>
                  <a:schemeClr val="bg2"/>
                </a:solidFill>
              </a:rPr>
              <a:pPr algn="r">
                <a:spcBef>
                  <a:spcPct val="50000"/>
                </a:spcBef>
              </a:pPr>
              <a:t>41</a:t>
            </a:fld>
            <a:endParaRPr lang="en-US" sz="1400">
              <a:solidFill>
                <a:schemeClr val="bg2"/>
              </a:solidFill>
            </a:endParaRPr>
          </a:p>
        </p:txBody>
      </p:sp>
      <p:sp>
        <p:nvSpPr>
          <p:cNvPr id="2" name="Title 1"/>
          <p:cNvSpPr>
            <a:spLocks noGrp="1"/>
          </p:cNvSpPr>
          <p:nvPr>
            <p:ph type="title"/>
          </p:nvPr>
        </p:nvSpPr>
        <p:spPr>
          <a:xfrm>
            <a:off x="73332" y="304800"/>
            <a:ext cx="8384868" cy="1143000"/>
          </a:xfrm>
        </p:spPr>
        <p:txBody>
          <a:bodyPr/>
          <a:lstStyle/>
          <a:p>
            <a:r>
              <a:rPr lang="en-GB" sz="4000" dirty="0" smtClean="0"/>
              <a:t>FM (Frequency Modulation)</a:t>
            </a:r>
            <a:endParaRPr lang="en-GB" sz="4000"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6256" y="2057400"/>
            <a:ext cx="7927665" cy="3943609"/>
          </a:xfrm>
        </p:spPr>
      </p:pic>
    </p:spTree>
    <p:extLst>
      <p:ext uri="{BB962C8B-B14F-4D97-AF65-F5344CB8AC3E}">
        <p14:creationId xmlns:p14="http://schemas.microsoft.com/office/powerpoint/2010/main" val="9724349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E8B432C-AC3F-4ED7-90A8-D8361213CDD8}" type="slidenum">
              <a:rPr lang="en-US" sz="1400">
                <a:solidFill>
                  <a:schemeClr val="bg2"/>
                </a:solidFill>
              </a:rPr>
              <a:pPr algn="r">
                <a:spcBef>
                  <a:spcPct val="50000"/>
                </a:spcBef>
              </a:pPr>
              <a:t>42</a:t>
            </a:fld>
            <a:endParaRPr lang="en-US" sz="1400">
              <a:solidFill>
                <a:schemeClr val="bg2"/>
              </a:solidFill>
            </a:endParaRPr>
          </a:p>
        </p:txBody>
      </p:sp>
      <p:sp>
        <p:nvSpPr>
          <p:cNvPr id="2" name="Title 1"/>
          <p:cNvSpPr>
            <a:spLocks noGrp="1"/>
          </p:cNvSpPr>
          <p:nvPr>
            <p:ph type="title"/>
          </p:nvPr>
        </p:nvSpPr>
        <p:spPr>
          <a:xfrm>
            <a:off x="73332" y="304800"/>
            <a:ext cx="8384868" cy="1143000"/>
          </a:xfrm>
        </p:spPr>
        <p:txBody>
          <a:bodyPr/>
          <a:lstStyle/>
          <a:p>
            <a:r>
              <a:rPr lang="en-GB" sz="4000" dirty="0"/>
              <a:t>P</a:t>
            </a:r>
            <a:r>
              <a:rPr lang="en-GB" sz="4000" dirty="0" smtClean="0"/>
              <a:t>M (Phase Modulation)</a:t>
            </a:r>
            <a:endParaRPr lang="en-GB" sz="4000" dirty="0"/>
          </a:p>
        </p:txBody>
      </p:sp>
      <p:sp>
        <p:nvSpPr>
          <p:cNvPr id="3" name="Content Placeholder 2"/>
          <p:cNvSpPr>
            <a:spLocks noGrp="1"/>
          </p:cNvSpPr>
          <p:nvPr>
            <p:ph idx="1"/>
          </p:nvPr>
        </p:nvSpPr>
        <p:spPr>
          <a:xfrm>
            <a:off x="381000" y="1371600"/>
            <a:ext cx="8001000" cy="5314950"/>
          </a:xfrm>
        </p:spPr>
        <p:txBody>
          <a:bodyPr>
            <a:normAutofit/>
          </a:bodyPr>
          <a:lstStyle/>
          <a:p>
            <a:r>
              <a:rPr lang="en-GB" dirty="0"/>
              <a:t>In PM transmission, the phase of the carrier signal is modulated to follow the </a:t>
            </a:r>
            <a:r>
              <a:rPr lang="en-GB" dirty="0" smtClean="0"/>
              <a:t>changing voltage </a:t>
            </a:r>
            <a:r>
              <a:rPr lang="en-GB" dirty="0"/>
              <a:t>level (amplitude) of the modulating signal. </a:t>
            </a:r>
            <a:endParaRPr lang="en-GB" dirty="0" smtClean="0"/>
          </a:p>
          <a:p>
            <a:r>
              <a:rPr lang="en-GB" dirty="0" smtClean="0"/>
              <a:t>The </a:t>
            </a:r>
            <a:r>
              <a:rPr lang="en-GB" dirty="0"/>
              <a:t>peak amplitude and </a:t>
            </a:r>
            <a:r>
              <a:rPr lang="en-GB" dirty="0" smtClean="0"/>
              <a:t>frequency </a:t>
            </a:r>
            <a:r>
              <a:rPr lang="en-GB" dirty="0"/>
              <a:t>of the carrier signal remain constant, but as the amplitude of the information </a:t>
            </a:r>
            <a:r>
              <a:rPr lang="en-GB" dirty="0" smtClean="0"/>
              <a:t>signal changes</a:t>
            </a:r>
            <a:r>
              <a:rPr lang="en-GB" dirty="0"/>
              <a:t>, the phase of the carrier changes correspondingly. </a:t>
            </a:r>
            <a:endParaRPr lang="en-GB" dirty="0" smtClean="0"/>
          </a:p>
          <a:p>
            <a:r>
              <a:rPr lang="en-GB" dirty="0" smtClean="0"/>
              <a:t>Figure shows the </a:t>
            </a:r>
            <a:r>
              <a:rPr lang="en-GB" dirty="0"/>
              <a:t>relationships of the modulating signal, the carrier signal, and the resultant </a:t>
            </a:r>
            <a:r>
              <a:rPr lang="en-GB" dirty="0" smtClean="0"/>
              <a:t>PM signal</a:t>
            </a:r>
            <a:r>
              <a:rPr lang="en-GB" dirty="0"/>
              <a:t>.</a:t>
            </a:r>
          </a:p>
        </p:txBody>
      </p:sp>
    </p:spTree>
    <p:extLst>
      <p:ext uri="{BB962C8B-B14F-4D97-AF65-F5344CB8AC3E}">
        <p14:creationId xmlns:p14="http://schemas.microsoft.com/office/powerpoint/2010/main" val="40850867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E8B432C-AC3F-4ED7-90A8-D8361213CDD8}" type="slidenum">
              <a:rPr lang="en-US" sz="1400">
                <a:solidFill>
                  <a:schemeClr val="bg2"/>
                </a:solidFill>
              </a:rPr>
              <a:pPr algn="r">
                <a:spcBef>
                  <a:spcPct val="50000"/>
                </a:spcBef>
              </a:pPr>
              <a:t>43</a:t>
            </a:fld>
            <a:endParaRPr lang="en-US" sz="1400">
              <a:solidFill>
                <a:schemeClr val="bg2"/>
              </a:solidFill>
            </a:endParaRPr>
          </a:p>
        </p:txBody>
      </p:sp>
      <p:sp>
        <p:nvSpPr>
          <p:cNvPr id="2" name="Title 1"/>
          <p:cNvSpPr>
            <a:spLocks noGrp="1"/>
          </p:cNvSpPr>
          <p:nvPr>
            <p:ph type="title"/>
          </p:nvPr>
        </p:nvSpPr>
        <p:spPr>
          <a:xfrm>
            <a:off x="73332" y="304800"/>
            <a:ext cx="8384868" cy="1143000"/>
          </a:xfrm>
        </p:spPr>
        <p:txBody>
          <a:bodyPr/>
          <a:lstStyle/>
          <a:p>
            <a:r>
              <a:rPr lang="en-GB" sz="4000" dirty="0"/>
              <a:t>P</a:t>
            </a:r>
            <a:r>
              <a:rPr lang="en-GB" sz="4000" dirty="0" smtClean="0"/>
              <a:t>M (Phase Modulation)</a:t>
            </a:r>
            <a:endParaRPr lang="en-GB" sz="4000"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8116" y="2057400"/>
            <a:ext cx="7706758" cy="3843599"/>
          </a:xfrm>
        </p:spPr>
      </p:pic>
    </p:spTree>
    <p:extLst>
      <p:ext uri="{BB962C8B-B14F-4D97-AF65-F5344CB8AC3E}">
        <p14:creationId xmlns:p14="http://schemas.microsoft.com/office/powerpoint/2010/main" val="13131723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2971800" y="2819400"/>
            <a:ext cx="29718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4400" b="1" dirty="0" smtClean="0">
                <a:solidFill>
                  <a:srgbClr val="000099"/>
                </a:solidFill>
              </a:rPr>
              <a:t>Thank you</a:t>
            </a:r>
            <a:endParaRPr lang="en-US" sz="4000" b="1" dirty="0"/>
          </a:p>
        </p:txBody>
      </p:sp>
      <p:sp>
        <p:nvSpPr>
          <p:cNvPr id="2" name="Slide Number Placeholder 1"/>
          <p:cNvSpPr>
            <a:spLocks noGrp="1"/>
          </p:cNvSpPr>
          <p:nvPr>
            <p:ph type="sldNum" sz="quarter" idx="12"/>
          </p:nvPr>
        </p:nvSpPr>
        <p:spPr/>
        <p:txBody>
          <a:bodyPr/>
          <a:lstStyle/>
          <a:p>
            <a:pPr>
              <a:defRPr/>
            </a:pPr>
            <a:fld id="{286DAED1-E421-45F2-A64B-C3A3BE50E140}" type="slidenum">
              <a:rPr lang="en-US" smtClean="0">
                <a:solidFill>
                  <a:srgbClr val="B13F9A"/>
                </a:solidFill>
              </a:rPr>
              <a:pPr>
                <a:defRPr/>
              </a:pPr>
              <a:t>44</a:t>
            </a:fld>
            <a:endParaRPr lang="en-US" dirty="0">
              <a:solidFill>
                <a:srgbClr val="B13F9A"/>
              </a:solidFill>
            </a:endParaRPr>
          </a:p>
        </p:txBody>
      </p:sp>
    </p:spTree>
    <p:extLst>
      <p:ext uri="{BB962C8B-B14F-4D97-AF65-F5344CB8AC3E}">
        <p14:creationId xmlns:p14="http://schemas.microsoft.com/office/powerpoint/2010/main" val="98261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Digital to Analog conversion</a:t>
            </a:r>
            <a:endParaRPr lang="en-GB" dirty="0"/>
          </a:p>
        </p:txBody>
      </p:sp>
      <p:sp>
        <p:nvSpPr>
          <p:cNvPr id="3" name="Content Placeholder 2"/>
          <p:cNvSpPr>
            <a:spLocks noGrp="1"/>
          </p:cNvSpPr>
          <p:nvPr>
            <p:ph idx="1"/>
          </p:nvPr>
        </p:nvSpPr>
        <p:spPr>
          <a:xfrm>
            <a:off x="228600" y="1371600"/>
            <a:ext cx="7848600" cy="5029200"/>
          </a:xfrm>
        </p:spPr>
        <p:txBody>
          <a:bodyPr>
            <a:normAutofit/>
          </a:bodyPr>
          <a:lstStyle/>
          <a:p>
            <a:r>
              <a:rPr lang="en-GB" dirty="0"/>
              <a:t>In addition, there is a fourth (and better) mechanism </a:t>
            </a:r>
            <a:r>
              <a:rPr lang="en-GB" dirty="0" smtClean="0"/>
              <a:t>that combines </a:t>
            </a:r>
            <a:r>
              <a:rPr lang="en-GB" dirty="0"/>
              <a:t>changing both the amplitude and phase, called </a:t>
            </a:r>
            <a:r>
              <a:rPr lang="en-GB" b="1" dirty="0"/>
              <a:t>quadrature amplitude </a:t>
            </a:r>
            <a:r>
              <a:rPr lang="en-GB" b="1" dirty="0" smtClean="0"/>
              <a:t>modulation (QAM</a:t>
            </a:r>
            <a:r>
              <a:rPr lang="en-GB" b="1" dirty="0"/>
              <a:t>). </a:t>
            </a:r>
            <a:endParaRPr lang="en-GB" b="1" dirty="0" smtClean="0"/>
          </a:p>
          <a:p>
            <a:r>
              <a:rPr lang="en-GB" dirty="0" smtClean="0"/>
              <a:t>QAM </a:t>
            </a:r>
            <a:r>
              <a:rPr lang="en-GB" dirty="0"/>
              <a:t>is the most efficient of these options and is the mechanism </a:t>
            </a:r>
            <a:r>
              <a:rPr lang="en-GB" dirty="0" smtClean="0"/>
              <a:t>commonly used today.</a:t>
            </a:r>
            <a:endParaRPr lang="en-GB" dirty="0"/>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5</a:t>
            </a:fld>
            <a:endParaRPr lang="en-US" dirty="0">
              <a:solidFill>
                <a:srgbClr val="B13F9A"/>
              </a:solidFill>
            </a:endParaRPr>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3429000"/>
            <a:ext cx="7278116" cy="2610214"/>
          </a:xfrm>
          <a:prstGeom prst="rect">
            <a:avLst/>
          </a:prstGeom>
        </p:spPr>
      </p:pic>
    </p:spTree>
    <p:extLst>
      <p:ext uri="{BB962C8B-B14F-4D97-AF65-F5344CB8AC3E}">
        <p14:creationId xmlns:p14="http://schemas.microsoft.com/office/powerpoint/2010/main" val="4255153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5" y="304800"/>
            <a:ext cx="8763000" cy="1143000"/>
          </a:xfrm>
        </p:spPr>
        <p:txBody>
          <a:bodyPr/>
          <a:lstStyle/>
          <a:p>
            <a:r>
              <a:rPr lang="en-GB" dirty="0"/>
              <a:t>Data Element &amp;</a:t>
            </a:r>
            <a:r>
              <a:rPr lang="en-GB" dirty="0" smtClean="0"/>
              <a:t> </a:t>
            </a:r>
            <a:r>
              <a:rPr lang="en-GB" dirty="0"/>
              <a:t>Signal Element</a:t>
            </a:r>
          </a:p>
        </p:txBody>
      </p:sp>
      <p:sp>
        <p:nvSpPr>
          <p:cNvPr id="3" name="Content Placeholder 2"/>
          <p:cNvSpPr>
            <a:spLocks noGrp="1"/>
          </p:cNvSpPr>
          <p:nvPr>
            <p:ph idx="1"/>
          </p:nvPr>
        </p:nvSpPr>
        <p:spPr>
          <a:xfrm>
            <a:off x="228600" y="1371600"/>
            <a:ext cx="7848600" cy="5029200"/>
          </a:xfrm>
        </p:spPr>
        <p:txBody>
          <a:bodyPr>
            <a:normAutofit/>
          </a:bodyPr>
          <a:lstStyle/>
          <a:p>
            <a:r>
              <a:rPr lang="en-GB" sz="2400" dirty="0" smtClean="0"/>
              <a:t>A </a:t>
            </a:r>
            <a:r>
              <a:rPr lang="en-GB" sz="2400" dirty="0"/>
              <a:t>data element </a:t>
            </a:r>
            <a:r>
              <a:rPr lang="en-GB" sz="2400" dirty="0" smtClean="0"/>
              <a:t>is </a:t>
            </a:r>
            <a:r>
              <a:rPr lang="en-GB" sz="2400" dirty="0"/>
              <a:t>the smallest piece of information to be exchanged, the bit.</a:t>
            </a:r>
          </a:p>
          <a:p>
            <a:r>
              <a:rPr lang="en-GB" sz="2400" dirty="0" smtClean="0"/>
              <a:t>A </a:t>
            </a:r>
            <a:r>
              <a:rPr lang="en-GB" sz="2400" dirty="0"/>
              <a:t>signal element </a:t>
            </a:r>
            <a:r>
              <a:rPr lang="en-GB" sz="2400" dirty="0" smtClean="0"/>
              <a:t>is </a:t>
            </a:r>
            <a:r>
              <a:rPr lang="en-GB" sz="2400" dirty="0"/>
              <a:t>the smallest unit of a signal that is constant</a:t>
            </a:r>
            <a:r>
              <a:rPr lang="en-GB" sz="2400" dirty="0" smtClean="0"/>
              <a:t>.</a:t>
            </a:r>
            <a:endParaRPr lang="en-GB" sz="2400" dirty="0"/>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6</a:t>
            </a:fld>
            <a:endParaRPr lang="en-US" dirty="0">
              <a:solidFill>
                <a:srgbClr val="B13F9A"/>
              </a:solidFill>
            </a:endParaRPr>
          </a:p>
        </p:txBody>
      </p:sp>
    </p:spTree>
    <p:extLst>
      <p:ext uri="{BB962C8B-B14F-4D97-AF65-F5344CB8AC3E}">
        <p14:creationId xmlns:p14="http://schemas.microsoft.com/office/powerpoint/2010/main" val="23828988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5" y="304800"/>
            <a:ext cx="8763000" cy="1143000"/>
          </a:xfrm>
        </p:spPr>
        <p:txBody>
          <a:bodyPr/>
          <a:lstStyle/>
          <a:p>
            <a:r>
              <a:rPr lang="en-GB" sz="4800" dirty="0"/>
              <a:t>Data Rate </a:t>
            </a:r>
            <a:r>
              <a:rPr lang="en-GB" sz="4800" dirty="0" err="1"/>
              <a:t>v</a:t>
            </a:r>
            <a:r>
              <a:rPr lang="en-GB" sz="4800" dirty="0" err="1" smtClean="0"/>
              <a:t>s</a:t>
            </a:r>
            <a:r>
              <a:rPr lang="en-GB" sz="4800" dirty="0" smtClean="0"/>
              <a:t> </a:t>
            </a:r>
            <a:r>
              <a:rPr lang="en-GB" sz="4800" dirty="0"/>
              <a:t>Signal Rate</a:t>
            </a:r>
          </a:p>
        </p:txBody>
      </p:sp>
      <p:sp>
        <p:nvSpPr>
          <p:cNvPr id="3" name="Content Placeholder 2"/>
          <p:cNvSpPr>
            <a:spLocks noGrp="1"/>
          </p:cNvSpPr>
          <p:nvPr>
            <p:ph idx="1"/>
          </p:nvPr>
        </p:nvSpPr>
        <p:spPr>
          <a:xfrm>
            <a:off x="228600" y="1371600"/>
            <a:ext cx="7848600" cy="5029200"/>
          </a:xfrm>
        </p:spPr>
        <p:txBody>
          <a:bodyPr>
            <a:normAutofit/>
          </a:bodyPr>
          <a:lstStyle/>
          <a:p>
            <a:r>
              <a:rPr lang="en-GB" sz="2400" dirty="0" smtClean="0"/>
              <a:t>The </a:t>
            </a:r>
            <a:r>
              <a:rPr lang="en-GB" sz="2400" dirty="0"/>
              <a:t>relationship between </a:t>
            </a:r>
            <a:r>
              <a:rPr lang="en-GB" sz="2400" dirty="0" smtClean="0"/>
              <a:t>these two is</a:t>
            </a:r>
            <a:endParaRPr lang="en-GB" sz="2400" dirty="0"/>
          </a:p>
          <a:p>
            <a:endParaRPr lang="en-GB" sz="2400" dirty="0" smtClean="0"/>
          </a:p>
          <a:p>
            <a:endParaRPr lang="en-GB" sz="2400" dirty="0" smtClean="0"/>
          </a:p>
          <a:p>
            <a:r>
              <a:rPr lang="en-GB" sz="2400" dirty="0" smtClean="0"/>
              <a:t>where </a:t>
            </a:r>
            <a:r>
              <a:rPr lang="en-GB" sz="2400" i="1" dirty="0"/>
              <a:t>N </a:t>
            </a:r>
            <a:r>
              <a:rPr lang="en-GB" sz="2400" dirty="0"/>
              <a:t>is the data rate (bps) and </a:t>
            </a:r>
            <a:r>
              <a:rPr lang="en-GB" sz="2400" i="1" dirty="0"/>
              <a:t>r </a:t>
            </a:r>
            <a:r>
              <a:rPr lang="en-GB" sz="2400" dirty="0"/>
              <a:t>is the number of data elements carried in one </a:t>
            </a:r>
            <a:r>
              <a:rPr lang="en-GB" sz="2400" dirty="0" smtClean="0"/>
              <a:t>signal element</a:t>
            </a:r>
            <a:r>
              <a:rPr lang="en-GB" sz="2400" dirty="0"/>
              <a:t>. </a:t>
            </a:r>
            <a:endParaRPr lang="en-GB" sz="2400" dirty="0" smtClean="0"/>
          </a:p>
          <a:p>
            <a:r>
              <a:rPr lang="en-GB" sz="2400" dirty="0" smtClean="0"/>
              <a:t>The </a:t>
            </a:r>
            <a:r>
              <a:rPr lang="en-GB" sz="2400" dirty="0"/>
              <a:t>value of </a:t>
            </a:r>
            <a:r>
              <a:rPr lang="en-GB" sz="2400" i="1" dirty="0"/>
              <a:t>r </a:t>
            </a:r>
            <a:r>
              <a:rPr lang="en-GB" sz="2400" dirty="0"/>
              <a:t>in analog transmission is </a:t>
            </a:r>
            <a:r>
              <a:rPr lang="en-GB" sz="2400" b="1" i="1" dirty="0"/>
              <a:t>r </a:t>
            </a:r>
            <a:r>
              <a:rPr lang="en-GB" sz="2400" b="1" dirty="0"/>
              <a:t>= log</a:t>
            </a:r>
            <a:r>
              <a:rPr lang="en-GB" sz="2400" b="1" baseline="-25000" dirty="0"/>
              <a:t>2</a:t>
            </a:r>
            <a:r>
              <a:rPr lang="en-GB" sz="2400" b="1" dirty="0"/>
              <a:t> </a:t>
            </a:r>
            <a:r>
              <a:rPr lang="en-GB" sz="2400" b="1" i="1" dirty="0"/>
              <a:t>L</a:t>
            </a:r>
            <a:r>
              <a:rPr lang="en-GB" sz="2400" dirty="0"/>
              <a:t>, where </a:t>
            </a:r>
            <a:r>
              <a:rPr lang="en-GB" sz="2400" i="1" dirty="0"/>
              <a:t>L </a:t>
            </a:r>
            <a:r>
              <a:rPr lang="en-GB" sz="2400" dirty="0"/>
              <a:t>is the number </a:t>
            </a:r>
            <a:r>
              <a:rPr lang="en-GB" sz="2400" dirty="0" smtClean="0"/>
              <a:t>of different </a:t>
            </a:r>
            <a:r>
              <a:rPr lang="en-GB" sz="2400" dirty="0"/>
              <a:t>signal elements. </a:t>
            </a:r>
            <a:endParaRPr lang="en-GB" sz="2400" dirty="0" smtClean="0"/>
          </a:p>
          <a:p>
            <a:r>
              <a:rPr lang="en-GB" sz="2400" dirty="0" smtClean="0"/>
              <a:t>The </a:t>
            </a:r>
            <a:r>
              <a:rPr lang="en-GB" sz="2400" dirty="0"/>
              <a:t>same </a:t>
            </a:r>
            <a:r>
              <a:rPr lang="en-GB" sz="2400" dirty="0" smtClean="0"/>
              <a:t>terminology </a:t>
            </a:r>
            <a:r>
              <a:rPr lang="en-GB" sz="2400" dirty="0"/>
              <a:t>is used to simplify the comparisons.</a:t>
            </a:r>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7</a:t>
            </a:fld>
            <a:endParaRPr lang="en-US" dirty="0">
              <a:solidFill>
                <a:srgbClr val="B13F9A"/>
              </a:solidFill>
            </a:endParaRPr>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1905000"/>
            <a:ext cx="2788627" cy="838200"/>
          </a:xfrm>
          <a:prstGeom prst="rect">
            <a:avLst/>
          </a:prstGeom>
        </p:spPr>
      </p:pic>
    </p:spTree>
    <p:extLst>
      <p:ext uri="{BB962C8B-B14F-4D97-AF65-F5344CB8AC3E}">
        <p14:creationId xmlns:p14="http://schemas.microsoft.com/office/powerpoint/2010/main" val="15277139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4323"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4324"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4325"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4326"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4327"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4328"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4330" name="Rectangle 10"/>
          <p:cNvSpPr>
            <a:spLocks noChangeArrowheads="1"/>
          </p:cNvSpPr>
          <p:nvPr/>
        </p:nvSpPr>
        <p:spPr bwMode="auto">
          <a:xfrm>
            <a:off x="228600" y="1143000"/>
            <a:ext cx="82296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i="1">
                <a:latin typeface="Times New Roman" pitchFamily="18" charset="0"/>
              </a:rPr>
              <a:t>An analog signal carries 4 bits per signal element. If 1000 signal elements are sent per second, find the bit rate.</a:t>
            </a:r>
          </a:p>
        </p:txBody>
      </p:sp>
      <p:sp>
        <p:nvSpPr>
          <p:cNvPr id="824331" name="Rectangle 11"/>
          <p:cNvSpPr>
            <a:spLocks noChangeArrowheads="1"/>
          </p:cNvSpPr>
          <p:nvPr/>
        </p:nvSpPr>
        <p:spPr bwMode="auto">
          <a:xfrm>
            <a:off x="228600" y="3048000"/>
            <a:ext cx="86868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i="1">
                <a:solidFill>
                  <a:schemeClr val="hlink"/>
                </a:solidFill>
                <a:latin typeface="Times New Roman" pitchFamily="18" charset="0"/>
              </a:rPr>
              <a:t>Solution</a:t>
            </a:r>
          </a:p>
          <a:p>
            <a:r>
              <a:rPr lang="en-US" sz="2800" i="1">
                <a:latin typeface="Times" pitchFamily="18" charset="0"/>
              </a:rPr>
              <a:t>In this case, r = 4, S = 1000, and N is unknown. We can find the value of N from</a:t>
            </a:r>
          </a:p>
        </p:txBody>
      </p:sp>
      <p:sp>
        <p:nvSpPr>
          <p:cNvPr id="824332" name="Rectangle 12"/>
          <p:cNvSpPr>
            <a:spLocks noChangeArrowheads="1"/>
          </p:cNvSpPr>
          <p:nvPr/>
        </p:nvSpPr>
        <p:spPr bwMode="auto">
          <a:xfrm>
            <a:off x="1203324" y="444390"/>
            <a:ext cx="199509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600" i="1" dirty="0" smtClean="0">
                <a:solidFill>
                  <a:schemeClr val="hlink"/>
                </a:solidFill>
              </a:rPr>
              <a:t>Example: </a:t>
            </a:r>
            <a:endParaRPr lang="en-US" i="1" dirty="0">
              <a:solidFill>
                <a:schemeClr val="hlink"/>
              </a:solidFill>
            </a:endParaRPr>
          </a:p>
        </p:txBody>
      </p:sp>
      <p:pic>
        <p:nvPicPr>
          <p:cNvPr id="824333"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4138" y="4843463"/>
            <a:ext cx="6434137" cy="566737"/>
          </a:xfrm>
          <a:prstGeom prst="rect">
            <a:avLst/>
          </a:prstGeom>
          <a:noFill/>
          <a:ln w="57150" cmpd="thickThin">
            <a:solidFill>
              <a:schemeClr val="fo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93044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5" y="304800"/>
            <a:ext cx="8763000" cy="1143000"/>
          </a:xfrm>
        </p:spPr>
        <p:txBody>
          <a:bodyPr/>
          <a:lstStyle/>
          <a:p>
            <a:r>
              <a:rPr lang="en-GB" sz="4800" dirty="0"/>
              <a:t>Carrier Signal</a:t>
            </a:r>
          </a:p>
        </p:txBody>
      </p:sp>
      <p:sp>
        <p:nvSpPr>
          <p:cNvPr id="3" name="Content Placeholder 2"/>
          <p:cNvSpPr>
            <a:spLocks noGrp="1"/>
          </p:cNvSpPr>
          <p:nvPr>
            <p:ph idx="1"/>
          </p:nvPr>
        </p:nvSpPr>
        <p:spPr>
          <a:xfrm>
            <a:off x="228600" y="1371600"/>
            <a:ext cx="8229600" cy="5029200"/>
          </a:xfrm>
        </p:spPr>
        <p:txBody>
          <a:bodyPr>
            <a:normAutofit/>
          </a:bodyPr>
          <a:lstStyle/>
          <a:p>
            <a:r>
              <a:rPr lang="en-GB" sz="2400" dirty="0" smtClean="0"/>
              <a:t>In </a:t>
            </a:r>
            <a:r>
              <a:rPr lang="en-GB" sz="2400" dirty="0"/>
              <a:t>analog transmission, the sending device produces a high-frequency signal that </a:t>
            </a:r>
            <a:r>
              <a:rPr lang="en-GB" sz="2400" dirty="0" smtClean="0"/>
              <a:t>acts as </a:t>
            </a:r>
            <a:r>
              <a:rPr lang="en-GB" sz="2400" dirty="0"/>
              <a:t>a base for the information signal. </a:t>
            </a:r>
            <a:endParaRPr lang="en-GB" sz="2400" dirty="0" smtClean="0"/>
          </a:p>
          <a:p>
            <a:r>
              <a:rPr lang="en-GB" sz="2400" dirty="0" smtClean="0"/>
              <a:t>This </a:t>
            </a:r>
            <a:r>
              <a:rPr lang="en-GB" sz="2400" dirty="0"/>
              <a:t>base signal is called the </a:t>
            </a:r>
            <a:r>
              <a:rPr lang="en-GB" sz="2400" b="1" dirty="0"/>
              <a:t>carrier signal </a:t>
            </a:r>
            <a:r>
              <a:rPr lang="en-GB" sz="2400" dirty="0"/>
              <a:t>or </a:t>
            </a:r>
            <a:r>
              <a:rPr lang="en-GB" sz="2400" i="1" dirty="0" smtClean="0"/>
              <a:t>carrier frequency</a:t>
            </a:r>
            <a:r>
              <a:rPr lang="en-GB" sz="2400" dirty="0"/>
              <a:t>. </a:t>
            </a:r>
            <a:endParaRPr lang="en-GB" sz="2400" dirty="0" smtClean="0"/>
          </a:p>
          <a:p>
            <a:r>
              <a:rPr lang="en-GB" sz="2400" dirty="0" smtClean="0"/>
              <a:t>The </a:t>
            </a:r>
            <a:r>
              <a:rPr lang="en-GB" sz="2400" dirty="0"/>
              <a:t>receiving device is tuned to the frequency of the carrier signal that </a:t>
            </a:r>
            <a:r>
              <a:rPr lang="en-GB" sz="2400" dirty="0" smtClean="0"/>
              <a:t>it expects </a:t>
            </a:r>
            <a:r>
              <a:rPr lang="en-GB" sz="2400" dirty="0"/>
              <a:t>from the sender. </a:t>
            </a:r>
            <a:endParaRPr lang="en-GB" sz="2400" dirty="0" smtClean="0"/>
          </a:p>
          <a:p>
            <a:r>
              <a:rPr lang="en-GB" sz="2400" dirty="0" smtClean="0"/>
              <a:t>Digital </a:t>
            </a:r>
            <a:r>
              <a:rPr lang="en-GB" sz="2400" dirty="0"/>
              <a:t>information then changes the carrier signal by </a:t>
            </a:r>
            <a:r>
              <a:rPr lang="en-GB" sz="2400" dirty="0" smtClean="0"/>
              <a:t>modifying one </a:t>
            </a:r>
            <a:r>
              <a:rPr lang="en-GB" sz="2400" dirty="0"/>
              <a:t>or more of its characteristics (amplitude, frequency, or phase). </a:t>
            </a:r>
            <a:endParaRPr lang="en-GB" sz="2400" dirty="0" smtClean="0"/>
          </a:p>
          <a:p>
            <a:r>
              <a:rPr lang="en-GB" sz="2400" dirty="0" smtClean="0"/>
              <a:t>This </a:t>
            </a:r>
            <a:r>
              <a:rPr lang="en-GB" sz="2400" dirty="0"/>
              <a:t>kind </a:t>
            </a:r>
            <a:r>
              <a:rPr lang="en-GB" sz="2400" dirty="0" smtClean="0"/>
              <a:t>of modification </a:t>
            </a:r>
            <a:r>
              <a:rPr lang="en-GB" sz="2400" dirty="0"/>
              <a:t>is called modulation (shift keying).</a:t>
            </a:r>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9</a:t>
            </a:fld>
            <a:endParaRPr lang="en-US" dirty="0">
              <a:solidFill>
                <a:srgbClr val="B13F9A"/>
              </a:solidFill>
            </a:endParaRPr>
          </a:p>
        </p:txBody>
      </p:sp>
    </p:spTree>
    <p:extLst>
      <p:ext uri="{BB962C8B-B14F-4D97-AF65-F5344CB8AC3E}">
        <p14:creationId xmlns:p14="http://schemas.microsoft.com/office/powerpoint/2010/main" val="1869931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790</TotalTime>
  <Words>2300</Words>
  <Application>Microsoft Office PowerPoint</Application>
  <PresentationFormat>On-screen Show (4:3)</PresentationFormat>
  <Paragraphs>203</Paragraphs>
  <Slides>44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Arial</vt:lpstr>
      <vt:lpstr>Calibri</vt:lpstr>
      <vt:lpstr>Cambria</vt:lpstr>
      <vt:lpstr>Tahoma</vt:lpstr>
      <vt:lpstr>Times</vt:lpstr>
      <vt:lpstr>Times New Roman</vt:lpstr>
      <vt:lpstr>Adjacency</vt:lpstr>
      <vt:lpstr>PowerPoint Presentation</vt:lpstr>
      <vt:lpstr>Video Link:</vt:lpstr>
      <vt:lpstr>Digital to Analog conversion</vt:lpstr>
      <vt:lpstr>Digital to Analog conversion</vt:lpstr>
      <vt:lpstr>Digital to Analog conversion</vt:lpstr>
      <vt:lpstr>Data Element &amp; Signal Element</vt:lpstr>
      <vt:lpstr>Data Rate vs Signal Rate</vt:lpstr>
      <vt:lpstr>PowerPoint Presentation</vt:lpstr>
      <vt:lpstr>Carrier Signal</vt:lpstr>
      <vt:lpstr>Amplitude shift keying</vt:lpstr>
      <vt:lpstr>Binary Amplitude shift keying</vt:lpstr>
      <vt:lpstr>Bandwidth for ASK</vt:lpstr>
      <vt:lpstr>Bandwidth for ASK</vt:lpstr>
      <vt:lpstr>Implementation of BASK</vt:lpstr>
      <vt:lpstr>PowerPoint Presentation</vt:lpstr>
      <vt:lpstr>PowerPoint Presentation</vt:lpstr>
      <vt:lpstr>FSK (Frequency shift keying)</vt:lpstr>
      <vt:lpstr>BFSK (Binary Frequency shift keying)</vt:lpstr>
      <vt:lpstr>BFSK (Binary Frequency shift keying)</vt:lpstr>
      <vt:lpstr>Bandwidth for BFSK</vt:lpstr>
      <vt:lpstr>Implementation of BFSK</vt:lpstr>
      <vt:lpstr>PSK (Phase shift keying)</vt:lpstr>
      <vt:lpstr>BPSK (Binary Phase shift keying)</vt:lpstr>
      <vt:lpstr>BPSK (Binary Phase shift keying)</vt:lpstr>
      <vt:lpstr>Bandwidth for BPSK</vt:lpstr>
      <vt:lpstr>Implementation of BPSK</vt:lpstr>
      <vt:lpstr>Implementation of BPSK</vt:lpstr>
      <vt:lpstr>BPSK Constellation</vt:lpstr>
      <vt:lpstr>QPSK</vt:lpstr>
      <vt:lpstr>QPSK</vt:lpstr>
      <vt:lpstr>4 PSK Characteristic</vt:lpstr>
      <vt:lpstr>QAM (Quadrature Amplitude Modulation)</vt:lpstr>
      <vt:lpstr>Analog to Analog Conversion</vt:lpstr>
      <vt:lpstr>Analog-to-analog conversion</vt:lpstr>
      <vt:lpstr>Analog-to-analog conversion</vt:lpstr>
      <vt:lpstr>AM (Amplitude Modulation)</vt:lpstr>
      <vt:lpstr>AM (Amplitude Modulation)</vt:lpstr>
      <vt:lpstr>Bandwidth Allocation for AM</vt:lpstr>
      <vt:lpstr>Bandwidth Allocation for AM</vt:lpstr>
      <vt:lpstr>FM (Frequency Modulation)</vt:lpstr>
      <vt:lpstr>FM (Frequency Modulation)</vt:lpstr>
      <vt:lpstr>PM (Phase Modulation)</vt:lpstr>
      <vt:lpstr>PM (Phase Modulation)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Ghassan Hasnain</dc:creator>
  <cp:lastModifiedBy>Ghassan</cp:lastModifiedBy>
  <cp:revision>41</cp:revision>
  <dcterms:created xsi:type="dcterms:W3CDTF">2006-08-16T00:00:00Z</dcterms:created>
  <dcterms:modified xsi:type="dcterms:W3CDTF">2020-05-18T20:43:40Z</dcterms:modified>
</cp:coreProperties>
</file>