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7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1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8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7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2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3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0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58434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4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61854"/>
            <a:ext cx="9601196" cy="42140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5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9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B6D663-2FA7-48B7-8F6C-3E6432EB2962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50CDA7-A6FE-479A-A5A0-59FC984A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Organisational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7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Dimensions of Corporate Structure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discussing corporate culture, we tend to focus on the organization as a whole. </a:t>
            </a:r>
            <a:r>
              <a:rPr lang="en-US" dirty="0" smtClean="0"/>
              <a:t>But corporate </a:t>
            </a:r>
            <a:r>
              <a:rPr lang="en-US" dirty="0"/>
              <a:t>values, beliefs, patterns, and rules are often expressed through smaller </a:t>
            </a:r>
            <a:r>
              <a:rPr lang="en-US" dirty="0" smtClean="0"/>
              <a:t>groups within </a:t>
            </a:r>
            <a:r>
              <a:rPr lang="en-US" dirty="0"/>
              <a:t>the </a:t>
            </a:r>
            <a:r>
              <a:rPr lang="en-US" dirty="0" smtClean="0"/>
              <a:t>organization.</a:t>
            </a:r>
          </a:p>
          <a:p>
            <a:r>
              <a:rPr lang="en-US" dirty="0" smtClean="0"/>
              <a:t>Moreover</a:t>
            </a:r>
            <a:r>
              <a:rPr lang="en-US" dirty="0"/>
              <a:t>, individual groups within organizations often </a:t>
            </a:r>
            <a:r>
              <a:rPr lang="en-US" dirty="0" smtClean="0"/>
              <a:t>adopt their </a:t>
            </a:r>
            <a:r>
              <a:rPr lang="en-US" dirty="0"/>
              <a:t>own rules and values.</a:t>
            </a:r>
          </a:p>
        </p:txBody>
      </p:sp>
    </p:spTree>
    <p:extLst>
      <p:ext uri="{BB962C8B-B14F-4D97-AF65-F5344CB8AC3E}">
        <p14:creationId xmlns:p14="http://schemas.microsoft.com/office/powerpoint/2010/main" val="167320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categories of groups affect ethical behavior in </a:t>
            </a:r>
            <a:r>
              <a:rPr lang="en-US" dirty="0" smtClean="0"/>
              <a:t>business.</a:t>
            </a:r>
          </a:p>
          <a:p>
            <a:r>
              <a:rPr lang="en-US" dirty="0" smtClean="0"/>
              <a:t>A </a:t>
            </a:r>
            <a:r>
              <a:rPr lang="en-US" b="1" dirty="0"/>
              <a:t>formal group </a:t>
            </a:r>
            <a:r>
              <a:rPr lang="en-US" dirty="0" smtClean="0"/>
              <a:t>is defined </a:t>
            </a:r>
            <a:r>
              <a:rPr lang="en-US" dirty="0"/>
              <a:t>as an assembly of individuals that has an organized structure accepted </a:t>
            </a:r>
            <a:r>
              <a:rPr lang="en-US" dirty="0" smtClean="0"/>
              <a:t>explicitly by </a:t>
            </a:r>
            <a:r>
              <a:rPr lang="en-US" dirty="0"/>
              <a:t>the </a:t>
            </a:r>
            <a:r>
              <a:rPr lang="en-US" dirty="0" smtClean="0"/>
              <a:t>group.</a:t>
            </a:r>
          </a:p>
          <a:p>
            <a:r>
              <a:rPr lang="en-US" dirty="0" smtClean="0"/>
              <a:t>An </a:t>
            </a:r>
            <a:r>
              <a:rPr lang="en-US" b="1" dirty="0"/>
              <a:t>informal group </a:t>
            </a:r>
            <a:r>
              <a:rPr lang="en-US" dirty="0"/>
              <a:t>is defined as two or more individuals with a </a:t>
            </a:r>
            <a:r>
              <a:rPr lang="en-US" dirty="0" smtClean="0"/>
              <a:t>common interest </a:t>
            </a:r>
            <a:r>
              <a:rPr lang="en-US" dirty="0"/>
              <a:t>but without an explicit organizational structure.</a:t>
            </a:r>
          </a:p>
        </p:txBody>
      </p:sp>
    </p:spTree>
    <p:extLst>
      <p:ext uri="{BB962C8B-B14F-4D97-AF65-F5344CB8AC3E}">
        <p14:creationId xmlns:p14="http://schemas.microsoft.com/office/powerpoint/2010/main" val="360700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Formal Groups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</a:t>
            </a:r>
            <a:r>
              <a:rPr lang="en-US" dirty="0"/>
              <a:t>groups can be divided into committees and work groups </a:t>
            </a:r>
            <a:r>
              <a:rPr lang="en-US" dirty="0" smtClean="0"/>
              <a:t>and teams.</a:t>
            </a:r>
          </a:p>
          <a:p>
            <a:r>
              <a:rPr lang="en-US" dirty="0"/>
              <a:t>A </a:t>
            </a:r>
            <a:r>
              <a:rPr lang="en-US" i="1" dirty="0"/>
              <a:t>committee </a:t>
            </a:r>
            <a:r>
              <a:rPr lang="en-US" dirty="0"/>
              <a:t>is a formal group of individuals assigned to a specific task.</a:t>
            </a:r>
          </a:p>
          <a:p>
            <a:r>
              <a:rPr lang="en-US" dirty="0"/>
              <a:t>Often a single manager could not complete the task, or management may believe that </a:t>
            </a:r>
            <a:r>
              <a:rPr lang="en-US" dirty="0" smtClean="0"/>
              <a:t>a committee </a:t>
            </a:r>
            <a:r>
              <a:rPr lang="en-US" dirty="0"/>
              <a:t>can better represent different constituencies and improve the </a:t>
            </a:r>
            <a:r>
              <a:rPr lang="en-US" dirty="0" smtClean="0"/>
              <a:t>coordination and </a:t>
            </a:r>
            <a:r>
              <a:rPr lang="en-US" dirty="0"/>
              <a:t>implementation of </a:t>
            </a:r>
            <a:r>
              <a:rPr lang="en-US" dirty="0" smtClean="0"/>
              <a:t>decisions.</a:t>
            </a:r>
          </a:p>
          <a:p>
            <a:r>
              <a:rPr lang="en-US" dirty="0" smtClean="0"/>
              <a:t>Committees </a:t>
            </a:r>
            <a:r>
              <a:rPr lang="en-US" dirty="0"/>
              <a:t>may meet regularly to review </a:t>
            </a:r>
            <a:r>
              <a:rPr lang="en-US" dirty="0" smtClean="0"/>
              <a:t>performance, develop </a:t>
            </a:r>
            <a:r>
              <a:rPr lang="en-US" dirty="0"/>
              <a:t>plans, or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121613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Whereas work groups operate within a single functional area, </a:t>
            </a:r>
            <a:r>
              <a:rPr lang="en-US" i="1" dirty="0"/>
              <a:t>teams </a:t>
            </a:r>
            <a:r>
              <a:rPr lang="en-US" dirty="0"/>
              <a:t>bring </a:t>
            </a:r>
            <a:r>
              <a:rPr lang="en-US" dirty="0" smtClean="0"/>
              <a:t>together the </a:t>
            </a:r>
            <a:r>
              <a:rPr lang="en-US" dirty="0"/>
              <a:t>functional expertise of employees from several different areas of the </a:t>
            </a:r>
            <a:r>
              <a:rPr lang="en-US" dirty="0" smtClean="0"/>
              <a:t>organization—for example</a:t>
            </a:r>
            <a:r>
              <a:rPr lang="en-US" dirty="0"/>
              <a:t>, finance, marketing, and production—on a single project, such as developing a </a:t>
            </a:r>
            <a:r>
              <a:rPr lang="en-US" dirty="0" smtClean="0"/>
              <a:t>new product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12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Informal Groups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groups </a:t>
            </a:r>
            <a:r>
              <a:rPr lang="en-US" dirty="0" smtClean="0"/>
              <a:t>are usually </a:t>
            </a:r>
            <a:r>
              <a:rPr lang="en-US" dirty="0"/>
              <a:t>composed of individuals, often from the </a:t>
            </a:r>
            <a:r>
              <a:rPr lang="en-US" dirty="0" smtClean="0"/>
              <a:t>same department</a:t>
            </a:r>
            <a:r>
              <a:rPr lang="en-US" dirty="0"/>
              <a:t>, who have similar interests and band </a:t>
            </a:r>
            <a:r>
              <a:rPr lang="en-US" dirty="0" smtClean="0"/>
              <a:t>together for </a:t>
            </a:r>
            <a:r>
              <a:rPr lang="en-US" dirty="0"/>
              <a:t>companionship or for purposes that may or may </a:t>
            </a:r>
            <a:r>
              <a:rPr lang="en-US" dirty="0" smtClean="0"/>
              <a:t>not be </a:t>
            </a:r>
            <a:r>
              <a:rPr lang="en-US" dirty="0"/>
              <a:t>relevant to the goals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63887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Group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Group norms </a:t>
            </a:r>
            <a:r>
              <a:rPr lang="en-US" dirty="0"/>
              <a:t>are standards of behavior that groups expect of their members. Just </a:t>
            </a:r>
            <a:r>
              <a:rPr lang="en-US" dirty="0" smtClean="0"/>
              <a:t>as corporate </a:t>
            </a:r>
            <a:r>
              <a:rPr lang="en-US" dirty="0"/>
              <a:t>culture establishes behavior guidelines for an organization’s members, </a:t>
            </a:r>
            <a:r>
              <a:rPr lang="en-US" dirty="0" smtClean="0"/>
              <a:t>group norms </a:t>
            </a:r>
            <a:r>
              <a:rPr lang="en-US" dirty="0"/>
              <a:t>help define acceptable and unacceptable behavior within a group.</a:t>
            </a:r>
          </a:p>
        </p:txBody>
      </p:sp>
    </p:spTree>
    <p:extLst>
      <p:ext uri="{BB962C8B-B14F-4D97-AF65-F5344CB8AC3E}">
        <p14:creationId xmlns:p14="http://schemas.microsoft.com/office/powerpoint/2010/main" val="5006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CAN PEOPLE CONTROL THEIR OWN ACTIONS</a:t>
            </a:r>
            <a:br>
              <a:rPr lang="en-US" sz="2400" dirty="0"/>
            </a:br>
            <a:r>
              <a:rPr lang="en-US" sz="2400" dirty="0"/>
              <a:t>WITHIN A CORPORATE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Task for students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Based of your understanding as result of studying this course, answer this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MOTIVATING ETHICAL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 </a:t>
            </a:r>
            <a:r>
              <a:rPr lang="en-US" dirty="0"/>
              <a:t>is a force within the individual that focuses his or her </a:t>
            </a:r>
            <a:r>
              <a:rPr lang="en-US" dirty="0" smtClean="0"/>
              <a:t>behavior toward </a:t>
            </a:r>
            <a:r>
              <a:rPr lang="en-US" dirty="0"/>
              <a:t>achieving a </a:t>
            </a:r>
            <a:r>
              <a:rPr lang="en-US" dirty="0" smtClean="0"/>
              <a:t>goal.</a:t>
            </a:r>
          </a:p>
          <a:p>
            <a:r>
              <a:rPr lang="en-US" b="1" dirty="0" smtClean="0"/>
              <a:t>Job </a:t>
            </a:r>
            <a:r>
              <a:rPr lang="en-US" b="1" dirty="0"/>
              <a:t>performance </a:t>
            </a:r>
            <a:r>
              <a:rPr lang="en-US" dirty="0"/>
              <a:t>is considered to be a function of ability </a:t>
            </a:r>
            <a:r>
              <a:rPr lang="en-US" dirty="0" smtClean="0"/>
              <a:t>and motivation</a:t>
            </a:r>
            <a:r>
              <a:rPr lang="en-US" dirty="0"/>
              <a:t>, thus Job performance = ability × motivation</a:t>
            </a:r>
            <a:r>
              <a:rPr lang="en-US" b="1" dirty="0" smtClean="0"/>
              <a:t>,</a:t>
            </a:r>
          </a:p>
          <a:p>
            <a:pPr lvl="1"/>
            <a:r>
              <a:rPr lang="en-US" b="1" dirty="0" smtClean="0"/>
              <a:t> </a:t>
            </a:r>
            <a:r>
              <a:rPr lang="en-US" dirty="0"/>
              <a:t>meaning that employees </a:t>
            </a:r>
            <a:r>
              <a:rPr lang="en-US" dirty="0" smtClean="0"/>
              <a:t>can be </a:t>
            </a:r>
            <a:r>
              <a:rPr lang="en-US" dirty="0"/>
              <a:t>motivated, but resources and know-how are also needed to get the job </a:t>
            </a:r>
            <a:r>
              <a:rPr lang="en-US" dirty="0" smtClean="0"/>
              <a:t>done.</a:t>
            </a:r>
            <a:endParaRPr lang="en-US" dirty="0"/>
          </a:p>
          <a:p>
            <a:r>
              <a:rPr lang="en-US" dirty="0" smtClean="0"/>
              <a:t>To create </a:t>
            </a:r>
            <a:r>
              <a:rPr lang="en-US" dirty="0"/>
              <a:t>motivation, an organization offers incentives to encourage employees to </a:t>
            </a:r>
            <a:r>
              <a:rPr lang="en-US" dirty="0" smtClean="0"/>
              <a:t>work toward </a:t>
            </a:r>
            <a:r>
              <a:rPr lang="en-US" dirty="0"/>
              <a:t>organizational objectives.</a:t>
            </a:r>
          </a:p>
        </p:txBody>
      </p:sp>
    </p:spTree>
    <p:extLst>
      <p:ext uri="{BB962C8B-B14F-4D97-AF65-F5344CB8AC3E}">
        <p14:creationId xmlns:p14="http://schemas.microsoft.com/office/powerpoint/2010/main" val="12438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businesspeople move into middle management and beyond, higher-order </a:t>
            </a:r>
            <a:r>
              <a:rPr lang="en-US" dirty="0" smtClean="0"/>
              <a:t>needs (social</a:t>
            </a:r>
            <a:r>
              <a:rPr lang="en-US" dirty="0"/>
              <a:t>, esteem, and recognition) tend to become more important than lower-order </a:t>
            </a:r>
            <a:r>
              <a:rPr lang="en-US" dirty="0" smtClean="0"/>
              <a:t>needs (salary</a:t>
            </a:r>
            <a:r>
              <a:rPr lang="en-US" dirty="0"/>
              <a:t>, safety, and job security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Research has shown that an individual’s career stage, </a:t>
            </a:r>
            <a:r>
              <a:rPr lang="en-US" dirty="0" smtClean="0"/>
              <a:t>age, organization </a:t>
            </a:r>
            <a:r>
              <a:rPr lang="en-US" dirty="0"/>
              <a:t>size, and geographic location affect the relative priority that he or she </a:t>
            </a:r>
            <a:r>
              <a:rPr lang="en-US" dirty="0" smtClean="0"/>
              <a:t>gives to </a:t>
            </a:r>
            <a:r>
              <a:rPr lang="en-US" dirty="0"/>
              <a:t>satisfying respect, self-esteem, and basic physiological needs.</a:t>
            </a:r>
          </a:p>
        </p:txBody>
      </p:sp>
    </p:spTree>
    <p:extLst>
      <p:ext uri="{BB962C8B-B14F-4D97-AF65-F5344CB8AC3E}">
        <p14:creationId xmlns:p14="http://schemas.microsoft.com/office/powerpoint/2010/main" val="28904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individual’s hierarchy of needs may influence his or her motivation and </a:t>
            </a:r>
            <a:r>
              <a:rPr lang="en-US" dirty="0" smtClean="0"/>
              <a:t>ethical behavior</a:t>
            </a:r>
            <a:r>
              <a:rPr lang="en-US" dirty="0"/>
              <a:t>. After basic needs such as food, working conditions (existence needs), and </a:t>
            </a:r>
            <a:r>
              <a:rPr lang="en-US" dirty="0" smtClean="0"/>
              <a:t>survival are </a:t>
            </a:r>
            <a:r>
              <a:rPr lang="en-US" dirty="0"/>
              <a:t>satisfied, relatedness needs and growth needs become </a:t>
            </a:r>
            <a:r>
              <a:rPr lang="en-US" dirty="0" smtClean="0"/>
              <a:t>important.</a:t>
            </a:r>
          </a:p>
          <a:p>
            <a:r>
              <a:rPr lang="en-US" b="1" dirty="0" smtClean="0"/>
              <a:t>Relatedness needs </a:t>
            </a:r>
            <a:r>
              <a:rPr lang="en-US" dirty="0" smtClean="0"/>
              <a:t>are </a:t>
            </a:r>
            <a:r>
              <a:rPr lang="en-US" dirty="0"/>
              <a:t>satisfied by social and interpersonal relationships, and </a:t>
            </a:r>
            <a:r>
              <a:rPr lang="en-US" b="1" dirty="0"/>
              <a:t>growth needs </a:t>
            </a:r>
            <a:r>
              <a:rPr lang="en-US" dirty="0"/>
              <a:t>are satisfied </a:t>
            </a:r>
            <a:r>
              <a:rPr lang="en-US" dirty="0" smtClean="0"/>
              <a:t>by creative </a:t>
            </a:r>
            <a:r>
              <a:rPr lang="en-US" dirty="0"/>
              <a:t>or productive activities</a:t>
            </a:r>
          </a:p>
        </p:txBody>
      </p:sp>
    </p:spTree>
    <p:extLst>
      <p:ext uri="{BB962C8B-B14F-4D97-AF65-F5344CB8AC3E}">
        <p14:creationId xmlns:p14="http://schemas.microsoft.com/office/powerpoint/2010/main" val="165231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Organisational Structure and Business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organization’s structure is important to the study of business ethics because </a:t>
            </a:r>
            <a:r>
              <a:rPr lang="en-US" dirty="0" smtClean="0"/>
              <a:t>the various </a:t>
            </a:r>
            <a:r>
              <a:rPr lang="en-US" dirty="0"/>
              <a:t>roles and job descriptions that comprise that structure may create </a:t>
            </a:r>
            <a:r>
              <a:rPr lang="en-US" dirty="0" smtClean="0"/>
              <a:t>opportunities for </a:t>
            </a:r>
            <a:r>
              <a:rPr lang="en-US" dirty="0"/>
              <a:t>unethical behavior</a:t>
            </a:r>
          </a:p>
        </p:txBody>
      </p:sp>
    </p:spTree>
    <p:extLst>
      <p:ext uri="{BB962C8B-B14F-4D97-AF65-F5344CB8AC3E}">
        <p14:creationId xmlns:p14="http://schemas.microsoft.com/office/powerpoint/2010/main" val="157479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centralized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a </a:t>
            </a:r>
            <a:r>
              <a:rPr lang="en-US" b="1" dirty="0"/>
              <a:t>centralized organization</a:t>
            </a:r>
            <a:r>
              <a:rPr lang="en-US" dirty="0"/>
              <a:t>, decision making authority is concentrated in the </a:t>
            </a:r>
            <a:r>
              <a:rPr lang="en-US" dirty="0" smtClean="0"/>
              <a:t>hands of </a:t>
            </a:r>
            <a:r>
              <a:rPr lang="en-US" dirty="0"/>
              <a:t>top-level managers, and little authority is delegated to lower levels. Responsibility, </a:t>
            </a:r>
            <a:r>
              <a:rPr lang="en-US" dirty="0" smtClean="0"/>
              <a:t>both internal </a:t>
            </a:r>
            <a:r>
              <a:rPr lang="en-US" dirty="0"/>
              <a:t>and external, rests with top-level </a:t>
            </a:r>
            <a:r>
              <a:rPr lang="en-US" dirty="0" smtClean="0"/>
              <a:t>managers.</a:t>
            </a:r>
          </a:p>
          <a:p>
            <a:r>
              <a:rPr lang="en-US" dirty="0" smtClean="0"/>
              <a:t>This </a:t>
            </a:r>
            <a:r>
              <a:rPr lang="en-US" dirty="0"/>
              <a:t>structure is especially </a:t>
            </a:r>
            <a:r>
              <a:rPr lang="en-US" dirty="0" smtClean="0"/>
              <a:t>suited for </a:t>
            </a:r>
            <a:r>
              <a:rPr lang="en-US" dirty="0"/>
              <a:t>organizations that make high-risk decisions and whose lower-level managers are </a:t>
            </a:r>
            <a:r>
              <a:rPr lang="en-US" dirty="0" smtClean="0"/>
              <a:t>not highly </a:t>
            </a:r>
            <a:r>
              <a:rPr lang="en-US" dirty="0"/>
              <a:t>skilled in decision making. It is also suitable for organizations in which </a:t>
            </a:r>
            <a:r>
              <a:rPr lang="en-US" dirty="0" smtClean="0"/>
              <a:t>production processes </a:t>
            </a:r>
            <a:r>
              <a:rPr lang="en-US" dirty="0"/>
              <a:t>are routine and efficiency is of primary importance. These organizations </a:t>
            </a:r>
            <a:r>
              <a:rPr lang="en-US" dirty="0" smtClean="0"/>
              <a:t>are usually </a:t>
            </a:r>
            <a:r>
              <a:rPr lang="en-US" dirty="0"/>
              <a:t>extremely bureaucratic, and the division of labor is typically very well defined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codes </a:t>
            </a:r>
            <a:r>
              <a:rPr lang="en-US" dirty="0"/>
              <a:t>of ethics may specify the techniques to be used for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419807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their top-down approach and the distance between employee and </a:t>
            </a:r>
            <a:r>
              <a:rPr lang="en-US" dirty="0" smtClean="0"/>
              <a:t>decision maker</a:t>
            </a:r>
            <a:r>
              <a:rPr lang="en-US" dirty="0"/>
              <a:t>, centralized organizational structures can lead to unethical acts. If the </a:t>
            </a:r>
            <a:r>
              <a:rPr lang="en-US" dirty="0" smtClean="0"/>
              <a:t>centralized organization </a:t>
            </a:r>
            <a:r>
              <a:rPr lang="en-US" dirty="0"/>
              <a:t>is very bureaucratic, some employees may behave according to “the letter </a:t>
            </a:r>
            <a:r>
              <a:rPr lang="en-US" dirty="0" smtClean="0"/>
              <a:t>of the </a:t>
            </a:r>
            <a:r>
              <a:rPr lang="en-US" dirty="0"/>
              <a:t>law” rather than the spirit.</a:t>
            </a:r>
          </a:p>
        </p:txBody>
      </p:sp>
    </p:spTree>
    <p:extLst>
      <p:ext uri="{BB962C8B-B14F-4D97-AF65-F5344CB8AC3E}">
        <p14:creationId xmlns:p14="http://schemas.microsoft.com/office/powerpoint/2010/main" val="199496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decentralized organization</a:t>
            </a:r>
            <a:r>
              <a:rPr lang="en-US" dirty="0"/>
              <a:t>, decision making authority is delegated as far </a:t>
            </a:r>
            <a:r>
              <a:rPr lang="en-US" dirty="0" smtClean="0"/>
              <a:t>down the </a:t>
            </a:r>
            <a:r>
              <a:rPr lang="en-US" dirty="0"/>
              <a:t>chain of command as possible. Such organizations have relatively few formal </a:t>
            </a:r>
            <a:r>
              <a:rPr lang="en-US" dirty="0" smtClean="0"/>
              <a:t>rules, and </a:t>
            </a:r>
            <a:r>
              <a:rPr lang="en-US" dirty="0"/>
              <a:t>coordination and control are usually informal and </a:t>
            </a:r>
            <a:r>
              <a:rPr lang="en-US" dirty="0" smtClean="0"/>
              <a:t>personal.</a:t>
            </a:r>
          </a:p>
          <a:p>
            <a:r>
              <a:rPr lang="en-US" dirty="0" smtClean="0"/>
              <a:t>They </a:t>
            </a:r>
            <a:r>
              <a:rPr lang="en-US" dirty="0"/>
              <a:t>focus instead </a:t>
            </a:r>
            <a:r>
              <a:rPr lang="en-US" dirty="0" smtClean="0"/>
              <a:t>on increasing </a:t>
            </a:r>
            <a:r>
              <a:rPr lang="en-US" dirty="0"/>
              <a:t>the flow of information. As a result, one of the main strengths of </a:t>
            </a:r>
            <a:r>
              <a:rPr lang="en-US" dirty="0" smtClean="0"/>
              <a:t>decentralized organizations </a:t>
            </a:r>
            <a:r>
              <a:rPr lang="en-US" dirty="0"/>
              <a:t>is their adaptability and early recognition of external change. With </a:t>
            </a:r>
            <a:r>
              <a:rPr lang="en-US" dirty="0" smtClean="0"/>
              <a:t>greater flexibility</a:t>
            </a:r>
            <a:r>
              <a:rPr lang="en-US" dirty="0"/>
              <a:t>, managers can react quickly to changes in their ethical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87775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Unethical behavior is possible in either centralized or decentralized </a:t>
            </a:r>
            <a:r>
              <a:rPr lang="en-US" dirty="0" smtClean="0"/>
              <a:t>structures when </a:t>
            </a:r>
            <a:r>
              <a:rPr lang="en-US" dirty="0"/>
              <a:t>specific corporate cultures permit or encourage workers to deviate from </a:t>
            </a:r>
            <a:r>
              <a:rPr lang="en-US" dirty="0" smtClean="0"/>
              <a:t>accepted standards </a:t>
            </a:r>
            <a:r>
              <a:rPr lang="en-US" dirty="0"/>
              <a:t>or ignore corporate legal and ethical responsibilities. Centralized firms may </a:t>
            </a:r>
            <a:r>
              <a:rPr lang="en-US" dirty="0" smtClean="0"/>
              <a:t>have a </a:t>
            </a:r>
            <a:r>
              <a:rPr lang="en-US" dirty="0"/>
              <a:t>more difficult time uprooting unethical activity than decentralized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1418392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884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Organisational Factores </vt:lpstr>
      <vt:lpstr>MOTIVATING ETHICAL BEHAVIOR</vt:lpstr>
      <vt:lpstr>PowerPoint Presentation</vt:lpstr>
      <vt:lpstr>PowerPoint Presentation</vt:lpstr>
      <vt:lpstr>Organisational Structure and Business Ethics</vt:lpstr>
      <vt:lpstr>centralized organization</vt:lpstr>
      <vt:lpstr>PowerPoint Presentation</vt:lpstr>
      <vt:lpstr>PowerPoint Presentation</vt:lpstr>
      <vt:lpstr>PowerPoint Presentation</vt:lpstr>
      <vt:lpstr>Group Dimensions of Corporate Structure and Culture</vt:lpstr>
      <vt:lpstr>Types of Groups</vt:lpstr>
      <vt:lpstr>Formal Groups.</vt:lpstr>
      <vt:lpstr>PowerPoint Presentation</vt:lpstr>
      <vt:lpstr>Informal Groups.</vt:lpstr>
      <vt:lpstr>Group Norms</vt:lpstr>
      <vt:lpstr>CAN PEOPLE CONTROL THEIR OWN ACTIONS WITHIN A CORPORATE CULTURE?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2020-11-23T08:09:17Z</dcterms:created>
  <dcterms:modified xsi:type="dcterms:W3CDTF">2020-11-27T12:15:05Z</dcterms:modified>
</cp:coreProperties>
</file>