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Time Value of Money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Simple Interest  </a:t>
            </a:r>
          </a:p>
          <a:p>
            <a:r>
              <a:rPr lang="en-GB" dirty="0" smtClean="0"/>
              <a:t>Compound Interest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3584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Where,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I </a:t>
            </a:r>
            <a:r>
              <a:rPr lang="en-GB" dirty="0"/>
              <a:t>= Interest</a:t>
            </a:r>
          </a:p>
          <a:p>
            <a:r>
              <a:rPr lang="en-GB" b="1" dirty="0"/>
              <a:t>P </a:t>
            </a:r>
            <a:r>
              <a:rPr lang="en-GB" dirty="0"/>
              <a:t>= principal (present value)</a:t>
            </a:r>
          </a:p>
          <a:p>
            <a:r>
              <a:rPr lang="en-GB" b="1" dirty="0"/>
              <a:t>r </a:t>
            </a:r>
            <a:r>
              <a:rPr lang="en-GB" dirty="0"/>
              <a:t>= interest rate (% to decimal)</a:t>
            </a:r>
          </a:p>
          <a:p>
            <a:r>
              <a:rPr lang="en-GB" b="1" dirty="0"/>
              <a:t>t </a:t>
            </a:r>
            <a:r>
              <a:rPr lang="en-GB" dirty="0"/>
              <a:t>= time in years</a:t>
            </a:r>
          </a:p>
        </p:txBody>
      </p:sp>
    </p:spTree>
    <p:extLst>
      <p:ext uri="{BB962C8B-B14F-4D97-AF65-F5344CB8AC3E}">
        <p14:creationId xmlns:p14="http://schemas.microsoft.com/office/powerpoint/2010/main" val="1662473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Example </a:t>
            </a:r>
            <a:r>
              <a:rPr lang="en-GB" b="1" dirty="0" smtClean="0"/>
              <a:t>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Find </a:t>
            </a:r>
            <a:r>
              <a:rPr lang="en-GB" dirty="0"/>
              <a:t>the simple interest on a $1000 investment made for 3 years at an </a:t>
            </a:r>
            <a:r>
              <a:rPr lang="en-GB" dirty="0" smtClean="0"/>
              <a:t>interest rate </a:t>
            </a:r>
            <a:r>
              <a:rPr lang="en-GB" dirty="0"/>
              <a:t>of 5% per year.</a:t>
            </a:r>
          </a:p>
        </p:txBody>
      </p:sp>
    </p:spTree>
    <p:extLst>
      <p:ext uri="{BB962C8B-B14F-4D97-AF65-F5344CB8AC3E}">
        <p14:creationId xmlns:p14="http://schemas.microsoft.com/office/powerpoint/2010/main" val="2774084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88840"/>
            <a:ext cx="5304837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1619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Future Value with Simple Interest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4784"/>
            <a:ext cx="65151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351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Example </a:t>
            </a:r>
            <a:r>
              <a:rPr lang="en-GB" b="1" dirty="0" smtClean="0"/>
              <a:t>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Mike </a:t>
            </a:r>
            <a:r>
              <a:rPr lang="en-GB" dirty="0"/>
              <a:t>borrowed $1,200 at 10% simple interest per year. How much is due </a:t>
            </a:r>
            <a:r>
              <a:rPr lang="en-GB" dirty="0" smtClean="0"/>
              <a:t>when the </a:t>
            </a:r>
            <a:r>
              <a:rPr lang="en-GB" dirty="0"/>
              <a:t>loan matures in 9 months</a:t>
            </a:r>
            <a:r>
              <a:rPr lang="en-GB" dirty="0" smtClean="0"/>
              <a:t>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6093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Solution</a:t>
            </a:r>
            <a:endParaRPr lang="en-GB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42772"/>
            <a:ext cx="8229600" cy="3240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6368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Compound Interest: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endParaRPr lang="en-US" altLang="en-US" sz="2000" dirty="0" smtClean="0"/>
          </a:p>
          <a:p>
            <a:r>
              <a:rPr lang="en-GB" sz="2000" dirty="0"/>
              <a:t>Interest that charged or earned on the original principal and also on any previously </a:t>
            </a:r>
            <a:r>
              <a:rPr lang="en-GB" sz="2000" dirty="0" smtClean="0"/>
              <a:t>charge or </a:t>
            </a:r>
            <a:r>
              <a:rPr lang="en-GB" sz="2000" dirty="0"/>
              <a:t>earned interest.</a:t>
            </a: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The </a:t>
            </a:r>
            <a:r>
              <a:rPr lang="en-US" altLang="en-US" sz="2000" dirty="0"/>
              <a:t>principal amount plus accumulated interest.( Most commonly used).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000" dirty="0" smtClean="0"/>
              <a:t>	Let </a:t>
            </a:r>
            <a:r>
              <a:rPr lang="en-US" altLang="en-US" sz="2000" dirty="0"/>
              <a:t>an amount P dollars is invested and i% is the interest rate per period, the amount will grow to a future amount of </a:t>
            </a:r>
            <a:r>
              <a:rPr lang="en-US" altLang="en-US" sz="2000" dirty="0" err="1"/>
              <a:t>P+Pi</a:t>
            </a:r>
            <a:r>
              <a:rPr lang="en-US" altLang="en-US" sz="2000" dirty="0"/>
              <a:t>= P(1+i) by the end of one period. </a:t>
            </a:r>
          </a:p>
          <a:p>
            <a:pPr lvl="1">
              <a:lnSpc>
                <a:spcPct val="90000"/>
              </a:lnSpc>
              <a:buNone/>
            </a:pPr>
            <a:r>
              <a:rPr lang="en-US" altLang="en-US" sz="1600" dirty="0"/>
              <a:t>By the end of period 2, the amount will grow to P(1+i)(1+i)=P(1+i)²</a:t>
            </a:r>
          </a:p>
          <a:p>
            <a:pPr lvl="1">
              <a:lnSpc>
                <a:spcPct val="90000"/>
              </a:lnSpc>
              <a:buNone/>
            </a:pPr>
            <a:r>
              <a:rPr lang="en-US" altLang="en-US" sz="1600" dirty="0"/>
              <a:t>By the end of period 3, the amount will grow to P(1+i)2(1+i)=P(1+i)³</a:t>
            </a:r>
          </a:p>
          <a:p>
            <a:pPr lvl="1">
              <a:lnSpc>
                <a:spcPct val="90000"/>
              </a:lnSpc>
              <a:buNone/>
            </a:pPr>
            <a:r>
              <a:rPr lang="en-US" altLang="en-US" sz="1600" dirty="0"/>
              <a:t>By the end of period </a:t>
            </a:r>
            <a:r>
              <a:rPr lang="en-US" altLang="en-US" sz="1600" dirty="0" err="1"/>
              <a:t>N,the</a:t>
            </a:r>
            <a:r>
              <a:rPr lang="en-US" altLang="en-US" sz="1600" dirty="0"/>
              <a:t> amount will grow to F= P(1+i)</a:t>
            </a:r>
            <a:r>
              <a:rPr lang="en-US" altLang="en-US" sz="1600" baseline="30000" dirty="0"/>
              <a:t>n</a:t>
            </a:r>
          </a:p>
          <a:p>
            <a:pPr>
              <a:lnSpc>
                <a:spcPct val="90000"/>
              </a:lnSpc>
              <a:buNone/>
            </a:pPr>
            <a:endParaRPr lang="en-GB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886519"/>
            <a:ext cx="36576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581128"/>
            <a:ext cx="3563888" cy="2118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6304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Example </a:t>
            </a:r>
            <a:r>
              <a:rPr lang="en-GB" b="1" dirty="0" smtClean="0"/>
              <a:t>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Find </a:t>
            </a:r>
            <a:r>
              <a:rPr lang="en-GB" dirty="0"/>
              <a:t>the accumulated amount after 5 years if $1700 is invested at 6.25% </a:t>
            </a:r>
            <a:r>
              <a:rPr lang="en-GB" dirty="0" smtClean="0"/>
              <a:t>per year compounded,</a:t>
            </a:r>
          </a:p>
          <a:p>
            <a:pPr marL="971550" lvl="1" indent="-514350">
              <a:buAutoNum type="alphaLcParenR"/>
            </a:pPr>
            <a:r>
              <a:rPr lang="en-GB" dirty="0" smtClean="0"/>
              <a:t>Quarterly </a:t>
            </a:r>
          </a:p>
          <a:p>
            <a:pPr marL="971550" lvl="1" indent="-514350">
              <a:buAutoNum type="alphaLcParenR"/>
            </a:pPr>
            <a:r>
              <a:rPr lang="en-GB" dirty="0" smtClean="0"/>
              <a:t>Semi-annually 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7471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Solution </a:t>
            </a:r>
            <a:endParaRPr lang="en-GB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2746425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628800"/>
            <a:ext cx="55816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1" y="2333650"/>
            <a:ext cx="5832648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928" y="4221088"/>
            <a:ext cx="454342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80765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Present Value with Compound Interest Formula</a:t>
            </a:r>
            <a:endParaRPr lang="en-GB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04864"/>
            <a:ext cx="62198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3641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 Value of Money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That </a:t>
            </a:r>
            <a:r>
              <a:rPr lang="en-US" altLang="en-US" dirty="0"/>
              <a:t>is, the earlier a sum of money is received, the more it is worth, because over time money can earn more money, or </a:t>
            </a:r>
            <a:r>
              <a:rPr lang="en-US" altLang="en-US" dirty="0" smtClean="0"/>
              <a:t>interest.</a:t>
            </a:r>
          </a:p>
          <a:p>
            <a:r>
              <a:rPr lang="en-GB" dirty="0" smtClean="0"/>
              <a:t>There are</a:t>
            </a:r>
            <a:r>
              <a:rPr lang="en-GB" dirty="0"/>
              <a:t> </a:t>
            </a:r>
            <a:r>
              <a:rPr lang="en-GB" dirty="0" smtClean="0"/>
              <a:t>three</a:t>
            </a:r>
            <a:r>
              <a:rPr lang="en-GB" dirty="0"/>
              <a:t> </a:t>
            </a:r>
            <a:r>
              <a:rPr lang="en-GB" dirty="0" smtClean="0"/>
              <a:t>reasons</a:t>
            </a:r>
            <a:r>
              <a:rPr lang="en-GB" dirty="0"/>
              <a:t> </a:t>
            </a:r>
            <a:r>
              <a:rPr lang="en-GB" dirty="0" smtClean="0"/>
              <a:t> why</a:t>
            </a:r>
            <a:r>
              <a:rPr lang="en-GB" dirty="0"/>
              <a:t> </a:t>
            </a:r>
            <a:r>
              <a:rPr lang="en-GB" dirty="0" smtClean="0"/>
              <a:t>a</a:t>
            </a:r>
            <a:r>
              <a:rPr lang="en-GB" dirty="0"/>
              <a:t> </a:t>
            </a:r>
            <a:r>
              <a:rPr lang="en-GB" dirty="0" smtClean="0"/>
              <a:t>dollar tomorrow</a:t>
            </a:r>
            <a:r>
              <a:rPr lang="en-GB" dirty="0"/>
              <a:t> </a:t>
            </a:r>
            <a:r>
              <a:rPr lang="en-GB" dirty="0" smtClean="0"/>
              <a:t>is</a:t>
            </a:r>
            <a:r>
              <a:rPr lang="en-GB" dirty="0"/>
              <a:t> </a:t>
            </a:r>
            <a:r>
              <a:rPr lang="en-GB" dirty="0" smtClean="0"/>
              <a:t>worth</a:t>
            </a:r>
            <a:r>
              <a:rPr lang="en-GB" dirty="0"/>
              <a:t> </a:t>
            </a:r>
            <a:r>
              <a:rPr lang="en-GB" dirty="0" smtClean="0"/>
              <a:t>less</a:t>
            </a:r>
            <a:r>
              <a:rPr lang="en-GB" dirty="0"/>
              <a:t> </a:t>
            </a:r>
            <a:r>
              <a:rPr lang="en-GB" dirty="0" smtClean="0"/>
              <a:t>than</a:t>
            </a:r>
            <a:r>
              <a:rPr lang="en-GB" dirty="0"/>
              <a:t> </a:t>
            </a:r>
            <a:r>
              <a:rPr lang="en-GB" dirty="0" smtClean="0"/>
              <a:t>a</a:t>
            </a:r>
            <a:r>
              <a:rPr lang="en-GB" dirty="0"/>
              <a:t> </a:t>
            </a:r>
            <a:r>
              <a:rPr lang="en-GB" dirty="0" smtClean="0"/>
              <a:t>dollar</a:t>
            </a:r>
            <a:r>
              <a:rPr lang="en-GB" dirty="0"/>
              <a:t> </a:t>
            </a:r>
            <a:r>
              <a:rPr lang="en-GB" dirty="0" smtClean="0"/>
              <a:t>today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293097"/>
            <a:ext cx="6779890" cy="1756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48543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Kim and Ken find that they will need $15,500 to build an addition to their </a:t>
            </a:r>
            <a:r>
              <a:rPr lang="en-GB" dirty="0" smtClean="0"/>
              <a:t>home in </a:t>
            </a:r>
            <a:r>
              <a:rPr lang="en-GB" dirty="0"/>
              <a:t>4 years. How much should they invest now at 3.25% per year compounded quarterly </a:t>
            </a:r>
            <a:r>
              <a:rPr lang="en-GB" dirty="0" smtClean="0"/>
              <a:t>to have </a:t>
            </a:r>
            <a:r>
              <a:rPr lang="en-GB" dirty="0"/>
              <a:t>the desired funds in 4 years?</a:t>
            </a:r>
          </a:p>
        </p:txBody>
      </p:sp>
    </p:spTree>
    <p:extLst>
      <p:ext uri="{BB962C8B-B14F-4D97-AF65-F5344CB8AC3E}">
        <p14:creationId xmlns:p14="http://schemas.microsoft.com/office/powerpoint/2010/main" val="9097036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Solution </a:t>
            </a:r>
            <a:endParaRPr lang="en-GB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60849"/>
            <a:ext cx="8229600" cy="3036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12174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An investor has an option to purchase a tract of land that will be worth $ 10,000 in six years. If the value of the land increases at 8%, how much the investor be willing to pay for this property.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81804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>
              <a:buNone/>
            </a:pPr>
            <a:endParaRPr lang="en-US" altLang="en-US" dirty="0"/>
          </a:p>
          <a:p>
            <a:pPr lvl="4">
              <a:buNone/>
            </a:pPr>
            <a:endParaRPr lang="en-US" altLang="en-US" dirty="0" smtClean="0"/>
          </a:p>
          <a:p>
            <a:pPr lvl="4">
              <a:buNone/>
            </a:pPr>
            <a:r>
              <a:rPr lang="en-US" altLang="en-US" dirty="0" smtClean="0"/>
              <a:t>	</a:t>
            </a:r>
            <a:r>
              <a:rPr lang="en-US" altLang="en-US" sz="3200" dirty="0" smtClean="0"/>
              <a:t>P = F (1/1+i)</a:t>
            </a:r>
            <a:r>
              <a:rPr lang="en-US" altLang="en-US" sz="3200" baseline="30000" dirty="0" smtClean="0"/>
              <a:t>n.</a:t>
            </a:r>
            <a:r>
              <a:rPr lang="en-US" altLang="en-US" sz="3200" dirty="0" smtClean="0"/>
              <a:t> </a:t>
            </a:r>
          </a:p>
          <a:p>
            <a:pPr lvl="4">
              <a:buNone/>
            </a:pPr>
            <a:r>
              <a:rPr lang="en-US" altLang="en-US" sz="3200" dirty="0"/>
              <a:t>	P = $10,000 (1/1+0.08)</a:t>
            </a:r>
            <a:r>
              <a:rPr lang="en-US" altLang="en-US" sz="3200" baseline="30000" dirty="0"/>
              <a:t>6. </a:t>
            </a:r>
          </a:p>
          <a:p>
            <a:pPr lvl="4">
              <a:buNone/>
            </a:pPr>
            <a:r>
              <a:rPr lang="en-US" altLang="en-US" sz="3200" dirty="0"/>
              <a:t>    P = $6302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6888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 simple rate of interest</a:t>
            </a:r>
            <a:r>
              <a:rPr lang="en-GB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</a:t>
            </a:r>
            <a:r>
              <a:rPr lang="en-GB"/>
              <a:t>the </a:t>
            </a:r>
            <a:r>
              <a:rPr lang="en-GB" smtClean="0"/>
              <a:t>simple </a:t>
            </a:r>
            <a:r>
              <a:rPr lang="en-GB" dirty="0"/>
              <a:t>interest only the principal earns interest in every period over the life of the amount.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interest earned at the end of the period on the principal will not earn interest in any of the subsequent </a:t>
            </a:r>
            <a:r>
              <a:rPr lang="en-GB" dirty="0" smtClean="0"/>
              <a:t>periods.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7700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 simple rate of interest</a:t>
            </a:r>
            <a:r>
              <a:rPr lang="en-GB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Consider the </a:t>
            </a:r>
            <a:r>
              <a:rPr lang="en-GB" dirty="0" smtClean="0"/>
              <a:t>Below </a:t>
            </a:r>
            <a:r>
              <a:rPr lang="en-GB" dirty="0"/>
              <a:t>time line. You deposit $100 at time 0 and assuming the rate of interest is 10% per annum. At the end of period 1, you will have $110 in the account. The breakdown of $110 is as follows: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220889"/>
            <a:ext cx="57531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 rot="10800000" flipV="1">
            <a:off x="4222676" y="5157192"/>
            <a:ext cx="30780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Principal $100 </a:t>
            </a:r>
          </a:p>
          <a:p>
            <a:r>
              <a:rPr lang="en-GB" dirty="0"/>
              <a:t>Interest earned = 0.10 x $100 = $ 10 </a:t>
            </a:r>
          </a:p>
          <a:p>
            <a:r>
              <a:rPr lang="en-GB" dirty="0"/>
              <a:t>Total amount = $100 + $10 = $110 </a:t>
            </a:r>
          </a:p>
        </p:txBody>
      </p:sp>
    </p:spTree>
    <p:extLst>
      <p:ext uri="{BB962C8B-B14F-4D97-AF65-F5344CB8AC3E}">
        <p14:creationId xmlns:p14="http://schemas.microsoft.com/office/powerpoint/2010/main" val="2088518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 simple rate of interest</a:t>
            </a:r>
            <a:r>
              <a:rPr lang="en-GB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Under the simple rate of interest in the successive period only the principal ($100) will earn the interest. The interest earned i.e. $10 in period 1 will not earn interest in any of the subsequent periods. Therefore, the total amount in the account at the end of the period 2 will be $120. </a:t>
            </a:r>
          </a:p>
          <a:p>
            <a:r>
              <a:rPr lang="en-GB" sz="2400" dirty="0" smtClean="0"/>
              <a:t>i.e. $100 + $10 +$10 = $120 computed as follows </a:t>
            </a:r>
          </a:p>
          <a:p>
            <a:endParaRPr lang="en-GB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221088"/>
            <a:ext cx="50292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7392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Compound rate of interest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compound rate of interest, the interest earned on the principal during the specified period also earns interest in the subsequent periods. </a:t>
            </a:r>
          </a:p>
        </p:txBody>
      </p:sp>
    </p:spTree>
    <p:extLst>
      <p:ext uri="{BB962C8B-B14F-4D97-AF65-F5344CB8AC3E}">
        <p14:creationId xmlns:p14="http://schemas.microsoft.com/office/powerpoint/2010/main" val="1457420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u="sng" dirty="0"/>
              <a:t>For </a:t>
            </a:r>
            <a:r>
              <a:rPr lang="en-GB" u="sng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</a:t>
            </a:r>
            <a:r>
              <a:rPr lang="en-GB" dirty="0"/>
              <a:t>the above diagram at the end of period 1, the account will have $110 under both approaches (simple interest and compound interest). But at the end of period 2, the total amount will be $121 under the compound interest approach rather than $120 as we obtained in the simple interest approach. </a:t>
            </a:r>
          </a:p>
        </p:txBody>
      </p:sp>
    </p:spTree>
    <p:extLst>
      <p:ext uri="{BB962C8B-B14F-4D97-AF65-F5344CB8AC3E}">
        <p14:creationId xmlns:p14="http://schemas.microsoft.com/office/powerpoint/2010/main" val="140026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Since compound rate of interest, interest earned also starts earning interest the total amount becomes $121. The difference of $1 between compound interest and simple interest approach is due to interest of $1 earned in period 2 on $10 interest that was earned in period 2. </a:t>
            </a:r>
          </a:p>
        </p:txBody>
      </p:sp>
    </p:spTree>
    <p:extLst>
      <p:ext uri="{BB962C8B-B14F-4D97-AF65-F5344CB8AC3E}">
        <p14:creationId xmlns:p14="http://schemas.microsoft.com/office/powerpoint/2010/main" val="620388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Formula for Simple Interest Rate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Interest </a:t>
            </a:r>
            <a:r>
              <a:rPr lang="en-GB" dirty="0"/>
              <a:t>is the amount of money paid for either borrowing money or earning money on </a:t>
            </a:r>
            <a:r>
              <a:rPr lang="en-GB" dirty="0" smtClean="0"/>
              <a:t>a deposit.</a:t>
            </a:r>
          </a:p>
          <a:p>
            <a:r>
              <a:rPr lang="en-GB" dirty="0" smtClean="0"/>
              <a:t>And </a:t>
            </a:r>
          </a:p>
          <a:p>
            <a:r>
              <a:rPr lang="en-GB" b="1" dirty="0"/>
              <a:t>Simple Interest </a:t>
            </a:r>
            <a:r>
              <a:rPr lang="en-GB" dirty="0"/>
              <a:t>is interest that is compounded on the original principal only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/>
              <a:t>  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574" y="5013176"/>
            <a:ext cx="1741537" cy="576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13627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686</Words>
  <Application>Microsoft Office PowerPoint</Application>
  <PresentationFormat>On-screen Show (4:3)</PresentationFormat>
  <Paragraphs>65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Тема Office</vt:lpstr>
      <vt:lpstr>Time Value of Money</vt:lpstr>
      <vt:lpstr>Time Value of Money</vt:lpstr>
      <vt:lpstr>The simple rate of interest:</vt:lpstr>
      <vt:lpstr>The simple rate of interest:</vt:lpstr>
      <vt:lpstr>The simple rate of interest:</vt:lpstr>
      <vt:lpstr>Compound rate of interest </vt:lpstr>
      <vt:lpstr>For example</vt:lpstr>
      <vt:lpstr>PowerPoint Presentation</vt:lpstr>
      <vt:lpstr>Formula for Simple Interest Rate</vt:lpstr>
      <vt:lpstr>Where, </vt:lpstr>
      <vt:lpstr>Example 1</vt:lpstr>
      <vt:lpstr>Solution</vt:lpstr>
      <vt:lpstr>Future Value with Simple Interest</vt:lpstr>
      <vt:lpstr>Example 2</vt:lpstr>
      <vt:lpstr>Solution</vt:lpstr>
      <vt:lpstr>Compound Interest:</vt:lpstr>
      <vt:lpstr>Example 3</vt:lpstr>
      <vt:lpstr>Solution </vt:lpstr>
      <vt:lpstr>Present Value with Compound Interest Formula</vt:lpstr>
      <vt:lpstr>Example</vt:lpstr>
      <vt:lpstr>Solution </vt:lpstr>
      <vt:lpstr>Example</vt:lpstr>
      <vt:lpstr>Solution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Value of Money</dc:title>
  <dc:creator>toheed rehman</dc:creator>
  <cp:lastModifiedBy>Lenovo</cp:lastModifiedBy>
  <cp:revision>16</cp:revision>
  <dcterms:created xsi:type="dcterms:W3CDTF">2016-11-07T18:28:06Z</dcterms:created>
  <dcterms:modified xsi:type="dcterms:W3CDTF">2020-04-08T10:28:17Z</dcterms:modified>
</cp:coreProperties>
</file>