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sldIdLst>
    <p:sldId id="256" r:id="rId2"/>
    <p:sldId id="317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7" r:id="rId17"/>
    <p:sldId id="272" r:id="rId18"/>
    <p:sldId id="274" r:id="rId19"/>
    <p:sldId id="275" r:id="rId20"/>
    <p:sldId id="278" r:id="rId21"/>
    <p:sldId id="279" r:id="rId22"/>
    <p:sldId id="280" r:id="rId23"/>
    <p:sldId id="308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86772" autoAdjust="0"/>
  </p:normalViewPr>
  <p:slideViewPr>
    <p:cSldViewPr>
      <p:cViewPr varScale="1">
        <p:scale>
          <a:sx n="66" d="100"/>
          <a:sy n="66" d="100"/>
        </p:scale>
        <p:origin x="19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0CF73-0D99-48FC-ABF5-E9CB926A055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3B1E-57BC-41A1-9124-31EF0CFA9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9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CSE-880 Advance Database Systems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4: </a:t>
            </a:r>
            <a:r>
              <a:rPr lang="en-US" altLang="en-US" dirty="0">
                <a:solidFill>
                  <a:srgbClr val="000000"/>
                </a:solidFill>
              </a:rPr>
              <a:t>Logical Database Design and the Relational Model</a:t>
            </a:r>
            <a:endParaRPr lang="en-US" b="1" dirty="0"/>
          </a:p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Rimsha</a:t>
            </a:r>
            <a:r>
              <a:rPr lang="en-US" b="1" dirty="0" smtClean="0">
                <a:solidFill>
                  <a:schemeClr val="tx1"/>
                </a:solidFill>
              </a:rPr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56090-E7EE-47CF-A40F-789FD05EBE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xmlns="" id="{CDCEA9AE-FCCC-4EE7-99F6-C52DB068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4CD182-8095-499E-B1DC-6EAA53E8D61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pic>
        <p:nvPicPr>
          <p:cNvPr id="16387" name="Picture 10" descr="CAP1">
            <a:extLst>
              <a:ext uri="{FF2B5EF4-FFF2-40B4-BE49-F238E27FC236}">
                <a16:creationId xmlns:a16="http://schemas.microsoft.com/office/drawing/2014/main" xmlns="" id="{F8B02ADB-418F-4505-A0AB-938D5DE71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95313"/>
            <a:ext cx="6862762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3">
            <a:extLst>
              <a:ext uri="{FF2B5EF4-FFF2-40B4-BE49-F238E27FC236}">
                <a16:creationId xmlns:a16="http://schemas.microsoft.com/office/drawing/2014/main" xmlns="" id="{A9399B42-D589-40E9-A30F-4969C3B5B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119063"/>
            <a:ext cx="634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Mapping an entity with a multivalued attribute</a:t>
            </a:r>
          </a:p>
        </p:txBody>
      </p:sp>
      <p:sp>
        <p:nvSpPr>
          <p:cNvPr id="195588" name="Text Box 4">
            <a:extLst>
              <a:ext uri="{FF2B5EF4-FFF2-40B4-BE49-F238E27FC236}">
                <a16:creationId xmlns:a16="http://schemas.microsoft.com/office/drawing/2014/main" xmlns="" id="{CD745B55-94FF-4C03-BA86-D5883538C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5867400"/>
            <a:ext cx="896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One–to–many relationship between original entity and new relation</a:t>
            </a: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xmlns="" id="{940DF436-7076-42C4-B1E6-10B460A34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334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(a)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19DAAD67-0F5F-4132-AA04-440D1A5A58E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200400"/>
            <a:ext cx="8866188" cy="2652713"/>
            <a:chOff x="96" y="2016"/>
            <a:chExt cx="5585" cy="1671"/>
          </a:xfrm>
        </p:grpSpPr>
        <p:pic>
          <p:nvPicPr>
            <p:cNvPr id="16392" name="Picture 11" descr="CAP1">
              <a:extLst>
                <a:ext uri="{FF2B5EF4-FFF2-40B4-BE49-F238E27FC236}">
                  <a16:creationId xmlns:a16="http://schemas.microsoft.com/office/drawing/2014/main" xmlns="" id="{CBCE0250-E156-4757-A22B-22C582416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2334"/>
              <a:ext cx="4342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Text Box 8">
              <a:extLst>
                <a:ext uri="{FF2B5EF4-FFF2-40B4-BE49-F238E27FC236}">
                  <a16:creationId xmlns:a16="http://schemas.microsoft.com/office/drawing/2014/main" xmlns="" id="{E025A911-4489-4633-B86C-E3E0268C3F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016"/>
              <a:ext cx="5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Multivalued attribute becomes a separate relation with foreign key</a:t>
              </a:r>
            </a:p>
          </p:txBody>
        </p:sp>
        <p:sp>
          <p:nvSpPr>
            <p:cNvPr id="16394" name="Text Box 9">
              <a:extLst>
                <a:ext uri="{FF2B5EF4-FFF2-40B4-BE49-F238E27FC236}">
                  <a16:creationId xmlns:a16="http://schemas.microsoft.com/office/drawing/2014/main" xmlns="" id="{9C11DC84-2FFA-4E52-8E40-17CA51FE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352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(b)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xmlns="" id="{123B9963-3F45-453E-B941-5D6AF896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447ED2-D3F4-4E9F-B125-B22CBA8EECC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4D61240E-319A-4316-9AF9-B6177AA4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Transforming </a:t>
            </a:r>
            <a:r>
              <a:rPr lang="en-US" altLang="en-US" dirty="0" smtClean="0">
                <a:solidFill>
                  <a:schemeClr val="bg1"/>
                </a:solidFill>
              </a:rPr>
              <a:t>ER </a:t>
            </a:r>
            <a:r>
              <a:rPr lang="en-US" altLang="en-US" dirty="0">
                <a:solidFill>
                  <a:schemeClr val="bg1"/>
                </a:solidFill>
              </a:rPr>
              <a:t>Diagrams into Relations (cont.)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xmlns="" id="{714022D9-E283-4787-AAAA-920250416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Mapping Weak Entities</a:t>
            </a:r>
          </a:p>
          <a:p>
            <a:pPr lvl="1" eaLnBrk="1" hangingPunct="1"/>
            <a:r>
              <a:rPr lang="en-US" altLang="en-US" sz="3200" dirty="0">
                <a:solidFill>
                  <a:srgbClr val="000000"/>
                </a:solidFill>
              </a:rPr>
              <a:t>Becomes a separate relation with a foreign key taken from the superior entity</a:t>
            </a:r>
          </a:p>
          <a:p>
            <a:pPr lvl="1" eaLnBrk="1" hangingPunct="1"/>
            <a:r>
              <a:rPr lang="en-US" altLang="en-US" sz="3200" dirty="0">
                <a:solidFill>
                  <a:srgbClr val="000000"/>
                </a:solidFill>
              </a:rPr>
              <a:t>Primary key composed of:</a:t>
            </a:r>
          </a:p>
          <a:p>
            <a:pPr lvl="2" eaLnBrk="1" hangingPunct="1"/>
            <a:r>
              <a:rPr lang="en-US" altLang="en-US" sz="2800" dirty="0">
                <a:solidFill>
                  <a:srgbClr val="000000"/>
                </a:solidFill>
              </a:rPr>
              <a:t>Partial identifier of weak entity</a:t>
            </a:r>
          </a:p>
          <a:p>
            <a:pPr lvl="2" eaLnBrk="1" hangingPunct="1"/>
            <a:r>
              <a:rPr lang="en-US" altLang="en-US" sz="2800" dirty="0">
                <a:solidFill>
                  <a:srgbClr val="000000"/>
                </a:solidFill>
              </a:rPr>
              <a:t>Primary key of identifying relation (strong entity)</a:t>
            </a:r>
          </a:p>
          <a:p>
            <a:pPr lvl="1" eaLnBrk="1" hangingPunct="1">
              <a:buFontTx/>
              <a:buNone/>
            </a:pPr>
            <a:endParaRPr lang="en-US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xmlns="" id="{1539EAFE-3B10-46FC-9870-B0E40842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A7F13-AD80-484F-99EC-AFDCBF45997C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pic>
        <p:nvPicPr>
          <p:cNvPr id="18435" name="Picture 7" descr="CAP1">
            <a:extLst>
              <a:ext uri="{FF2B5EF4-FFF2-40B4-BE49-F238E27FC236}">
                <a16:creationId xmlns:a16="http://schemas.microsoft.com/office/drawing/2014/main" xmlns="" id="{D3FAADFB-BDF1-46E1-B715-9BB64722E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630363"/>
            <a:ext cx="726598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8">
            <a:extLst>
              <a:ext uri="{FF2B5EF4-FFF2-40B4-BE49-F238E27FC236}">
                <a16:creationId xmlns:a16="http://schemas.microsoft.com/office/drawing/2014/main" xmlns="" id="{28C7E3F9-1152-4F1E-AB35-51CD38EF2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176213"/>
            <a:ext cx="48750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Example of mapping a weak entity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chemeClr val="bg1"/>
                </a:solidFill>
              </a:rPr>
              <a:t>a) Weak entity DEPENDENT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xmlns="" id="{37DA9B35-3D9C-4DD3-AFE1-CF02435B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AF7F47-E020-4274-BFBB-D42B6F0C80B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pic>
        <p:nvPicPr>
          <p:cNvPr id="19459" name="Picture 11" descr="CAP1">
            <a:extLst>
              <a:ext uri="{FF2B5EF4-FFF2-40B4-BE49-F238E27FC236}">
                <a16:creationId xmlns:a16="http://schemas.microsoft.com/office/drawing/2014/main" xmlns="" id="{C6D1DFB9-FD5E-4C5B-9166-876D4103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1636713"/>
            <a:ext cx="8066087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60" name="Text Box 4">
            <a:extLst>
              <a:ext uri="{FF2B5EF4-FFF2-40B4-BE49-F238E27FC236}">
                <a16:creationId xmlns:a16="http://schemas.microsoft.com/office/drawing/2014/main" xmlns="" id="{D385EB82-9544-4597-A57E-DD52F07A3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0"/>
            <a:ext cx="3200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990000"/>
                </a:solidFill>
                <a:latin typeface="Times New Roman" panose="02020603050405020304" pitchFamily="18" charset="0"/>
              </a:rPr>
              <a:t>NOTE: the domain constraint for the foreign key should NOT allow </a:t>
            </a:r>
            <a:r>
              <a:rPr lang="en-US" altLang="en-US" sz="2000" i="1">
                <a:solidFill>
                  <a:srgbClr val="990000"/>
                </a:solidFill>
                <a:latin typeface="Times New Roman" panose="02020603050405020304" pitchFamily="18" charset="0"/>
              </a:rPr>
              <a:t>null</a:t>
            </a:r>
            <a:r>
              <a:rPr lang="en-US" altLang="en-US" sz="2000">
                <a:solidFill>
                  <a:srgbClr val="990000"/>
                </a:solidFill>
                <a:latin typeface="Times New Roman" panose="02020603050405020304" pitchFamily="18" charset="0"/>
              </a:rPr>
              <a:t> value if DEPENDENT is a weak entity</a:t>
            </a:r>
          </a:p>
        </p:txBody>
      </p:sp>
      <p:sp>
        <p:nvSpPr>
          <p:cNvPr id="198661" name="Text Box 5">
            <a:extLst>
              <a:ext uri="{FF2B5EF4-FFF2-40B4-BE49-F238E27FC236}">
                <a16:creationId xmlns:a16="http://schemas.microsoft.com/office/drawing/2014/main" xmlns="" id="{DC333164-0E1F-44B4-99E9-1076B52C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3671888"/>
            <a:ext cx="164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anose="02020603050405020304" pitchFamily="18" charset="0"/>
              </a:rPr>
              <a:t>Foreign key</a:t>
            </a:r>
            <a:endParaRPr lang="en-US" altLang="en-US" sz="2000" i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73037C32-775D-46A5-BF9D-57D52B9AE4A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029200"/>
            <a:ext cx="5181600" cy="701675"/>
            <a:chOff x="528" y="3360"/>
            <a:chExt cx="3264" cy="442"/>
          </a:xfrm>
        </p:grpSpPr>
        <p:sp>
          <p:nvSpPr>
            <p:cNvPr id="19464" name="Text Box 7">
              <a:extLst>
                <a:ext uri="{FF2B5EF4-FFF2-40B4-BE49-F238E27FC236}">
                  <a16:creationId xmlns:a16="http://schemas.microsoft.com/office/drawing/2014/main" xmlns="" id="{46169F9A-689E-4289-BE73-1F69D8B79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52"/>
              <a:ext cx="3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Composite primary key</a:t>
              </a:r>
            </a:p>
          </p:txBody>
        </p:sp>
        <p:sp>
          <p:nvSpPr>
            <p:cNvPr id="19465" name="AutoShape 8">
              <a:extLst>
                <a:ext uri="{FF2B5EF4-FFF2-40B4-BE49-F238E27FC236}">
                  <a16:creationId xmlns:a16="http://schemas.microsoft.com/office/drawing/2014/main" xmlns="" id="{796C8529-1E78-4892-9A47-A402CA2DA987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99" y="1925"/>
              <a:ext cx="144" cy="3013"/>
            </a:xfrm>
            <a:prstGeom prst="rightBrace">
              <a:avLst>
                <a:gd name="adj1" fmla="val 174363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9463" name="Text Box 10">
            <a:extLst>
              <a:ext uri="{FF2B5EF4-FFF2-40B4-BE49-F238E27FC236}">
                <a16:creationId xmlns:a16="http://schemas.microsoft.com/office/drawing/2014/main" xmlns="" id="{4D5961FD-ED76-49FD-BAE4-676CB623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176213"/>
            <a:ext cx="58320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Example of mapping a weak entity (cont.)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chemeClr val="bg1"/>
                </a:solidFill>
              </a:rPr>
              <a:t>b) Relations resulting from weak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  <p:bldP spid="19866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xmlns="" id="{67158DAE-286B-4246-AD2A-4874693A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56897C-EE67-499E-B66F-BB619CCB5F68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A0F8BDBE-287E-4BDB-BE67-6F8BF0B42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Transforming EER Diagrams into Relations (cont.)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xmlns="" id="{5C620808-63CA-4E24-8068-B76E801E3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Mapping Binary Relationships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One-to-Many–Primary key on the one side becomes a foreign key on the many side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Many-to-Many–Create a </a:t>
            </a:r>
            <a:r>
              <a:rPr lang="en-US" altLang="en-US" b="1" i="1">
                <a:solidFill>
                  <a:srgbClr val="000000"/>
                </a:solidFill>
              </a:rPr>
              <a:t>new relation</a:t>
            </a:r>
            <a:r>
              <a:rPr lang="en-US" altLang="en-US">
                <a:solidFill>
                  <a:srgbClr val="000000"/>
                </a:solidFill>
              </a:rPr>
              <a:t> with the primary keys of the two entities as its primary key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One-to-One–Primary key on the mandatory side becomes a foreign key on the optional side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xmlns="" id="{B9DEBE65-A28D-408D-8849-0495C771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F8D73C-CFFF-4073-886A-7F771A62D2DD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4579" name="Text Box 5">
            <a:extLst>
              <a:ext uri="{FF2B5EF4-FFF2-40B4-BE49-F238E27FC236}">
                <a16:creationId xmlns:a16="http://schemas.microsoft.com/office/drawing/2014/main" xmlns="" id="{246E58D1-52F0-456A-A23A-2E2FC49A0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905" y="228600"/>
            <a:ext cx="6349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 binary 1:1 relationship</a:t>
            </a:r>
          </a:p>
        </p:txBody>
      </p:sp>
      <p:sp>
        <p:nvSpPr>
          <p:cNvPr id="24580" name="Text Box 6">
            <a:extLst>
              <a:ext uri="{FF2B5EF4-FFF2-40B4-BE49-F238E27FC236}">
                <a16:creationId xmlns:a16="http://schemas.microsoft.com/office/drawing/2014/main" xmlns="" id="{F1F20FCE-401A-49F6-BD8B-A184AC73B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812800"/>
            <a:ext cx="425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a) In_charge relationship (1:1)</a:t>
            </a:r>
          </a:p>
        </p:txBody>
      </p:sp>
      <p:pic>
        <p:nvPicPr>
          <p:cNvPr id="24581" name="Picture 7" descr="CAP1">
            <a:extLst>
              <a:ext uri="{FF2B5EF4-FFF2-40B4-BE49-F238E27FC236}">
                <a16:creationId xmlns:a16="http://schemas.microsoft.com/office/drawing/2014/main" xmlns="" id="{EB65B680-419D-435D-859C-1CD2F694F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789113"/>
            <a:ext cx="7096125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49C13F92-A398-456B-889B-7BB13F191A70}"/>
              </a:ext>
            </a:extLst>
          </p:cNvPr>
          <p:cNvGrpSpPr>
            <a:grpSpLocks/>
          </p:cNvGrpSpPr>
          <p:nvPr/>
        </p:nvGrpSpPr>
        <p:grpSpPr bwMode="auto">
          <a:xfrm>
            <a:off x="1633538" y="4405313"/>
            <a:ext cx="6465887" cy="990600"/>
            <a:chOff x="336" y="3312"/>
            <a:chExt cx="4073" cy="624"/>
          </a:xfrm>
        </p:grpSpPr>
        <p:sp>
          <p:nvSpPr>
            <p:cNvPr id="24583" name="Text Box 9">
              <a:extLst>
                <a:ext uri="{FF2B5EF4-FFF2-40B4-BE49-F238E27FC236}">
                  <a16:creationId xmlns:a16="http://schemas.microsoft.com/office/drawing/2014/main" xmlns="" id="{DC4DFC4C-6A57-4A32-BA44-23AAFE003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48"/>
              <a:ext cx="40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Often in 1:1 relationships, one direction is optional.</a:t>
              </a:r>
            </a:p>
          </p:txBody>
        </p:sp>
        <p:sp>
          <p:nvSpPr>
            <p:cNvPr id="24584" name="Line 10">
              <a:extLst>
                <a:ext uri="{FF2B5EF4-FFF2-40B4-BE49-F238E27FC236}">
                  <a16:creationId xmlns:a16="http://schemas.microsoft.com/office/drawing/2014/main" xmlns="" id="{D3057B37-85DC-49D9-8627-27EAA8359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xmlns="" id="{9280A821-155A-4258-9695-29BC97F2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AA8755-0F8E-4C50-930C-C58D837640BF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xmlns="" id="{0358784C-0FA2-4903-AD49-649185B31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8032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b) Resulting relations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xmlns="" id="{76EFDBD2-91E8-498D-86B7-154481D97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640" y="228600"/>
            <a:ext cx="7306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 binary 1:1 relationship (cont.)</a:t>
            </a:r>
          </a:p>
        </p:txBody>
      </p:sp>
      <p:pic>
        <p:nvPicPr>
          <p:cNvPr id="25605" name="Picture 6" descr="CAP1">
            <a:extLst>
              <a:ext uri="{FF2B5EF4-FFF2-40B4-BE49-F238E27FC236}">
                <a16:creationId xmlns:a16="http://schemas.microsoft.com/office/drawing/2014/main" xmlns="" id="{2CA27B1B-C29B-44EB-8A2A-D1D0B0FEC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530350"/>
            <a:ext cx="78581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EB307F78-CD18-490A-9F64-C2192F603723}"/>
              </a:ext>
            </a:extLst>
          </p:cNvPr>
          <p:cNvGrpSpPr>
            <a:grpSpLocks/>
          </p:cNvGrpSpPr>
          <p:nvPr/>
        </p:nvGrpSpPr>
        <p:grpSpPr bwMode="auto">
          <a:xfrm>
            <a:off x="1633538" y="4405313"/>
            <a:ext cx="6592887" cy="1355725"/>
            <a:chOff x="336" y="3312"/>
            <a:chExt cx="4153" cy="854"/>
          </a:xfrm>
        </p:grpSpPr>
        <p:sp>
          <p:nvSpPr>
            <p:cNvPr id="25607" name="Text Box 8">
              <a:extLst>
                <a:ext uri="{FF2B5EF4-FFF2-40B4-BE49-F238E27FC236}">
                  <a16:creationId xmlns:a16="http://schemas.microsoft.com/office/drawing/2014/main" xmlns="" id="{6842F4DE-82C5-4656-AD8D-52D8864CB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48"/>
              <a:ext cx="41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Foreign key goes in the relation on the optional side,</a:t>
              </a:r>
            </a:p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Matching the primary key on the mandatory side</a:t>
              </a:r>
            </a:p>
          </p:txBody>
        </p:sp>
        <p:sp>
          <p:nvSpPr>
            <p:cNvPr id="25608" name="Line 9">
              <a:extLst>
                <a:ext uri="{FF2B5EF4-FFF2-40B4-BE49-F238E27FC236}">
                  <a16:creationId xmlns:a16="http://schemas.microsoft.com/office/drawing/2014/main" xmlns="" id="{1D3CC2D8-82EA-4F7B-BD8D-518040612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xmlns="" id="{96BEDB34-3AF6-467D-9725-76598070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CE236F-18ED-4D4E-B513-796ED26C3319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pic>
        <p:nvPicPr>
          <p:cNvPr id="21507" name="Picture 6" descr="CAP1">
            <a:extLst>
              <a:ext uri="{FF2B5EF4-FFF2-40B4-BE49-F238E27FC236}">
                <a16:creationId xmlns:a16="http://schemas.microsoft.com/office/drawing/2014/main" xmlns="" id="{2A62FD40-54D2-4AC5-B888-ABB8FC9CC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192213"/>
            <a:ext cx="7773988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2">
            <a:extLst>
              <a:ext uri="{FF2B5EF4-FFF2-40B4-BE49-F238E27FC236}">
                <a16:creationId xmlns:a16="http://schemas.microsoft.com/office/drawing/2014/main" xmlns="" id="{86F75CD0-1B0A-4E7D-91D6-CD850B34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929" y="185738"/>
            <a:ext cx="5509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 1:M relationship</a:t>
            </a: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xmlns="" id="{678D0775-AB34-47A4-87F3-F74AC022B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771525"/>
            <a:ext cx="649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a) Relationship between customers and orders</a:t>
            </a:r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xmlns="" id="{65F7875E-4702-404E-8706-F18EA0A5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2205038"/>
            <a:ext cx="289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anose="02020603050405020304" pitchFamily="18" charset="0"/>
              </a:rPr>
              <a:t>Note the mandatory one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xmlns="" id="{78D9BFDC-4061-4D70-BC20-862F7C12625D}"/>
              </a:ext>
            </a:extLst>
          </p:cNvPr>
          <p:cNvGrpSpPr>
            <a:grpSpLocks/>
          </p:cNvGrpSpPr>
          <p:nvPr/>
        </p:nvGrpSpPr>
        <p:grpSpPr bwMode="auto">
          <a:xfrm>
            <a:off x="965200" y="2905125"/>
            <a:ext cx="7766050" cy="3149600"/>
            <a:chOff x="608" y="1902"/>
            <a:chExt cx="4892" cy="1984"/>
          </a:xfrm>
        </p:grpSpPr>
        <p:sp>
          <p:nvSpPr>
            <p:cNvPr id="21514" name="Text Box 7">
              <a:extLst>
                <a:ext uri="{FF2B5EF4-FFF2-40B4-BE49-F238E27FC236}">
                  <a16:creationId xmlns:a16="http://schemas.microsoft.com/office/drawing/2014/main" xmlns="" id="{4721F8A3-3F93-4866-BBB5-987F5D2C2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" y="1902"/>
              <a:ext cx="24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</a:rPr>
                <a:t>b) Mapping the relationship</a:t>
              </a:r>
            </a:p>
          </p:txBody>
        </p:sp>
        <p:pic>
          <p:nvPicPr>
            <p:cNvPr id="21515" name="Picture 8" descr="CAP1">
              <a:extLst>
                <a:ext uri="{FF2B5EF4-FFF2-40B4-BE49-F238E27FC236}">
                  <a16:creationId xmlns:a16="http://schemas.microsoft.com/office/drawing/2014/main" xmlns="" id="{C834FCE9-4F97-49D6-83F3-59E3021638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" y="2181"/>
              <a:ext cx="4892" cy="1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0713" name="Text Box 9">
            <a:extLst>
              <a:ext uri="{FF2B5EF4-FFF2-40B4-BE49-F238E27FC236}">
                <a16:creationId xmlns:a16="http://schemas.microsoft.com/office/drawing/2014/main" xmlns="" id="{9B0ECA4B-DBA7-4C51-A3B0-01CB0FDF0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740275"/>
            <a:ext cx="27971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990000"/>
                </a:solidFill>
                <a:latin typeface="Times New Roman" panose="02020603050405020304" pitchFamily="18" charset="0"/>
              </a:rPr>
              <a:t>Again, no null value in the foreign key…this is because of the mandatory minimum cardinality</a:t>
            </a:r>
          </a:p>
        </p:txBody>
      </p:sp>
      <p:sp>
        <p:nvSpPr>
          <p:cNvPr id="200714" name="Text Box 10">
            <a:extLst>
              <a:ext uri="{FF2B5EF4-FFF2-40B4-BE49-F238E27FC236}">
                <a16:creationId xmlns:a16="http://schemas.microsoft.com/office/drawing/2014/main" xmlns="" id="{2BC296A4-BD71-45A4-9E50-2FA67ECED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5730875"/>
            <a:ext cx="164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anose="02020603050405020304" pitchFamily="18" charset="0"/>
              </a:rPr>
              <a:t>Foreign key</a:t>
            </a:r>
            <a:endParaRPr lang="en-US" altLang="en-US" sz="2000" i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utoUpdateAnimBg="0"/>
      <p:bldP spid="200713" grpId="0" autoUpdateAnimBg="0"/>
      <p:bldP spid="20071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xmlns="" id="{9E6D13CD-D7FE-4857-A262-14A9E7B8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62D361-5AC9-42D9-BA8D-A99B9B680C2E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xmlns="" id="{D2A19E9E-8C36-4966-B19F-BD4342F9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514" y="228600"/>
            <a:ext cx="5732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M:N relationship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xmlns="" id="{1E2F0770-61A4-4CFC-BCD8-8A56819AB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812800"/>
            <a:ext cx="449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a) Completes relationship (M:N)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C1CA1674-C737-4859-8F59-6A95781EA309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4876800"/>
            <a:ext cx="8356600" cy="990600"/>
            <a:chOff x="336" y="3312"/>
            <a:chExt cx="5264" cy="624"/>
          </a:xfrm>
        </p:grpSpPr>
        <p:sp>
          <p:nvSpPr>
            <p:cNvPr id="22535" name="Text Box 6">
              <a:extLst>
                <a:ext uri="{FF2B5EF4-FFF2-40B4-BE49-F238E27FC236}">
                  <a16:creationId xmlns:a16="http://schemas.microsoft.com/office/drawing/2014/main" xmlns="" id="{97D49619-9D48-4DC3-A5EF-11E2A1139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48"/>
              <a:ext cx="5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The </a:t>
              </a:r>
              <a:r>
                <a:rPr lang="en-US" altLang="en-US" sz="2400" i="1">
                  <a:solidFill>
                    <a:srgbClr val="990000"/>
                  </a:solidFill>
                  <a:latin typeface="Times New Roman" panose="02020603050405020304" pitchFamily="18" charset="0"/>
                </a:rPr>
                <a:t>Completes</a:t>
              </a:r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 relationship will need to become a separate relation</a:t>
              </a:r>
            </a:p>
          </p:txBody>
        </p:sp>
        <p:sp>
          <p:nvSpPr>
            <p:cNvPr id="22536" name="Line 7">
              <a:extLst>
                <a:ext uri="{FF2B5EF4-FFF2-40B4-BE49-F238E27FC236}">
                  <a16:creationId xmlns:a16="http://schemas.microsoft.com/office/drawing/2014/main" xmlns="" id="{508E6BF4-6BFB-4663-BD7F-63AC970E6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534" name="Picture 8" descr="CAP1">
            <a:extLst>
              <a:ext uri="{FF2B5EF4-FFF2-40B4-BE49-F238E27FC236}">
                <a16:creationId xmlns:a16="http://schemas.microsoft.com/office/drawing/2014/main" xmlns="" id="{68277DCC-4927-47FC-A15C-B2F8E6403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6200"/>
            <a:ext cx="8113713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xmlns="" id="{DAE355A6-8DE9-4C23-B83C-4DBBBE8B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3FBC00-005C-49EF-8AD6-C5B1F1A8CA56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pic>
        <p:nvPicPr>
          <p:cNvPr id="23555" name="Picture 14" descr="CAP1">
            <a:extLst>
              <a:ext uri="{FF2B5EF4-FFF2-40B4-BE49-F238E27FC236}">
                <a16:creationId xmlns:a16="http://schemas.microsoft.com/office/drawing/2014/main" xmlns="" id="{5DF9B659-EB43-4A2E-ADD7-BBEA8A17C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708150"/>
            <a:ext cx="8107363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3">
            <a:extLst>
              <a:ext uri="{FF2B5EF4-FFF2-40B4-BE49-F238E27FC236}">
                <a16:creationId xmlns:a16="http://schemas.microsoft.com/office/drawing/2014/main" xmlns="" id="{26F99DC7-70C3-4751-AADB-62DA5E887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9060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600">
              <a:latin typeface="Times New Roman" panose="02020603050405020304" pitchFamily="18" charset="0"/>
            </a:endParaRPr>
          </a:p>
        </p:txBody>
      </p:sp>
      <p:sp>
        <p:nvSpPr>
          <p:cNvPr id="203781" name="Text Box 5">
            <a:extLst>
              <a:ext uri="{FF2B5EF4-FFF2-40B4-BE49-F238E27FC236}">
                <a16:creationId xmlns:a16="http://schemas.microsoft.com/office/drawing/2014/main" xmlns="" id="{D082EB31-7033-4020-90D8-B31FB87A0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3709988"/>
            <a:ext cx="16430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New </a:t>
            </a:r>
            <a:r>
              <a:rPr lang="en-US" altLang="en-US" sz="2400" i="1">
                <a:solidFill>
                  <a:srgbClr val="990000"/>
                </a:solidFill>
                <a:latin typeface="Times New Roman" panose="02020603050405020304" pitchFamily="18" charset="0"/>
              </a:rPr>
              <a:t>intersection relation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56FA0E06-F513-4F72-9CBA-A750A37F2B0F}"/>
              </a:ext>
            </a:extLst>
          </p:cNvPr>
          <p:cNvGrpSpPr>
            <a:grpSpLocks/>
          </p:cNvGrpSpPr>
          <p:nvPr/>
        </p:nvGrpSpPr>
        <p:grpSpPr bwMode="auto">
          <a:xfrm>
            <a:off x="1257300" y="3738563"/>
            <a:ext cx="4310063" cy="930275"/>
            <a:chOff x="720" y="2256"/>
            <a:chExt cx="2715" cy="586"/>
          </a:xfrm>
        </p:grpSpPr>
        <p:sp>
          <p:nvSpPr>
            <p:cNvPr id="23564" name="Text Box 7">
              <a:extLst>
                <a:ext uri="{FF2B5EF4-FFF2-40B4-BE49-F238E27FC236}">
                  <a16:creationId xmlns:a16="http://schemas.microsoft.com/office/drawing/2014/main" xmlns="" id="{8E6A6DD8-F46F-4F98-A13D-F1EDB48B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256"/>
              <a:ext cx="10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Foreign key</a:t>
              </a:r>
            </a:p>
          </p:txBody>
        </p:sp>
        <p:sp>
          <p:nvSpPr>
            <p:cNvPr id="23565" name="Text Box 8">
              <a:extLst>
                <a:ext uri="{FF2B5EF4-FFF2-40B4-BE49-F238E27FC236}">
                  <a16:creationId xmlns:a16="http://schemas.microsoft.com/office/drawing/2014/main" xmlns="" id="{37EA2286-DEBB-4A72-ABF3-243F8AC57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92"/>
              <a:ext cx="10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Foreign key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xmlns="" id="{486F1DEB-3E7A-4CAC-B400-2BB8D931380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733675"/>
            <a:ext cx="2971800" cy="609600"/>
            <a:chOff x="1632" y="1632"/>
            <a:chExt cx="1872" cy="384"/>
          </a:xfrm>
        </p:grpSpPr>
        <p:sp>
          <p:nvSpPr>
            <p:cNvPr id="23562" name="Text Box 10">
              <a:extLst>
                <a:ext uri="{FF2B5EF4-FFF2-40B4-BE49-F238E27FC236}">
                  <a16:creationId xmlns:a16="http://schemas.microsoft.com/office/drawing/2014/main" xmlns="" id="{9C2A8F30-1EBF-4448-B3FF-B6A1FE548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632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Composite primary key</a:t>
              </a:r>
            </a:p>
          </p:txBody>
        </p:sp>
        <p:sp>
          <p:nvSpPr>
            <p:cNvPr id="23563" name="AutoShape 11">
              <a:extLst>
                <a:ext uri="{FF2B5EF4-FFF2-40B4-BE49-F238E27FC236}">
                  <a16:creationId xmlns:a16="http://schemas.microsoft.com/office/drawing/2014/main" xmlns="" id="{EF9A6F28-59DC-4B07-A9AC-32388F73422A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472" y="1080"/>
              <a:ext cx="144" cy="1728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60" name="Text Box 12">
            <a:extLst>
              <a:ext uri="{FF2B5EF4-FFF2-40B4-BE49-F238E27FC236}">
                <a16:creationId xmlns:a16="http://schemas.microsoft.com/office/drawing/2014/main" xmlns="" id="{5812BB30-291A-403C-AC6E-59EE9E18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99" y="228600"/>
            <a:ext cx="6689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M:N relationship (cont.)</a:t>
            </a:r>
          </a:p>
        </p:txBody>
      </p:sp>
      <p:sp>
        <p:nvSpPr>
          <p:cNvPr id="23561" name="Text Box 13">
            <a:extLst>
              <a:ext uri="{FF2B5EF4-FFF2-40B4-BE49-F238E27FC236}">
                <a16:creationId xmlns:a16="http://schemas.microsoft.com/office/drawing/2014/main" xmlns="" id="{EF74A826-7C6B-4C87-9916-1045EC3BD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812800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b) Three resulting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xmlns="" id="{9113709C-A575-47BA-B880-1DC55E5A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88C2AE-250C-42C5-A754-F5DA06E2FBE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E5299E7F-E6A6-4D83-9780-D65F2804A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xmlns="" id="{230AC496-B697-406B-BCB1-5EA593C6D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Definition of terms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Properties of relations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Properties of candidate keys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Define first, second, and third normal form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Transformation of E-R and EER diagrams to relations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Entity and relational integrity constraints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xmlns="" id="{B30A528B-77F7-473C-9AE5-25B3D9AA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8C3E29-A710-4403-9381-DC7BCE066E84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xmlns="" id="{B052F5D8-12B8-40AF-A504-E8B575A42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Transforming EER Diagrams into Relations (cont.)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xmlns="" id="{F38ED157-9056-4AD6-BE3E-E90CEB4F8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Mapping Associative 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solidFill>
                  <a:srgbClr val="000000"/>
                </a:solidFill>
              </a:rPr>
              <a:t>Identifier Not Assigned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Default primary key for the association relation is composed of the primary keys of the two entities (as in M:N relationship)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solidFill>
                  <a:srgbClr val="000000"/>
                </a:solidFill>
              </a:rPr>
              <a:t>Identifier Assigned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It is natural and familiar to end-users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Default identifier may not be unique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xmlns="" id="{589F230E-3AB1-4308-A0DD-489DE3DD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CF1699-5D66-445C-BF00-705C060347FD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7651" name="Text Box 8">
            <a:extLst>
              <a:ext uri="{FF2B5EF4-FFF2-40B4-BE49-F238E27FC236}">
                <a16:creationId xmlns:a16="http://schemas.microsoft.com/office/drawing/2014/main" xmlns="" id="{98144667-8945-4386-9EAF-1A22624DD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490" y="228600"/>
            <a:ext cx="5851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associative entity</a:t>
            </a:r>
          </a:p>
        </p:txBody>
      </p:sp>
      <p:sp>
        <p:nvSpPr>
          <p:cNvPr id="27652" name="Text Box 9">
            <a:extLst>
              <a:ext uri="{FF2B5EF4-FFF2-40B4-BE49-F238E27FC236}">
                <a16:creationId xmlns:a16="http://schemas.microsoft.com/office/drawing/2014/main" xmlns="" id="{174CD37F-479F-40A1-9945-78EDD5DF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812800"/>
            <a:ext cx="331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a) An associative entity</a:t>
            </a:r>
          </a:p>
        </p:txBody>
      </p:sp>
      <p:pic>
        <p:nvPicPr>
          <p:cNvPr id="27653" name="Picture 10" descr="CAP1">
            <a:extLst>
              <a:ext uri="{FF2B5EF4-FFF2-40B4-BE49-F238E27FC236}">
                <a16:creationId xmlns:a16="http://schemas.microsoft.com/office/drawing/2014/main" xmlns="" id="{BF63A49C-AC16-425C-A709-C0E65FA47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260600"/>
            <a:ext cx="8320087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xmlns="" id="{15F09758-C112-4873-AC1F-C6162626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489798-B4D9-4309-B6D0-DE85A91C8008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8675" name="Text Box 9">
            <a:extLst>
              <a:ext uri="{FF2B5EF4-FFF2-40B4-BE49-F238E27FC236}">
                <a16:creationId xmlns:a16="http://schemas.microsoft.com/office/drawing/2014/main" xmlns="" id="{15278BFD-0529-4F15-9627-8B558825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651" y="228600"/>
            <a:ext cx="68082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associative entity (cont.)</a:t>
            </a:r>
          </a:p>
        </p:txBody>
      </p:sp>
      <p:sp>
        <p:nvSpPr>
          <p:cNvPr id="28676" name="Text Box 10">
            <a:extLst>
              <a:ext uri="{FF2B5EF4-FFF2-40B4-BE49-F238E27FC236}">
                <a16:creationId xmlns:a16="http://schemas.microsoft.com/office/drawing/2014/main" xmlns="" id="{B3957A9C-B172-477E-9ADA-200E74EFA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812800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b) Three resulting relations</a:t>
            </a:r>
          </a:p>
        </p:txBody>
      </p:sp>
      <p:pic>
        <p:nvPicPr>
          <p:cNvPr id="28677" name="Picture 11" descr="CAP1">
            <a:extLst>
              <a:ext uri="{FF2B5EF4-FFF2-40B4-BE49-F238E27FC236}">
                <a16:creationId xmlns:a16="http://schemas.microsoft.com/office/drawing/2014/main" xmlns="" id="{0308823A-9C85-422E-BE46-515498697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811338"/>
            <a:ext cx="7834312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4EB1BE7A-5CB2-4E67-9655-C405D4A3E220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3121025"/>
            <a:ext cx="7542212" cy="2695575"/>
            <a:chOff x="363" y="1966"/>
            <a:chExt cx="4751" cy="1698"/>
          </a:xfrm>
        </p:grpSpPr>
        <p:sp>
          <p:nvSpPr>
            <p:cNvPr id="28679" name="Text Box 16">
              <a:extLst>
                <a:ext uri="{FF2B5EF4-FFF2-40B4-BE49-F238E27FC236}">
                  <a16:creationId xmlns:a16="http://schemas.microsoft.com/office/drawing/2014/main" xmlns="" id="{730B593D-02E2-4457-938F-D372351DD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" y="3414"/>
              <a:ext cx="44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Composite primary key formed from the two foreign keys</a:t>
              </a:r>
            </a:p>
          </p:txBody>
        </p:sp>
        <p:sp>
          <p:nvSpPr>
            <p:cNvPr id="28680" name="Rectangle 18">
              <a:extLst>
                <a:ext uri="{FF2B5EF4-FFF2-40B4-BE49-F238E27FC236}">
                  <a16:creationId xmlns:a16="http://schemas.microsoft.com/office/drawing/2014/main" xmlns="" id="{9F747F41-872A-4924-AFC9-7EFD2D3D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966"/>
              <a:ext cx="1189" cy="356"/>
            </a:xfrm>
            <a:prstGeom prst="rect">
              <a:avLst/>
            </a:prstGeom>
            <a:noFill/>
            <a:ln w="12700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1" name="Freeform 19">
              <a:extLst>
                <a:ext uri="{FF2B5EF4-FFF2-40B4-BE49-F238E27FC236}">
                  <a16:creationId xmlns:a16="http://schemas.microsoft.com/office/drawing/2014/main" xmlns="" id="{8520676F-A29C-40B1-A70D-ED7FEB70E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2231"/>
              <a:ext cx="579" cy="1298"/>
            </a:xfrm>
            <a:custGeom>
              <a:avLst/>
              <a:gdLst>
                <a:gd name="T0" fmla="*/ 560 w 579"/>
                <a:gd name="T1" fmla="*/ 1298 h 1298"/>
                <a:gd name="T2" fmla="*/ 3 w 579"/>
                <a:gd name="T3" fmla="*/ 347 h 1298"/>
                <a:gd name="T4" fmla="*/ 579 w 579"/>
                <a:gd name="T5" fmla="*/ 0 h 1298"/>
                <a:gd name="T6" fmla="*/ 0 60000 65536"/>
                <a:gd name="T7" fmla="*/ 0 60000 65536"/>
                <a:gd name="T8" fmla="*/ 0 60000 65536"/>
                <a:gd name="T9" fmla="*/ 0 w 579"/>
                <a:gd name="T10" fmla="*/ 0 h 1298"/>
                <a:gd name="T11" fmla="*/ 579 w 579"/>
                <a:gd name="T12" fmla="*/ 1298 h 1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1298">
                  <a:moveTo>
                    <a:pt x="560" y="1298"/>
                  </a:moveTo>
                  <a:cubicBezTo>
                    <a:pt x="280" y="930"/>
                    <a:pt x="0" y="563"/>
                    <a:pt x="3" y="347"/>
                  </a:cubicBezTo>
                  <a:cubicBezTo>
                    <a:pt x="6" y="131"/>
                    <a:pt x="292" y="65"/>
                    <a:pt x="579" y="0"/>
                  </a:cubicBezTo>
                </a:path>
              </a:pathLst>
            </a:custGeom>
            <a:noFill/>
            <a:ln w="12700" cap="flat" cmpd="sng">
              <a:solidFill>
                <a:srgbClr val="990000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xmlns="" id="{F3DEC242-EA7B-4FF5-9F7B-7348E3E4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77132D-AF7F-4292-AFAE-EF7374BCC41D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xmlns="" id="{EC50D1BC-DE27-4DC9-A939-E0F86778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9804" y="228600"/>
            <a:ext cx="64844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associative entity with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 an identifier</a:t>
            </a: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xmlns="" id="{7B5E40D6-1C3E-4FA0-8164-31C2E44E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1066800"/>
            <a:ext cx="452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a) SHIPMENT associative entity</a:t>
            </a:r>
          </a:p>
        </p:txBody>
      </p:sp>
      <p:pic>
        <p:nvPicPr>
          <p:cNvPr id="29701" name="Picture 7" descr="CAP1">
            <a:extLst>
              <a:ext uri="{FF2B5EF4-FFF2-40B4-BE49-F238E27FC236}">
                <a16:creationId xmlns:a16="http://schemas.microsoft.com/office/drawing/2014/main" xmlns="" id="{4153072F-F7B6-40E1-800B-A2F09AC3C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2757488"/>
            <a:ext cx="701516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xmlns="" id="{7537E933-2E1B-422E-9718-6EC878F6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4A49C3-97CB-4A83-BCFB-7DB15274259F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xmlns="" id="{C1E04A27-321B-4E68-8594-3D2EF84DA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9804" y="228600"/>
            <a:ext cx="64844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Example of mapping an associative entity with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 an identifier (cont.)</a:t>
            </a:r>
          </a:p>
        </p:txBody>
      </p:sp>
      <p:sp>
        <p:nvSpPr>
          <p:cNvPr id="30724" name="Text Box 3">
            <a:extLst>
              <a:ext uri="{FF2B5EF4-FFF2-40B4-BE49-F238E27FC236}">
                <a16:creationId xmlns:a16="http://schemas.microsoft.com/office/drawing/2014/main" xmlns="" id="{4489837C-A73B-494A-808A-B9A113D8C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1059597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b) Three resulting relations</a:t>
            </a:r>
          </a:p>
        </p:txBody>
      </p:sp>
      <p:pic>
        <p:nvPicPr>
          <p:cNvPr id="30725" name="Picture 5" descr="CAP1">
            <a:extLst>
              <a:ext uri="{FF2B5EF4-FFF2-40B4-BE49-F238E27FC236}">
                <a16:creationId xmlns:a16="http://schemas.microsoft.com/office/drawing/2014/main" xmlns="" id="{535C0FF4-C8B5-47B0-824F-5A2F96EE9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2305050"/>
            <a:ext cx="73374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Text Box 6">
            <a:extLst>
              <a:ext uri="{FF2B5EF4-FFF2-40B4-BE49-F238E27FC236}">
                <a16:creationId xmlns:a16="http://schemas.microsoft.com/office/drawing/2014/main" xmlns="" id="{5D2BE86A-C54A-4386-AFC5-75CE58D55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3460750"/>
            <a:ext cx="4090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anose="02020603050405020304" pitchFamily="18" charset="0"/>
              </a:rPr>
              <a:t>Primary key differs from foreign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xmlns="" id="{3D3C726F-1BF4-4047-8476-83EC0824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ACC301-7E6D-44A6-BC80-728D37BD6E8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CA60CBCF-834E-485C-8DB2-3BB7FFCD0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Relation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xmlns="" id="{795F538E-97F8-47A2-BD50-F614281C8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458200" cy="411321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Definition: A relation is a named, two-dimensional table of data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Table consists of rows (records) and columns (attribute or field</a:t>
            </a:r>
            <a:r>
              <a:rPr lang="en-US" altLang="en-US" sz="24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400" b="1" i="1" dirty="0" smtClean="0">
                <a:solidFill>
                  <a:srgbClr val="990000"/>
                </a:solidFill>
              </a:rPr>
              <a:t>Degree of Relation: </a:t>
            </a:r>
            <a:r>
              <a:rPr lang="en-US" altLang="en-US" sz="2400" b="1" i="1" dirty="0">
                <a:solidFill>
                  <a:srgbClr val="990000"/>
                </a:solidFill>
              </a:rPr>
              <a:t>No of columns</a:t>
            </a:r>
          </a:p>
          <a:p>
            <a:pPr>
              <a:lnSpc>
                <a:spcPct val="80000"/>
              </a:lnSpc>
            </a:pPr>
            <a:r>
              <a:rPr lang="en-US" altLang="en-US" sz="2400" b="1" i="1" dirty="0" smtClean="0">
                <a:solidFill>
                  <a:srgbClr val="990000"/>
                </a:solidFill>
              </a:rPr>
              <a:t>Cardinality of Relation: </a:t>
            </a:r>
            <a:r>
              <a:rPr lang="en-US" altLang="en-US" sz="2400" b="1" i="1" dirty="0">
                <a:solidFill>
                  <a:srgbClr val="990000"/>
                </a:solidFill>
              </a:rPr>
              <a:t>No of rows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xmlns="" id="{48C4AAD8-E3EA-42F5-A8B2-97505E28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EC9AF-2844-467C-A68D-B290B56F0C26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5DDB2144-3354-4079-9F89-1320B4371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Correspondence with E-R Model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xmlns="" id="{1D7F36E2-3B0D-46C0-9C58-849710563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Relations (tables) correspond with entity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Rows correspond with </a:t>
            </a:r>
            <a:r>
              <a:rPr lang="en-US" altLang="en-US" sz="2800">
                <a:solidFill>
                  <a:srgbClr val="000000"/>
                </a:solidFill>
              </a:rPr>
              <a:t>entity instances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Columns correspond with attributes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>
            <a:extLst>
              <a:ext uri="{FF2B5EF4-FFF2-40B4-BE49-F238E27FC236}">
                <a16:creationId xmlns:a16="http://schemas.microsoft.com/office/drawing/2014/main" xmlns="" id="{0E2C5F86-C907-4417-BB40-97A59EF8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3FCC7E-BF76-45A1-A481-54C4EFD4126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xmlns="" id="{F5DE36EF-1B38-4BE4-9D74-327CD4AF1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Key Fields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xmlns="" id="{705111E6-B887-45BD-8336-880B07A6D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Keys are special fields that serve two main purposes: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i="1" dirty="0">
                <a:solidFill>
                  <a:srgbClr val="000000"/>
                </a:solidFill>
              </a:rPr>
              <a:t>Primary keys</a:t>
            </a:r>
            <a:r>
              <a:rPr lang="en-US" altLang="en-US" sz="2000" dirty="0">
                <a:solidFill>
                  <a:srgbClr val="000000"/>
                </a:solidFill>
              </a:rPr>
              <a:t> are </a:t>
            </a:r>
            <a:r>
              <a:rPr lang="en-US" altLang="en-US" sz="2000" u="sng" dirty="0">
                <a:solidFill>
                  <a:srgbClr val="000000"/>
                </a:solidFill>
              </a:rPr>
              <a:t>unique</a:t>
            </a:r>
            <a:r>
              <a:rPr lang="en-US" altLang="en-US" sz="2000" dirty="0">
                <a:solidFill>
                  <a:srgbClr val="000000"/>
                </a:solidFill>
              </a:rPr>
              <a:t> identifiers of the relation in question. Examples include employee numbers, social security numbers, etc. </a:t>
            </a:r>
            <a:r>
              <a:rPr lang="en-US" altLang="en-US" sz="2000" i="1" dirty="0">
                <a:solidFill>
                  <a:srgbClr val="000000"/>
                </a:solidFill>
              </a:rPr>
              <a:t>This is how we can guarantee that all rows are unique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i="1" dirty="0">
                <a:solidFill>
                  <a:srgbClr val="000000"/>
                </a:solidFill>
              </a:rPr>
              <a:t>Foreign keys</a:t>
            </a:r>
            <a:r>
              <a:rPr lang="en-US" altLang="en-US" sz="2000" dirty="0">
                <a:solidFill>
                  <a:srgbClr val="000000"/>
                </a:solidFill>
              </a:rPr>
              <a:t> are identifiers that enable a </a:t>
            </a:r>
            <a:r>
              <a:rPr lang="en-US" altLang="en-US" sz="2000" u="sng" dirty="0">
                <a:solidFill>
                  <a:srgbClr val="000000"/>
                </a:solidFill>
              </a:rPr>
              <a:t>dependent</a:t>
            </a:r>
            <a:r>
              <a:rPr lang="en-US" altLang="en-US" sz="2000" dirty="0">
                <a:solidFill>
                  <a:srgbClr val="000000"/>
                </a:solidFill>
              </a:rPr>
              <a:t> relation (on the many side of a relationship) to refer to its </a:t>
            </a:r>
            <a:r>
              <a:rPr lang="en-US" altLang="en-US" sz="2000" u="sng" dirty="0">
                <a:solidFill>
                  <a:srgbClr val="000000"/>
                </a:solidFill>
              </a:rPr>
              <a:t>parent</a:t>
            </a:r>
            <a:r>
              <a:rPr lang="en-US" altLang="en-US" sz="2000" dirty="0">
                <a:solidFill>
                  <a:srgbClr val="000000"/>
                </a:solidFill>
              </a:rPr>
              <a:t> relation (on the one side of the relationship)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Keys can be </a:t>
            </a:r>
            <a:r>
              <a:rPr lang="en-US" altLang="en-US" sz="2400" b="1" i="1" dirty="0">
                <a:solidFill>
                  <a:srgbClr val="000000"/>
                </a:solidFill>
              </a:rPr>
              <a:t>simple</a:t>
            </a:r>
            <a:r>
              <a:rPr lang="en-US" altLang="en-US" sz="2400" dirty="0">
                <a:solidFill>
                  <a:srgbClr val="000000"/>
                </a:solidFill>
              </a:rPr>
              <a:t> (a single field) or </a:t>
            </a:r>
            <a:r>
              <a:rPr lang="en-US" altLang="en-US" sz="2400" b="1" i="1" dirty="0">
                <a:solidFill>
                  <a:srgbClr val="000000"/>
                </a:solidFill>
              </a:rPr>
              <a:t>composite</a:t>
            </a:r>
            <a:r>
              <a:rPr lang="en-US" altLang="en-US" sz="2400" dirty="0">
                <a:solidFill>
                  <a:srgbClr val="000000"/>
                </a:solidFill>
              </a:rPr>
              <a:t> (more than one field)</a:t>
            </a:r>
          </a:p>
        </p:txBody>
      </p:sp>
      <p:graphicFrame>
        <p:nvGraphicFramePr>
          <p:cNvPr id="1026" name="Object 4">
            <a:hlinkClick r:id="" action="ppaction://ole?verb=0"/>
            <a:extLst>
              <a:ext uri="{FF2B5EF4-FFF2-40B4-BE49-F238E27FC236}">
                <a16:creationId xmlns:a16="http://schemas.microsoft.com/office/drawing/2014/main" xmlns="" id="{A65EFAF7-8EC2-4C81-BAEB-179777EAC7D0}"/>
              </a:ext>
            </a:extLst>
          </p:cNvPr>
          <p:cNvGraphicFramePr>
            <a:graphicFrameLocks/>
          </p:cNvGraphicFramePr>
          <p:nvPr/>
        </p:nvGraphicFramePr>
        <p:xfrm>
          <a:off x="6934200" y="381000"/>
          <a:ext cx="1738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Microsoft ClipArt Gallery" r:id="rId3" imgW="3342960" imgH="2474640" progId="MS_ClipArt_Gallery">
                  <p:embed/>
                </p:oleObj>
              </mc:Choice>
              <mc:Fallback>
                <p:oleObj name="Microsoft ClipArt Gallery" r:id="rId3" imgW="3342960" imgH="2474640" progId="MS_ClipArt_Gallery">
                  <p:embed/>
                  <p:pic>
                    <p:nvPicPr>
                      <p:cNvPr id="102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xmlns="" id="{A65EFAF7-8EC2-4C81-BAEB-179777EAC7D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"/>
                        <a:ext cx="17383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xmlns="" id="{F85D2E16-8C3E-4EE5-9B83-942CD25D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90F225-951A-45EA-8DA5-D069041A318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pic>
        <p:nvPicPr>
          <p:cNvPr id="7171" name="Picture 23" descr="CAP1">
            <a:extLst>
              <a:ext uri="{FF2B5EF4-FFF2-40B4-BE49-F238E27FC236}">
                <a16:creationId xmlns:a16="http://schemas.microsoft.com/office/drawing/2014/main" xmlns="" id="{2DE84C4E-4D71-4CB1-9224-0F820336F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153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9">
            <a:extLst>
              <a:ext uri="{FF2B5EF4-FFF2-40B4-BE49-F238E27FC236}">
                <a16:creationId xmlns:a16="http://schemas.microsoft.com/office/drawing/2014/main" xmlns="" id="{974FD9FF-69BD-43E4-85B5-B5B5305B76F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301750"/>
            <a:ext cx="5421313" cy="1171575"/>
            <a:chOff x="384" y="820"/>
            <a:chExt cx="3415" cy="738"/>
          </a:xfrm>
        </p:grpSpPr>
        <p:sp>
          <p:nvSpPr>
            <p:cNvPr id="7182" name="Oval 6">
              <a:extLst>
                <a:ext uri="{FF2B5EF4-FFF2-40B4-BE49-F238E27FC236}">
                  <a16:creationId xmlns:a16="http://schemas.microsoft.com/office/drawing/2014/main" xmlns="" id="{590822E5-7690-4A08-A3D1-0F91E4C2F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820"/>
              <a:ext cx="1008" cy="42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183" name="Group 7">
              <a:extLst>
                <a:ext uri="{FF2B5EF4-FFF2-40B4-BE49-F238E27FC236}">
                  <a16:creationId xmlns:a16="http://schemas.microsoft.com/office/drawing/2014/main" xmlns="" id="{F724D75B-B6C3-4F8F-9DE3-120F7040C1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6" y="1200"/>
              <a:ext cx="2593" cy="358"/>
              <a:chOff x="1248" y="1200"/>
              <a:chExt cx="2720" cy="417"/>
            </a:xfrm>
          </p:grpSpPr>
          <p:sp>
            <p:nvSpPr>
              <p:cNvPr id="7184" name="Line 8">
                <a:extLst>
                  <a:ext uri="{FF2B5EF4-FFF2-40B4-BE49-F238E27FC236}">
                    <a16:creationId xmlns:a16="http://schemas.microsoft.com/office/drawing/2014/main" xmlns="" id="{54367AD1-4F26-43E9-8BBF-336E9589C7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48" y="1200"/>
                <a:ext cx="1392" cy="240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Text Box 9">
                <a:extLst>
                  <a:ext uri="{FF2B5EF4-FFF2-40B4-BE49-F238E27FC236}">
                    <a16:creationId xmlns:a16="http://schemas.microsoft.com/office/drawing/2014/main" xmlns="" id="{3FD8815D-CEBC-451E-A2F2-899E53DCCC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6" y="1259"/>
                <a:ext cx="1242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600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Primary Key</a:t>
                </a:r>
              </a:p>
            </p:txBody>
          </p:sp>
        </p:grp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xmlns="" id="{76301FAF-66A4-4C7E-BD53-05DB158539F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451100"/>
            <a:ext cx="5702300" cy="977900"/>
            <a:chOff x="1968" y="1544"/>
            <a:chExt cx="3592" cy="616"/>
          </a:xfrm>
        </p:grpSpPr>
        <p:sp>
          <p:nvSpPr>
            <p:cNvPr id="7179" name="Oval 11">
              <a:extLst>
                <a:ext uri="{FF2B5EF4-FFF2-40B4-BE49-F238E27FC236}">
                  <a16:creationId xmlns:a16="http://schemas.microsoft.com/office/drawing/2014/main" xmlns="" id="{CA0CE7F8-23E2-43D7-A5A8-528C591FD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592"/>
              <a:ext cx="864" cy="451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0" name="Line 12">
              <a:extLst>
                <a:ext uri="{FF2B5EF4-FFF2-40B4-BE49-F238E27FC236}">
                  <a16:creationId xmlns:a16="http://schemas.microsoft.com/office/drawing/2014/main" xmlns="" id="{23004880-EB45-4444-9747-6633849B7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2" y="1832"/>
              <a:ext cx="966" cy="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13">
              <a:extLst>
                <a:ext uri="{FF2B5EF4-FFF2-40B4-BE49-F238E27FC236}">
                  <a16:creationId xmlns:a16="http://schemas.microsoft.com/office/drawing/2014/main" xmlns="" id="{235F2D96-1756-4C25-872D-90FCC455A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544"/>
              <a:ext cx="18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600">
                  <a:solidFill>
                    <a:srgbClr val="990000"/>
                  </a:solidFill>
                  <a:latin typeface="Times New Roman" panose="02020603050405020304" pitchFamily="18" charset="0"/>
                </a:rPr>
                <a:t>Foreign Key </a:t>
              </a:r>
              <a:r>
                <a:rPr lang="en-US" altLang="en-US" sz="1600">
                  <a:solidFill>
                    <a:srgbClr val="990000"/>
                  </a:solidFill>
                  <a:latin typeface="Times New Roman" panose="02020603050405020304" pitchFamily="18" charset="0"/>
                </a:rPr>
                <a:t>(implements 1:N relationship between customer and order)</a:t>
              </a:r>
            </a:p>
          </p:txBody>
        </p:sp>
      </p:grpSp>
      <p:grpSp>
        <p:nvGrpSpPr>
          <p:cNvPr id="5" name="Group 21">
            <a:extLst>
              <a:ext uri="{FF2B5EF4-FFF2-40B4-BE49-F238E27FC236}">
                <a16:creationId xmlns:a16="http://schemas.microsoft.com/office/drawing/2014/main" xmlns="" id="{35B2A231-A427-4AB6-A2DF-C570A4D6A5F3}"/>
              </a:ext>
            </a:extLst>
          </p:cNvPr>
          <p:cNvGrpSpPr>
            <a:grpSpLocks/>
          </p:cNvGrpSpPr>
          <p:nvPr/>
        </p:nvGrpSpPr>
        <p:grpSpPr bwMode="auto">
          <a:xfrm>
            <a:off x="701675" y="3594100"/>
            <a:ext cx="8137525" cy="1465263"/>
            <a:chOff x="442" y="2264"/>
            <a:chExt cx="5126" cy="923"/>
          </a:xfrm>
        </p:grpSpPr>
        <p:sp>
          <p:nvSpPr>
            <p:cNvPr id="7176" name="Oval 15">
              <a:extLst>
                <a:ext uri="{FF2B5EF4-FFF2-40B4-BE49-F238E27FC236}">
                  <a16:creationId xmlns:a16="http://schemas.microsoft.com/office/drawing/2014/main" xmlns="" id="{EBF89D9C-DFC5-4A0D-B02C-0C82AB208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2360"/>
              <a:ext cx="1622" cy="52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7" name="Line 16">
              <a:extLst>
                <a:ext uri="{FF2B5EF4-FFF2-40B4-BE49-F238E27FC236}">
                  <a16:creationId xmlns:a16="http://schemas.microsoft.com/office/drawing/2014/main" xmlns="" id="{98EF545A-2AC0-4E91-B38C-53507B46D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0" y="2792"/>
              <a:ext cx="1061" cy="2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17">
              <a:extLst>
                <a:ext uri="{FF2B5EF4-FFF2-40B4-BE49-F238E27FC236}">
                  <a16:creationId xmlns:a16="http://schemas.microsoft.com/office/drawing/2014/main" xmlns="" id="{A459C8A3-A49E-4E43-8153-5594AAAE9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2" y="2264"/>
              <a:ext cx="2486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990000"/>
                  </a:solidFill>
                  <a:latin typeface="Times New Roman" panose="02020603050405020304" pitchFamily="18" charset="0"/>
                </a:rPr>
                <a:t>Combined, these are a </a:t>
              </a:r>
              <a:r>
                <a:rPr lang="en-US" altLang="en-US" i="1">
                  <a:solidFill>
                    <a:srgbClr val="990000"/>
                  </a:solidFill>
                  <a:latin typeface="Times New Roman" panose="02020603050405020304" pitchFamily="18" charset="0"/>
                </a:rPr>
                <a:t>composite primary key</a:t>
              </a:r>
              <a:r>
                <a:rPr lang="en-US" altLang="en-US">
                  <a:solidFill>
                    <a:srgbClr val="990000"/>
                  </a:solidFill>
                  <a:latin typeface="Times New Roman" panose="02020603050405020304" pitchFamily="18" charset="0"/>
                </a:rPr>
                <a:t> (uniquely identifies the order line)…individually they are </a:t>
              </a:r>
              <a:r>
                <a:rPr lang="en-US" altLang="en-US" i="1">
                  <a:solidFill>
                    <a:srgbClr val="990000"/>
                  </a:solidFill>
                  <a:latin typeface="Times New Roman" panose="02020603050405020304" pitchFamily="18" charset="0"/>
                </a:rPr>
                <a:t>foreign keys</a:t>
              </a:r>
              <a:r>
                <a:rPr lang="en-US" altLang="en-US">
                  <a:solidFill>
                    <a:srgbClr val="990000"/>
                  </a:solidFill>
                  <a:latin typeface="Times New Roman" panose="02020603050405020304" pitchFamily="18" charset="0"/>
                </a:rPr>
                <a:t> (implement M:N relationship between order and product)</a:t>
              </a:r>
            </a:p>
          </p:txBody>
        </p:sp>
      </p:grpSp>
      <p:sp>
        <p:nvSpPr>
          <p:cNvPr id="7175" name="Text Box 22">
            <a:extLst>
              <a:ext uri="{FF2B5EF4-FFF2-40B4-BE49-F238E27FC236}">
                <a16:creationId xmlns:a16="http://schemas.microsoft.com/office/drawing/2014/main" xmlns="" id="{B2BD485E-B736-4A40-BACA-BAFCD282B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87350"/>
            <a:ext cx="67724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Schema for four relations (Pine Valley Furniture Company)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xmlns="" id="{763C598F-BA8A-49B5-A969-F5413728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84682F-145E-44A2-9BCE-160491D642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D673E978-A7B6-43D2-840A-3BB11F86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Transforming </a:t>
            </a:r>
            <a:r>
              <a:rPr lang="en-US" altLang="en-US" dirty="0" smtClean="0">
                <a:solidFill>
                  <a:schemeClr val="bg1"/>
                </a:solidFill>
              </a:rPr>
              <a:t>ER </a:t>
            </a:r>
            <a:r>
              <a:rPr lang="en-US" altLang="en-US" dirty="0">
                <a:solidFill>
                  <a:schemeClr val="bg1"/>
                </a:solidFill>
              </a:rPr>
              <a:t>Diagrams into Relations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xmlns="" id="{6661767F-51D6-4CFB-BC73-1DD966ACD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76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Mapping Regular Entities to Relations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solidFill>
                  <a:srgbClr val="000000"/>
                </a:solidFill>
              </a:rPr>
              <a:t>Simple attributes: E-R attributes map directly onto the relation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solidFill>
                  <a:srgbClr val="000000"/>
                </a:solidFill>
              </a:rPr>
              <a:t>Composite attributes: Use only their simple, component attributes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solidFill>
                  <a:srgbClr val="000000"/>
                </a:solidFill>
              </a:rPr>
              <a:t>Multivalued Attribute–Becomes a separate relation with a foreign key taken from the superior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xmlns="" id="{5554BE9B-84D3-43EA-9157-1C396D72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65AD2C-674E-477A-A4D2-4C990C6C78E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xmlns="" id="{2BDB97A3-18F6-4200-BCAF-658E0397B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4975"/>
            <a:ext cx="2590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990000"/>
                </a:solidFill>
              </a:rPr>
              <a:t>(a) CUSTOMER entity type with simple attributes</a:t>
            </a:r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xmlns="" id="{9739B2A5-BFF0-45D0-8831-FA7BA462A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34900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Mapping a regular entity</a:t>
            </a: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xmlns="" id="{60A255EB-EB66-4FF0-8D5A-DCF1BB1CE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962400"/>
            <a:ext cx="358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990000"/>
                </a:solidFill>
              </a:rPr>
              <a:t>(b) CUSTOMER relation</a:t>
            </a:r>
          </a:p>
        </p:txBody>
      </p:sp>
      <p:pic>
        <p:nvPicPr>
          <p:cNvPr id="14342" name="Picture 7" descr="CAP1">
            <a:extLst>
              <a:ext uri="{FF2B5EF4-FFF2-40B4-BE49-F238E27FC236}">
                <a16:creationId xmlns:a16="http://schemas.microsoft.com/office/drawing/2014/main" xmlns="" id="{959BED39-9DAE-4E81-8F62-C11C26EC5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9975"/>
            <a:ext cx="6103938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CAP1">
            <a:extLst>
              <a:ext uri="{FF2B5EF4-FFF2-40B4-BE49-F238E27FC236}">
                <a16:creationId xmlns:a16="http://schemas.microsoft.com/office/drawing/2014/main" xmlns="" id="{F327CDB8-08D1-4420-86A7-E2F46BFF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4600575"/>
            <a:ext cx="6707188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xmlns="" id="{549380C0-74D6-4B0F-A070-7EBD02D6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E0B23B-6126-42BF-9CA8-A240B6BF89E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pic>
        <p:nvPicPr>
          <p:cNvPr id="15363" name="Picture 8" descr="CAP1">
            <a:extLst>
              <a:ext uri="{FF2B5EF4-FFF2-40B4-BE49-F238E27FC236}">
                <a16:creationId xmlns:a16="http://schemas.microsoft.com/office/drawing/2014/main" xmlns="" id="{824BB364-0311-4B10-9B6A-C3A02A2C7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724275"/>
            <a:ext cx="766127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CAP1">
            <a:extLst>
              <a:ext uri="{FF2B5EF4-FFF2-40B4-BE49-F238E27FC236}">
                <a16:creationId xmlns:a16="http://schemas.microsoft.com/office/drawing/2014/main" xmlns="" id="{0803CD78-047D-4FA0-ABA3-C28FE1E97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25525"/>
            <a:ext cx="7700963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3">
            <a:extLst>
              <a:ext uri="{FF2B5EF4-FFF2-40B4-BE49-F238E27FC236}">
                <a16:creationId xmlns:a16="http://schemas.microsoft.com/office/drawing/2014/main" xmlns="" id="{29C92635-1048-4248-BDDC-EBD8584A0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2590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990000"/>
                </a:solidFill>
              </a:rPr>
              <a:t>(a) CUSTOMER entity type with composite attribute</a:t>
            </a:r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xmlns="" id="{7326A623-9B0E-4BF6-8B15-17A94132F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4310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Mapping a composite attribute</a:t>
            </a: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xmlns="" id="{FEC973B8-52E1-4930-A1AC-5705BF545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3857625"/>
            <a:ext cx="608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990000"/>
                </a:solidFill>
              </a:rPr>
              <a:t>(b) CUSTOMER relation with address detail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2237</Template>
  <TotalTime>683</TotalTime>
  <Words>817</Words>
  <Application>Microsoft Office PowerPoint</Application>
  <PresentationFormat>On-screen Show (4:3)</PresentationFormat>
  <Paragraphs>133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Diseño predeterminado</vt:lpstr>
      <vt:lpstr>Microsoft ClipArt Gallery</vt:lpstr>
      <vt:lpstr>CSE-880 Advance Database Systems </vt:lpstr>
      <vt:lpstr>Agenda</vt:lpstr>
      <vt:lpstr>Relation</vt:lpstr>
      <vt:lpstr>Correspondence with E-R Model</vt:lpstr>
      <vt:lpstr>Key Fields</vt:lpstr>
      <vt:lpstr>PowerPoint Presentation</vt:lpstr>
      <vt:lpstr>Transforming ER Diagrams into Relations</vt:lpstr>
      <vt:lpstr>PowerPoint Presentation</vt:lpstr>
      <vt:lpstr>PowerPoint Presentation</vt:lpstr>
      <vt:lpstr>PowerPoint Presentation</vt:lpstr>
      <vt:lpstr>Transforming ER Diagrams into Relations (cont.)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CSE-862 SOFTWARE REQUIREMENTS ENGINEERING</dc:title>
  <dc:creator/>
  <cp:lastModifiedBy>Rimsha's</cp:lastModifiedBy>
  <cp:revision>137</cp:revision>
  <dcterms:created xsi:type="dcterms:W3CDTF">2006-08-16T00:00:00Z</dcterms:created>
  <dcterms:modified xsi:type="dcterms:W3CDTF">2020-04-01T08:29:07Z</dcterms:modified>
</cp:coreProperties>
</file>