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86F2-BADE-42CE-9D1C-9509F99F911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07484-6AAC-4D10-BDB9-7B9254AE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55A78A-1EE4-4F2B-B305-E0A9B89515C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61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5640BE-3190-4BA8-82F9-99A26FC693F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5B6D82-F721-4BF0-B808-2EBA164FFE4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0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C423A2-C0D6-455D-BEDC-924A3B089C2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78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5CC6C7-A53D-4E6B-B6EE-E960A501F81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89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E259E-1C64-471A-91BD-6AA80AFEBAB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9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5471E3-DCD8-469F-B984-684CDB5C48D6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2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4E257C-6D92-41E6-AF57-ACE710CA2EE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05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81F610-57A3-4740-A846-A6C5F36E19B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9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0F52E2-B895-4E6D-9B70-20F142FAE17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0C57AF-E87E-47C4-8438-67E1F7463CC0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16C3D9-9FB1-4225-B2C3-AB4A99F77E26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0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4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2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2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3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70E4-215D-4B52-9E2A-6E502A9FCC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328F-BCED-4EE5-9E8A-DFFA00EC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3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Phase Example, cont’d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2400300" y="1600200"/>
          <a:ext cx="71501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7150100" imgH="4267200" progId="Equation.DSMT4">
                  <p:embed/>
                </p:oleObj>
              </mc:Choice>
              <mc:Fallback>
                <p:oleObj name="Equation" r:id="rId4" imgW="7150100" imgH="4267200" progId="Equation.DSMT4">
                  <p:embed/>
                  <p:pic>
                    <p:nvPicPr>
                      <p:cNvPr id="225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600200"/>
                        <a:ext cx="71501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9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Delta-Wye Transformation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533650" y="1600200"/>
          <a:ext cx="66421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6642100" imgH="2857500" progId="Equation.DSMT4">
                  <p:embed/>
                </p:oleObj>
              </mc:Choice>
              <mc:Fallback>
                <p:oleObj name="Equation" r:id="rId4" imgW="6642100" imgH="2857500" progId="Equation.DSMT4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600200"/>
                        <a:ext cx="66421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Delta-Wye Transformation Proof</a:t>
            </a:r>
          </a:p>
        </p:txBody>
      </p:sp>
      <p:pic>
        <p:nvPicPr>
          <p:cNvPr id="24580" name="Picture 3" descr="DeltaWyeProo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289" r="5882" b="73079"/>
          <a:stretch>
            <a:fillRect/>
          </a:stretch>
        </p:blipFill>
        <p:spPr bwMode="auto">
          <a:xfrm>
            <a:off x="2819400" y="1371601"/>
            <a:ext cx="64008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2813050" y="4038600"/>
          <a:ext cx="45339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4533900" imgH="2451100" progId="Equation.DSMT4">
                  <p:embed/>
                </p:oleObj>
              </mc:Choice>
              <mc:Fallback>
                <p:oleObj name="Equation" r:id="rId5" imgW="4533900" imgH="2451100" progId="Equation.DSMT4">
                  <p:embed/>
                  <p:pic>
                    <p:nvPicPr>
                      <p:cNvPr id="245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4038600"/>
                        <a:ext cx="4533900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0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Delta-Wye Transformation, cont’d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584450" y="1447800"/>
          <a:ext cx="67056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4" imgW="6705600" imgH="4546600" progId="Equation.DSMT4">
                  <p:embed/>
                </p:oleObj>
              </mc:Choice>
              <mc:Fallback>
                <p:oleObj name="Equation" r:id="rId4" imgW="6705600" imgH="4546600" progId="Equation.DSMT4">
                  <p:embed/>
                  <p:pic>
                    <p:nvPicPr>
                      <p:cNvPr id="2560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447800"/>
                        <a:ext cx="67056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9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Phase Transmission Line</a:t>
            </a:r>
          </a:p>
        </p:txBody>
      </p:sp>
      <p:pic>
        <p:nvPicPr>
          <p:cNvPr id="49155" name="Picture 3" descr="Jul18_49"/>
          <p:cNvPicPr>
            <a:picLocks noChangeAspect="1" noChangeArrowheads="1"/>
          </p:cNvPicPr>
          <p:nvPr/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Jul18_50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2514600" y="1524000"/>
            <a:ext cx="3898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8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Balanced 3 Phase (</a:t>
            </a:r>
            <a:r>
              <a:rPr lang="en-US" altLang="en-US" smtClean="0">
                <a:sym typeface="Symbol" panose="05050102010706020507" pitchFamily="18" charset="2"/>
              </a:rPr>
              <a:t>) Systems</a:t>
            </a:r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524000"/>
            <a:ext cx="80010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/>
              <a:t>A balanced 3 phase (</a:t>
            </a:r>
            <a:r>
              <a:rPr lang="en-US" altLang="en-US" smtClean="0">
                <a:sym typeface="Symbol" panose="05050102010706020507" pitchFamily="18" charset="2"/>
              </a:rPr>
              <a:t>) system has</a:t>
            </a:r>
          </a:p>
          <a:p>
            <a:pPr lvl="1" eaLnBrk="1" hangingPunct="1"/>
            <a:r>
              <a:rPr lang="en-US" altLang="en-US" smtClean="0">
                <a:sym typeface="Symbol" panose="05050102010706020507" pitchFamily="18" charset="2"/>
              </a:rPr>
              <a:t>three voltage sources with equal magnitude, but with an angle shift of 120</a:t>
            </a:r>
          </a:p>
          <a:p>
            <a:pPr lvl="1" eaLnBrk="1" hangingPunct="1"/>
            <a:r>
              <a:rPr lang="en-US" altLang="en-US" smtClean="0">
                <a:sym typeface="Symbol" panose="05050102010706020507" pitchFamily="18" charset="2"/>
              </a:rPr>
              <a:t>equal loads on each phase</a:t>
            </a:r>
          </a:p>
          <a:p>
            <a:pPr lvl="1" eaLnBrk="1" hangingPunct="1"/>
            <a:r>
              <a:rPr lang="en-US" altLang="en-US" smtClean="0">
                <a:sym typeface="Symbol" panose="05050102010706020507" pitchFamily="18" charset="2"/>
              </a:rPr>
              <a:t>equal impedance on the lines connecting the generators to the loads 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>
                <a:sym typeface="Symbol" panose="05050102010706020507" pitchFamily="18" charset="2"/>
              </a:rPr>
              <a:t>Bulk power systems are almost exclusively 3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>
                <a:sym typeface="Symbol" panose="05050102010706020507" pitchFamily="18" charset="2"/>
              </a:rPr>
              <a:t>Single phase is used primarily only in low voltage, low power settings, such as residential and some commercial</a:t>
            </a:r>
          </a:p>
        </p:txBody>
      </p:sp>
    </p:spTree>
    <p:extLst>
      <p:ext uri="{BB962C8B-B14F-4D97-AF65-F5344CB8AC3E}">
        <p14:creationId xmlns:p14="http://schemas.microsoft.com/office/powerpoint/2010/main" val="11886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" descr="ThreePhas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>
            <a:fillRect/>
          </a:stretch>
        </p:blipFill>
        <p:spPr bwMode="auto">
          <a:xfrm>
            <a:off x="2819400" y="1447800"/>
            <a:ext cx="51816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Balanced 3</a:t>
            </a:r>
            <a:r>
              <a:rPr lang="en-US" altLang="en-US" smtClean="0">
                <a:sym typeface="Symbol" panose="05050102010706020507" pitchFamily="18" charset="2"/>
              </a:rPr>
              <a:t> -- No Neutral Current</a:t>
            </a:r>
            <a:endParaRPr lang="en-US" altLang="en-US" smtClean="0"/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2819400" y="4191000"/>
          <a:ext cx="61849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6184900" imgH="1993900" progId="Equation.DSMT4">
                  <p:embed/>
                </p:oleObj>
              </mc:Choice>
              <mc:Fallback>
                <p:oleObj name="Equation" r:id="rId4" imgW="6184900" imgH="1993900" progId="Equation.DSMT4">
                  <p:embed/>
                  <p:pic>
                    <p:nvPicPr>
                      <p:cNvPr id="1638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91000"/>
                        <a:ext cx="61849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49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Advantages of 3</a:t>
            </a:r>
            <a:r>
              <a:rPr lang="en-US" altLang="en-US" smtClean="0">
                <a:sym typeface="Symbol" panose="05050102010706020507" pitchFamily="18" charset="2"/>
              </a:rPr>
              <a:t> Power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/>
              <a:t>Can transmit more power for same amount of wire (twice as much as single phase)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/>
              <a:t>Torque produced by 3</a:t>
            </a:r>
            <a:r>
              <a:rPr lang="en-US" altLang="en-US" smtClean="0">
                <a:sym typeface="Symbol" panose="05050102010706020507" pitchFamily="18" charset="2"/>
              </a:rPr>
              <a:t> machines is constrant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>
                <a:sym typeface="Symbol" panose="05050102010706020507" pitchFamily="18" charset="2"/>
              </a:rPr>
              <a:t>Three phase machines use less material for same power rating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>
                <a:sym typeface="Symbol" panose="05050102010706020507" pitchFamily="18" charset="2"/>
              </a:rPr>
              <a:t>Three phase machines start more easily than single phase machines</a:t>
            </a:r>
          </a:p>
        </p:txBody>
      </p:sp>
    </p:spTree>
    <p:extLst>
      <p:ext uri="{BB962C8B-B14F-4D97-AF65-F5344CB8AC3E}">
        <p14:creationId xmlns:p14="http://schemas.microsoft.com/office/powerpoint/2010/main" val="13011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Phase - Wye Connection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524000"/>
            <a:ext cx="7848600" cy="144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/>
              <a:t>There are two ways to connect 3</a:t>
            </a:r>
            <a:r>
              <a:rPr lang="en-US" altLang="en-US" smtClean="0">
                <a:sym typeface="Symbol" panose="05050102010706020507" pitchFamily="18" charset="2"/>
              </a:rPr>
              <a:t> systems</a:t>
            </a:r>
          </a:p>
          <a:p>
            <a:pPr lvl="1" eaLnBrk="1" hangingPunct="1"/>
            <a:r>
              <a:rPr lang="en-US" altLang="en-US" smtClean="0">
                <a:sym typeface="Symbol" panose="05050102010706020507" pitchFamily="18" charset="2"/>
              </a:rPr>
              <a:t>Wye (Y)</a:t>
            </a:r>
          </a:p>
          <a:p>
            <a:pPr lvl="1" eaLnBrk="1" hangingPunct="1"/>
            <a:r>
              <a:rPr lang="en-US" altLang="en-US" smtClean="0">
                <a:sym typeface="Symbol" panose="05050102010706020507" pitchFamily="18" charset="2"/>
              </a:rPr>
              <a:t>Delta ()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en-US" smtClean="0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2590800" y="3733800"/>
          <a:ext cx="38735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3873500" imgH="2108200" progId="Equation.DSMT4">
                  <p:embed/>
                </p:oleObj>
              </mc:Choice>
              <mc:Fallback>
                <p:oleObj name="Equation" r:id="rId4" imgW="3873500" imgH="2108200" progId="Equation.DSMT4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38735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ThreePhaseYVolt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7" t="4785" r="21480" b="35886"/>
          <a:stretch>
            <a:fillRect/>
          </a:stretch>
        </p:blipFill>
        <p:spPr bwMode="auto">
          <a:xfrm>
            <a:off x="6781801" y="3581400"/>
            <a:ext cx="30892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8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Wye Connection Line Voltages</a:t>
            </a:r>
          </a:p>
        </p:txBody>
      </p:sp>
      <p:grpSp>
        <p:nvGrpSpPr>
          <p:cNvPr id="18436" name="Group 23"/>
          <p:cNvGrpSpPr>
            <a:grpSpLocks/>
          </p:cNvGrpSpPr>
          <p:nvPr/>
        </p:nvGrpSpPr>
        <p:grpSpPr bwMode="auto">
          <a:xfrm>
            <a:off x="2971800" y="1371600"/>
            <a:ext cx="3657600" cy="2605088"/>
            <a:chOff x="960" y="1056"/>
            <a:chExt cx="2304" cy="1641"/>
          </a:xfrm>
        </p:grpSpPr>
        <p:grpSp>
          <p:nvGrpSpPr>
            <p:cNvPr id="18440" name="Group 5"/>
            <p:cNvGrpSpPr>
              <a:grpSpLocks/>
            </p:cNvGrpSpPr>
            <p:nvPr/>
          </p:nvGrpSpPr>
          <p:grpSpPr bwMode="auto">
            <a:xfrm>
              <a:off x="1253" y="1224"/>
              <a:ext cx="1505" cy="1240"/>
              <a:chOff x="1296" y="1440"/>
              <a:chExt cx="1728" cy="1488"/>
            </a:xfrm>
          </p:grpSpPr>
          <p:sp>
            <p:nvSpPr>
              <p:cNvPr id="18456" name="Line 3"/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488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Line 4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1728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1" name="Group 10"/>
            <p:cNvGrpSpPr>
              <a:grpSpLocks/>
            </p:cNvGrpSpPr>
            <p:nvPr/>
          </p:nvGrpSpPr>
          <p:grpSpPr bwMode="auto">
            <a:xfrm>
              <a:off x="1880" y="1384"/>
              <a:ext cx="627" cy="880"/>
              <a:chOff x="2016" y="1632"/>
              <a:chExt cx="720" cy="1056"/>
            </a:xfrm>
          </p:grpSpPr>
          <p:sp>
            <p:nvSpPr>
              <p:cNvPr id="18453" name="Line 6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Line 7"/>
              <p:cNvSpPr>
                <a:spLocks noChangeShapeType="1"/>
              </p:cNvSpPr>
              <p:nvPr/>
            </p:nvSpPr>
            <p:spPr bwMode="auto">
              <a:xfrm rot="7200000">
                <a:off x="1728" y="240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Line 8"/>
              <p:cNvSpPr>
                <a:spLocks noChangeShapeType="1"/>
              </p:cNvSpPr>
              <p:nvPr/>
            </p:nvSpPr>
            <p:spPr bwMode="auto">
              <a:xfrm rot="-7200000">
                <a:off x="1728" y="192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 rot="-1800000">
              <a:off x="1948" y="1614"/>
              <a:ext cx="867" cy="1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rot="-9000000">
              <a:off x="1211" y="1624"/>
              <a:ext cx="867" cy="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rot="5400000">
              <a:off x="1591" y="2238"/>
              <a:ext cx="829" cy="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rot="-3600000">
              <a:off x="2393" y="1623"/>
              <a:ext cx="480" cy="1"/>
            </a:xfrm>
            <a:prstGeom prst="line">
              <a:avLst/>
            </a:prstGeom>
            <a:noFill/>
            <a:ln w="6350" cap="rnd">
              <a:solidFill>
                <a:srgbClr val="99CC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2298" y="1824"/>
              <a:ext cx="7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an</a:t>
              </a:r>
              <a:endParaRPr lang="en-US" altLang="en-US"/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1536" y="1056"/>
              <a:ext cx="7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cn</a:t>
              </a:r>
              <a:endParaRPr lang="en-US" altLang="en-US"/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1503" y="2104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bn</a:t>
              </a:r>
              <a:endParaRPr lang="en-US" altLang="en-US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2507" y="1104"/>
              <a:ext cx="7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ab</a:t>
              </a:r>
              <a:endParaRPr lang="en-US" altLang="en-US"/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960" y="1264"/>
              <a:ext cx="8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2047" y="2464"/>
              <a:ext cx="7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bc</a:t>
              </a:r>
              <a:endParaRPr lang="en-US" altLang="en-US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>
              <a:off x="2632" y="1704"/>
              <a:ext cx="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21"/>
          <p:cNvSpPr txBox="1">
            <a:spLocks noChangeArrowheads="1"/>
          </p:cNvSpPr>
          <p:nvPr/>
        </p:nvSpPr>
        <p:spPr bwMode="auto">
          <a:xfrm>
            <a:off x="6324601" y="2133600"/>
            <a:ext cx="1330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-V</a:t>
            </a:r>
            <a:r>
              <a:rPr lang="en-US" altLang="en-US" baseline="-25000"/>
              <a:t>bn</a:t>
            </a:r>
            <a:endParaRPr lang="en-US" altLang="en-US"/>
          </a:p>
        </p:txBody>
      </p:sp>
      <p:graphicFrame>
        <p:nvGraphicFramePr>
          <p:cNvPr id="18434" name="Object 24"/>
          <p:cNvGraphicFramePr>
            <a:graphicFrameLocks noChangeAspect="1"/>
          </p:cNvGraphicFramePr>
          <p:nvPr/>
        </p:nvGraphicFramePr>
        <p:xfrm>
          <a:off x="2857500" y="4343400"/>
          <a:ext cx="6019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6019800" imgH="2362200" progId="Equation.DSMT4">
                  <p:embed/>
                </p:oleObj>
              </mc:Choice>
              <mc:Fallback>
                <p:oleObj name="Equation" r:id="rId4" imgW="6019800" imgH="2362200" progId="Equation.DSMT4">
                  <p:embed/>
                  <p:pic>
                    <p:nvPicPr>
                      <p:cNvPr id="1843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4343400"/>
                        <a:ext cx="6019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8366126" y="4943475"/>
            <a:ext cx="1608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Line to line</a:t>
            </a:r>
          </a:p>
          <a:p>
            <a:pPr eaLnBrk="1" hangingPunct="1"/>
            <a:r>
              <a:rPr lang="en-US" altLang="en-US"/>
              <a:t>voltages are</a:t>
            </a:r>
          </a:p>
          <a:p>
            <a:pPr eaLnBrk="1" hangingPunct="1"/>
            <a:r>
              <a:rPr lang="en-US" altLang="en-US"/>
              <a:t>also balanced</a:t>
            </a:r>
          </a:p>
        </p:txBody>
      </p:sp>
      <p:sp>
        <p:nvSpPr>
          <p:cNvPr id="18439" name="Text Box 26"/>
          <p:cNvSpPr txBox="1">
            <a:spLocks noChangeArrowheads="1"/>
          </p:cNvSpPr>
          <p:nvPr/>
        </p:nvSpPr>
        <p:spPr bwMode="auto">
          <a:xfrm>
            <a:off x="6858000" y="3352800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  (α = 0 in this case)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Wye Connection, cont’d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/>
              <a:t>Define voltage/current across/through device to be phase voltage/current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mtClean="0"/>
              <a:t>Define voltage/current across/through lines to be line voltage/current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en-US" smtClean="0"/>
          </a:p>
        </p:txBody>
      </p:sp>
      <p:graphicFrame>
        <p:nvGraphicFramePr>
          <p:cNvPr id="19458" name="Object 0"/>
          <p:cNvGraphicFramePr>
            <a:graphicFrameLocks noChangeAspect="1"/>
          </p:cNvGraphicFramePr>
          <p:nvPr/>
        </p:nvGraphicFramePr>
        <p:xfrm>
          <a:off x="2914650" y="3549650"/>
          <a:ext cx="5943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5943600" imgH="1905000" progId="Equation.DSMT4">
                  <p:embed/>
                </p:oleObj>
              </mc:Choice>
              <mc:Fallback>
                <p:oleObj name="Equation" r:id="rId4" imgW="5943600" imgH="1905000" progId="Equation.DSMT4">
                  <p:embed/>
                  <p:pic>
                    <p:nvPicPr>
                      <p:cNvPr id="1945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549650"/>
                        <a:ext cx="5943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8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Delta Connection</a:t>
            </a:r>
          </a:p>
        </p:txBody>
      </p:sp>
      <p:pic>
        <p:nvPicPr>
          <p:cNvPr id="20484" name="Picture 4" descr="ThreePhaseDel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35800" b="47847"/>
          <a:stretch>
            <a:fillRect/>
          </a:stretch>
        </p:blipFill>
        <p:spPr bwMode="auto">
          <a:xfrm>
            <a:off x="2590801" y="1447800"/>
            <a:ext cx="40052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26"/>
          <p:cNvGrpSpPr>
            <a:grpSpLocks/>
          </p:cNvGrpSpPr>
          <p:nvPr/>
        </p:nvGrpSpPr>
        <p:grpSpPr bwMode="auto">
          <a:xfrm>
            <a:off x="2895600" y="3505201"/>
            <a:ext cx="3716338" cy="2646363"/>
            <a:chOff x="912" y="816"/>
            <a:chExt cx="2341" cy="1667"/>
          </a:xfrm>
        </p:grpSpPr>
        <p:grpSp>
          <p:nvGrpSpPr>
            <p:cNvPr id="20486" name="Group 24"/>
            <p:cNvGrpSpPr>
              <a:grpSpLocks/>
            </p:cNvGrpSpPr>
            <p:nvPr/>
          </p:nvGrpSpPr>
          <p:grpSpPr bwMode="auto">
            <a:xfrm rot="4800000">
              <a:off x="861" y="1161"/>
              <a:ext cx="1604" cy="1039"/>
              <a:chOff x="1163" y="1422"/>
              <a:chExt cx="1604" cy="1039"/>
            </a:xfrm>
          </p:grpSpPr>
          <p:sp>
            <p:nvSpPr>
              <p:cNvPr id="20501" name="Line 13"/>
              <p:cNvSpPr>
                <a:spLocks noChangeShapeType="1"/>
              </p:cNvSpPr>
              <p:nvPr/>
            </p:nvSpPr>
            <p:spPr bwMode="auto">
              <a:xfrm rot="-1800000">
                <a:off x="1900" y="142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Line 14"/>
              <p:cNvSpPr>
                <a:spLocks noChangeShapeType="1"/>
              </p:cNvSpPr>
              <p:nvPr/>
            </p:nvSpPr>
            <p:spPr bwMode="auto">
              <a:xfrm rot="-9000000">
                <a:off x="1163" y="143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Line 15"/>
              <p:cNvSpPr>
                <a:spLocks noChangeShapeType="1"/>
              </p:cNvSpPr>
              <p:nvPr/>
            </p:nvSpPr>
            <p:spPr bwMode="auto">
              <a:xfrm rot="5400000">
                <a:off x="1543" y="2046"/>
                <a:ext cx="829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87" name="Text Box 18"/>
            <p:cNvSpPr txBox="1">
              <a:spLocks noChangeArrowheads="1"/>
            </p:cNvSpPr>
            <p:nvPr/>
          </p:nvSpPr>
          <p:spPr bwMode="auto">
            <a:xfrm>
              <a:off x="1632" y="864"/>
              <a:ext cx="7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20488" name="Text Box 21"/>
            <p:cNvSpPr txBox="1">
              <a:spLocks noChangeArrowheads="1"/>
            </p:cNvSpPr>
            <p:nvPr/>
          </p:nvSpPr>
          <p:spPr bwMode="auto">
            <a:xfrm>
              <a:off x="2304" y="816"/>
              <a:ext cx="8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c</a:t>
              </a:r>
              <a:endParaRPr lang="en-US" altLang="en-US"/>
            </a:p>
          </p:txBody>
        </p:sp>
        <p:grpSp>
          <p:nvGrpSpPr>
            <p:cNvPr id="20489" name="Group 25"/>
            <p:cNvGrpSpPr>
              <a:grpSpLocks/>
            </p:cNvGrpSpPr>
            <p:nvPr/>
          </p:nvGrpSpPr>
          <p:grpSpPr bwMode="auto">
            <a:xfrm>
              <a:off x="912" y="1032"/>
              <a:ext cx="2341" cy="1361"/>
              <a:chOff x="912" y="1032"/>
              <a:chExt cx="2341" cy="1361"/>
            </a:xfrm>
          </p:grpSpPr>
          <p:grpSp>
            <p:nvGrpSpPr>
              <p:cNvPr id="20490" name="Group 6"/>
              <p:cNvGrpSpPr>
                <a:grpSpLocks/>
              </p:cNvGrpSpPr>
              <p:nvPr/>
            </p:nvGrpSpPr>
            <p:grpSpPr bwMode="auto">
              <a:xfrm>
                <a:off x="1205" y="1032"/>
                <a:ext cx="1505" cy="1240"/>
                <a:chOff x="1296" y="1440"/>
                <a:chExt cx="1728" cy="1488"/>
              </a:xfrm>
            </p:grpSpPr>
            <p:sp>
              <p:nvSpPr>
                <p:cNvPr id="20499" name="Line 7"/>
                <p:cNvSpPr>
                  <a:spLocks noChangeShapeType="1"/>
                </p:cNvSpPr>
                <p:nvPr/>
              </p:nvSpPr>
              <p:spPr bwMode="auto">
                <a:xfrm>
                  <a:off x="2160" y="1440"/>
                  <a:ext cx="0" cy="148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0" name="Line 8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1728" cy="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91" name="Group 9"/>
              <p:cNvGrpSpPr>
                <a:grpSpLocks/>
              </p:cNvGrpSpPr>
              <p:nvPr/>
            </p:nvGrpSpPr>
            <p:grpSpPr bwMode="auto">
              <a:xfrm rot="1200000">
                <a:off x="1824" y="1248"/>
                <a:ext cx="627" cy="880"/>
                <a:chOff x="2016" y="1632"/>
                <a:chExt cx="720" cy="1056"/>
              </a:xfrm>
            </p:grpSpPr>
            <p:sp>
              <p:nvSpPr>
                <p:cNvPr id="20496" name="Line 10"/>
                <p:cNvSpPr>
                  <a:spLocks noChangeShapeType="1"/>
                </p:cNvSpPr>
                <p:nvPr/>
              </p:nvSpPr>
              <p:spPr bwMode="auto">
                <a:xfrm>
                  <a:off x="2160" y="216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7" name="Line 11"/>
                <p:cNvSpPr>
                  <a:spLocks noChangeShapeType="1"/>
                </p:cNvSpPr>
                <p:nvPr/>
              </p:nvSpPr>
              <p:spPr bwMode="auto">
                <a:xfrm rot="7200000">
                  <a:off x="1728" y="240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8" name="Line 12"/>
                <p:cNvSpPr>
                  <a:spLocks noChangeShapeType="1"/>
                </p:cNvSpPr>
                <p:nvPr/>
              </p:nvSpPr>
              <p:spPr bwMode="auto">
                <a:xfrm rot="-7200000">
                  <a:off x="1728" y="192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492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680"/>
                <a:ext cx="7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ab</a:t>
                </a:r>
                <a:endParaRPr lang="en-US" altLang="en-US"/>
              </a:p>
            </p:txBody>
          </p:sp>
          <p:sp>
            <p:nvSpPr>
              <p:cNvPr id="20493" name="Text Box 19"/>
              <p:cNvSpPr txBox="1">
                <a:spLocks noChangeArrowheads="1"/>
              </p:cNvSpPr>
              <p:nvPr/>
            </p:nvSpPr>
            <p:spPr bwMode="auto">
              <a:xfrm>
                <a:off x="1296" y="1824"/>
                <a:ext cx="6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bc</a:t>
                </a:r>
                <a:endParaRPr lang="en-US" altLang="en-US"/>
              </a:p>
            </p:txBody>
          </p:sp>
          <p:sp>
            <p:nvSpPr>
              <p:cNvPr id="20494" name="Text Box 20"/>
              <p:cNvSpPr txBox="1">
                <a:spLocks noChangeArrowheads="1"/>
              </p:cNvSpPr>
              <p:nvPr/>
            </p:nvSpPr>
            <p:spPr bwMode="auto">
              <a:xfrm>
                <a:off x="2496" y="2160"/>
                <a:ext cx="7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a</a:t>
                </a:r>
                <a:endParaRPr lang="en-US" altLang="en-US"/>
              </a:p>
            </p:txBody>
          </p:sp>
          <p:sp>
            <p:nvSpPr>
              <p:cNvPr id="20495" name="Text Box 22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73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  <a:r>
                  <a:rPr lang="en-US" altLang="en-US" baseline="-25000"/>
                  <a:t>b</a:t>
                </a:r>
                <a:endParaRPr lang="en-US" altLang="en-US"/>
              </a:p>
            </p:txBody>
          </p:sp>
        </p:grpSp>
      </p:grpSp>
      <p:graphicFrame>
        <p:nvGraphicFramePr>
          <p:cNvPr id="20482" name="Object 27"/>
          <p:cNvGraphicFramePr>
            <a:graphicFrameLocks noChangeAspect="1"/>
          </p:cNvGraphicFramePr>
          <p:nvPr/>
        </p:nvGraphicFramePr>
        <p:xfrm>
          <a:off x="6953250" y="1397000"/>
          <a:ext cx="32512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3251200" imgH="5130800" progId="Equation.DSMT4">
                  <p:embed/>
                </p:oleObj>
              </mc:Choice>
              <mc:Fallback>
                <p:oleObj name="Equation" r:id="rId5" imgW="3251200" imgH="5130800" progId="Equation.DSMT4">
                  <p:embed/>
                  <p:pic>
                    <p:nvPicPr>
                      <p:cNvPr id="2048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1397000"/>
                        <a:ext cx="32512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7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Phase Example	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524000"/>
            <a:ext cx="8001000" cy="106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mtClean="0"/>
              <a:t>Assume a </a:t>
            </a:r>
            <a:r>
              <a:rPr lang="en-US" altLang="en-US" smtClean="0">
                <a:sym typeface="Symbol" panose="05050102010706020507" pitchFamily="18" charset="2"/>
              </a:rPr>
              <a:t>-connected load is supplied from a 3 </a:t>
            </a:r>
            <a:br>
              <a:rPr lang="en-US" altLang="en-US" smtClean="0">
                <a:sym typeface="Symbol" panose="05050102010706020507" pitchFamily="18" charset="2"/>
              </a:rPr>
            </a:br>
            <a:r>
              <a:rPr lang="en-US" altLang="en-US" smtClean="0">
                <a:sym typeface="Symbol" panose="05050102010706020507" pitchFamily="18" charset="2"/>
              </a:rPr>
              <a:t>13.8 kV (L-L) source with Z = 10020</a:t>
            </a:r>
            <a:r>
              <a:rPr lang="en-US" altLang="en-US" smtClean="0">
                <a:latin typeface="Symbol" panose="05050102010706020507" pitchFamily="18" charset="2"/>
                <a:sym typeface="Symbol" panose="05050102010706020507" pitchFamily="18" charset="2"/>
              </a:rPr>
              <a:t>W</a:t>
            </a:r>
            <a:endParaRPr lang="en-US" altLang="en-US" smtClean="0">
              <a:latin typeface="Symbol" panose="05050102010706020507" pitchFamily="18" charset="2"/>
            </a:endParaRPr>
          </a:p>
        </p:txBody>
      </p:sp>
      <p:pic>
        <p:nvPicPr>
          <p:cNvPr id="21510" name="Picture 4" descr="ThreePhase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430" r="17647" b="73079"/>
          <a:stretch>
            <a:fillRect/>
          </a:stretch>
        </p:blipFill>
        <p:spPr bwMode="auto">
          <a:xfrm>
            <a:off x="2590800" y="2514601"/>
            <a:ext cx="4419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7251700" y="2667000"/>
          <a:ext cx="3136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5" imgW="3136900" imgH="1524000" progId="Equation.DSMT4">
                  <p:embed/>
                </p:oleObj>
              </mc:Choice>
              <mc:Fallback>
                <p:oleObj name="Equation" r:id="rId5" imgW="3136900" imgH="1524000" progId="Equation.DSMT4">
                  <p:embed/>
                  <p:pic>
                    <p:nvPicPr>
                      <p:cNvPr id="215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2667000"/>
                        <a:ext cx="31369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2597150" y="4800600"/>
          <a:ext cx="7226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7" imgW="7226300" imgH="1447800" progId="Equation.DSMT4">
                  <p:embed/>
                </p:oleObj>
              </mc:Choice>
              <mc:Fallback>
                <p:oleObj name="Equation" r:id="rId7" imgW="7226300" imgH="1447800" progId="Equation.DSMT4">
                  <p:embed/>
                  <p:pic>
                    <p:nvPicPr>
                      <p:cNvPr id="215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800600"/>
                        <a:ext cx="72263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4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257</Words>
  <Application>Microsoft Office PowerPoint</Application>
  <PresentationFormat>Widescreen</PresentationFormat>
  <Paragraphs>59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</vt:lpstr>
      <vt:lpstr>Times New Roman</vt:lpstr>
      <vt:lpstr>Wingdings</vt:lpstr>
      <vt:lpstr>Office Theme</vt:lpstr>
      <vt:lpstr>MathType 4.0 Equation</vt:lpstr>
      <vt:lpstr>MathType 5.0 Equation</vt:lpstr>
      <vt:lpstr>MathType 6.0 Equation</vt:lpstr>
      <vt:lpstr>Lecture 4</vt:lpstr>
      <vt:lpstr>Balanced 3 Phase () Systems</vt:lpstr>
      <vt:lpstr>Balanced 3 -- No Neutral Current</vt:lpstr>
      <vt:lpstr>Advantages of 3 Power</vt:lpstr>
      <vt:lpstr>Three Phase - Wye Connection</vt:lpstr>
      <vt:lpstr>Wye Connection Line Voltages</vt:lpstr>
      <vt:lpstr>Wye Connection, cont’d</vt:lpstr>
      <vt:lpstr>Delta Connection</vt:lpstr>
      <vt:lpstr>Three Phase Example </vt:lpstr>
      <vt:lpstr>Three Phase Example, cont’d</vt:lpstr>
      <vt:lpstr>Delta-Wye Transformation</vt:lpstr>
      <vt:lpstr>Delta-Wye Transformation Proof</vt:lpstr>
      <vt:lpstr>Delta-Wye Transformation, cont’d</vt:lpstr>
      <vt:lpstr>Three Phase Transmission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Shay</dc:creator>
  <cp:lastModifiedBy>Shay</cp:lastModifiedBy>
  <cp:revision>1</cp:revision>
  <dcterms:created xsi:type="dcterms:W3CDTF">2019-10-28T05:56:31Z</dcterms:created>
  <dcterms:modified xsi:type="dcterms:W3CDTF">2019-10-28T05:59:18Z</dcterms:modified>
</cp:coreProperties>
</file>