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300" r:id="rId6"/>
    <p:sldId id="307" r:id="rId7"/>
    <p:sldId id="308" r:id="rId8"/>
    <p:sldId id="309" r:id="rId9"/>
    <p:sldId id="310" r:id="rId10"/>
    <p:sldId id="311" r:id="rId11"/>
    <p:sldId id="312" r:id="rId12"/>
    <p:sldId id="313" r:id="rId13"/>
    <p:sldId id="314" r:id="rId14"/>
    <p:sldId id="316" r:id="rId15"/>
    <p:sldId id="315" r:id="rId16"/>
    <p:sldId id="317" r:id="rId17"/>
    <p:sldId id="318" r:id="rId18"/>
    <p:sldId id="319" r:id="rId19"/>
    <p:sldId id="32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8DF3B8-0D3D-469C-9A39-C610940E35CB}" v="92" dt="2020-11-11T11:31:38.7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4702" autoAdjust="0"/>
  </p:normalViewPr>
  <p:slideViewPr>
    <p:cSldViewPr snapToGrid="0">
      <p:cViewPr varScale="1">
        <p:scale>
          <a:sx n="51" d="100"/>
          <a:sy n="51" d="100"/>
        </p:scale>
        <p:origin x="1256"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HAMMAD ULLAH" userId="33ee3d69-cd84-4ea5-949a-c43239165b00" providerId="ADAL" clId="{A2013F54-56EC-41D8-AED5-DC29A4617121}"/>
    <pc:docChg chg="undo custSel addSld delSld modSld">
      <pc:chgData name="MUHAMMAD ULLAH" userId="33ee3d69-cd84-4ea5-949a-c43239165b00" providerId="ADAL" clId="{A2013F54-56EC-41D8-AED5-DC29A4617121}" dt="2020-11-11T11:45:01.373" v="1278" actId="2696"/>
      <pc:docMkLst>
        <pc:docMk/>
      </pc:docMkLst>
      <pc:sldChg chg="del">
        <pc:chgData name="MUHAMMAD ULLAH" userId="33ee3d69-cd84-4ea5-949a-c43239165b00" providerId="ADAL" clId="{A2013F54-56EC-41D8-AED5-DC29A4617121}" dt="2020-11-11T11:45:01.307" v="1264" actId="2696"/>
        <pc:sldMkLst>
          <pc:docMk/>
          <pc:sldMk cId="902844301" sldId="257"/>
        </pc:sldMkLst>
      </pc:sldChg>
      <pc:sldChg chg="del">
        <pc:chgData name="MUHAMMAD ULLAH" userId="33ee3d69-cd84-4ea5-949a-c43239165b00" providerId="ADAL" clId="{A2013F54-56EC-41D8-AED5-DC29A4617121}" dt="2020-11-11T11:45:01.289" v="1260" actId="2696"/>
        <pc:sldMkLst>
          <pc:docMk/>
          <pc:sldMk cId="444460727" sldId="258"/>
        </pc:sldMkLst>
      </pc:sldChg>
      <pc:sldChg chg="del">
        <pc:chgData name="MUHAMMAD ULLAH" userId="33ee3d69-cd84-4ea5-949a-c43239165b00" providerId="ADAL" clId="{A2013F54-56EC-41D8-AED5-DC29A4617121}" dt="2020-11-11T11:45:01.373" v="1278" actId="2696"/>
        <pc:sldMkLst>
          <pc:docMk/>
          <pc:sldMk cId="3240636675" sldId="259"/>
        </pc:sldMkLst>
      </pc:sldChg>
      <pc:sldChg chg="del">
        <pc:chgData name="MUHAMMAD ULLAH" userId="33ee3d69-cd84-4ea5-949a-c43239165b00" providerId="ADAL" clId="{A2013F54-56EC-41D8-AED5-DC29A4617121}" dt="2020-11-11T11:45:01.372" v="1277" actId="2696"/>
        <pc:sldMkLst>
          <pc:docMk/>
          <pc:sldMk cId="0" sldId="261"/>
        </pc:sldMkLst>
      </pc:sldChg>
      <pc:sldChg chg="del">
        <pc:chgData name="MUHAMMAD ULLAH" userId="33ee3d69-cd84-4ea5-949a-c43239165b00" providerId="ADAL" clId="{A2013F54-56EC-41D8-AED5-DC29A4617121}" dt="2020-11-11T11:45:01.369" v="1275" actId="2696"/>
        <pc:sldMkLst>
          <pc:docMk/>
          <pc:sldMk cId="0" sldId="262"/>
        </pc:sldMkLst>
      </pc:sldChg>
      <pc:sldChg chg="del">
        <pc:chgData name="MUHAMMAD ULLAH" userId="33ee3d69-cd84-4ea5-949a-c43239165b00" providerId="ADAL" clId="{A2013F54-56EC-41D8-AED5-DC29A4617121}" dt="2020-11-11T11:45:01.355" v="1273" actId="2696"/>
        <pc:sldMkLst>
          <pc:docMk/>
          <pc:sldMk cId="0" sldId="263"/>
        </pc:sldMkLst>
      </pc:sldChg>
      <pc:sldChg chg="del">
        <pc:chgData name="MUHAMMAD ULLAH" userId="33ee3d69-cd84-4ea5-949a-c43239165b00" providerId="ADAL" clId="{A2013F54-56EC-41D8-AED5-DC29A4617121}" dt="2020-11-11T11:45:01.339" v="1271" actId="2696"/>
        <pc:sldMkLst>
          <pc:docMk/>
          <pc:sldMk cId="0" sldId="265"/>
        </pc:sldMkLst>
      </pc:sldChg>
      <pc:sldChg chg="del">
        <pc:chgData name="MUHAMMAD ULLAH" userId="33ee3d69-cd84-4ea5-949a-c43239165b00" providerId="ADAL" clId="{A2013F54-56EC-41D8-AED5-DC29A4617121}" dt="2020-11-11T11:45:01.335" v="1270" actId="2696"/>
        <pc:sldMkLst>
          <pc:docMk/>
          <pc:sldMk cId="0" sldId="266"/>
        </pc:sldMkLst>
      </pc:sldChg>
      <pc:sldChg chg="del">
        <pc:chgData name="MUHAMMAD ULLAH" userId="33ee3d69-cd84-4ea5-949a-c43239165b00" providerId="ADAL" clId="{A2013F54-56EC-41D8-AED5-DC29A4617121}" dt="2020-11-11T11:45:01.332" v="1269" actId="2696"/>
        <pc:sldMkLst>
          <pc:docMk/>
          <pc:sldMk cId="0" sldId="267"/>
        </pc:sldMkLst>
      </pc:sldChg>
      <pc:sldChg chg="del">
        <pc:chgData name="MUHAMMAD ULLAH" userId="33ee3d69-cd84-4ea5-949a-c43239165b00" providerId="ADAL" clId="{A2013F54-56EC-41D8-AED5-DC29A4617121}" dt="2020-11-11T11:45:01.357" v="1274" actId="2696"/>
        <pc:sldMkLst>
          <pc:docMk/>
          <pc:sldMk cId="0" sldId="281"/>
        </pc:sldMkLst>
      </pc:sldChg>
      <pc:sldChg chg="del">
        <pc:chgData name="MUHAMMAD ULLAH" userId="33ee3d69-cd84-4ea5-949a-c43239165b00" providerId="ADAL" clId="{A2013F54-56EC-41D8-AED5-DC29A4617121}" dt="2020-11-11T11:45:01.353" v="1272" actId="2696"/>
        <pc:sldMkLst>
          <pc:docMk/>
          <pc:sldMk cId="0" sldId="290"/>
        </pc:sldMkLst>
      </pc:sldChg>
      <pc:sldChg chg="del">
        <pc:chgData name="MUHAMMAD ULLAH" userId="33ee3d69-cd84-4ea5-949a-c43239165b00" providerId="ADAL" clId="{A2013F54-56EC-41D8-AED5-DC29A4617121}" dt="2020-11-11T11:45:01.303" v="1263" actId="2696"/>
        <pc:sldMkLst>
          <pc:docMk/>
          <pc:sldMk cId="1699814413" sldId="295"/>
        </pc:sldMkLst>
      </pc:sldChg>
      <pc:sldChg chg="del">
        <pc:chgData name="MUHAMMAD ULLAH" userId="33ee3d69-cd84-4ea5-949a-c43239165b00" providerId="ADAL" clId="{A2013F54-56EC-41D8-AED5-DC29A4617121}" dt="2020-11-11T11:45:01.313" v="1265" actId="2696"/>
        <pc:sldMkLst>
          <pc:docMk/>
          <pc:sldMk cId="2700266102" sldId="297"/>
        </pc:sldMkLst>
      </pc:sldChg>
      <pc:sldChg chg="del">
        <pc:chgData name="MUHAMMAD ULLAH" userId="33ee3d69-cd84-4ea5-949a-c43239165b00" providerId="ADAL" clId="{A2013F54-56EC-41D8-AED5-DC29A4617121}" dt="2020-11-11T11:45:01.299" v="1262" actId="2696"/>
        <pc:sldMkLst>
          <pc:docMk/>
          <pc:sldMk cId="792789245" sldId="298"/>
        </pc:sldMkLst>
      </pc:sldChg>
      <pc:sldChg chg="del">
        <pc:chgData name="MUHAMMAD ULLAH" userId="33ee3d69-cd84-4ea5-949a-c43239165b00" providerId="ADAL" clId="{A2013F54-56EC-41D8-AED5-DC29A4617121}" dt="2020-11-11T11:45:01.293" v="1261" actId="2696"/>
        <pc:sldMkLst>
          <pc:docMk/>
          <pc:sldMk cId="3151622725" sldId="299"/>
        </pc:sldMkLst>
      </pc:sldChg>
      <pc:sldChg chg="del">
        <pc:chgData name="MUHAMMAD ULLAH" userId="33ee3d69-cd84-4ea5-949a-c43239165b00" providerId="ADAL" clId="{A2013F54-56EC-41D8-AED5-DC29A4617121}" dt="2020-11-11T11:45:01.328" v="1268" actId="2696"/>
        <pc:sldMkLst>
          <pc:docMk/>
          <pc:sldMk cId="2032326210" sldId="301"/>
        </pc:sldMkLst>
      </pc:sldChg>
      <pc:sldChg chg="del">
        <pc:chgData name="MUHAMMAD ULLAH" userId="33ee3d69-cd84-4ea5-949a-c43239165b00" providerId="ADAL" clId="{A2013F54-56EC-41D8-AED5-DC29A4617121}" dt="2020-11-11T11:45:01.324" v="1267" actId="2696"/>
        <pc:sldMkLst>
          <pc:docMk/>
          <pc:sldMk cId="2030333388" sldId="305"/>
        </pc:sldMkLst>
      </pc:sldChg>
      <pc:sldChg chg="del">
        <pc:chgData name="MUHAMMAD ULLAH" userId="33ee3d69-cd84-4ea5-949a-c43239165b00" providerId="ADAL" clId="{A2013F54-56EC-41D8-AED5-DC29A4617121}" dt="2020-11-11T11:45:01.319" v="1266" actId="2696"/>
        <pc:sldMkLst>
          <pc:docMk/>
          <pc:sldMk cId="2740860575" sldId="306"/>
        </pc:sldMkLst>
      </pc:sldChg>
      <pc:sldChg chg="modSp">
        <pc:chgData name="MUHAMMAD ULLAH" userId="33ee3d69-cd84-4ea5-949a-c43239165b00" providerId="ADAL" clId="{A2013F54-56EC-41D8-AED5-DC29A4617121}" dt="2020-11-11T07:13:38.547" v="53" actId="123"/>
        <pc:sldMkLst>
          <pc:docMk/>
          <pc:sldMk cId="2952287589" sldId="307"/>
        </pc:sldMkLst>
        <pc:spChg chg="mod">
          <ac:chgData name="MUHAMMAD ULLAH" userId="33ee3d69-cd84-4ea5-949a-c43239165b00" providerId="ADAL" clId="{A2013F54-56EC-41D8-AED5-DC29A4617121}" dt="2020-11-11T07:09:45.858" v="9" actId="20577"/>
          <ac:spMkLst>
            <pc:docMk/>
            <pc:sldMk cId="2952287589" sldId="307"/>
            <ac:spMk id="2" creationId="{F7D977F7-E785-4C90-8566-E8248571E854}"/>
          </ac:spMkLst>
        </pc:spChg>
        <pc:spChg chg="mod">
          <ac:chgData name="MUHAMMAD ULLAH" userId="33ee3d69-cd84-4ea5-949a-c43239165b00" providerId="ADAL" clId="{A2013F54-56EC-41D8-AED5-DC29A4617121}" dt="2020-11-11T07:13:38.547" v="53" actId="123"/>
          <ac:spMkLst>
            <pc:docMk/>
            <pc:sldMk cId="2952287589" sldId="307"/>
            <ac:spMk id="3" creationId="{1221E529-E163-41A7-9518-089800B7AAF9}"/>
          </ac:spMkLst>
        </pc:spChg>
      </pc:sldChg>
      <pc:sldChg chg="modSp add">
        <pc:chgData name="MUHAMMAD ULLAH" userId="33ee3d69-cd84-4ea5-949a-c43239165b00" providerId="ADAL" clId="{A2013F54-56EC-41D8-AED5-DC29A4617121}" dt="2020-11-11T07:15:36.582" v="86" actId="20577"/>
        <pc:sldMkLst>
          <pc:docMk/>
          <pc:sldMk cId="3820955347" sldId="308"/>
        </pc:sldMkLst>
        <pc:spChg chg="mod">
          <ac:chgData name="MUHAMMAD ULLAH" userId="33ee3d69-cd84-4ea5-949a-c43239165b00" providerId="ADAL" clId="{A2013F54-56EC-41D8-AED5-DC29A4617121}" dt="2020-11-11T07:15:36.582" v="86" actId="20577"/>
          <ac:spMkLst>
            <pc:docMk/>
            <pc:sldMk cId="3820955347" sldId="308"/>
            <ac:spMk id="2" creationId="{F7D977F7-E785-4C90-8566-E8248571E854}"/>
          </ac:spMkLst>
        </pc:spChg>
        <pc:spChg chg="mod">
          <ac:chgData name="MUHAMMAD ULLAH" userId="33ee3d69-cd84-4ea5-949a-c43239165b00" providerId="ADAL" clId="{A2013F54-56EC-41D8-AED5-DC29A4617121}" dt="2020-11-11T07:14:41.171" v="68" actId="123"/>
          <ac:spMkLst>
            <pc:docMk/>
            <pc:sldMk cId="3820955347" sldId="308"/>
            <ac:spMk id="3" creationId="{1221E529-E163-41A7-9518-089800B7AAF9}"/>
          </ac:spMkLst>
        </pc:spChg>
      </pc:sldChg>
      <pc:sldChg chg="modSp add modNotesTx">
        <pc:chgData name="MUHAMMAD ULLAH" userId="33ee3d69-cd84-4ea5-949a-c43239165b00" providerId="ADAL" clId="{A2013F54-56EC-41D8-AED5-DC29A4617121}" dt="2020-11-11T07:34:20.339" v="159" actId="313"/>
        <pc:sldMkLst>
          <pc:docMk/>
          <pc:sldMk cId="55547507" sldId="309"/>
        </pc:sldMkLst>
        <pc:spChg chg="mod">
          <ac:chgData name="MUHAMMAD ULLAH" userId="33ee3d69-cd84-4ea5-949a-c43239165b00" providerId="ADAL" clId="{A2013F54-56EC-41D8-AED5-DC29A4617121}" dt="2020-11-11T07:23:38.160" v="141" actId="113"/>
          <ac:spMkLst>
            <pc:docMk/>
            <pc:sldMk cId="55547507" sldId="309"/>
            <ac:spMk id="3" creationId="{1221E529-E163-41A7-9518-089800B7AAF9}"/>
          </ac:spMkLst>
        </pc:spChg>
      </pc:sldChg>
      <pc:sldChg chg="modSp add modNotesTx">
        <pc:chgData name="MUHAMMAD ULLAH" userId="33ee3d69-cd84-4ea5-949a-c43239165b00" providerId="ADAL" clId="{A2013F54-56EC-41D8-AED5-DC29A4617121}" dt="2020-11-11T07:53:01.229" v="419" actId="27636"/>
        <pc:sldMkLst>
          <pc:docMk/>
          <pc:sldMk cId="1373756823" sldId="310"/>
        </pc:sldMkLst>
        <pc:spChg chg="mod">
          <ac:chgData name="MUHAMMAD ULLAH" userId="33ee3d69-cd84-4ea5-949a-c43239165b00" providerId="ADAL" clId="{A2013F54-56EC-41D8-AED5-DC29A4617121}" dt="2020-11-11T07:42:43.661" v="244" actId="20577"/>
          <ac:spMkLst>
            <pc:docMk/>
            <pc:sldMk cId="1373756823" sldId="310"/>
            <ac:spMk id="2" creationId="{F7D977F7-E785-4C90-8566-E8248571E854}"/>
          </ac:spMkLst>
        </pc:spChg>
        <pc:spChg chg="mod">
          <ac:chgData name="MUHAMMAD ULLAH" userId="33ee3d69-cd84-4ea5-949a-c43239165b00" providerId="ADAL" clId="{A2013F54-56EC-41D8-AED5-DC29A4617121}" dt="2020-11-11T07:53:01.229" v="419" actId="27636"/>
          <ac:spMkLst>
            <pc:docMk/>
            <pc:sldMk cId="1373756823" sldId="310"/>
            <ac:spMk id="3" creationId="{1221E529-E163-41A7-9518-089800B7AAF9}"/>
          </ac:spMkLst>
        </pc:spChg>
      </pc:sldChg>
      <pc:sldChg chg="modSp add modNotesTx">
        <pc:chgData name="MUHAMMAD ULLAH" userId="33ee3d69-cd84-4ea5-949a-c43239165b00" providerId="ADAL" clId="{A2013F54-56EC-41D8-AED5-DC29A4617121}" dt="2020-11-11T08:36:39.165" v="563" actId="20577"/>
        <pc:sldMkLst>
          <pc:docMk/>
          <pc:sldMk cId="2582742757" sldId="311"/>
        </pc:sldMkLst>
        <pc:spChg chg="mod">
          <ac:chgData name="MUHAMMAD ULLAH" userId="33ee3d69-cd84-4ea5-949a-c43239165b00" providerId="ADAL" clId="{A2013F54-56EC-41D8-AED5-DC29A4617121}" dt="2020-11-11T08:31:18.869" v="467" actId="20577"/>
          <ac:spMkLst>
            <pc:docMk/>
            <pc:sldMk cId="2582742757" sldId="311"/>
            <ac:spMk id="2" creationId="{F7D977F7-E785-4C90-8566-E8248571E854}"/>
          </ac:spMkLst>
        </pc:spChg>
        <pc:spChg chg="mod">
          <ac:chgData name="MUHAMMAD ULLAH" userId="33ee3d69-cd84-4ea5-949a-c43239165b00" providerId="ADAL" clId="{A2013F54-56EC-41D8-AED5-DC29A4617121}" dt="2020-11-11T08:36:39.165" v="563" actId="20577"/>
          <ac:spMkLst>
            <pc:docMk/>
            <pc:sldMk cId="2582742757" sldId="311"/>
            <ac:spMk id="3" creationId="{1221E529-E163-41A7-9518-089800B7AAF9}"/>
          </ac:spMkLst>
        </pc:spChg>
      </pc:sldChg>
      <pc:sldChg chg="modSp add">
        <pc:chgData name="MUHAMMAD ULLAH" userId="33ee3d69-cd84-4ea5-949a-c43239165b00" providerId="ADAL" clId="{A2013F54-56EC-41D8-AED5-DC29A4617121}" dt="2020-11-11T08:54:05.920" v="641" actId="20577"/>
        <pc:sldMkLst>
          <pc:docMk/>
          <pc:sldMk cId="1061179823" sldId="312"/>
        </pc:sldMkLst>
        <pc:spChg chg="mod">
          <ac:chgData name="MUHAMMAD ULLAH" userId="33ee3d69-cd84-4ea5-949a-c43239165b00" providerId="ADAL" clId="{A2013F54-56EC-41D8-AED5-DC29A4617121}" dt="2020-11-11T08:42:36.861" v="577" actId="20577"/>
          <ac:spMkLst>
            <pc:docMk/>
            <pc:sldMk cId="1061179823" sldId="312"/>
            <ac:spMk id="2" creationId="{F7D977F7-E785-4C90-8566-E8248571E854}"/>
          </ac:spMkLst>
        </pc:spChg>
        <pc:spChg chg="mod">
          <ac:chgData name="MUHAMMAD ULLAH" userId="33ee3d69-cd84-4ea5-949a-c43239165b00" providerId="ADAL" clId="{A2013F54-56EC-41D8-AED5-DC29A4617121}" dt="2020-11-11T08:54:05.920" v="641" actId="20577"/>
          <ac:spMkLst>
            <pc:docMk/>
            <pc:sldMk cId="1061179823" sldId="312"/>
            <ac:spMk id="3" creationId="{1221E529-E163-41A7-9518-089800B7AAF9}"/>
          </ac:spMkLst>
        </pc:spChg>
      </pc:sldChg>
      <pc:sldChg chg="modSp add">
        <pc:chgData name="MUHAMMAD ULLAH" userId="33ee3d69-cd84-4ea5-949a-c43239165b00" providerId="ADAL" clId="{A2013F54-56EC-41D8-AED5-DC29A4617121}" dt="2020-11-11T09:46:41.357" v="750" actId="20577"/>
        <pc:sldMkLst>
          <pc:docMk/>
          <pc:sldMk cId="28644111" sldId="313"/>
        </pc:sldMkLst>
        <pc:spChg chg="mod">
          <ac:chgData name="MUHAMMAD ULLAH" userId="33ee3d69-cd84-4ea5-949a-c43239165b00" providerId="ADAL" clId="{A2013F54-56EC-41D8-AED5-DC29A4617121}" dt="2020-11-11T09:44:26.132" v="659" actId="20577"/>
          <ac:spMkLst>
            <pc:docMk/>
            <pc:sldMk cId="28644111" sldId="313"/>
            <ac:spMk id="2" creationId="{0E3513B9-0ECB-4201-92A4-5C73915C834E}"/>
          </ac:spMkLst>
        </pc:spChg>
        <pc:spChg chg="mod">
          <ac:chgData name="MUHAMMAD ULLAH" userId="33ee3d69-cd84-4ea5-949a-c43239165b00" providerId="ADAL" clId="{A2013F54-56EC-41D8-AED5-DC29A4617121}" dt="2020-11-11T09:46:41.357" v="750" actId="20577"/>
          <ac:spMkLst>
            <pc:docMk/>
            <pc:sldMk cId="28644111" sldId="313"/>
            <ac:spMk id="3" creationId="{CDBD4BBB-34DF-401D-A6DD-42431B7A0AB8}"/>
          </ac:spMkLst>
        </pc:spChg>
      </pc:sldChg>
      <pc:sldChg chg="modSp add modNotesTx">
        <pc:chgData name="MUHAMMAD ULLAH" userId="33ee3d69-cd84-4ea5-949a-c43239165b00" providerId="ADAL" clId="{A2013F54-56EC-41D8-AED5-DC29A4617121}" dt="2020-11-11T10:31:54.978" v="1078" actId="20577"/>
        <pc:sldMkLst>
          <pc:docMk/>
          <pc:sldMk cId="2041379341" sldId="314"/>
        </pc:sldMkLst>
        <pc:spChg chg="mod">
          <ac:chgData name="MUHAMMAD ULLAH" userId="33ee3d69-cd84-4ea5-949a-c43239165b00" providerId="ADAL" clId="{A2013F54-56EC-41D8-AED5-DC29A4617121}" dt="2020-11-11T09:57:15.836" v="810" actId="27636"/>
          <ac:spMkLst>
            <pc:docMk/>
            <pc:sldMk cId="2041379341" sldId="314"/>
            <ac:spMk id="3" creationId="{D67F5EC0-7708-4939-A8EF-A6F83DF17859}"/>
          </ac:spMkLst>
        </pc:spChg>
      </pc:sldChg>
      <pc:sldChg chg="addSp delSp modSp add modNotesTx">
        <pc:chgData name="MUHAMMAD ULLAH" userId="33ee3d69-cd84-4ea5-949a-c43239165b00" providerId="ADAL" clId="{A2013F54-56EC-41D8-AED5-DC29A4617121}" dt="2020-11-11T10:05:27.216" v="973" actId="20577"/>
        <pc:sldMkLst>
          <pc:docMk/>
          <pc:sldMk cId="2378236205" sldId="315"/>
        </pc:sldMkLst>
        <pc:spChg chg="del">
          <ac:chgData name="MUHAMMAD ULLAH" userId="33ee3d69-cd84-4ea5-949a-c43239165b00" providerId="ADAL" clId="{A2013F54-56EC-41D8-AED5-DC29A4617121}" dt="2020-11-11T09:52:01.747" v="794"/>
          <ac:spMkLst>
            <pc:docMk/>
            <pc:sldMk cId="2378236205" sldId="315"/>
            <ac:spMk id="3" creationId="{67B5D9FA-03D9-49B9-B76E-9E89311C087D}"/>
          </ac:spMkLst>
        </pc:spChg>
        <pc:picChg chg="add mod">
          <ac:chgData name="MUHAMMAD ULLAH" userId="33ee3d69-cd84-4ea5-949a-c43239165b00" providerId="ADAL" clId="{A2013F54-56EC-41D8-AED5-DC29A4617121}" dt="2020-11-11T09:52:18.469" v="796" actId="1076"/>
          <ac:picMkLst>
            <pc:docMk/>
            <pc:sldMk cId="2378236205" sldId="315"/>
            <ac:picMk id="4" creationId="{61DED073-8BC5-4BF5-B83D-44678FA1FF36}"/>
          </ac:picMkLst>
        </pc:picChg>
      </pc:sldChg>
      <pc:sldChg chg="modSp add">
        <pc:chgData name="MUHAMMAD ULLAH" userId="33ee3d69-cd84-4ea5-949a-c43239165b00" providerId="ADAL" clId="{A2013F54-56EC-41D8-AED5-DC29A4617121}" dt="2020-11-11T09:57:11.158" v="808" actId="5793"/>
        <pc:sldMkLst>
          <pc:docMk/>
          <pc:sldMk cId="2816545651" sldId="316"/>
        </pc:sldMkLst>
        <pc:spChg chg="mod">
          <ac:chgData name="MUHAMMAD ULLAH" userId="33ee3d69-cd84-4ea5-949a-c43239165b00" providerId="ADAL" clId="{A2013F54-56EC-41D8-AED5-DC29A4617121}" dt="2020-11-11T09:57:11.158" v="808" actId="5793"/>
          <ac:spMkLst>
            <pc:docMk/>
            <pc:sldMk cId="2816545651" sldId="316"/>
            <ac:spMk id="3" creationId="{93E2244D-123A-4214-8AB9-034E46A9CE7A}"/>
          </ac:spMkLst>
        </pc:spChg>
      </pc:sldChg>
      <pc:sldChg chg="addSp delSp modSp add">
        <pc:chgData name="MUHAMMAD ULLAH" userId="33ee3d69-cd84-4ea5-949a-c43239165b00" providerId="ADAL" clId="{A2013F54-56EC-41D8-AED5-DC29A4617121}" dt="2020-11-11T11:08:00.482" v="1122" actId="1076"/>
        <pc:sldMkLst>
          <pc:docMk/>
          <pc:sldMk cId="3948745558" sldId="317"/>
        </pc:sldMkLst>
        <pc:spChg chg="mod">
          <ac:chgData name="MUHAMMAD ULLAH" userId="33ee3d69-cd84-4ea5-949a-c43239165b00" providerId="ADAL" clId="{A2013F54-56EC-41D8-AED5-DC29A4617121}" dt="2020-11-11T11:03:58.119" v="1089" actId="20577"/>
          <ac:spMkLst>
            <pc:docMk/>
            <pc:sldMk cId="3948745558" sldId="317"/>
            <ac:spMk id="2" creationId="{B5F1A0BF-D510-4EAB-A6B6-36171D069A61}"/>
          </ac:spMkLst>
        </pc:spChg>
        <pc:spChg chg="mod">
          <ac:chgData name="MUHAMMAD ULLAH" userId="33ee3d69-cd84-4ea5-949a-c43239165b00" providerId="ADAL" clId="{A2013F54-56EC-41D8-AED5-DC29A4617121}" dt="2020-11-11T11:06:08.720" v="1116" actId="20577"/>
          <ac:spMkLst>
            <pc:docMk/>
            <pc:sldMk cId="3948745558" sldId="317"/>
            <ac:spMk id="3" creationId="{42C1650A-4124-4A82-9999-ABA973CB6C2E}"/>
          </ac:spMkLst>
        </pc:spChg>
        <pc:picChg chg="add del">
          <ac:chgData name="MUHAMMAD ULLAH" userId="33ee3d69-cd84-4ea5-949a-c43239165b00" providerId="ADAL" clId="{A2013F54-56EC-41D8-AED5-DC29A4617121}" dt="2020-11-11T11:07:12.279" v="1118"/>
          <ac:picMkLst>
            <pc:docMk/>
            <pc:sldMk cId="3948745558" sldId="317"/>
            <ac:picMk id="4" creationId="{C36186E4-9F19-460E-93A1-128EDAAFEBEC}"/>
          </ac:picMkLst>
        </pc:picChg>
        <pc:picChg chg="add mod">
          <ac:chgData name="MUHAMMAD ULLAH" userId="33ee3d69-cd84-4ea5-949a-c43239165b00" providerId="ADAL" clId="{A2013F54-56EC-41D8-AED5-DC29A4617121}" dt="2020-11-11T11:08:00.482" v="1122" actId="1076"/>
          <ac:picMkLst>
            <pc:docMk/>
            <pc:sldMk cId="3948745558" sldId="317"/>
            <ac:picMk id="5" creationId="{0F19A5CB-168E-4661-A863-2F4271FB63CC}"/>
          </ac:picMkLst>
        </pc:picChg>
      </pc:sldChg>
      <pc:sldChg chg="modSp add">
        <pc:chgData name="MUHAMMAD ULLAH" userId="33ee3d69-cd84-4ea5-949a-c43239165b00" providerId="ADAL" clId="{A2013F54-56EC-41D8-AED5-DC29A4617121}" dt="2020-11-11T11:10:17.552" v="1146" actId="20577"/>
        <pc:sldMkLst>
          <pc:docMk/>
          <pc:sldMk cId="3625997915" sldId="318"/>
        </pc:sldMkLst>
        <pc:spChg chg="mod">
          <ac:chgData name="MUHAMMAD ULLAH" userId="33ee3d69-cd84-4ea5-949a-c43239165b00" providerId="ADAL" clId="{A2013F54-56EC-41D8-AED5-DC29A4617121}" dt="2020-11-11T11:09:45.100" v="1140" actId="20577"/>
          <ac:spMkLst>
            <pc:docMk/>
            <pc:sldMk cId="3625997915" sldId="318"/>
            <ac:spMk id="2" creationId="{EDCC73A4-017D-446C-B17A-DAAF7634B0BC}"/>
          </ac:spMkLst>
        </pc:spChg>
        <pc:spChg chg="mod">
          <ac:chgData name="MUHAMMAD ULLAH" userId="33ee3d69-cd84-4ea5-949a-c43239165b00" providerId="ADAL" clId="{A2013F54-56EC-41D8-AED5-DC29A4617121}" dt="2020-11-11T11:10:17.552" v="1146" actId="20577"/>
          <ac:spMkLst>
            <pc:docMk/>
            <pc:sldMk cId="3625997915" sldId="318"/>
            <ac:spMk id="3" creationId="{EF364813-56F5-4E5C-815C-1686D1722A68}"/>
          </ac:spMkLst>
        </pc:spChg>
      </pc:sldChg>
      <pc:sldChg chg="addSp delSp modSp add modNotesTx">
        <pc:chgData name="MUHAMMAD ULLAH" userId="33ee3d69-cd84-4ea5-949a-c43239165b00" providerId="ADAL" clId="{A2013F54-56EC-41D8-AED5-DC29A4617121}" dt="2020-11-11T11:27:34.745" v="1229" actId="1035"/>
        <pc:sldMkLst>
          <pc:docMk/>
          <pc:sldMk cId="1867365726" sldId="319"/>
        </pc:sldMkLst>
        <pc:spChg chg="add del">
          <ac:chgData name="MUHAMMAD ULLAH" userId="33ee3d69-cd84-4ea5-949a-c43239165b00" providerId="ADAL" clId="{A2013F54-56EC-41D8-AED5-DC29A4617121}" dt="2020-11-11T11:26:26.138" v="1202"/>
          <ac:spMkLst>
            <pc:docMk/>
            <pc:sldMk cId="1867365726" sldId="319"/>
            <ac:spMk id="3" creationId="{F50A1CA9-267D-4462-A1E2-8429D5C9F3F0}"/>
          </ac:spMkLst>
        </pc:spChg>
        <pc:spChg chg="add mod">
          <ac:chgData name="MUHAMMAD ULLAH" userId="33ee3d69-cd84-4ea5-949a-c43239165b00" providerId="ADAL" clId="{A2013F54-56EC-41D8-AED5-DC29A4617121}" dt="2020-11-11T11:27:30.410" v="1218" actId="1035"/>
          <ac:spMkLst>
            <pc:docMk/>
            <pc:sldMk cId="1867365726" sldId="319"/>
            <ac:spMk id="6" creationId="{46CAC935-11EB-44DF-B9CE-8C9D2BAA97E6}"/>
          </ac:spMkLst>
        </pc:spChg>
        <pc:picChg chg="add del mod">
          <ac:chgData name="MUHAMMAD ULLAH" userId="33ee3d69-cd84-4ea5-949a-c43239165b00" providerId="ADAL" clId="{A2013F54-56EC-41D8-AED5-DC29A4617121}" dt="2020-11-11T11:25:51.980" v="1201"/>
          <ac:picMkLst>
            <pc:docMk/>
            <pc:sldMk cId="1867365726" sldId="319"/>
            <ac:picMk id="4" creationId="{77388C03-7D22-406B-BF37-96095D1D7318}"/>
          </ac:picMkLst>
        </pc:picChg>
        <pc:picChg chg="add mod">
          <ac:chgData name="MUHAMMAD ULLAH" userId="33ee3d69-cd84-4ea5-949a-c43239165b00" providerId="ADAL" clId="{A2013F54-56EC-41D8-AED5-DC29A4617121}" dt="2020-11-11T11:27:34.745" v="1229" actId="1035"/>
          <ac:picMkLst>
            <pc:docMk/>
            <pc:sldMk cId="1867365726" sldId="319"/>
            <ac:picMk id="5" creationId="{E856A5D2-CF1B-451C-A8D8-A4D5E33C3172}"/>
          </ac:picMkLst>
        </pc:picChg>
      </pc:sldChg>
      <pc:sldChg chg="modSp add">
        <pc:chgData name="MUHAMMAD ULLAH" userId="33ee3d69-cd84-4ea5-949a-c43239165b00" providerId="ADAL" clId="{A2013F54-56EC-41D8-AED5-DC29A4617121}" dt="2020-11-11T11:43:33.109" v="1259" actId="12"/>
        <pc:sldMkLst>
          <pc:docMk/>
          <pc:sldMk cId="4228816091" sldId="320"/>
        </pc:sldMkLst>
        <pc:spChg chg="mod">
          <ac:chgData name="MUHAMMAD ULLAH" userId="33ee3d69-cd84-4ea5-949a-c43239165b00" providerId="ADAL" clId="{A2013F54-56EC-41D8-AED5-DC29A4617121}" dt="2020-11-11T11:43:33.109" v="1259" actId="12"/>
          <ac:spMkLst>
            <pc:docMk/>
            <pc:sldMk cId="4228816091" sldId="320"/>
            <ac:spMk id="3" creationId="{452F5DDC-091D-453B-A8D8-942A70FBB3D3}"/>
          </ac:spMkLst>
        </pc:spChg>
      </pc:sldChg>
      <pc:sldMasterChg chg="delSldLayout">
        <pc:chgData name="MUHAMMAD ULLAH" userId="33ee3d69-cd84-4ea5-949a-c43239165b00" providerId="ADAL" clId="{A2013F54-56EC-41D8-AED5-DC29A4617121}" dt="2020-11-11T11:45:01.370" v="1276" actId="2696"/>
        <pc:sldMasterMkLst>
          <pc:docMk/>
          <pc:sldMasterMk cId="2946467462" sldId="2147483648"/>
        </pc:sldMasterMkLst>
        <pc:sldLayoutChg chg="del">
          <pc:chgData name="MUHAMMAD ULLAH" userId="33ee3d69-cd84-4ea5-949a-c43239165b00" providerId="ADAL" clId="{A2013F54-56EC-41D8-AED5-DC29A4617121}" dt="2020-11-11T11:45:01.370" v="1276" actId="2696"/>
          <pc:sldLayoutMkLst>
            <pc:docMk/>
            <pc:sldMasterMk cId="2946467462" sldId="2147483648"/>
            <pc:sldLayoutMk cId="1672315701" sldId="214748366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A9A19C-AF97-4EF7-A76F-B7A2088343A4}" type="datetimeFigureOut">
              <a:rPr lang="en-GB" smtClean="0"/>
              <a:t>15/11/2020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80FF0D-3B4A-4992-A4D5-C5BEC12C0929}" type="slidenum">
              <a:rPr lang="en-GB" smtClean="0"/>
              <a:t>‹#›</a:t>
            </a:fld>
            <a:endParaRPr lang="en-GB"/>
          </a:p>
        </p:txBody>
      </p:sp>
    </p:spTree>
    <p:extLst>
      <p:ext uri="{BB962C8B-B14F-4D97-AF65-F5344CB8AC3E}">
        <p14:creationId xmlns:p14="http://schemas.microsoft.com/office/powerpoint/2010/main" val="3844849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D80FF0D-3B4A-4992-A4D5-C5BEC12C0929}" type="slidenum">
              <a:rPr lang="en-GB" smtClean="0"/>
              <a:t>2</a:t>
            </a:fld>
            <a:endParaRPr lang="en-GB"/>
          </a:p>
        </p:txBody>
      </p:sp>
    </p:spTree>
    <p:extLst>
      <p:ext uri="{BB962C8B-B14F-4D97-AF65-F5344CB8AC3E}">
        <p14:creationId xmlns:p14="http://schemas.microsoft.com/office/powerpoint/2010/main" val="27649718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Figure reveals quite clearly, the entire distribution of R</a:t>
            </a:r>
            <a:r>
              <a:rPr lang="en-US" baseline="0" dirty="0"/>
              <a:t>-square</a:t>
            </a:r>
            <a:r>
              <a:rPr lang="en-US" dirty="0"/>
              <a:t> is displaced to a somewhat higher level for the multiple-factor model (APT), relative to the single factor model (CAPM). The mean R-squares were, 0.179 for the CAPM and 0.244 for the APT. Of the 2030 stocks, 1571 (77.4 percent) had a higher R-square with the multiple-factor model. </a:t>
            </a:r>
            <a:endParaRPr lang="en-GB" dirty="0"/>
          </a:p>
        </p:txBody>
      </p:sp>
      <p:sp>
        <p:nvSpPr>
          <p:cNvPr id="4" name="Slide Number Placeholder 3"/>
          <p:cNvSpPr>
            <a:spLocks noGrp="1"/>
          </p:cNvSpPr>
          <p:nvPr>
            <p:ph type="sldNum" sz="quarter" idx="5"/>
          </p:nvPr>
        </p:nvSpPr>
        <p:spPr/>
        <p:txBody>
          <a:bodyPr/>
          <a:lstStyle/>
          <a:p>
            <a:fld id="{BD80FF0D-3B4A-4992-A4D5-C5BEC12C0929}" type="slidenum">
              <a:rPr lang="en-GB" smtClean="0"/>
              <a:t>15</a:t>
            </a:fld>
            <a:endParaRPr lang="en-GB"/>
          </a:p>
        </p:txBody>
      </p:sp>
    </p:spTree>
    <p:extLst>
      <p:ext uri="{BB962C8B-B14F-4D97-AF65-F5344CB8AC3E}">
        <p14:creationId xmlns:p14="http://schemas.microsoft.com/office/powerpoint/2010/main" val="38103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D80FF0D-3B4A-4992-A4D5-C5BEC12C0929}" type="slidenum">
              <a:rPr lang="en-GB" smtClean="0"/>
              <a:t>3</a:t>
            </a:fld>
            <a:endParaRPr lang="en-GB"/>
          </a:p>
        </p:txBody>
      </p:sp>
    </p:spTree>
    <p:extLst>
      <p:ext uri="{BB962C8B-B14F-4D97-AF65-F5344CB8AC3E}">
        <p14:creationId xmlns:p14="http://schemas.microsoft.com/office/powerpoint/2010/main" val="150358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D80FF0D-3B4A-4992-A4D5-C5BEC12C0929}" type="slidenum">
              <a:rPr lang="en-GB" smtClean="0"/>
              <a:t>4</a:t>
            </a:fld>
            <a:endParaRPr lang="en-GB"/>
          </a:p>
        </p:txBody>
      </p:sp>
    </p:spTree>
    <p:extLst>
      <p:ext uri="{BB962C8B-B14F-4D97-AF65-F5344CB8AC3E}">
        <p14:creationId xmlns:p14="http://schemas.microsoft.com/office/powerpoint/2010/main" val="380901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To improve the accuracy of estimated betas, researchers work with portfolios, rather than individual securities. Since expected returns and market betas combine in the same way in portfolios, if the CAPM explains security returns it also explains portfolio returns. Estimates of beta for diversified portfolios are more precise than estimates for individual securities. Thus, using portfolios in cross-section regressions of average returns on betas reduces the critical errors in </a:t>
            </a:r>
            <a:r>
              <a:rPr lang="en-GB" sz="1200" b="0" i="0" u="none" strike="noStrike" kern="1200" baseline="0" dirty="0">
                <a:solidFill>
                  <a:schemeClr val="tx1"/>
                </a:solidFill>
                <a:latin typeface="+mn-lt"/>
                <a:ea typeface="+mn-ea"/>
                <a:cs typeface="+mn-cs"/>
              </a:rPr>
              <a:t>variables problem.</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Instead </a:t>
            </a:r>
            <a:r>
              <a:rPr lang="en-US" sz="1200" b="0" i="0" u="none" strike="noStrike" kern="1200" baseline="0" dirty="0">
                <a:solidFill>
                  <a:schemeClr val="tx1"/>
                </a:solidFill>
                <a:latin typeface="+mn-lt"/>
                <a:ea typeface="+mn-ea"/>
                <a:cs typeface="+mn-cs"/>
              </a:rPr>
              <a:t>of estimating a single cross-section regression of average monthly returns on betas, </a:t>
            </a:r>
            <a:r>
              <a:rPr lang="en-GB" dirty="0" err="1"/>
              <a:t>Fama</a:t>
            </a:r>
            <a:r>
              <a:rPr lang="en-GB" dirty="0"/>
              <a:t> and </a:t>
            </a:r>
            <a:r>
              <a:rPr lang="en-GB" dirty="0" err="1"/>
              <a:t>MacBeth</a:t>
            </a:r>
            <a:r>
              <a:rPr lang="en-US" sz="1200" b="0" i="0" u="none" strike="noStrike" kern="1200" baseline="0" dirty="0">
                <a:solidFill>
                  <a:schemeClr val="tx1"/>
                </a:solidFill>
                <a:latin typeface="+mn-lt"/>
                <a:ea typeface="+mn-ea"/>
                <a:cs typeface="+mn-cs"/>
              </a:rPr>
              <a:t> estimate month-by-month cross-section regressions of monthly returns on betas. The times-series means of the monthly slopes and intercepts, along with the standard errors of the means, are then used to test whether the </a:t>
            </a:r>
            <a:r>
              <a:rPr lang="en-US" sz="1200" b="1" i="0" u="none" strike="noStrike" kern="1200" baseline="0" dirty="0">
                <a:solidFill>
                  <a:schemeClr val="tx1"/>
                </a:solidFill>
                <a:latin typeface="+mn-lt"/>
                <a:ea typeface="+mn-ea"/>
                <a:cs typeface="+mn-cs"/>
              </a:rPr>
              <a:t>average premium for beta is positive </a:t>
            </a:r>
            <a:r>
              <a:rPr lang="en-US" sz="1200" b="0" i="0" u="none" strike="noStrike" kern="1200" baseline="0" dirty="0">
                <a:solidFill>
                  <a:schemeClr val="tx1"/>
                </a:solidFill>
                <a:latin typeface="+mn-lt"/>
                <a:ea typeface="+mn-ea"/>
                <a:cs typeface="+mn-cs"/>
              </a:rPr>
              <a:t>and </a:t>
            </a:r>
            <a:r>
              <a:rPr lang="en-US" sz="1200" b="1" i="0" u="none" strike="noStrike" kern="1200" baseline="0" dirty="0">
                <a:solidFill>
                  <a:schemeClr val="tx1"/>
                </a:solidFill>
                <a:latin typeface="+mn-lt"/>
                <a:ea typeface="+mn-ea"/>
                <a:cs typeface="+mn-cs"/>
              </a:rPr>
              <a:t>whether the average return on assets uncorrelated with the market is equal to the average risk-free interest rate.</a:t>
            </a:r>
            <a:endParaRPr lang="en-GB" b="1" dirty="0"/>
          </a:p>
        </p:txBody>
      </p:sp>
      <p:sp>
        <p:nvSpPr>
          <p:cNvPr id="4" name="Slide Number Placeholder 3"/>
          <p:cNvSpPr>
            <a:spLocks noGrp="1"/>
          </p:cNvSpPr>
          <p:nvPr>
            <p:ph type="sldNum" sz="quarter" idx="5"/>
          </p:nvPr>
        </p:nvSpPr>
        <p:spPr/>
        <p:txBody>
          <a:bodyPr/>
          <a:lstStyle/>
          <a:p>
            <a:fld id="{BD80FF0D-3B4A-4992-A4D5-C5BEC12C0929}" type="slidenum">
              <a:rPr lang="en-GB" smtClean="0"/>
              <a:t>5</a:t>
            </a:fld>
            <a:endParaRPr lang="en-GB"/>
          </a:p>
        </p:txBody>
      </p:sp>
    </p:spTree>
    <p:extLst>
      <p:ext uri="{BB962C8B-B14F-4D97-AF65-F5344CB8AC3E}">
        <p14:creationId xmlns:p14="http://schemas.microsoft.com/office/powerpoint/2010/main" val="833262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Recall that, </a:t>
            </a:r>
            <a:r>
              <a:rPr lang="en-US" sz="1200" b="0" i="0" u="none" strike="noStrike" kern="1200" baseline="0" dirty="0">
                <a:solidFill>
                  <a:schemeClr val="tx1"/>
                </a:solidFill>
                <a:latin typeface="+mn-lt"/>
                <a:ea typeface="+mn-ea"/>
                <a:cs typeface="+mn-cs"/>
              </a:rPr>
              <a:t>in cross-section regressions, the Sharpe-Lintner model predicts that the intercept is the risk-free rate and the coefficient on beta is the expected market return in excess of the risk-free rate, </a:t>
            </a:r>
            <a:r>
              <a:rPr lang="en-US" sz="1200" b="0" i="1" u="none" strike="noStrike" kern="1200" baseline="0" dirty="0">
                <a:solidFill>
                  <a:schemeClr val="tx1"/>
                </a:solidFill>
                <a:latin typeface="+mn-lt"/>
                <a:ea typeface="+mn-ea"/>
                <a:cs typeface="+mn-cs"/>
              </a:rPr>
              <a:t>E</a:t>
            </a:r>
            <a:r>
              <a:rPr lang="en-US" sz="1200" b="0" i="0" u="none" strike="noStrike" kern="1200" baseline="0" dirty="0">
                <a:solidFill>
                  <a:schemeClr val="tx1"/>
                </a:solidFill>
                <a:latin typeface="+mn-lt"/>
                <a:ea typeface="+mn-ea"/>
                <a:cs typeface="+mn-cs"/>
              </a:rPr>
              <a:t>(</a:t>
            </a:r>
            <a:r>
              <a:rPr lang="en-US" sz="1200" b="0" i="1" u="none" strike="noStrike" kern="1200" baseline="0" dirty="0">
                <a:solidFill>
                  <a:schemeClr val="tx1"/>
                </a:solidFill>
                <a:latin typeface="+mn-lt"/>
                <a:ea typeface="+mn-ea"/>
                <a:cs typeface="+mn-cs"/>
              </a:rPr>
              <a:t>RM</a:t>
            </a:r>
            <a:r>
              <a:rPr lang="en-US" sz="1200" b="0" i="0" u="none" strike="noStrike" kern="1200" baseline="0" dirty="0">
                <a:solidFill>
                  <a:schemeClr val="tx1"/>
                </a:solidFill>
                <a:latin typeface="+mn-lt"/>
                <a:ea typeface="+mn-ea"/>
                <a:cs typeface="+mn-cs"/>
              </a:rPr>
              <a:t>) - </a:t>
            </a:r>
            <a:r>
              <a:rPr lang="en-US" sz="1200" b="0" i="1" u="none" strike="noStrike" kern="1200" baseline="0" dirty="0">
                <a:solidFill>
                  <a:schemeClr val="tx1"/>
                </a:solidFill>
                <a:latin typeface="+mn-lt"/>
                <a:ea typeface="+mn-ea"/>
                <a:cs typeface="+mn-cs"/>
              </a:rPr>
              <a:t>Rf</a:t>
            </a:r>
            <a:r>
              <a:rPr lang="en-US" sz="1200" b="0" i="0" u="none" strike="noStrike" kern="1200" baseline="0" dirty="0">
                <a:solidFill>
                  <a:schemeClr val="tx1"/>
                </a:solidFill>
                <a:latin typeface="+mn-lt"/>
                <a:ea typeface="+mn-ea"/>
                <a:cs typeface="+mn-cs"/>
              </a:rPr>
              <a:t>. </a:t>
            </a:r>
            <a:endParaRPr lang="en-GB" b="1" dirty="0"/>
          </a:p>
        </p:txBody>
      </p:sp>
      <p:sp>
        <p:nvSpPr>
          <p:cNvPr id="4" name="Slide Number Placeholder 3"/>
          <p:cNvSpPr>
            <a:spLocks noGrp="1"/>
          </p:cNvSpPr>
          <p:nvPr>
            <p:ph type="sldNum" sz="quarter" idx="5"/>
          </p:nvPr>
        </p:nvSpPr>
        <p:spPr/>
        <p:txBody>
          <a:bodyPr/>
          <a:lstStyle/>
          <a:p>
            <a:fld id="{BD80FF0D-3B4A-4992-A4D5-C5BEC12C0929}" type="slidenum">
              <a:rPr lang="en-GB" smtClean="0"/>
              <a:t>6</a:t>
            </a:fld>
            <a:endParaRPr lang="en-GB"/>
          </a:p>
        </p:txBody>
      </p:sp>
    </p:spTree>
    <p:extLst>
      <p:ext uri="{BB962C8B-B14F-4D97-AF65-F5344CB8AC3E}">
        <p14:creationId xmlns:p14="http://schemas.microsoft.com/office/powerpoint/2010/main" val="522291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BD80FF0D-3B4A-4992-A4D5-C5BEC12C0929}" type="slidenum">
              <a:rPr lang="en-GB" smtClean="0"/>
              <a:t>7</a:t>
            </a:fld>
            <a:endParaRPr lang="en-GB"/>
          </a:p>
        </p:txBody>
      </p:sp>
    </p:spTree>
    <p:extLst>
      <p:ext uri="{BB962C8B-B14F-4D97-AF65-F5344CB8AC3E}">
        <p14:creationId xmlns:p14="http://schemas.microsoft.com/office/powerpoint/2010/main" val="1441024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BD80FF0D-3B4A-4992-A4D5-C5BEC12C0929}" type="slidenum">
              <a:rPr lang="en-GB" smtClean="0"/>
              <a:t>8</a:t>
            </a:fld>
            <a:endParaRPr lang="en-GB"/>
          </a:p>
        </p:txBody>
      </p:sp>
    </p:spTree>
    <p:extLst>
      <p:ext uri="{BB962C8B-B14F-4D97-AF65-F5344CB8AC3E}">
        <p14:creationId xmlns:p14="http://schemas.microsoft.com/office/powerpoint/2010/main" val="1582134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“tour de force”: </a:t>
            </a:r>
            <a:r>
              <a:rPr lang="en-US" b="0" dirty="0"/>
              <a:t>A performance or achievement that has been accomplished or managed with great skill. </a:t>
            </a:r>
            <a:endParaRPr lang="en-GB" b="1" dirty="0"/>
          </a:p>
        </p:txBody>
      </p:sp>
      <p:sp>
        <p:nvSpPr>
          <p:cNvPr id="4" name="Slide Number Placeholder 3"/>
          <p:cNvSpPr>
            <a:spLocks noGrp="1"/>
          </p:cNvSpPr>
          <p:nvPr>
            <p:ph type="sldNum" sz="quarter" idx="5"/>
          </p:nvPr>
        </p:nvSpPr>
        <p:spPr/>
        <p:txBody>
          <a:bodyPr/>
          <a:lstStyle/>
          <a:p>
            <a:fld id="{BD80FF0D-3B4A-4992-A4D5-C5BEC12C0929}" type="slidenum">
              <a:rPr lang="en-GB" smtClean="0"/>
              <a:t>10</a:t>
            </a:fld>
            <a:endParaRPr lang="en-GB"/>
          </a:p>
        </p:txBody>
      </p:sp>
    </p:spTree>
    <p:extLst>
      <p:ext uri="{BB962C8B-B14F-4D97-AF65-F5344CB8AC3E}">
        <p14:creationId xmlns:p14="http://schemas.microsoft.com/office/powerpoint/2010/main" val="15441993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Average returns on the B/M portfolios increase almost monotonically, from 10.1 percent per year for the lowest B/M group (portfolio 1) to an impressive</a:t>
            </a:r>
          </a:p>
          <a:p>
            <a:r>
              <a:rPr lang="en-US" sz="1200" b="0" i="0" u="none" strike="noStrike" kern="1200" baseline="0" dirty="0">
                <a:solidFill>
                  <a:schemeClr val="tx1"/>
                </a:solidFill>
                <a:latin typeface="+mn-lt"/>
                <a:ea typeface="+mn-ea"/>
                <a:cs typeface="+mn-cs"/>
              </a:rPr>
              <a:t>16.7 percent for the highest (portfolio 10). But the positive relation between beta and average return predicted by the CAPM is notably absent.</a:t>
            </a:r>
          </a:p>
          <a:p>
            <a:r>
              <a:rPr lang="en-GB" sz="1200" b="0" i="0" u="none" strike="noStrike" kern="1200" baseline="0" dirty="0">
                <a:solidFill>
                  <a:schemeClr val="tx1"/>
                </a:solidFill>
                <a:latin typeface="+mn-lt"/>
                <a:ea typeface="+mn-ea"/>
                <a:cs typeface="+mn-cs"/>
              </a:rPr>
              <a:t>For example, the </a:t>
            </a:r>
            <a:r>
              <a:rPr lang="en-US" sz="1200" b="0" i="0" u="none" strike="noStrike" kern="1200" baseline="0" dirty="0">
                <a:solidFill>
                  <a:schemeClr val="tx1"/>
                </a:solidFill>
                <a:latin typeface="+mn-lt"/>
                <a:ea typeface="+mn-ea"/>
                <a:cs typeface="+mn-cs"/>
              </a:rPr>
              <a:t>portfolio with the lowest book-to-market ratio has the highest beta but the lowest </a:t>
            </a:r>
            <a:r>
              <a:rPr lang="en-GB" sz="1200" b="0" i="0" u="none" strike="noStrike" kern="1200" baseline="0" dirty="0">
                <a:solidFill>
                  <a:schemeClr val="tx1"/>
                </a:solidFill>
                <a:latin typeface="+mn-lt"/>
                <a:ea typeface="+mn-ea"/>
                <a:cs typeface="+mn-cs"/>
              </a:rPr>
              <a:t>average return.</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In short, CAPM is not practical. It should be improved. And there must be some other factors, that could explain the relationship.</a:t>
            </a:r>
            <a:endParaRPr lang="en-GB" dirty="0"/>
          </a:p>
        </p:txBody>
      </p:sp>
      <p:sp>
        <p:nvSpPr>
          <p:cNvPr id="4" name="Slide Number Placeholder 3"/>
          <p:cNvSpPr>
            <a:spLocks noGrp="1"/>
          </p:cNvSpPr>
          <p:nvPr>
            <p:ph type="sldNum" sz="quarter" idx="5"/>
          </p:nvPr>
        </p:nvSpPr>
        <p:spPr/>
        <p:txBody>
          <a:bodyPr/>
          <a:lstStyle/>
          <a:p>
            <a:fld id="{BD80FF0D-3B4A-4992-A4D5-C5BEC12C0929}" type="slidenum">
              <a:rPr lang="en-GB" smtClean="0"/>
              <a:t>12</a:t>
            </a:fld>
            <a:endParaRPr lang="en-GB"/>
          </a:p>
        </p:txBody>
      </p:sp>
    </p:spTree>
    <p:extLst>
      <p:ext uri="{BB962C8B-B14F-4D97-AF65-F5344CB8AC3E}">
        <p14:creationId xmlns:p14="http://schemas.microsoft.com/office/powerpoint/2010/main" val="4063338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4A4BA-17A6-4C69-A556-73F6CE3FC8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D22B334-FAFA-4842-9353-01C2A747B5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721A08A-B594-4A63-BD6D-E26DF5BB1D69}"/>
              </a:ext>
            </a:extLst>
          </p:cNvPr>
          <p:cNvSpPr>
            <a:spLocks noGrp="1"/>
          </p:cNvSpPr>
          <p:nvPr>
            <p:ph type="dt" sz="half" idx="10"/>
          </p:nvPr>
        </p:nvSpPr>
        <p:spPr/>
        <p:txBody>
          <a:bodyPr/>
          <a:lstStyle/>
          <a:p>
            <a:fld id="{2CA36E93-BDE8-4D1C-A4A8-3EC1D5308F3D}" type="datetimeFigureOut">
              <a:rPr lang="en-GB" smtClean="0"/>
              <a:t>15/11/2020</a:t>
            </a:fld>
            <a:endParaRPr lang="en-GB"/>
          </a:p>
        </p:txBody>
      </p:sp>
      <p:sp>
        <p:nvSpPr>
          <p:cNvPr id="5" name="Footer Placeholder 4">
            <a:extLst>
              <a:ext uri="{FF2B5EF4-FFF2-40B4-BE49-F238E27FC236}">
                <a16:creationId xmlns:a16="http://schemas.microsoft.com/office/drawing/2014/main" id="{0E2DB67B-3F85-4F31-80F1-23C91F551E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6001CE-698A-4A41-A1B2-FCFE2C30BF9E}"/>
              </a:ext>
            </a:extLst>
          </p:cNvPr>
          <p:cNvSpPr>
            <a:spLocks noGrp="1"/>
          </p:cNvSpPr>
          <p:nvPr>
            <p:ph type="sldNum" sz="quarter" idx="12"/>
          </p:nvPr>
        </p:nvSpPr>
        <p:spPr/>
        <p:txBody>
          <a:bodyPr/>
          <a:lstStyle/>
          <a:p>
            <a:fld id="{E7F890F0-BE60-43A3-94D8-807F5C94DE99}" type="slidenum">
              <a:rPr lang="en-GB" smtClean="0"/>
              <a:t>‹#›</a:t>
            </a:fld>
            <a:endParaRPr lang="en-GB"/>
          </a:p>
        </p:txBody>
      </p:sp>
    </p:spTree>
    <p:extLst>
      <p:ext uri="{BB962C8B-B14F-4D97-AF65-F5344CB8AC3E}">
        <p14:creationId xmlns:p14="http://schemas.microsoft.com/office/powerpoint/2010/main" val="3414477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797D1-53A9-4F4F-99E5-31DF6D36A21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65F6472-70AD-4C8B-B8F8-F5F8C1A308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B34513-B631-435C-8AC2-526B2AB3ED9B}"/>
              </a:ext>
            </a:extLst>
          </p:cNvPr>
          <p:cNvSpPr>
            <a:spLocks noGrp="1"/>
          </p:cNvSpPr>
          <p:nvPr>
            <p:ph type="dt" sz="half" idx="10"/>
          </p:nvPr>
        </p:nvSpPr>
        <p:spPr/>
        <p:txBody>
          <a:bodyPr/>
          <a:lstStyle/>
          <a:p>
            <a:fld id="{2CA36E93-BDE8-4D1C-A4A8-3EC1D5308F3D}" type="datetimeFigureOut">
              <a:rPr lang="en-GB" smtClean="0"/>
              <a:t>15/11/2020</a:t>
            </a:fld>
            <a:endParaRPr lang="en-GB"/>
          </a:p>
        </p:txBody>
      </p:sp>
      <p:sp>
        <p:nvSpPr>
          <p:cNvPr id="5" name="Footer Placeholder 4">
            <a:extLst>
              <a:ext uri="{FF2B5EF4-FFF2-40B4-BE49-F238E27FC236}">
                <a16:creationId xmlns:a16="http://schemas.microsoft.com/office/drawing/2014/main" id="{CA49364D-6BD4-4EB6-85A0-F0FCE9BB4A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0C5EA0-5F67-4B14-880A-619E063BBCB2}"/>
              </a:ext>
            </a:extLst>
          </p:cNvPr>
          <p:cNvSpPr>
            <a:spLocks noGrp="1"/>
          </p:cNvSpPr>
          <p:nvPr>
            <p:ph type="sldNum" sz="quarter" idx="12"/>
          </p:nvPr>
        </p:nvSpPr>
        <p:spPr/>
        <p:txBody>
          <a:bodyPr/>
          <a:lstStyle/>
          <a:p>
            <a:fld id="{E7F890F0-BE60-43A3-94D8-807F5C94DE99}" type="slidenum">
              <a:rPr lang="en-GB" smtClean="0"/>
              <a:t>‹#›</a:t>
            </a:fld>
            <a:endParaRPr lang="en-GB"/>
          </a:p>
        </p:txBody>
      </p:sp>
    </p:spTree>
    <p:extLst>
      <p:ext uri="{BB962C8B-B14F-4D97-AF65-F5344CB8AC3E}">
        <p14:creationId xmlns:p14="http://schemas.microsoft.com/office/powerpoint/2010/main" val="3838018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15D0E2-0FE5-4670-99E7-E09B72E0D81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DB1ACCC-2251-4A17-998F-224C59798E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24367A-A05F-41DA-AE28-88F581AF5E45}"/>
              </a:ext>
            </a:extLst>
          </p:cNvPr>
          <p:cNvSpPr>
            <a:spLocks noGrp="1"/>
          </p:cNvSpPr>
          <p:nvPr>
            <p:ph type="dt" sz="half" idx="10"/>
          </p:nvPr>
        </p:nvSpPr>
        <p:spPr/>
        <p:txBody>
          <a:bodyPr/>
          <a:lstStyle/>
          <a:p>
            <a:fld id="{2CA36E93-BDE8-4D1C-A4A8-3EC1D5308F3D}" type="datetimeFigureOut">
              <a:rPr lang="en-GB" smtClean="0"/>
              <a:t>15/11/2020</a:t>
            </a:fld>
            <a:endParaRPr lang="en-GB"/>
          </a:p>
        </p:txBody>
      </p:sp>
      <p:sp>
        <p:nvSpPr>
          <p:cNvPr id="5" name="Footer Placeholder 4">
            <a:extLst>
              <a:ext uri="{FF2B5EF4-FFF2-40B4-BE49-F238E27FC236}">
                <a16:creationId xmlns:a16="http://schemas.microsoft.com/office/drawing/2014/main" id="{19D39B83-DB46-450D-8732-B838856943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D42A6E-7668-4F38-B135-ED252DA1429A}"/>
              </a:ext>
            </a:extLst>
          </p:cNvPr>
          <p:cNvSpPr>
            <a:spLocks noGrp="1"/>
          </p:cNvSpPr>
          <p:nvPr>
            <p:ph type="sldNum" sz="quarter" idx="12"/>
          </p:nvPr>
        </p:nvSpPr>
        <p:spPr/>
        <p:txBody>
          <a:bodyPr/>
          <a:lstStyle/>
          <a:p>
            <a:fld id="{E7F890F0-BE60-43A3-94D8-807F5C94DE99}" type="slidenum">
              <a:rPr lang="en-GB" smtClean="0"/>
              <a:t>‹#›</a:t>
            </a:fld>
            <a:endParaRPr lang="en-GB"/>
          </a:p>
        </p:txBody>
      </p:sp>
    </p:spTree>
    <p:extLst>
      <p:ext uri="{BB962C8B-B14F-4D97-AF65-F5344CB8AC3E}">
        <p14:creationId xmlns:p14="http://schemas.microsoft.com/office/powerpoint/2010/main" val="3241263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32FE9-1DAF-4EE0-9393-7D7A1F109E7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EAFF59-9420-44A1-B29D-291FF615BB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345C42-5C07-42E4-8A90-B563F37B493F}"/>
              </a:ext>
            </a:extLst>
          </p:cNvPr>
          <p:cNvSpPr>
            <a:spLocks noGrp="1"/>
          </p:cNvSpPr>
          <p:nvPr>
            <p:ph type="dt" sz="half" idx="10"/>
          </p:nvPr>
        </p:nvSpPr>
        <p:spPr/>
        <p:txBody>
          <a:bodyPr/>
          <a:lstStyle/>
          <a:p>
            <a:fld id="{2CA36E93-BDE8-4D1C-A4A8-3EC1D5308F3D}" type="datetimeFigureOut">
              <a:rPr lang="en-GB" smtClean="0"/>
              <a:t>15/11/2020</a:t>
            </a:fld>
            <a:endParaRPr lang="en-GB"/>
          </a:p>
        </p:txBody>
      </p:sp>
      <p:sp>
        <p:nvSpPr>
          <p:cNvPr id="5" name="Footer Placeholder 4">
            <a:extLst>
              <a:ext uri="{FF2B5EF4-FFF2-40B4-BE49-F238E27FC236}">
                <a16:creationId xmlns:a16="http://schemas.microsoft.com/office/drawing/2014/main" id="{4901E276-C697-4A9D-876B-3E028276CB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7CF41B-1AC4-4D04-9AA7-2CA46FAE8A01}"/>
              </a:ext>
            </a:extLst>
          </p:cNvPr>
          <p:cNvSpPr>
            <a:spLocks noGrp="1"/>
          </p:cNvSpPr>
          <p:nvPr>
            <p:ph type="sldNum" sz="quarter" idx="12"/>
          </p:nvPr>
        </p:nvSpPr>
        <p:spPr/>
        <p:txBody>
          <a:bodyPr/>
          <a:lstStyle/>
          <a:p>
            <a:fld id="{E7F890F0-BE60-43A3-94D8-807F5C94DE99}" type="slidenum">
              <a:rPr lang="en-GB" smtClean="0"/>
              <a:t>‹#›</a:t>
            </a:fld>
            <a:endParaRPr lang="en-GB"/>
          </a:p>
        </p:txBody>
      </p:sp>
    </p:spTree>
    <p:extLst>
      <p:ext uri="{BB962C8B-B14F-4D97-AF65-F5344CB8AC3E}">
        <p14:creationId xmlns:p14="http://schemas.microsoft.com/office/powerpoint/2010/main" val="1960505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07ED8-AC28-40D8-8B16-8DEF681377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8830FD1-D643-4DD8-BF1D-0C5F35F2A8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8C8485-CC45-4770-BCFA-B1870F7B1118}"/>
              </a:ext>
            </a:extLst>
          </p:cNvPr>
          <p:cNvSpPr>
            <a:spLocks noGrp="1"/>
          </p:cNvSpPr>
          <p:nvPr>
            <p:ph type="dt" sz="half" idx="10"/>
          </p:nvPr>
        </p:nvSpPr>
        <p:spPr/>
        <p:txBody>
          <a:bodyPr/>
          <a:lstStyle/>
          <a:p>
            <a:fld id="{2CA36E93-BDE8-4D1C-A4A8-3EC1D5308F3D}" type="datetimeFigureOut">
              <a:rPr lang="en-GB" smtClean="0"/>
              <a:t>15/11/2020</a:t>
            </a:fld>
            <a:endParaRPr lang="en-GB"/>
          </a:p>
        </p:txBody>
      </p:sp>
      <p:sp>
        <p:nvSpPr>
          <p:cNvPr id="5" name="Footer Placeholder 4">
            <a:extLst>
              <a:ext uri="{FF2B5EF4-FFF2-40B4-BE49-F238E27FC236}">
                <a16:creationId xmlns:a16="http://schemas.microsoft.com/office/drawing/2014/main" id="{1AD5DC1E-13CC-4091-8353-0C87C69D93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CA01F2-C439-4643-BC3F-3B116D772B06}"/>
              </a:ext>
            </a:extLst>
          </p:cNvPr>
          <p:cNvSpPr>
            <a:spLocks noGrp="1"/>
          </p:cNvSpPr>
          <p:nvPr>
            <p:ph type="sldNum" sz="quarter" idx="12"/>
          </p:nvPr>
        </p:nvSpPr>
        <p:spPr/>
        <p:txBody>
          <a:bodyPr/>
          <a:lstStyle/>
          <a:p>
            <a:fld id="{E7F890F0-BE60-43A3-94D8-807F5C94DE99}" type="slidenum">
              <a:rPr lang="en-GB" smtClean="0"/>
              <a:t>‹#›</a:t>
            </a:fld>
            <a:endParaRPr lang="en-GB"/>
          </a:p>
        </p:txBody>
      </p:sp>
    </p:spTree>
    <p:extLst>
      <p:ext uri="{BB962C8B-B14F-4D97-AF65-F5344CB8AC3E}">
        <p14:creationId xmlns:p14="http://schemas.microsoft.com/office/powerpoint/2010/main" val="660744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B5345-0C53-48B3-9835-345C9F9EAE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E2CCA3-E259-4A9C-861C-C4D1A69D1E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7A65706-E396-48F7-9F85-5211CF6766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A479298-8A6C-4F4A-B3B3-16563185C0EC}"/>
              </a:ext>
            </a:extLst>
          </p:cNvPr>
          <p:cNvSpPr>
            <a:spLocks noGrp="1"/>
          </p:cNvSpPr>
          <p:nvPr>
            <p:ph type="dt" sz="half" idx="10"/>
          </p:nvPr>
        </p:nvSpPr>
        <p:spPr/>
        <p:txBody>
          <a:bodyPr/>
          <a:lstStyle/>
          <a:p>
            <a:fld id="{2CA36E93-BDE8-4D1C-A4A8-3EC1D5308F3D}" type="datetimeFigureOut">
              <a:rPr lang="en-GB" smtClean="0"/>
              <a:t>15/11/2020</a:t>
            </a:fld>
            <a:endParaRPr lang="en-GB"/>
          </a:p>
        </p:txBody>
      </p:sp>
      <p:sp>
        <p:nvSpPr>
          <p:cNvPr id="6" name="Footer Placeholder 5">
            <a:extLst>
              <a:ext uri="{FF2B5EF4-FFF2-40B4-BE49-F238E27FC236}">
                <a16:creationId xmlns:a16="http://schemas.microsoft.com/office/drawing/2014/main" id="{9D6A53B9-96EE-411B-81B0-0659A1318F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563CB0-B68C-49DB-8F23-73B9895A43A0}"/>
              </a:ext>
            </a:extLst>
          </p:cNvPr>
          <p:cNvSpPr>
            <a:spLocks noGrp="1"/>
          </p:cNvSpPr>
          <p:nvPr>
            <p:ph type="sldNum" sz="quarter" idx="12"/>
          </p:nvPr>
        </p:nvSpPr>
        <p:spPr/>
        <p:txBody>
          <a:bodyPr/>
          <a:lstStyle/>
          <a:p>
            <a:fld id="{E7F890F0-BE60-43A3-94D8-807F5C94DE99}" type="slidenum">
              <a:rPr lang="en-GB" smtClean="0"/>
              <a:t>‹#›</a:t>
            </a:fld>
            <a:endParaRPr lang="en-GB"/>
          </a:p>
        </p:txBody>
      </p:sp>
    </p:spTree>
    <p:extLst>
      <p:ext uri="{BB962C8B-B14F-4D97-AF65-F5344CB8AC3E}">
        <p14:creationId xmlns:p14="http://schemas.microsoft.com/office/powerpoint/2010/main" val="1793792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FB03B-CFF9-49D6-B5E8-D67C6691FD9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FE8362-1A1A-4467-A974-DB986201E5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9AEF89-1E14-4FC6-9350-CEECE886CD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9BD51A6-2B74-4F78-9E8F-A2EC98156F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AAC96C-20DF-4B8C-A29A-99B24E614C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2942C1C-785D-4059-99B7-AEC01EA7D38E}"/>
              </a:ext>
            </a:extLst>
          </p:cNvPr>
          <p:cNvSpPr>
            <a:spLocks noGrp="1"/>
          </p:cNvSpPr>
          <p:nvPr>
            <p:ph type="dt" sz="half" idx="10"/>
          </p:nvPr>
        </p:nvSpPr>
        <p:spPr/>
        <p:txBody>
          <a:bodyPr/>
          <a:lstStyle/>
          <a:p>
            <a:fld id="{2CA36E93-BDE8-4D1C-A4A8-3EC1D5308F3D}" type="datetimeFigureOut">
              <a:rPr lang="en-GB" smtClean="0"/>
              <a:t>15/11/2020</a:t>
            </a:fld>
            <a:endParaRPr lang="en-GB"/>
          </a:p>
        </p:txBody>
      </p:sp>
      <p:sp>
        <p:nvSpPr>
          <p:cNvPr id="8" name="Footer Placeholder 7">
            <a:extLst>
              <a:ext uri="{FF2B5EF4-FFF2-40B4-BE49-F238E27FC236}">
                <a16:creationId xmlns:a16="http://schemas.microsoft.com/office/drawing/2014/main" id="{9E3C7057-D8AD-4E13-A5B8-DC49244BEF8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BD64D0B-22E1-43BA-AE2A-904260B1BE1B}"/>
              </a:ext>
            </a:extLst>
          </p:cNvPr>
          <p:cNvSpPr>
            <a:spLocks noGrp="1"/>
          </p:cNvSpPr>
          <p:nvPr>
            <p:ph type="sldNum" sz="quarter" idx="12"/>
          </p:nvPr>
        </p:nvSpPr>
        <p:spPr/>
        <p:txBody>
          <a:bodyPr/>
          <a:lstStyle/>
          <a:p>
            <a:fld id="{E7F890F0-BE60-43A3-94D8-807F5C94DE99}" type="slidenum">
              <a:rPr lang="en-GB" smtClean="0"/>
              <a:t>‹#›</a:t>
            </a:fld>
            <a:endParaRPr lang="en-GB"/>
          </a:p>
        </p:txBody>
      </p:sp>
    </p:spTree>
    <p:extLst>
      <p:ext uri="{BB962C8B-B14F-4D97-AF65-F5344CB8AC3E}">
        <p14:creationId xmlns:p14="http://schemas.microsoft.com/office/powerpoint/2010/main" val="1957578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77663-FF1E-4BCD-9B14-7F1668066A4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7BB3B22-9FF9-4AD0-88A0-5033D4CF36D4}"/>
              </a:ext>
            </a:extLst>
          </p:cNvPr>
          <p:cNvSpPr>
            <a:spLocks noGrp="1"/>
          </p:cNvSpPr>
          <p:nvPr>
            <p:ph type="dt" sz="half" idx="10"/>
          </p:nvPr>
        </p:nvSpPr>
        <p:spPr/>
        <p:txBody>
          <a:bodyPr/>
          <a:lstStyle/>
          <a:p>
            <a:fld id="{2CA36E93-BDE8-4D1C-A4A8-3EC1D5308F3D}" type="datetimeFigureOut">
              <a:rPr lang="en-GB" smtClean="0"/>
              <a:t>15/11/2020</a:t>
            </a:fld>
            <a:endParaRPr lang="en-GB"/>
          </a:p>
        </p:txBody>
      </p:sp>
      <p:sp>
        <p:nvSpPr>
          <p:cNvPr id="4" name="Footer Placeholder 3">
            <a:extLst>
              <a:ext uri="{FF2B5EF4-FFF2-40B4-BE49-F238E27FC236}">
                <a16:creationId xmlns:a16="http://schemas.microsoft.com/office/drawing/2014/main" id="{933AB82A-7494-4002-A395-67CF935865A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44280DC-0896-4CA0-A9E2-7AE29EEBAF00}"/>
              </a:ext>
            </a:extLst>
          </p:cNvPr>
          <p:cNvSpPr>
            <a:spLocks noGrp="1"/>
          </p:cNvSpPr>
          <p:nvPr>
            <p:ph type="sldNum" sz="quarter" idx="12"/>
          </p:nvPr>
        </p:nvSpPr>
        <p:spPr/>
        <p:txBody>
          <a:bodyPr/>
          <a:lstStyle/>
          <a:p>
            <a:fld id="{E7F890F0-BE60-43A3-94D8-807F5C94DE99}" type="slidenum">
              <a:rPr lang="en-GB" smtClean="0"/>
              <a:t>‹#›</a:t>
            </a:fld>
            <a:endParaRPr lang="en-GB"/>
          </a:p>
        </p:txBody>
      </p:sp>
    </p:spTree>
    <p:extLst>
      <p:ext uri="{BB962C8B-B14F-4D97-AF65-F5344CB8AC3E}">
        <p14:creationId xmlns:p14="http://schemas.microsoft.com/office/powerpoint/2010/main" val="4125452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BF25EE-110A-4CB9-A4EA-80588CA39DE1}"/>
              </a:ext>
            </a:extLst>
          </p:cNvPr>
          <p:cNvSpPr>
            <a:spLocks noGrp="1"/>
          </p:cNvSpPr>
          <p:nvPr>
            <p:ph type="dt" sz="half" idx="10"/>
          </p:nvPr>
        </p:nvSpPr>
        <p:spPr/>
        <p:txBody>
          <a:bodyPr/>
          <a:lstStyle/>
          <a:p>
            <a:fld id="{2CA36E93-BDE8-4D1C-A4A8-3EC1D5308F3D}" type="datetimeFigureOut">
              <a:rPr lang="en-GB" smtClean="0"/>
              <a:t>15/11/2020</a:t>
            </a:fld>
            <a:endParaRPr lang="en-GB"/>
          </a:p>
        </p:txBody>
      </p:sp>
      <p:sp>
        <p:nvSpPr>
          <p:cNvPr id="3" name="Footer Placeholder 2">
            <a:extLst>
              <a:ext uri="{FF2B5EF4-FFF2-40B4-BE49-F238E27FC236}">
                <a16:creationId xmlns:a16="http://schemas.microsoft.com/office/drawing/2014/main" id="{14F5A440-2116-4BE7-B50E-E4B6F05F87F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306ACD9-F0C1-4F3C-90C7-9216713FE675}"/>
              </a:ext>
            </a:extLst>
          </p:cNvPr>
          <p:cNvSpPr>
            <a:spLocks noGrp="1"/>
          </p:cNvSpPr>
          <p:nvPr>
            <p:ph type="sldNum" sz="quarter" idx="12"/>
          </p:nvPr>
        </p:nvSpPr>
        <p:spPr/>
        <p:txBody>
          <a:bodyPr/>
          <a:lstStyle/>
          <a:p>
            <a:fld id="{E7F890F0-BE60-43A3-94D8-807F5C94DE99}" type="slidenum">
              <a:rPr lang="en-GB" smtClean="0"/>
              <a:t>‹#›</a:t>
            </a:fld>
            <a:endParaRPr lang="en-GB"/>
          </a:p>
        </p:txBody>
      </p:sp>
    </p:spTree>
    <p:extLst>
      <p:ext uri="{BB962C8B-B14F-4D97-AF65-F5344CB8AC3E}">
        <p14:creationId xmlns:p14="http://schemas.microsoft.com/office/powerpoint/2010/main" val="4152930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6C737-180D-425D-808A-E5436785F5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C16A62D-3727-4160-B5A0-EDEFFE27F4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60641E6-96C9-4D1D-8C9E-E24330A0AC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F364B4-0DFE-4CEE-A34C-B9D6A40AE5E3}"/>
              </a:ext>
            </a:extLst>
          </p:cNvPr>
          <p:cNvSpPr>
            <a:spLocks noGrp="1"/>
          </p:cNvSpPr>
          <p:nvPr>
            <p:ph type="dt" sz="half" idx="10"/>
          </p:nvPr>
        </p:nvSpPr>
        <p:spPr/>
        <p:txBody>
          <a:bodyPr/>
          <a:lstStyle/>
          <a:p>
            <a:fld id="{2CA36E93-BDE8-4D1C-A4A8-3EC1D5308F3D}" type="datetimeFigureOut">
              <a:rPr lang="en-GB" smtClean="0"/>
              <a:t>15/11/2020</a:t>
            </a:fld>
            <a:endParaRPr lang="en-GB"/>
          </a:p>
        </p:txBody>
      </p:sp>
      <p:sp>
        <p:nvSpPr>
          <p:cNvPr id="6" name="Footer Placeholder 5">
            <a:extLst>
              <a:ext uri="{FF2B5EF4-FFF2-40B4-BE49-F238E27FC236}">
                <a16:creationId xmlns:a16="http://schemas.microsoft.com/office/drawing/2014/main" id="{D1AFFFD9-6AEF-455F-937F-77589C79655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E5C7C6-6A14-43A5-ADA7-56DB5FBDE29F}"/>
              </a:ext>
            </a:extLst>
          </p:cNvPr>
          <p:cNvSpPr>
            <a:spLocks noGrp="1"/>
          </p:cNvSpPr>
          <p:nvPr>
            <p:ph type="sldNum" sz="quarter" idx="12"/>
          </p:nvPr>
        </p:nvSpPr>
        <p:spPr/>
        <p:txBody>
          <a:bodyPr/>
          <a:lstStyle/>
          <a:p>
            <a:fld id="{E7F890F0-BE60-43A3-94D8-807F5C94DE99}" type="slidenum">
              <a:rPr lang="en-GB" smtClean="0"/>
              <a:t>‹#›</a:t>
            </a:fld>
            <a:endParaRPr lang="en-GB"/>
          </a:p>
        </p:txBody>
      </p:sp>
    </p:spTree>
    <p:extLst>
      <p:ext uri="{BB962C8B-B14F-4D97-AF65-F5344CB8AC3E}">
        <p14:creationId xmlns:p14="http://schemas.microsoft.com/office/powerpoint/2010/main" val="1439930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48CEA-9E98-496A-A3DE-E9FEA182EB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29BB4AD-ADC7-4189-841E-53BC3FBE6F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7261A49-667E-432A-A113-385B73AE0B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190E1E-14FC-44BC-8E61-B5C8EB310EDC}"/>
              </a:ext>
            </a:extLst>
          </p:cNvPr>
          <p:cNvSpPr>
            <a:spLocks noGrp="1"/>
          </p:cNvSpPr>
          <p:nvPr>
            <p:ph type="dt" sz="half" idx="10"/>
          </p:nvPr>
        </p:nvSpPr>
        <p:spPr/>
        <p:txBody>
          <a:bodyPr/>
          <a:lstStyle/>
          <a:p>
            <a:fld id="{2CA36E93-BDE8-4D1C-A4A8-3EC1D5308F3D}" type="datetimeFigureOut">
              <a:rPr lang="en-GB" smtClean="0"/>
              <a:t>15/11/2020</a:t>
            </a:fld>
            <a:endParaRPr lang="en-GB"/>
          </a:p>
        </p:txBody>
      </p:sp>
      <p:sp>
        <p:nvSpPr>
          <p:cNvPr id="6" name="Footer Placeholder 5">
            <a:extLst>
              <a:ext uri="{FF2B5EF4-FFF2-40B4-BE49-F238E27FC236}">
                <a16:creationId xmlns:a16="http://schemas.microsoft.com/office/drawing/2014/main" id="{9044D9AE-9F6E-45EE-8EDF-EBA9BBED8C0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D31C7E-078B-49D5-A315-12ABFEC6FE06}"/>
              </a:ext>
            </a:extLst>
          </p:cNvPr>
          <p:cNvSpPr>
            <a:spLocks noGrp="1"/>
          </p:cNvSpPr>
          <p:nvPr>
            <p:ph type="sldNum" sz="quarter" idx="12"/>
          </p:nvPr>
        </p:nvSpPr>
        <p:spPr/>
        <p:txBody>
          <a:bodyPr/>
          <a:lstStyle/>
          <a:p>
            <a:fld id="{E7F890F0-BE60-43A3-94D8-807F5C94DE99}" type="slidenum">
              <a:rPr lang="en-GB" smtClean="0"/>
              <a:t>‹#›</a:t>
            </a:fld>
            <a:endParaRPr lang="en-GB"/>
          </a:p>
        </p:txBody>
      </p:sp>
    </p:spTree>
    <p:extLst>
      <p:ext uri="{BB962C8B-B14F-4D97-AF65-F5344CB8AC3E}">
        <p14:creationId xmlns:p14="http://schemas.microsoft.com/office/powerpoint/2010/main" val="1001017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3EE684-F430-435A-91B8-E3CDE736DB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51458F-B5D5-4D02-A910-740E230120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A77F87-02BF-4CE1-8352-D2AA56D78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A36E93-BDE8-4D1C-A4A8-3EC1D5308F3D}" type="datetimeFigureOut">
              <a:rPr lang="en-GB" smtClean="0"/>
              <a:t>15/11/2020</a:t>
            </a:fld>
            <a:endParaRPr lang="en-GB"/>
          </a:p>
        </p:txBody>
      </p:sp>
      <p:sp>
        <p:nvSpPr>
          <p:cNvPr id="5" name="Footer Placeholder 4">
            <a:extLst>
              <a:ext uri="{FF2B5EF4-FFF2-40B4-BE49-F238E27FC236}">
                <a16:creationId xmlns:a16="http://schemas.microsoft.com/office/drawing/2014/main" id="{3F3CF568-CB9C-4C57-B8D8-DACC8D4AF7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31A159F-AE35-40C2-B15D-9C9135D2BF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890F0-BE60-43A3-94D8-807F5C94DE99}" type="slidenum">
              <a:rPr lang="en-GB" smtClean="0"/>
              <a:t>‹#›</a:t>
            </a:fld>
            <a:endParaRPr lang="en-GB"/>
          </a:p>
        </p:txBody>
      </p:sp>
    </p:spTree>
    <p:extLst>
      <p:ext uri="{BB962C8B-B14F-4D97-AF65-F5344CB8AC3E}">
        <p14:creationId xmlns:p14="http://schemas.microsoft.com/office/powerpoint/2010/main" val="2946467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F33B5-0434-462D-8EA1-B1567819B8A4}"/>
              </a:ext>
            </a:extLst>
          </p:cNvPr>
          <p:cNvSpPr>
            <a:spLocks noGrp="1"/>
          </p:cNvSpPr>
          <p:nvPr>
            <p:ph type="ctrTitle"/>
          </p:nvPr>
        </p:nvSpPr>
        <p:spPr/>
        <p:txBody>
          <a:bodyPr/>
          <a:lstStyle/>
          <a:p>
            <a:r>
              <a:rPr lang="en-GB" dirty="0"/>
              <a:t>Market Equilibrium:</a:t>
            </a:r>
            <a:br>
              <a:rPr lang="en-GB" dirty="0"/>
            </a:br>
            <a:r>
              <a:rPr lang="en-GB" dirty="0"/>
              <a:t>CAPM and APT</a:t>
            </a:r>
          </a:p>
        </p:txBody>
      </p:sp>
      <p:sp>
        <p:nvSpPr>
          <p:cNvPr id="3" name="Subtitle 2">
            <a:extLst>
              <a:ext uri="{FF2B5EF4-FFF2-40B4-BE49-F238E27FC236}">
                <a16:creationId xmlns:a16="http://schemas.microsoft.com/office/drawing/2014/main" id="{BED10C98-3A5A-4CAB-8930-4485FD35ABB0}"/>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746110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FB19C-030F-4DB3-9E92-A1D7FE6E76C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67F5EC0-7708-4939-A8EF-A6F83DF17859}"/>
              </a:ext>
            </a:extLst>
          </p:cNvPr>
          <p:cNvSpPr>
            <a:spLocks noGrp="1"/>
          </p:cNvSpPr>
          <p:nvPr>
            <p:ph idx="1"/>
          </p:nvPr>
        </p:nvSpPr>
        <p:spPr/>
        <p:txBody>
          <a:bodyPr>
            <a:normAutofit/>
          </a:bodyPr>
          <a:lstStyle/>
          <a:p>
            <a:pPr marL="0" indent="0" algn="just">
              <a:buNone/>
            </a:pPr>
            <a:r>
              <a:rPr lang="en-US" dirty="0"/>
              <a:t>“The version of the CAPM developed by Sharpe (1964) and Lintner (1965) has never been an </a:t>
            </a:r>
            <a:r>
              <a:rPr lang="en-GB" dirty="0"/>
              <a:t>empirical success.”</a:t>
            </a:r>
          </a:p>
          <a:p>
            <a:pPr marL="0" indent="0" algn="just">
              <a:buNone/>
            </a:pPr>
            <a:r>
              <a:rPr lang="en-US" dirty="0"/>
              <a:t>“The CAPM, like Markowitz’s (1952, 1959) portfolio model on which it is built, is nevertheless a theoretical tour de force. </a:t>
            </a:r>
            <a:r>
              <a:rPr lang="en-US" b="1" dirty="0"/>
              <a:t>We continue to teach the CAPM</a:t>
            </a:r>
            <a:r>
              <a:rPr lang="en-US" dirty="0"/>
              <a:t> as an introduction to the fundamental concepts of portfolio theory and asset pricing, […]. But we also warn students that despite its seductive simplicity, </a:t>
            </a:r>
            <a:r>
              <a:rPr lang="en-US" b="1" dirty="0"/>
              <a:t>the CAPM’s empirical problems probably invalidate its use in applications</a:t>
            </a:r>
            <a:r>
              <a:rPr lang="en-US" dirty="0"/>
              <a:t>”.</a:t>
            </a:r>
          </a:p>
          <a:p>
            <a:pPr marL="0" indent="0" algn="r">
              <a:buNone/>
            </a:pPr>
            <a:r>
              <a:rPr lang="en-US" dirty="0" err="1"/>
              <a:t>Fama</a:t>
            </a:r>
            <a:r>
              <a:rPr lang="en-US" dirty="0"/>
              <a:t> and French (2004, p.43)</a:t>
            </a:r>
            <a:endParaRPr lang="en-GB" dirty="0"/>
          </a:p>
        </p:txBody>
      </p:sp>
    </p:spTree>
    <p:extLst>
      <p:ext uri="{BB962C8B-B14F-4D97-AF65-F5344CB8AC3E}">
        <p14:creationId xmlns:p14="http://schemas.microsoft.com/office/powerpoint/2010/main" val="2041379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D9BE1-CD44-4DB9-8376-267AC4C7C84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3E2244D-123A-4214-8AB9-034E46A9CE7A}"/>
              </a:ext>
            </a:extLst>
          </p:cNvPr>
          <p:cNvSpPr>
            <a:spLocks noGrp="1"/>
          </p:cNvSpPr>
          <p:nvPr>
            <p:ph idx="1"/>
          </p:nvPr>
        </p:nvSpPr>
        <p:spPr/>
        <p:txBody>
          <a:bodyPr/>
          <a:lstStyle/>
          <a:p>
            <a:pPr marL="0" indent="0">
              <a:buNone/>
            </a:pPr>
            <a:r>
              <a:rPr lang="en-US" dirty="0"/>
              <a:t>“If betas do not suffice to explain expected returns, the market portfolio is not efficient, and the CAPM is dead in its tracks.”</a:t>
            </a:r>
            <a:endParaRPr lang="en-GB" dirty="0"/>
          </a:p>
          <a:p>
            <a:pPr marL="0" indent="0" algn="r">
              <a:buNone/>
            </a:pPr>
            <a:r>
              <a:rPr lang="en-US" dirty="0" err="1"/>
              <a:t>Fama</a:t>
            </a:r>
            <a:r>
              <a:rPr lang="en-US" dirty="0"/>
              <a:t> and French (2004, p.43)</a:t>
            </a:r>
            <a:endParaRPr lang="en-GB" dirty="0"/>
          </a:p>
          <a:p>
            <a:pPr marL="0" indent="0">
              <a:buNone/>
            </a:pPr>
            <a:endParaRPr lang="en-GB" dirty="0"/>
          </a:p>
        </p:txBody>
      </p:sp>
    </p:spTree>
    <p:extLst>
      <p:ext uri="{BB962C8B-B14F-4D97-AF65-F5344CB8AC3E}">
        <p14:creationId xmlns:p14="http://schemas.microsoft.com/office/powerpoint/2010/main" val="2816545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DA5B4-C2F0-4987-8AD8-131E5E3C42AF}"/>
              </a:ext>
            </a:extLst>
          </p:cNvPr>
          <p:cNvSpPr>
            <a:spLocks noGrp="1"/>
          </p:cNvSpPr>
          <p:nvPr>
            <p:ph type="title"/>
          </p:nvPr>
        </p:nvSpPr>
        <p:spPr/>
        <p:txBody>
          <a:bodyPr/>
          <a:lstStyle/>
          <a:p>
            <a:endParaRPr lang="en-GB"/>
          </a:p>
        </p:txBody>
      </p:sp>
      <p:pic>
        <p:nvPicPr>
          <p:cNvPr id="4" name="Content Placeholder 3">
            <a:extLst>
              <a:ext uri="{FF2B5EF4-FFF2-40B4-BE49-F238E27FC236}">
                <a16:creationId xmlns:a16="http://schemas.microsoft.com/office/drawing/2014/main" id="{61DED073-8BC5-4BF5-B83D-44678FA1FF36}"/>
              </a:ext>
            </a:extLst>
          </p:cNvPr>
          <p:cNvPicPr>
            <a:picLocks noGrp="1" noChangeAspect="1"/>
          </p:cNvPicPr>
          <p:nvPr>
            <p:ph idx="1"/>
          </p:nvPr>
        </p:nvPicPr>
        <p:blipFill>
          <a:blip r:embed="rId3"/>
          <a:stretch>
            <a:fillRect/>
          </a:stretch>
        </p:blipFill>
        <p:spPr>
          <a:xfrm>
            <a:off x="1968119" y="851967"/>
            <a:ext cx="8255762" cy="5154065"/>
          </a:xfrm>
          <a:prstGeom prst="rect">
            <a:avLst/>
          </a:prstGeom>
        </p:spPr>
      </p:pic>
    </p:spTree>
    <p:extLst>
      <p:ext uri="{BB962C8B-B14F-4D97-AF65-F5344CB8AC3E}">
        <p14:creationId xmlns:p14="http://schemas.microsoft.com/office/powerpoint/2010/main" val="2378236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1A0BF-D510-4EAB-A6B6-36171D069A61}"/>
              </a:ext>
            </a:extLst>
          </p:cNvPr>
          <p:cNvSpPr>
            <a:spLocks noGrp="1"/>
          </p:cNvSpPr>
          <p:nvPr>
            <p:ph type="title"/>
          </p:nvPr>
        </p:nvSpPr>
        <p:spPr/>
        <p:txBody>
          <a:bodyPr/>
          <a:lstStyle/>
          <a:p>
            <a:r>
              <a:rPr lang="en-GB" dirty="0"/>
              <a:t>Arbitrage Pricing Theory - Ross (1976)</a:t>
            </a:r>
          </a:p>
        </p:txBody>
      </p:sp>
      <p:sp>
        <p:nvSpPr>
          <p:cNvPr id="3" name="Content Placeholder 2">
            <a:extLst>
              <a:ext uri="{FF2B5EF4-FFF2-40B4-BE49-F238E27FC236}">
                <a16:creationId xmlns:a16="http://schemas.microsoft.com/office/drawing/2014/main" id="{42C1650A-4124-4A82-9999-ABA973CB6C2E}"/>
              </a:ext>
            </a:extLst>
          </p:cNvPr>
          <p:cNvSpPr>
            <a:spLocks noGrp="1"/>
          </p:cNvSpPr>
          <p:nvPr>
            <p:ph idx="1"/>
          </p:nvPr>
        </p:nvSpPr>
        <p:spPr/>
        <p:txBody>
          <a:bodyPr/>
          <a:lstStyle/>
          <a:p>
            <a:r>
              <a:rPr lang="en-US" dirty="0"/>
              <a:t>APT offers a testable alternative to the </a:t>
            </a:r>
            <a:r>
              <a:rPr lang="en-GB" dirty="0"/>
              <a:t>capital asset pricing model</a:t>
            </a:r>
          </a:p>
          <a:p>
            <a:pPr algn="just"/>
            <a:r>
              <a:rPr lang="en-US" dirty="0"/>
              <a:t>The CAPM predicts that security rates of return will be linearly related to a single common factor—</a:t>
            </a:r>
            <a:r>
              <a:rPr lang="en-US" b="1" dirty="0"/>
              <a:t>the rate of return on the market portfolio</a:t>
            </a:r>
          </a:p>
          <a:p>
            <a:r>
              <a:rPr lang="en-US" dirty="0"/>
              <a:t>The APT is based on similar intuition but is much more general - assumes that the rate of return on any security is a linear </a:t>
            </a:r>
            <a:r>
              <a:rPr lang="en-GB" dirty="0"/>
              <a:t>function of </a:t>
            </a:r>
            <a:r>
              <a:rPr lang="en-GB" i="1" dirty="0"/>
              <a:t>k </a:t>
            </a:r>
            <a:r>
              <a:rPr lang="en-GB" dirty="0"/>
              <a:t>factors:</a:t>
            </a:r>
            <a:endParaRPr lang="en-US" dirty="0"/>
          </a:p>
        </p:txBody>
      </p:sp>
      <p:pic>
        <p:nvPicPr>
          <p:cNvPr id="5" name="Picture 4">
            <a:extLst>
              <a:ext uri="{FF2B5EF4-FFF2-40B4-BE49-F238E27FC236}">
                <a16:creationId xmlns:a16="http://schemas.microsoft.com/office/drawing/2014/main" id="{0F19A5CB-168E-4661-A863-2F4271FB63CC}"/>
              </a:ext>
            </a:extLst>
          </p:cNvPr>
          <p:cNvPicPr>
            <a:picLocks noChangeAspect="1"/>
          </p:cNvPicPr>
          <p:nvPr/>
        </p:nvPicPr>
        <p:blipFill>
          <a:blip r:embed="rId2"/>
          <a:stretch>
            <a:fillRect/>
          </a:stretch>
        </p:blipFill>
        <p:spPr>
          <a:xfrm>
            <a:off x="2830192" y="5045764"/>
            <a:ext cx="6531616" cy="811696"/>
          </a:xfrm>
          <a:prstGeom prst="rect">
            <a:avLst/>
          </a:prstGeom>
        </p:spPr>
      </p:pic>
    </p:spTree>
    <p:extLst>
      <p:ext uri="{BB962C8B-B14F-4D97-AF65-F5344CB8AC3E}">
        <p14:creationId xmlns:p14="http://schemas.microsoft.com/office/powerpoint/2010/main" val="3948745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C73A4-017D-446C-B17A-DAAF7634B0BC}"/>
              </a:ext>
            </a:extLst>
          </p:cNvPr>
          <p:cNvSpPr>
            <a:spLocks noGrp="1"/>
          </p:cNvSpPr>
          <p:nvPr>
            <p:ph type="title"/>
          </p:nvPr>
        </p:nvSpPr>
        <p:spPr/>
        <p:txBody>
          <a:bodyPr/>
          <a:lstStyle/>
          <a:p>
            <a:r>
              <a:rPr lang="en-US" dirty="0"/>
              <a:t>APT | Factors</a:t>
            </a:r>
            <a:endParaRPr lang="en-GB" dirty="0"/>
          </a:p>
        </p:txBody>
      </p:sp>
      <p:sp>
        <p:nvSpPr>
          <p:cNvPr id="3" name="Content Placeholder 2">
            <a:extLst>
              <a:ext uri="{FF2B5EF4-FFF2-40B4-BE49-F238E27FC236}">
                <a16:creationId xmlns:a16="http://schemas.microsoft.com/office/drawing/2014/main" id="{EF364813-56F5-4E5C-815C-1686D1722A68}"/>
              </a:ext>
            </a:extLst>
          </p:cNvPr>
          <p:cNvSpPr>
            <a:spLocks noGrp="1"/>
          </p:cNvSpPr>
          <p:nvPr>
            <p:ph idx="1"/>
          </p:nvPr>
        </p:nvSpPr>
        <p:spPr/>
        <p:txBody>
          <a:bodyPr/>
          <a:lstStyle/>
          <a:p>
            <a:r>
              <a:rPr lang="en-US" dirty="0"/>
              <a:t>Risk premium, inflation, interest rates... (Roll and Ross, 1980)</a:t>
            </a:r>
          </a:p>
          <a:p>
            <a:r>
              <a:rPr lang="en-US" dirty="0"/>
              <a:t>Confidence risk, time horizon risk, market risk... (</a:t>
            </a:r>
            <a:r>
              <a:rPr lang="en-US" dirty="0" err="1"/>
              <a:t>Butmeister</a:t>
            </a:r>
            <a:r>
              <a:rPr lang="en-US" dirty="0"/>
              <a:t>, </a:t>
            </a:r>
            <a:r>
              <a:rPr lang="en-GB" dirty="0"/>
              <a:t>Roll and Ross, 1994)</a:t>
            </a:r>
          </a:p>
          <a:p>
            <a:r>
              <a:rPr lang="en-US" dirty="0"/>
              <a:t>Size, net income growth, dividend yield, leverage... (</a:t>
            </a:r>
            <a:r>
              <a:rPr lang="en-US" dirty="0" err="1"/>
              <a:t>Grinhold</a:t>
            </a:r>
            <a:r>
              <a:rPr lang="en-US" dirty="0"/>
              <a:t> </a:t>
            </a:r>
            <a:r>
              <a:rPr lang="en-GB" dirty="0"/>
              <a:t>and Kahn, 1994)</a:t>
            </a:r>
          </a:p>
        </p:txBody>
      </p:sp>
    </p:spTree>
    <p:extLst>
      <p:ext uri="{BB962C8B-B14F-4D97-AF65-F5344CB8AC3E}">
        <p14:creationId xmlns:p14="http://schemas.microsoft.com/office/powerpoint/2010/main" val="3625997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8672C-AADF-4B6A-B693-6BB4CE365975}"/>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E856A5D2-CF1B-451C-A8D8-A4D5E33C3172}"/>
              </a:ext>
            </a:extLst>
          </p:cNvPr>
          <p:cNvPicPr>
            <a:picLocks noGrp="1" noChangeAspect="1"/>
          </p:cNvPicPr>
          <p:nvPr>
            <p:ph idx="1"/>
          </p:nvPr>
        </p:nvPicPr>
        <p:blipFill>
          <a:blip r:embed="rId3"/>
          <a:stretch>
            <a:fillRect/>
          </a:stretch>
        </p:blipFill>
        <p:spPr>
          <a:xfrm>
            <a:off x="1815296" y="219353"/>
            <a:ext cx="8561408" cy="6110142"/>
          </a:xfrm>
          <a:prstGeom prst="rect">
            <a:avLst/>
          </a:prstGeom>
        </p:spPr>
      </p:pic>
      <p:sp>
        <p:nvSpPr>
          <p:cNvPr id="6" name="Rectangle 5">
            <a:extLst>
              <a:ext uri="{FF2B5EF4-FFF2-40B4-BE49-F238E27FC236}">
                <a16:creationId xmlns:a16="http://schemas.microsoft.com/office/drawing/2014/main" id="{46CAC935-11EB-44DF-B9CE-8C9D2BAA97E6}"/>
              </a:ext>
            </a:extLst>
          </p:cNvPr>
          <p:cNvSpPr/>
          <p:nvPr/>
        </p:nvSpPr>
        <p:spPr>
          <a:xfrm>
            <a:off x="4426889" y="6290319"/>
            <a:ext cx="3338222" cy="461665"/>
          </a:xfrm>
          <a:prstGeom prst="rect">
            <a:avLst/>
          </a:prstGeom>
        </p:spPr>
        <p:txBody>
          <a:bodyPr wrap="none">
            <a:spAutoFit/>
          </a:bodyPr>
          <a:lstStyle/>
          <a:p>
            <a:r>
              <a:rPr lang="en-US" sz="2400" dirty="0">
                <a:latin typeface="GlyphLessFont"/>
              </a:rPr>
              <a:t>Source : Roll, 1988, p.544</a:t>
            </a:r>
            <a:endParaRPr lang="en-GB" sz="2400" dirty="0"/>
          </a:p>
        </p:txBody>
      </p:sp>
    </p:spTree>
    <p:extLst>
      <p:ext uri="{BB962C8B-B14F-4D97-AF65-F5344CB8AC3E}">
        <p14:creationId xmlns:p14="http://schemas.microsoft.com/office/powerpoint/2010/main" val="1867365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0ED-70FC-4E93-8DBE-8807EAC1F61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52F5DDC-091D-453B-A8D8-942A70FBB3D3}"/>
              </a:ext>
            </a:extLst>
          </p:cNvPr>
          <p:cNvSpPr>
            <a:spLocks noGrp="1"/>
          </p:cNvSpPr>
          <p:nvPr>
            <p:ph idx="1"/>
          </p:nvPr>
        </p:nvSpPr>
        <p:spPr/>
        <p:txBody>
          <a:bodyPr/>
          <a:lstStyle/>
          <a:p>
            <a:pPr marL="0" indent="0" algn="just">
              <a:buNone/>
            </a:pPr>
            <a:r>
              <a:rPr lang="en-US" dirty="0"/>
              <a:t>“The average explanatory power of well-accepted market models is quite modest, but there are some firms with impressive R</a:t>
            </a:r>
            <a:r>
              <a:rPr lang="en-US" baseline="30000" dirty="0"/>
              <a:t>2</a:t>
            </a:r>
            <a:r>
              <a:rPr lang="en-US" dirty="0"/>
              <a:t>s (in either a single- or a multiple-factor regression), and perhaps a study of these firms would help us understand why the explanatory power is rather limited for the average firm.”</a:t>
            </a:r>
          </a:p>
          <a:p>
            <a:pPr marL="0" indent="0" algn="r">
              <a:buNone/>
            </a:pPr>
            <a:r>
              <a:rPr lang="en-US" dirty="0">
                <a:latin typeface="GlyphLessFont"/>
              </a:rPr>
              <a:t>Roll, 1988</a:t>
            </a:r>
            <a:endParaRPr lang="en-GB" dirty="0"/>
          </a:p>
        </p:txBody>
      </p:sp>
    </p:spTree>
    <p:extLst>
      <p:ext uri="{BB962C8B-B14F-4D97-AF65-F5344CB8AC3E}">
        <p14:creationId xmlns:p14="http://schemas.microsoft.com/office/powerpoint/2010/main" val="4228816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CF423-758E-437A-B5BF-A3CFF93CD00A}"/>
              </a:ext>
            </a:extLst>
          </p:cNvPr>
          <p:cNvSpPr>
            <a:spLocks noGrp="1"/>
          </p:cNvSpPr>
          <p:nvPr>
            <p:ph type="title"/>
          </p:nvPr>
        </p:nvSpPr>
        <p:spPr/>
        <p:txBody>
          <a:bodyPr/>
          <a:lstStyle/>
          <a:p>
            <a:r>
              <a:rPr lang="en-GB" b="1" dirty="0"/>
              <a:t>Early Empirical Tests</a:t>
            </a:r>
            <a:endParaRPr lang="en-GB" dirty="0"/>
          </a:p>
        </p:txBody>
      </p:sp>
      <p:sp>
        <p:nvSpPr>
          <p:cNvPr id="3" name="Content Placeholder 2">
            <a:extLst>
              <a:ext uri="{FF2B5EF4-FFF2-40B4-BE49-F238E27FC236}">
                <a16:creationId xmlns:a16="http://schemas.microsoft.com/office/drawing/2014/main" id="{2E960854-DB8D-4041-8431-1CE426DE6B7D}"/>
              </a:ext>
            </a:extLst>
          </p:cNvPr>
          <p:cNvSpPr>
            <a:spLocks noGrp="1"/>
          </p:cNvSpPr>
          <p:nvPr>
            <p:ph idx="1"/>
          </p:nvPr>
        </p:nvSpPr>
        <p:spPr/>
        <p:txBody>
          <a:bodyPr>
            <a:normAutofit fontScale="92500"/>
          </a:bodyPr>
          <a:lstStyle/>
          <a:p>
            <a:pPr algn="just"/>
            <a:r>
              <a:rPr lang="en-US" sz="3200" dirty="0"/>
              <a:t>Tests of the CAPM are based on three implications of the relation between expected return and market beta implied by the model.</a:t>
            </a:r>
          </a:p>
          <a:p>
            <a:pPr marL="514350" indent="-514350" algn="just">
              <a:buFont typeface="+mj-lt"/>
              <a:buAutoNum type="arabicPeriod"/>
            </a:pPr>
            <a:r>
              <a:rPr lang="en-GB" dirty="0"/>
              <a:t>Expected returns on </a:t>
            </a:r>
            <a:r>
              <a:rPr lang="en-US" dirty="0"/>
              <a:t>all assets are linearly related to their betas, and no other variable has marginal </a:t>
            </a:r>
            <a:r>
              <a:rPr lang="en-GB" dirty="0"/>
              <a:t>explanatory power.</a:t>
            </a:r>
          </a:p>
          <a:p>
            <a:pPr marL="514350" indent="-514350" algn="just">
              <a:buFont typeface="+mj-lt"/>
              <a:buAutoNum type="arabicPeriod"/>
            </a:pPr>
            <a:r>
              <a:rPr lang="en-US" dirty="0"/>
              <a:t>The beta premium is positive, meaning that the expected return on the market portfolio exceeds the expected return on assets whose returns are uncorrelated with the market return.</a:t>
            </a:r>
          </a:p>
          <a:p>
            <a:pPr marL="514350" indent="-514350" algn="just">
              <a:buFont typeface="+mj-lt"/>
              <a:buAutoNum type="arabicPeriod"/>
            </a:pPr>
            <a:r>
              <a:rPr lang="en-GB" dirty="0"/>
              <a:t>In the Sharpe-Lintner </a:t>
            </a:r>
            <a:r>
              <a:rPr lang="en-US" dirty="0"/>
              <a:t>version of the model, assets uncorrelated with the market have expected returns equal to the risk-free interest rate, and the beta premium is the expected market return minus the risk-free rate.</a:t>
            </a:r>
            <a:endParaRPr lang="en-GB" dirty="0"/>
          </a:p>
        </p:txBody>
      </p:sp>
    </p:spTree>
    <p:extLst>
      <p:ext uri="{BB962C8B-B14F-4D97-AF65-F5344CB8AC3E}">
        <p14:creationId xmlns:p14="http://schemas.microsoft.com/office/powerpoint/2010/main" val="1642241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977F7-E785-4C90-8566-E8248571E854}"/>
              </a:ext>
            </a:extLst>
          </p:cNvPr>
          <p:cNvSpPr>
            <a:spLocks noGrp="1"/>
          </p:cNvSpPr>
          <p:nvPr>
            <p:ph type="title"/>
          </p:nvPr>
        </p:nvSpPr>
        <p:spPr/>
        <p:txBody>
          <a:bodyPr/>
          <a:lstStyle/>
          <a:p>
            <a:r>
              <a:rPr lang="en-GB" b="1" dirty="0"/>
              <a:t>1. Tests on Risk Premiums</a:t>
            </a:r>
            <a:endParaRPr lang="en-GB" dirty="0"/>
          </a:p>
        </p:txBody>
      </p:sp>
      <p:sp>
        <p:nvSpPr>
          <p:cNvPr id="3" name="Content Placeholder 2">
            <a:extLst>
              <a:ext uri="{FF2B5EF4-FFF2-40B4-BE49-F238E27FC236}">
                <a16:creationId xmlns:a16="http://schemas.microsoft.com/office/drawing/2014/main" id="{1221E529-E163-41A7-9518-089800B7AAF9}"/>
              </a:ext>
            </a:extLst>
          </p:cNvPr>
          <p:cNvSpPr>
            <a:spLocks noGrp="1"/>
          </p:cNvSpPr>
          <p:nvPr>
            <p:ph idx="1"/>
          </p:nvPr>
        </p:nvSpPr>
        <p:spPr/>
        <p:txBody>
          <a:bodyPr/>
          <a:lstStyle/>
          <a:p>
            <a:pPr algn="just"/>
            <a:r>
              <a:rPr lang="en-US" dirty="0"/>
              <a:t>The early cross-section regression tests focus on the Sharpe-Lintner model’s predictions about the intercept and slope in the relation between expected return </a:t>
            </a:r>
            <a:r>
              <a:rPr lang="en-GB" dirty="0"/>
              <a:t>and market beta</a:t>
            </a:r>
          </a:p>
          <a:p>
            <a:pPr algn="just"/>
            <a:r>
              <a:rPr lang="en-US" dirty="0"/>
              <a:t>To regress a cross-section of average asset returns on estimates of asset betas.</a:t>
            </a:r>
          </a:p>
          <a:p>
            <a:pPr algn="just"/>
            <a:r>
              <a:rPr lang="en-US" dirty="0"/>
              <a:t>The model predicts that the intercept in these regressions is the risk-free interest rate, </a:t>
            </a:r>
            <a:r>
              <a:rPr lang="en-US" i="1" dirty="0"/>
              <a:t>Rf </a:t>
            </a:r>
            <a:r>
              <a:rPr lang="en-US" dirty="0"/>
              <a:t>, and the coefficient on beta is the expected return on the market in excess of the risk-free rate, </a:t>
            </a:r>
            <a:r>
              <a:rPr lang="en-US" i="1" dirty="0"/>
              <a:t>E</a:t>
            </a:r>
            <a:r>
              <a:rPr lang="en-US" dirty="0"/>
              <a:t>(</a:t>
            </a:r>
            <a:r>
              <a:rPr lang="en-US" i="1" dirty="0"/>
              <a:t>RM</a:t>
            </a:r>
            <a:r>
              <a:rPr lang="en-US" dirty="0"/>
              <a:t>) - </a:t>
            </a:r>
            <a:r>
              <a:rPr lang="en-US" i="1" dirty="0"/>
              <a:t>Rf</a:t>
            </a:r>
            <a:r>
              <a:rPr lang="en-US" dirty="0"/>
              <a:t>.</a:t>
            </a:r>
            <a:endParaRPr lang="en-GB" dirty="0"/>
          </a:p>
        </p:txBody>
      </p:sp>
    </p:spTree>
    <p:extLst>
      <p:ext uri="{BB962C8B-B14F-4D97-AF65-F5344CB8AC3E}">
        <p14:creationId xmlns:p14="http://schemas.microsoft.com/office/powerpoint/2010/main" val="2952287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977F7-E785-4C90-8566-E8248571E854}"/>
              </a:ext>
            </a:extLst>
          </p:cNvPr>
          <p:cNvSpPr>
            <a:spLocks noGrp="1"/>
          </p:cNvSpPr>
          <p:nvPr>
            <p:ph type="title"/>
          </p:nvPr>
        </p:nvSpPr>
        <p:spPr/>
        <p:txBody>
          <a:bodyPr/>
          <a:lstStyle/>
          <a:p>
            <a:r>
              <a:rPr lang="en-GB" b="1" dirty="0"/>
              <a:t>1. Tests on Risk Premiums (…continued)</a:t>
            </a:r>
            <a:endParaRPr lang="en-GB" dirty="0"/>
          </a:p>
        </p:txBody>
      </p:sp>
      <p:sp>
        <p:nvSpPr>
          <p:cNvPr id="3" name="Content Placeholder 2">
            <a:extLst>
              <a:ext uri="{FF2B5EF4-FFF2-40B4-BE49-F238E27FC236}">
                <a16:creationId xmlns:a16="http://schemas.microsoft.com/office/drawing/2014/main" id="{1221E529-E163-41A7-9518-089800B7AAF9}"/>
              </a:ext>
            </a:extLst>
          </p:cNvPr>
          <p:cNvSpPr>
            <a:spLocks noGrp="1"/>
          </p:cNvSpPr>
          <p:nvPr>
            <p:ph idx="1"/>
          </p:nvPr>
        </p:nvSpPr>
        <p:spPr/>
        <p:txBody>
          <a:bodyPr>
            <a:normAutofit/>
          </a:bodyPr>
          <a:lstStyle/>
          <a:p>
            <a:pPr algn="just"/>
            <a:r>
              <a:rPr lang="en-US" dirty="0"/>
              <a:t>Two problems in these tests aroused </a:t>
            </a:r>
          </a:p>
          <a:p>
            <a:pPr marL="971550" lvl="1" indent="-514350" algn="just">
              <a:buFont typeface="+mj-lt"/>
              <a:buAutoNum type="arabicPeriod"/>
            </a:pPr>
            <a:r>
              <a:rPr lang="en-GB" dirty="0"/>
              <a:t>Estimates of beta </a:t>
            </a:r>
            <a:r>
              <a:rPr lang="en-US" dirty="0"/>
              <a:t>for individual assets are imprecise, creating a measurement error problem when they are used to explain average returns</a:t>
            </a:r>
          </a:p>
          <a:p>
            <a:pPr marL="971550" lvl="1" indent="-514350" algn="just">
              <a:buFont typeface="+mj-lt"/>
              <a:buAutoNum type="arabicPeriod"/>
            </a:pPr>
            <a:r>
              <a:rPr lang="en-US" dirty="0"/>
              <a:t>The regression residuals have common sources of variation, such as </a:t>
            </a:r>
            <a:r>
              <a:rPr lang="en-US" b="1" dirty="0"/>
              <a:t>industry effects </a:t>
            </a:r>
            <a:r>
              <a:rPr lang="en-US" dirty="0"/>
              <a:t>in average returns</a:t>
            </a:r>
            <a:endParaRPr lang="en-GB" dirty="0"/>
          </a:p>
          <a:p>
            <a:pPr marL="971550" lvl="1" indent="-514350" algn="just">
              <a:buFont typeface="+mj-lt"/>
              <a:buAutoNum type="arabicPeriod"/>
            </a:pPr>
            <a:endParaRPr lang="en-GB" dirty="0"/>
          </a:p>
          <a:p>
            <a:pPr algn="just"/>
            <a:r>
              <a:rPr lang="en-GB" dirty="0"/>
              <a:t>Positive </a:t>
            </a:r>
            <a:r>
              <a:rPr lang="en-US" dirty="0"/>
              <a:t>correlation in the residuals produces downward bias in the usual ordinary least squares estimates of the standard errors of the cross-section regression slopes.</a:t>
            </a:r>
          </a:p>
        </p:txBody>
      </p:sp>
    </p:spTree>
    <p:extLst>
      <p:ext uri="{BB962C8B-B14F-4D97-AF65-F5344CB8AC3E}">
        <p14:creationId xmlns:p14="http://schemas.microsoft.com/office/powerpoint/2010/main" val="3820955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977F7-E785-4C90-8566-E8248571E854}"/>
              </a:ext>
            </a:extLst>
          </p:cNvPr>
          <p:cNvSpPr>
            <a:spLocks noGrp="1"/>
          </p:cNvSpPr>
          <p:nvPr>
            <p:ph type="title"/>
          </p:nvPr>
        </p:nvSpPr>
        <p:spPr/>
        <p:txBody>
          <a:bodyPr/>
          <a:lstStyle/>
          <a:p>
            <a:r>
              <a:rPr lang="en-GB" b="1" dirty="0"/>
              <a:t>1. Tests on Risk Premiums (…continued)</a:t>
            </a:r>
            <a:endParaRPr lang="en-GB" dirty="0"/>
          </a:p>
        </p:txBody>
      </p:sp>
      <p:sp>
        <p:nvSpPr>
          <p:cNvPr id="3" name="Content Placeholder 2">
            <a:extLst>
              <a:ext uri="{FF2B5EF4-FFF2-40B4-BE49-F238E27FC236}">
                <a16:creationId xmlns:a16="http://schemas.microsoft.com/office/drawing/2014/main" id="{1221E529-E163-41A7-9518-089800B7AAF9}"/>
              </a:ext>
            </a:extLst>
          </p:cNvPr>
          <p:cNvSpPr>
            <a:spLocks noGrp="1"/>
          </p:cNvSpPr>
          <p:nvPr>
            <p:ph idx="1"/>
          </p:nvPr>
        </p:nvSpPr>
        <p:spPr/>
        <p:txBody>
          <a:bodyPr>
            <a:normAutofit/>
          </a:bodyPr>
          <a:lstStyle/>
          <a:p>
            <a:pPr algn="just"/>
            <a:r>
              <a:rPr lang="en-US" dirty="0"/>
              <a:t>To improve the accuracy of estimated betas, researchers </a:t>
            </a:r>
            <a:r>
              <a:rPr lang="en-GB" dirty="0"/>
              <a:t>work with </a:t>
            </a:r>
            <a:r>
              <a:rPr lang="en-US" dirty="0"/>
              <a:t>portfolios, rather than individual securities</a:t>
            </a:r>
          </a:p>
          <a:p>
            <a:pPr algn="just"/>
            <a:r>
              <a:rPr lang="en-US" dirty="0"/>
              <a:t>Grouping, however, shrinks the range of betas and reduces </a:t>
            </a:r>
            <a:r>
              <a:rPr lang="en-GB" dirty="0"/>
              <a:t>statistical power.</a:t>
            </a:r>
          </a:p>
          <a:p>
            <a:pPr algn="just"/>
            <a:r>
              <a:rPr lang="en-US" dirty="0"/>
              <a:t>To mitigate this problem, researchers sort securities on beta when forming portfolios; the first portfolio contains securities with the lowest betas, and so on, up to the last portfolio with the highest beta assets.</a:t>
            </a:r>
          </a:p>
          <a:p>
            <a:r>
              <a:rPr lang="en-US" dirty="0"/>
              <a:t>Estimating </a:t>
            </a:r>
            <a:r>
              <a:rPr lang="en-US" b="1" dirty="0"/>
              <a:t>month-by-month cross-section regressions </a:t>
            </a:r>
            <a:r>
              <a:rPr lang="en-US" dirty="0"/>
              <a:t>of monthly returns on </a:t>
            </a:r>
            <a:r>
              <a:rPr lang="en-GB" dirty="0"/>
              <a:t>betas - </a:t>
            </a:r>
            <a:r>
              <a:rPr lang="en-GB" dirty="0" err="1"/>
              <a:t>Fama</a:t>
            </a:r>
            <a:r>
              <a:rPr lang="en-GB" dirty="0"/>
              <a:t> and </a:t>
            </a:r>
            <a:r>
              <a:rPr lang="en-GB" dirty="0" err="1"/>
              <a:t>MacBeth</a:t>
            </a:r>
            <a:r>
              <a:rPr lang="en-GB" dirty="0"/>
              <a:t> (1973).</a:t>
            </a:r>
            <a:endParaRPr lang="en-US" dirty="0"/>
          </a:p>
        </p:txBody>
      </p:sp>
    </p:spTree>
    <p:extLst>
      <p:ext uri="{BB962C8B-B14F-4D97-AF65-F5344CB8AC3E}">
        <p14:creationId xmlns:p14="http://schemas.microsoft.com/office/powerpoint/2010/main" val="55547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977F7-E785-4C90-8566-E8248571E854}"/>
              </a:ext>
            </a:extLst>
          </p:cNvPr>
          <p:cNvSpPr>
            <a:spLocks noGrp="1"/>
          </p:cNvSpPr>
          <p:nvPr>
            <p:ph type="title"/>
          </p:nvPr>
        </p:nvSpPr>
        <p:spPr/>
        <p:txBody>
          <a:bodyPr/>
          <a:lstStyle/>
          <a:p>
            <a:r>
              <a:rPr lang="en-GB" b="1" dirty="0"/>
              <a:t>1. Tests on Risk Premiums (Conclusion)</a:t>
            </a:r>
            <a:endParaRPr lang="en-GB" dirty="0"/>
          </a:p>
        </p:txBody>
      </p:sp>
      <p:sp>
        <p:nvSpPr>
          <p:cNvPr id="3" name="Content Placeholder 2">
            <a:extLst>
              <a:ext uri="{FF2B5EF4-FFF2-40B4-BE49-F238E27FC236}">
                <a16:creationId xmlns:a16="http://schemas.microsoft.com/office/drawing/2014/main" id="{1221E529-E163-41A7-9518-089800B7AAF9}"/>
              </a:ext>
            </a:extLst>
          </p:cNvPr>
          <p:cNvSpPr>
            <a:spLocks noGrp="1"/>
          </p:cNvSpPr>
          <p:nvPr>
            <p:ph idx="1"/>
          </p:nvPr>
        </p:nvSpPr>
        <p:spPr/>
        <p:txBody>
          <a:bodyPr>
            <a:normAutofit/>
          </a:bodyPr>
          <a:lstStyle/>
          <a:p>
            <a:pPr marL="0" indent="0" algn="just">
              <a:buNone/>
            </a:pPr>
            <a:r>
              <a:rPr lang="en-US" b="1" dirty="0"/>
              <a:t>The early tests firmly reject the Sharpe-Lintner version of the CAPM</a:t>
            </a:r>
          </a:p>
          <a:p>
            <a:pPr algn="just"/>
            <a:r>
              <a:rPr lang="en-GB" dirty="0"/>
              <a:t>There is </a:t>
            </a:r>
            <a:r>
              <a:rPr lang="en-US" dirty="0"/>
              <a:t>a positive relation between beta and average return, but it is too “flat”</a:t>
            </a:r>
          </a:p>
          <a:p>
            <a:pPr algn="just"/>
            <a:r>
              <a:rPr lang="en-US" dirty="0"/>
              <a:t>The regressions consistently find that</a:t>
            </a:r>
          </a:p>
          <a:p>
            <a:pPr lvl="1" algn="just"/>
            <a:r>
              <a:rPr lang="en-US" sz="2800" dirty="0"/>
              <a:t>The intercept is greater than the average risk-free rate</a:t>
            </a:r>
          </a:p>
          <a:p>
            <a:pPr lvl="1" algn="just"/>
            <a:r>
              <a:rPr lang="en-US" sz="2800" dirty="0"/>
              <a:t>The beta coefficient is less than the average excess market return</a:t>
            </a:r>
          </a:p>
          <a:p>
            <a:pPr algn="just"/>
            <a:r>
              <a:rPr lang="en-US" dirty="0"/>
              <a:t>This relation is also confirmed by time-series tests</a:t>
            </a:r>
          </a:p>
          <a:p>
            <a:pPr lvl="1" algn="just"/>
            <a:r>
              <a:rPr lang="en-US" sz="2800" dirty="0"/>
              <a:t>Where the intercepts excess asset returns return are positive for assets with low betas and negative for assets with high betas</a:t>
            </a:r>
          </a:p>
        </p:txBody>
      </p:sp>
    </p:spTree>
    <p:extLst>
      <p:ext uri="{BB962C8B-B14F-4D97-AF65-F5344CB8AC3E}">
        <p14:creationId xmlns:p14="http://schemas.microsoft.com/office/powerpoint/2010/main" val="1373756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977F7-E785-4C90-8566-E8248571E854}"/>
              </a:ext>
            </a:extLst>
          </p:cNvPr>
          <p:cNvSpPr>
            <a:spLocks noGrp="1"/>
          </p:cNvSpPr>
          <p:nvPr>
            <p:ph type="title"/>
          </p:nvPr>
        </p:nvSpPr>
        <p:spPr/>
        <p:txBody>
          <a:bodyPr/>
          <a:lstStyle/>
          <a:p>
            <a:r>
              <a:rPr lang="en-GB" b="1" dirty="0"/>
              <a:t>2. </a:t>
            </a:r>
            <a:r>
              <a:rPr lang="en-US" b="1" dirty="0"/>
              <a:t>Testing Whether Market Betas Explain Expected Returns</a:t>
            </a:r>
            <a:endParaRPr lang="en-GB" dirty="0"/>
          </a:p>
        </p:txBody>
      </p:sp>
      <p:sp>
        <p:nvSpPr>
          <p:cNvPr id="3" name="Content Placeholder 2">
            <a:extLst>
              <a:ext uri="{FF2B5EF4-FFF2-40B4-BE49-F238E27FC236}">
                <a16:creationId xmlns:a16="http://schemas.microsoft.com/office/drawing/2014/main" id="{1221E529-E163-41A7-9518-089800B7AAF9}"/>
              </a:ext>
            </a:extLst>
          </p:cNvPr>
          <p:cNvSpPr>
            <a:spLocks noGrp="1"/>
          </p:cNvSpPr>
          <p:nvPr>
            <p:ph idx="1"/>
          </p:nvPr>
        </p:nvSpPr>
        <p:spPr/>
        <p:txBody>
          <a:bodyPr>
            <a:normAutofit/>
          </a:bodyPr>
          <a:lstStyle/>
          <a:p>
            <a:pPr marL="0" indent="0" algn="just">
              <a:buNone/>
            </a:pPr>
            <a:r>
              <a:rPr lang="en-US" b="1" dirty="0"/>
              <a:t>As CAPM predict that the market portfolio is mean-variance-efficient</a:t>
            </a:r>
          </a:p>
          <a:p>
            <a:r>
              <a:rPr lang="en-US" dirty="0"/>
              <a:t>This implies that differences in expected return across securities and portfolios are entirely explained by differences in market beta; other variables should add nothing to the explanation of </a:t>
            </a:r>
            <a:r>
              <a:rPr lang="en-GB" dirty="0"/>
              <a:t>expected return.</a:t>
            </a:r>
          </a:p>
          <a:p>
            <a:r>
              <a:rPr lang="en-GB" dirty="0"/>
              <a:t>Methods can be used</a:t>
            </a:r>
          </a:p>
          <a:p>
            <a:pPr lvl="1"/>
            <a:r>
              <a:rPr lang="en-GB" dirty="0"/>
              <a:t>cross-section regressions</a:t>
            </a:r>
          </a:p>
          <a:p>
            <a:pPr lvl="1"/>
            <a:r>
              <a:rPr lang="en-GB" dirty="0" err="1"/>
              <a:t>Fama</a:t>
            </a:r>
            <a:r>
              <a:rPr lang="en-GB" dirty="0"/>
              <a:t> and </a:t>
            </a:r>
            <a:r>
              <a:rPr lang="en-GB" dirty="0" err="1"/>
              <a:t>MacBeth</a:t>
            </a:r>
            <a:r>
              <a:rPr lang="en-GB" dirty="0"/>
              <a:t> (1973)’s</a:t>
            </a:r>
            <a:r>
              <a:rPr lang="en-US" b="1" dirty="0"/>
              <a:t> month-by-month cross-section regressions</a:t>
            </a:r>
          </a:p>
          <a:p>
            <a:pPr lvl="1"/>
            <a:r>
              <a:rPr lang="en-US" dirty="0"/>
              <a:t>Time-series regressions</a:t>
            </a:r>
          </a:p>
        </p:txBody>
      </p:sp>
    </p:spTree>
    <p:extLst>
      <p:ext uri="{BB962C8B-B14F-4D97-AF65-F5344CB8AC3E}">
        <p14:creationId xmlns:p14="http://schemas.microsoft.com/office/powerpoint/2010/main" val="2582742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977F7-E785-4C90-8566-E8248571E854}"/>
              </a:ext>
            </a:extLst>
          </p:cNvPr>
          <p:cNvSpPr>
            <a:spLocks noGrp="1"/>
          </p:cNvSpPr>
          <p:nvPr>
            <p:ph type="title"/>
          </p:nvPr>
        </p:nvSpPr>
        <p:spPr/>
        <p:txBody>
          <a:bodyPr/>
          <a:lstStyle/>
          <a:p>
            <a:r>
              <a:rPr lang="en-GB" b="1" dirty="0"/>
              <a:t>2. </a:t>
            </a:r>
            <a:r>
              <a:rPr lang="en-US" b="1" dirty="0"/>
              <a:t>Testing Whether Market Betas Explain Expected Returns (Conclusion)</a:t>
            </a:r>
            <a:endParaRPr lang="en-GB" dirty="0"/>
          </a:p>
        </p:txBody>
      </p:sp>
      <p:sp>
        <p:nvSpPr>
          <p:cNvPr id="3" name="Content Placeholder 2">
            <a:extLst>
              <a:ext uri="{FF2B5EF4-FFF2-40B4-BE49-F238E27FC236}">
                <a16:creationId xmlns:a16="http://schemas.microsoft.com/office/drawing/2014/main" id="{1221E529-E163-41A7-9518-089800B7AAF9}"/>
              </a:ext>
            </a:extLst>
          </p:cNvPr>
          <p:cNvSpPr>
            <a:spLocks noGrp="1"/>
          </p:cNvSpPr>
          <p:nvPr>
            <p:ph idx="1"/>
          </p:nvPr>
        </p:nvSpPr>
        <p:spPr/>
        <p:txBody>
          <a:bodyPr>
            <a:normAutofit/>
          </a:bodyPr>
          <a:lstStyle/>
          <a:p>
            <a:pPr marL="0" indent="0">
              <a:buNone/>
            </a:pPr>
            <a:r>
              <a:rPr lang="en-US" dirty="0"/>
              <a:t>The prediction of Sharpe-Lintner CAPM that the premium per unit of beta is the expected market return minus the risk-free interest rate is </a:t>
            </a:r>
            <a:r>
              <a:rPr lang="en-US" b="1" dirty="0"/>
              <a:t>consistently rejected </a:t>
            </a:r>
            <a:r>
              <a:rPr lang="en-US" dirty="0"/>
              <a:t>(</a:t>
            </a:r>
            <a:r>
              <a:rPr lang="en-US" dirty="0" err="1"/>
              <a:t>Fama</a:t>
            </a:r>
            <a:r>
              <a:rPr lang="en-US" dirty="0"/>
              <a:t> &amp; French. 2004)</a:t>
            </a:r>
            <a:endParaRPr lang="en-US" b="1" dirty="0"/>
          </a:p>
        </p:txBody>
      </p:sp>
    </p:spTree>
    <p:extLst>
      <p:ext uri="{BB962C8B-B14F-4D97-AF65-F5344CB8AC3E}">
        <p14:creationId xmlns:p14="http://schemas.microsoft.com/office/powerpoint/2010/main" val="1061179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513B9-0ECB-4201-92A4-5C73915C834E}"/>
              </a:ext>
            </a:extLst>
          </p:cNvPr>
          <p:cNvSpPr>
            <a:spLocks noGrp="1"/>
          </p:cNvSpPr>
          <p:nvPr>
            <p:ph type="title"/>
          </p:nvPr>
        </p:nvSpPr>
        <p:spPr/>
        <p:txBody>
          <a:bodyPr/>
          <a:lstStyle/>
          <a:p>
            <a:r>
              <a:rPr lang="en-US" dirty="0"/>
              <a:t>CAPM Challenges</a:t>
            </a:r>
            <a:endParaRPr lang="en-GB" dirty="0"/>
          </a:p>
        </p:txBody>
      </p:sp>
      <p:sp>
        <p:nvSpPr>
          <p:cNvPr id="3" name="Content Placeholder 2">
            <a:extLst>
              <a:ext uri="{FF2B5EF4-FFF2-40B4-BE49-F238E27FC236}">
                <a16:creationId xmlns:a16="http://schemas.microsoft.com/office/drawing/2014/main" id="{CDBD4BBB-34DF-401D-A6DD-42431B7A0AB8}"/>
              </a:ext>
            </a:extLst>
          </p:cNvPr>
          <p:cNvSpPr>
            <a:spLocks noGrp="1"/>
          </p:cNvSpPr>
          <p:nvPr>
            <p:ph idx="1"/>
          </p:nvPr>
        </p:nvSpPr>
        <p:spPr/>
        <p:txBody>
          <a:bodyPr>
            <a:normAutofit lnSpcReduction="10000"/>
          </a:bodyPr>
          <a:lstStyle/>
          <a:p>
            <a:pPr marL="0" indent="0">
              <a:buNone/>
            </a:pPr>
            <a:r>
              <a:rPr lang="en-GB" dirty="0"/>
              <a:t>Assumptions</a:t>
            </a:r>
          </a:p>
          <a:p>
            <a:r>
              <a:rPr lang="en-GB" dirty="0"/>
              <a:t>Risk-free borrowing &amp; lending (Black, 1972), Taxation (Brennan, 1983), International setting (</a:t>
            </a:r>
            <a:r>
              <a:rPr lang="en-GB" dirty="0" err="1"/>
              <a:t>Solnik</a:t>
            </a:r>
            <a:r>
              <a:rPr lang="en-GB" dirty="0"/>
              <a:t>, 1974)…</a:t>
            </a:r>
          </a:p>
          <a:p>
            <a:pPr marL="0" indent="0">
              <a:buNone/>
            </a:pPr>
            <a:r>
              <a:rPr lang="en-GB" dirty="0"/>
              <a:t>Beta</a:t>
            </a:r>
          </a:p>
          <a:p>
            <a:r>
              <a:rPr lang="en-US" dirty="0" err="1"/>
              <a:t>Pama</a:t>
            </a:r>
            <a:r>
              <a:rPr lang="en-US" dirty="0"/>
              <a:t> and French (1992) flat and uncertain relationship</a:t>
            </a:r>
          </a:p>
          <a:p>
            <a:pPr marL="0" indent="0">
              <a:buNone/>
            </a:pPr>
            <a:r>
              <a:rPr lang="en-GB" dirty="0"/>
              <a:t>Tests to implement</a:t>
            </a:r>
          </a:p>
          <a:p>
            <a:r>
              <a:rPr lang="en-US" dirty="0"/>
              <a:t>Roll (1977): the CAPM is not testable... </a:t>
            </a:r>
          </a:p>
          <a:p>
            <a:pPr marL="0" indent="0">
              <a:buNone/>
            </a:pPr>
            <a:r>
              <a:rPr lang="en-GB" dirty="0"/>
              <a:t>Anomalies</a:t>
            </a:r>
          </a:p>
          <a:p>
            <a:r>
              <a:rPr lang="en-US" dirty="0"/>
              <a:t>M/B (Statman, 1980), size effect (</a:t>
            </a:r>
            <a:r>
              <a:rPr lang="en-US" dirty="0" err="1"/>
              <a:t>Banz</a:t>
            </a:r>
            <a:r>
              <a:rPr lang="en-US" dirty="0"/>
              <a:t>, 1981), momentum..</a:t>
            </a:r>
            <a:endParaRPr lang="en-GB" dirty="0"/>
          </a:p>
        </p:txBody>
      </p:sp>
    </p:spTree>
    <p:extLst>
      <p:ext uri="{BB962C8B-B14F-4D97-AF65-F5344CB8AC3E}">
        <p14:creationId xmlns:p14="http://schemas.microsoft.com/office/powerpoint/2010/main" val="2864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4691F22F444845867D99EE8AB21DFC" ma:contentTypeVersion="10" ma:contentTypeDescription="Crée un document." ma:contentTypeScope="" ma:versionID="400a6126d44811f1a5a9d39dfc7072c0">
  <xsd:schema xmlns:xsd="http://www.w3.org/2001/XMLSchema" xmlns:xs="http://www.w3.org/2001/XMLSchema" xmlns:p="http://schemas.microsoft.com/office/2006/metadata/properties" xmlns:ns3="da03d80a-9b8d-4ac3-8213-1243716db04a" targetNamespace="http://schemas.microsoft.com/office/2006/metadata/properties" ma:root="true" ma:fieldsID="462b342e575f24c3285a74ca5a30955f" ns3:_="">
    <xsd:import namespace="da03d80a-9b8d-4ac3-8213-1243716db04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03d80a-9b8d-4ac3-8213-1243716db0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F4BF649-475C-4E6B-9EF5-5DE0CF0C1B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03d80a-9b8d-4ac3-8213-1243716db0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87512F-A9D4-4F9A-9A7D-3836527758B6}">
  <ds:schemaRefs>
    <ds:schemaRef ds:uri="http://schemas.microsoft.com/sharepoint/v3/contenttype/forms"/>
  </ds:schemaRefs>
</ds:datastoreItem>
</file>

<file path=customXml/itemProps3.xml><?xml version="1.0" encoding="utf-8"?>
<ds:datastoreItem xmlns:ds="http://schemas.openxmlformats.org/officeDocument/2006/customXml" ds:itemID="{9A9E555C-0944-4A72-A78A-4EB2934D257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5834</TotalTime>
  <Words>1391</Words>
  <Application>Microsoft Office PowerPoint</Application>
  <PresentationFormat>Widescreen</PresentationFormat>
  <Paragraphs>84</Paragraphs>
  <Slides>16</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GlyphLessFont</vt:lpstr>
      <vt:lpstr>Office Theme</vt:lpstr>
      <vt:lpstr>Market Equilibrium: CAPM and APT</vt:lpstr>
      <vt:lpstr>Early Empirical Tests</vt:lpstr>
      <vt:lpstr>1. Tests on Risk Premiums</vt:lpstr>
      <vt:lpstr>1. Tests on Risk Premiums (…continued)</vt:lpstr>
      <vt:lpstr>1. Tests on Risk Premiums (…continued)</vt:lpstr>
      <vt:lpstr>1. Tests on Risk Premiums (Conclusion)</vt:lpstr>
      <vt:lpstr>2. Testing Whether Market Betas Explain Expected Returns</vt:lpstr>
      <vt:lpstr>2. Testing Whether Market Betas Explain Expected Returns (Conclusion)</vt:lpstr>
      <vt:lpstr>CAPM Challenges</vt:lpstr>
      <vt:lpstr>PowerPoint Presentation</vt:lpstr>
      <vt:lpstr>PowerPoint Presentation</vt:lpstr>
      <vt:lpstr>PowerPoint Presentation</vt:lpstr>
      <vt:lpstr>Arbitrage Pricing Theory - Ross (1976)</vt:lpstr>
      <vt:lpstr>APT | Factors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ULLAH</dc:creator>
  <cp:lastModifiedBy>M ULLAH</cp:lastModifiedBy>
  <cp:revision>5</cp:revision>
  <dcterms:created xsi:type="dcterms:W3CDTF">2020-11-04T09:52:08Z</dcterms:created>
  <dcterms:modified xsi:type="dcterms:W3CDTF">2020-11-15T05:53:17Z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0x010100644691F22F444845867D99EE8AB21DFC</vt:lpwstr>
  </property>
</Properties>
</file>