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26" r:id="rId2"/>
    <p:sldId id="327" r:id="rId3"/>
    <p:sldId id="333" r:id="rId4"/>
    <p:sldId id="328" r:id="rId5"/>
    <p:sldId id="329" r:id="rId6"/>
    <p:sldId id="336" r:id="rId7"/>
    <p:sldId id="335" r:id="rId8"/>
    <p:sldId id="337" r:id="rId9"/>
    <p:sldId id="338" r:id="rId10"/>
    <p:sldId id="330" r:id="rId11"/>
    <p:sldId id="340" r:id="rId12"/>
    <p:sldId id="344" r:id="rId13"/>
    <p:sldId id="342" r:id="rId14"/>
    <p:sldId id="343" r:id="rId15"/>
    <p:sldId id="349" r:id="rId16"/>
    <p:sldId id="350" r:id="rId17"/>
    <p:sldId id="351" r:id="rId18"/>
    <p:sldId id="346" r:id="rId19"/>
    <p:sldId id="348" r:id="rId20"/>
    <p:sldId id="352" r:id="rId21"/>
    <p:sldId id="353" r:id="rId22"/>
    <p:sldId id="341" r:id="rId23"/>
    <p:sldId id="31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DD7EC-375D-4289-AA71-15F66E9A8F93}" type="datetimeFigureOut">
              <a:rPr lang="en-US" smtClean="0"/>
              <a:pPr/>
              <a:t>3/11/2019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03588C-BA6B-4CE0-85E8-49E15F115334}" type="slidenum">
              <a:rPr lang="en-US" smtClean="0"/>
              <a:pPr/>
              <a:t>‹#›</a:t>
            </a:fld>
            <a:endParaRPr lang="en-US"/>
          </a:p>
        </p:txBody>
      </p:sp>
    </p:spTree>
    <p:extLst>
      <p:ext uri="{BB962C8B-B14F-4D97-AF65-F5344CB8AC3E}">
        <p14:creationId xmlns:p14="http://schemas.microsoft.com/office/powerpoint/2010/main" val="1312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3588C-BA6B-4CE0-85E8-49E15F115334}" type="slidenum">
              <a:rPr lang="en-US" smtClean="0"/>
              <a:pPr/>
              <a:t>2</a:t>
            </a:fld>
            <a:endParaRPr lang="en-US"/>
          </a:p>
        </p:txBody>
      </p:sp>
    </p:spTree>
    <p:extLst>
      <p:ext uri="{BB962C8B-B14F-4D97-AF65-F5344CB8AC3E}">
        <p14:creationId xmlns:p14="http://schemas.microsoft.com/office/powerpoint/2010/main" val="131084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3588C-BA6B-4CE0-85E8-49E15F115334}" type="slidenum">
              <a:rPr lang="en-US" smtClean="0"/>
              <a:pPr/>
              <a:t>4</a:t>
            </a:fld>
            <a:endParaRPr lang="en-US"/>
          </a:p>
        </p:txBody>
      </p:sp>
    </p:spTree>
    <p:extLst>
      <p:ext uri="{BB962C8B-B14F-4D97-AF65-F5344CB8AC3E}">
        <p14:creationId xmlns:p14="http://schemas.microsoft.com/office/powerpoint/2010/main" val="236109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724742-5D1F-43C5-981D-529CBF8D699D}"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24742-5D1F-43C5-981D-529CBF8D699D}"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24742-5D1F-43C5-981D-529CBF8D699D}"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24742-5D1F-43C5-981D-529CBF8D699D}"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1490-C363-44E6-B21D-20DF7E90A260}" type="slidenum">
              <a:rPr lang="en-US" smtClean="0"/>
              <a:pPr/>
              <a:t>‹#›</a:t>
            </a:fld>
            <a:endParaRPr lang="en-US"/>
          </a:p>
        </p:txBody>
      </p:sp>
      <p:sp>
        <p:nvSpPr>
          <p:cNvPr id="7" name="Rectangle 6"/>
          <p:cNvSpPr/>
          <p:nvPr userDrawn="1"/>
        </p:nvSpPr>
        <p:spPr>
          <a:xfrm>
            <a:off x="0" y="0"/>
            <a:ext cx="3810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cap="none" spc="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7"/>
          <p:cNvSpPr/>
          <p:nvPr userDrawn="1"/>
        </p:nvSpPr>
        <p:spPr>
          <a:xfrm>
            <a:off x="8796453" y="0"/>
            <a:ext cx="3810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cap="none" spc="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24742-5D1F-43C5-981D-529CBF8D699D}"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724742-5D1F-43C5-981D-529CBF8D699D}"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724742-5D1F-43C5-981D-529CBF8D699D}" type="datetimeFigureOut">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724742-5D1F-43C5-981D-529CBF8D699D}" type="datetimeFigureOut">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24742-5D1F-43C5-981D-529CBF8D699D}" type="datetimeFigureOut">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24742-5D1F-43C5-981D-529CBF8D699D}"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24742-5D1F-43C5-981D-529CBF8D699D}"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1490-C363-44E6-B21D-20DF7E90A2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24742-5D1F-43C5-981D-529CBF8D699D}" type="datetimeFigureOut">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21490-C363-44E6-B21D-20DF7E90A2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oday.mims.com/a-closer-look-at-the-sociological-perspectives-of-healthcare" TargetMode="External"/><Relationship Id="rId2" Type="http://schemas.openxmlformats.org/officeDocument/2006/relationships/hyperlink" Target="https://courses.lumenlearning.com/boundless-sociology/chapter/sociological-perspectives-on-health-and-illne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marL="0" indent="0" algn="ctr">
              <a:buNone/>
            </a:pPr>
            <a:endParaRPr lang="en-US" dirty="0"/>
          </a:p>
          <a:p>
            <a:pPr marL="0" indent="0" algn="ctr">
              <a:buNone/>
            </a:pPr>
            <a:r>
              <a:rPr lang="en-US" sz="6000" b="1" dirty="0" smtClean="0">
                <a:latin typeface="Baskerville Old Face" panose="02020602080505020303" pitchFamily="18" charset="0"/>
              </a:rPr>
              <a:t>SOCIOLOGICAL PERSPECTIVES ON HEALTH &amp; ILLNESS</a:t>
            </a:r>
            <a:endParaRPr lang="en-US" sz="4000" b="1" dirty="0">
              <a:effectLst>
                <a:outerShdw blurRad="38100" dist="38100" dir="2700000" algn="tl">
                  <a:srgbClr val="000000">
                    <a:alpha val="43137"/>
                  </a:srgbClr>
                </a:outerShdw>
              </a:effectLst>
              <a:latin typeface="Baskerville Old Face" panose="02020602080505020303" pitchFamily="18" charset="0"/>
              <a:cs typeface="Aharoni" panose="02010803020104030203" pitchFamily="2" charset="-79"/>
            </a:endParaRPr>
          </a:p>
        </p:txBody>
      </p:sp>
      <p:sp>
        <p:nvSpPr>
          <p:cNvPr id="4" name="Rectangle 3"/>
          <p:cNvSpPr/>
          <p:nvPr/>
        </p:nvSpPr>
        <p:spPr>
          <a:xfrm>
            <a:off x="4800600" y="5867400"/>
            <a:ext cx="3977640"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SHAHZAD ANWAR</a:t>
            </a:r>
            <a:endPar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0465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Conflict Approach</a:t>
            </a:r>
            <a:endParaRPr lang="en-US" b="1" dirty="0">
              <a:solidFill>
                <a:srgbClr val="FF0000"/>
              </a:solidFill>
            </a:endParaRPr>
          </a:p>
        </p:txBody>
      </p:sp>
      <p:sp>
        <p:nvSpPr>
          <p:cNvPr id="3" name="Content Placeholder 2"/>
          <p:cNvSpPr>
            <a:spLocks noGrp="1"/>
          </p:cNvSpPr>
          <p:nvPr>
            <p:ph idx="1"/>
          </p:nvPr>
        </p:nvSpPr>
        <p:spPr>
          <a:xfrm>
            <a:off x="457200" y="1417638"/>
            <a:ext cx="8229600" cy="5135562"/>
          </a:xfrm>
        </p:spPr>
        <p:txBody>
          <a:bodyPr>
            <a:normAutofit lnSpcReduction="10000"/>
          </a:bodyPr>
          <a:lstStyle/>
          <a:p>
            <a:pPr algn="just">
              <a:lnSpc>
                <a:spcPct val="150000"/>
              </a:lnSpc>
            </a:pPr>
            <a:r>
              <a:rPr lang="en-US" b="1" dirty="0"/>
              <a:t>Karl </a:t>
            </a:r>
            <a:r>
              <a:rPr lang="en-US" b="1" dirty="0" smtClean="0"/>
              <a:t>Marx’s</a:t>
            </a:r>
            <a:r>
              <a:rPr lang="en-US" dirty="0" smtClean="0"/>
              <a:t> </a:t>
            </a:r>
            <a:r>
              <a:rPr lang="en-US" dirty="0" smtClean="0"/>
              <a:t>influential work </a:t>
            </a:r>
            <a:r>
              <a:rPr lang="en-US" dirty="0" smtClean="0"/>
              <a:t>is associated </a:t>
            </a:r>
            <a:r>
              <a:rPr lang="en-US" dirty="0" smtClean="0"/>
              <a:t>with conflict theory</a:t>
            </a:r>
          </a:p>
          <a:p>
            <a:pPr algn="just">
              <a:lnSpc>
                <a:spcPct val="150000"/>
              </a:lnSpc>
            </a:pPr>
            <a:r>
              <a:rPr lang="en-US" dirty="0" smtClean="0"/>
              <a:t>According to conflict approach, </a:t>
            </a:r>
            <a:r>
              <a:rPr lang="en-US" dirty="0"/>
              <a:t>society i</a:t>
            </a:r>
            <a:r>
              <a:rPr lang="en-US" dirty="0" smtClean="0"/>
              <a:t>s composed </a:t>
            </a:r>
            <a:r>
              <a:rPr lang="en-US" dirty="0"/>
              <a:t>of different groups </a:t>
            </a:r>
            <a:r>
              <a:rPr lang="en-US" dirty="0" smtClean="0"/>
              <a:t>competing </a:t>
            </a:r>
            <a:r>
              <a:rPr lang="en-US" dirty="0"/>
              <a:t>for power and </a:t>
            </a:r>
            <a:r>
              <a:rPr lang="en-US" dirty="0" smtClean="0"/>
              <a:t>resources</a:t>
            </a:r>
          </a:p>
          <a:p>
            <a:pPr algn="just">
              <a:lnSpc>
                <a:spcPct val="150000"/>
              </a:lnSpc>
            </a:pPr>
            <a:r>
              <a:rPr lang="en-US" dirty="0" smtClean="0"/>
              <a:t>It </a:t>
            </a:r>
            <a:r>
              <a:rPr lang="en-US" dirty="0"/>
              <a:t>shows social life as a competition and focuses </a:t>
            </a:r>
            <a:r>
              <a:rPr lang="en-US" dirty="0" smtClean="0"/>
              <a:t>on unequal distribution of resources</a:t>
            </a:r>
            <a:endParaRPr lang="en-US" dirty="0"/>
          </a:p>
          <a:p>
            <a:endParaRPr lang="en-US" dirty="0"/>
          </a:p>
        </p:txBody>
      </p:sp>
    </p:spTree>
    <p:extLst>
      <p:ext uri="{BB962C8B-B14F-4D97-AF65-F5344CB8AC3E}">
        <p14:creationId xmlns:p14="http://schemas.microsoft.com/office/powerpoint/2010/main" val="417070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Conflict Approach</a:t>
            </a:r>
            <a:endParaRPr lang="en-US" b="1" dirty="0">
              <a:solidFill>
                <a:srgbClr val="FF0000"/>
              </a:solidFill>
            </a:endParaRPr>
          </a:p>
        </p:txBody>
      </p:sp>
      <p:sp>
        <p:nvSpPr>
          <p:cNvPr id="3" name="Content Placeholder 2"/>
          <p:cNvSpPr>
            <a:spLocks noGrp="1"/>
          </p:cNvSpPr>
          <p:nvPr>
            <p:ph idx="1"/>
          </p:nvPr>
        </p:nvSpPr>
        <p:spPr>
          <a:xfrm>
            <a:off x="457200" y="1417638"/>
            <a:ext cx="8229600" cy="5135562"/>
          </a:xfrm>
        </p:spPr>
        <p:txBody>
          <a:bodyPr>
            <a:normAutofit/>
          </a:bodyPr>
          <a:lstStyle/>
          <a:p>
            <a:pPr algn="just">
              <a:lnSpc>
                <a:spcPct val="150000"/>
              </a:lnSpc>
            </a:pPr>
            <a:r>
              <a:rPr lang="en-US" dirty="0"/>
              <a:t>Karl Marx </a:t>
            </a:r>
            <a:r>
              <a:rPr lang="en-US" dirty="0" smtClean="0"/>
              <a:t>said </a:t>
            </a:r>
            <a:r>
              <a:rPr lang="en-US" dirty="0"/>
              <a:t>that most of the people living in capitalist societies did not see how the system shaped the entire operation of </a:t>
            </a:r>
            <a:r>
              <a:rPr lang="en-US" dirty="0" smtClean="0"/>
              <a:t>society.</a:t>
            </a:r>
          </a:p>
          <a:p>
            <a:pPr algn="just">
              <a:lnSpc>
                <a:spcPct val="150000"/>
              </a:lnSpc>
            </a:pPr>
            <a:r>
              <a:rPr lang="en-US" dirty="0" smtClean="0"/>
              <a:t>Just </a:t>
            </a:r>
            <a:r>
              <a:rPr lang="en-US" dirty="0"/>
              <a:t>like how we see private property, or the right to pass that property onto our children as </a:t>
            </a:r>
            <a:r>
              <a:rPr lang="en-US" dirty="0" smtClean="0"/>
              <a:t>natural</a:t>
            </a:r>
          </a:p>
        </p:txBody>
      </p:sp>
    </p:spTree>
    <p:extLst>
      <p:ext uri="{BB962C8B-B14F-4D97-AF65-F5344CB8AC3E}">
        <p14:creationId xmlns:p14="http://schemas.microsoft.com/office/powerpoint/2010/main" val="290573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Conflict Approach</a:t>
            </a:r>
            <a:endParaRPr lang="en-US" dirty="0"/>
          </a:p>
        </p:txBody>
      </p:sp>
      <p:sp>
        <p:nvSpPr>
          <p:cNvPr id="3" name="Content Placeholder 2"/>
          <p:cNvSpPr>
            <a:spLocks noGrp="1"/>
          </p:cNvSpPr>
          <p:nvPr>
            <p:ph idx="1"/>
          </p:nvPr>
        </p:nvSpPr>
        <p:spPr/>
        <p:txBody>
          <a:bodyPr/>
          <a:lstStyle/>
          <a:p>
            <a:pPr algn="just">
              <a:lnSpc>
                <a:spcPct val="150000"/>
              </a:lnSpc>
            </a:pPr>
            <a:r>
              <a:rPr lang="en-US" dirty="0"/>
              <a:t>Many of members in capitalistic societies see the ‘rich’ as having earned their wealth through hard work and education, while seeing the ‘poor’ as lacking in skill and initiative.</a:t>
            </a:r>
          </a:p>
          <a:p>
            <a:endParaRPr lang="en-US" dirty="0"/>
          </a:p>
        </p:txBody>
      </p:sp>
    </p:spTree>
    <p:extLst>
      <p:ext uri="{BB962C8B-B14F-4D97-AF65-F5344CB8AC3E}">
        <p14:creationId xmlns:p14="http://schemas.microsoft.com/office/powerpoint/2010/main" val="409540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Health care issues</a:t>
            </a:r>
            <a:endParaRPr lang="en-US" b="1" dirty="0">
              <a:solidFill>
                <a:srgbClr val="FF0000"/>
              </a:solidFill>
            </a:endParaRPr>
          </a:p>
        </p:txBody>
      </p:sp>
      <p:sp>
        <p:nvSpPr>
          <p:cNvPr id="3" name="Content Placeholder 2"/>
          <p:cNvSpPr>
            <a:spLocks noGrp="1"/>
          </p:cNvSpPr>
          <p:nvPr>
            <p:ph idx="1"/>
          </p:nvPr>
        </p:nvSpPr>
        <p:spPr>
          <a:xfrm>
            <a:off x="457200" y="1295400"/>
            <a:ext cx="8229600" cy="5135562"/>
          </a:xfrm>
        </p:spPr>
        <p:txBody>
          <a:bodyPr>
            <a:normAutofit lnSpcReduction="10000"/>
          </a:bodyPr>
          <a:lstStyle/>
          <a:p>
            <a:pPr algn="just">
              <a:lnSpc>
                <a:spcPct val="150000"/>
              </a:lnSpc>
            </a:pPr>
            <a:r>
              <a:rPr lang="en-US" dirty="0" smtClean="0"/>
              <a:t>According to </a:t>
            </a:r>
            <a:r>
              <a:rPr lang="en-US" dirty="0"/>
              <a:t>conflict </a:t>
            </a:r>
            <a:r>
              <a:rPr lang="en-US" dirty="0" smtClean="0"/>
              <a:t>perspective, different </a:t>
            </a:r>
            <a:r>
              <a:rPr lang="en-US" dirty="0"/>
              <a:t>groups based on class, race and </a:t>
            </a:r>
            <a:r>
              <a:rPr lang="en-US" dirty="0" smtClean="0"/>
              <a:t>gender experience differential </a:t>
            </a:r>
            <a:r>
              <a:rPr lang="en-US" dirty="0"/>
              <a:t>access to healthcare services in terms of quality and quantity</a:t>
            </a:r>
            <a:r>
              <a:rPr lang="en-US" dirty="0" smtClean="0"/>
              <a:t>.</a:t>
            </a:r>
          </a:p>
          <a:p>
            <a:pPr algn="just">
              <a:lnSpc>
                <a:spcPct val="150000"/>
              </a:lnSpc>
            </a:pPr>
            <a:r>
              <a:rPr lang="en-US" dirty="0"/>
              <a:t>The conflict perspective is also concerned with difference in quality of life between the well-educated and the less-educated.</a:t>
            </a:r>
          </a:p>
          <a:p>
            <a:pPr algn="just">
              <a:lnSpc>
                <a:spcPct val="150000"/>
              </a:lnSpc>
            </a:pPr>
            <a:endParaRPr lang="en-US" dirty="0"/>
          </a:p>
        </p:txBody>
      </p:sp>
    </p:spTree>
    <p:extLst>
      <p:ext uri="{BB962C8B-B14F-4D97-AF65-F5344CB8AC3E}">
        <p14:creationId xmlns:p14="http://schemas.microsoft.com/office/powerpoint/2010/main" val="154716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67"/>
            <a:ext cx="8229600" cy="868362"/>
          </a:xfrm>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algn="just">
              <a:lnSpc>
                <a:spcPct val="150000"/>
              </a:lnSpc>
            </a:pPr>
            <a:r>
              <a:rPr lang="en-US" dirty="0" smtClean="0"/>
              <a:t>Educated </a:t>
            </a:r>
            <a:r>
              <a:rPr lang="en-US" dirty="0"/>
              <a:t>tend to be of better health due to possessing more sophisticated knowledge about health and the availability of healthcare </a:t>
            </a:r>
            <a:r>
              <a:rPr lang="en-US" dirty="0" smtClean="0"/>
              <a:t>services</a:t>
            </a:r>
          </a:p>
          <a:p>
            <a:pPr algn="just">
              <a:lnSpc>
                <a:spcPct val="150000"/>
              </a:lnSpc>
            </a:pPr>
            <a:r>
              <a:rPr lang="en-US" dirty="0" smtClean="0"/>
              <a:t> Uneducated tend </a:t>
            </a:r>
            <a:r>
              <a:rPr lang="en-US" dirty="0"/>
              <a:t>to be of poorer health as they may lack even basic knowledge about health and sanitation.</a:t>
            </a:r>
          </a:p>
        </p:txBody>
      </p:sp>
    </p:spTree>
    <p:extLst>
      <p:ext uri="{BB962C8B-B14F-4D97-AF65-F5344CB8AC3E}">
        <p14:creationId xmlns:p14="http://schemas.microsoft.com/office/powerpoint/2010/main" val="159873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Interactionist </a:t>
            </a:r>
            <a:r>
              <a:rPr lang="en-US" b="1" dirty="0">
                <a:solidFill>
                  <a:srgbClr val="FF0000"/>
                </a:solidFill>
              </a:rPr>
              <a:t>Approach</a:t>
            </a:r>
            <a:endParaRPr lang="en-US" dirty="0"/>
          </a:p>
        </p:txBody>
      </p:sp>
      <p:sp>
        <p:nvSpPr>
          <p:cNvPr id="3" name="Content Placeholder 2"/>
          <p:cNvSpPr>
            <a:spLocks noGrp="1"/>
          </p:cNvSpPr>
          <p:nvPr>
            <p:ph idx="1"/>
          </p:nvPr>
        </p:nvSpPr>
        <p:spPr>
          <a:xfrm>
            <a:off x="457200" y="1417638"/>
            <a:ext cx="8229600" cy="4906962"/>
          </a:xfrm>
        </p:spPr>
        <p:txBody>
          <a:bodyPr>
            <a:normAutofit fontScale="92500" lnSpcReduction="10000"/>
          </a:bodyPr>
          <a:lstStyle/>
          <a:p>
            <a:pPr algn="just">
              <a:lnSpc>
                <a:spcPct val="150000"/>
              </a:lnSpc>
            </a:pPr>
            <a:r>
              <a:rPr lang="en-US" b="1" dirty="0" smtClean="0"/>
              <a:t>George Herbert Mead,</a:t>
            </a:r>
            <a:r>
              <a:rPr lang="en-US" dirty="0" smtClean="0"/>
              <a:t> who is considered as the founder of interactionist approach, says that development of an individual is a social process.</a:t>
            </a:r>
          </a:p>
          <a:p>
            <a:pPr algn="just">
              <a:lnSpc>
                <a:spcPct val="150000"/>
              </a:lnSpc>
            </a:pPr>
            <a:r>
              <a:rPr lang="en-US" dirty="0" smtClean="0"/>
              <a:t>Interactionism is a micro level approach</a:t>
            </a:r>
          </a:p>
          <a:p>
            <a:pPr algn="just">
              <a:lnSpc>
                <a:spcPct val="150000"/>
              </a:lnSpc>
            </a:pPr>
            <a:r>
              <a:rPr lang="en-US" dirty="0" smtClean="0"/>
              <a:t>We learn and re-learn meanings of things on the basis of our repeated interaction with those specific things.</a:t>
            </a:r>
            <a:endParaRPr lang="en-US" dirty="0"/>
          </a:p>
        </p:txBody>
      </p:sp>
    </p:spTree>
    <p:extLst>
      <p:ext uri="{BB962C8B-B14F-4D97-AF65-F5344CB8AC3E}">
        <p14:creationId xmlns:p14="http://schemas.microsoft.com/office/powerpoint/2010/main" val="2033606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solidFill>
                  <a:srgbClr val="FF0000"/>
                </a:solidFill>
              </a:rPr>
              <a:t>Interactionist </a:t>
            </a:r>
            <a:r>
              <a:rPr lang="en-US" b="1" dirty="0">
                <a:solidFill>
                  <a:srgbClr val="FF0000"/>
                </a:solidFill>
              </a:rPr>
              <a:t>Approach</a:t>
            </a:r>
            <a:endParaRPr lang="en-US" dirty="0"/>
          </a:p>
        </p:txBody>
      </p:sp>
      <p:sp>
        <p:nvSpPr>
          <p:cNvPr id="3" name="Content Placeholder 2"/>
          <p:cNvSpPr>
            <a:spLocks noGrp="1"/>
          </p:cNvSpPr>
          <p:nvPr>
            <p:ph idx="1"/>
          </p:nvPr>
        </p:nvSpPr>
        <p:spPr>
          <a:xfrm>
            <a:off x="457200" y="838200"/>
            <a:ext cx="8229600" cy="5867400"/>
          </a:xfrm>
        </p:spPr>
        <p:txBody>
          <a:bodyPr>
            <a:normAutofit fontScale="92500" lnSpcReduction="20000"/>
          </a:bodyPr>
          <a:lstStyle/>
          <a:p>
            <a:pPr algn="just">
              <a:lnSpc>
                <a:spcPct val="150000"/>
              </a:lnSpc>
            </a:pPr>
            <a:r>
              <a:rPr lang="en-US" dirty="0" smtClean="0"/>
              <a:t>George H. Mead gave three basic principles of interactionism:</a:t>
            </a:r>
          </a:p>
          <a:p>
            <a:pPr marL="514350" indent="-514350" algn="just">
              <a:lnSpc>
                <a:spcPct val="150000"/>
              </a:lnSpc>
              <a:buFont typeface="+mj-lt"/>
              <a:buAutoNum type="arabicPeriod"/>
            </a:pPr>
            <a:r>
              <a:rPr lang="en-US" dirty="0" smtClean="0"/>
              <a:t>Action depends upon meaning we give to things, events and people.</a:t>
            </a:r>
          </a:p>
          <a:p>
            <a:pPr marL="514350" indent="-514350" algn="just">
              <a:lnSpc>
                <a:spcPct val="150000"/>
              </a:lnSpc>
              <a:buFont typeface="+mj-lt"/>
              <a:buAutoNum type="arabicPeriod"/>
            </a:pPr>
            <a:r>
              <a:rPr lang="en-US" dirty="0" smtClean="0"/>
              <a:t>We give meaning to things on the basis of our social interactions.</a:t>
            </a:r>
          </a:p>
          <a:p>
            <a:pPr marL="514350" indent="-514350" algn="just">
              <a:lnSpc>
                <a:spcPct val="150000"/>
              </a:lnSpc>
              <a:buFont typeface="+mj-lt"/>
              <a:buAutoNum type="arabicPeriod"/>
            </a:pPr>
            <a:r>
              <a:rPr lang="en-US" dirty="0" smtClean="0"/>
              <a:t>The meaning we give to something is not permanent, and may change due to future’s interaction.</a:t>
            </a:r>
            <a:endParaRPr lang="en-US" dirty="0"/>
          </a:p>
        </p:txBody>
      </p:sp>
    </p:spTree>
    <p:extLst>
      <p:ext uri="{BB962C8B-B14F-4D97-AF65-F5344CB8AC3E}">
        <p14:creationId xmlns:p14="http://schemas.microsoft.com/office/powerpoint/2010/main" val="43025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417638"/>
            <a:ext cx="8229600" cy="4906962"/>
          </a:xfrm>
        </p:spPr>
        <p:txBody>
          <a:bodyPr>
            <a:normAutofit fontScale="92500" lnSpcReduction="10000"/>
          </a:bodyPr>
          <a:lstStyle/>
          <a:p>
            <a:pPr algn="just">
              <a:lnSpc>
                <a:spcPct val="150000"/>
              </a:lnSpc>
            </a:pPr>
            <a:r>
              <a:rPr lang="en-US" dirty="0" smtClean="0"/>
              <a:t>The interactionist </a:t>
            </a:r>
            <a:r>
              <a:rPr lang="en-US" dirty="0"/>
              <a:t>approach emphasizes that health and illness are </a:t>
            </a:r>
            <a:r>
              <a:rPr lang="en-US" b="1" i="1" dirty="0"/>
              <a:t>social constructions</a:t>
            </a:r>
            <a:r>
              <a:rPr lang="en-US" dirty="0" smtClean="0"/>
              <a:t>.</a:t>
            </a:r>
          </a:p>
          <a:p>
            <a:pPr algn="just">
              <a:lnSpc>
                <a:spcPct val="150000"/>
              </a:lnSpc>
            </a:pPr>
            <a:r>
              <a:rPr lang="en-US" dirty="0" smtClean="0"/>
              <a:t>Thus </a:t>
            </a:r>
            <a:r>
              <a:rPr lang="en-US" dirty="0"/>
              <a:t>various physical and mental conditions have little or no objective </a:t>
            </a:r>
            <a:r>
              <a:rPr lang="en-US" dirty="0" smtClean="0"/>
              <a:t>reality.</a:t>
            </a:r>
          </a:p>
          <a:p>
            <a:pPr algn="just">
              <a:lnSpc>
                <a:spcPct val="150000"/>
              </a:lnSpc>
            </a:pPr>
            <a:r>
              <a:rPr lang="en-US" dirty="0" smtClean="0"/>
              <a:t>Instead they </a:t>
            </a:r>
            <a:r>
              <a:rPr lang="en-US" dirty="0"/>
              <a:t>are considered </a:t>
            </a:r>
            <a:r>
              <a:rPr lang="en-US" b="1" i="1" dirty="0"/>
              <a:t>healthy</a:t>
            </a:r>
            <a:r>
              <a:rPr lang="en-US" dirty="0"/>
              <a:t> or </a:t>
            </a:r>
            <a:r>
              <a:rPr lang="en-US" b="1" i="1" dirty="0"/>
              <a:t>ill</a:t>
            </a:r>
            <a:r>
              <a:rPr lang="en-US" dirty="0"/>
              <a:t> conditions only if they are defined as such by a society and its </a:t>
            </a:r>
            <a:r>
              <a:rPr lang="en-US" dirty="0" smtClean="0"/>
              <a:t>members.</a:t>
            </a:r>
            <a:endParaRPr lang="en-US" dirty="0"/>
          </a:p>
        </p:txBody>
      </p:sp>
    </p:spTree>
    <p:extLst>
      <p:ext uri="{BB962C8B-B14F-4D97-AF65-F5344CB8AC3E}">
        <p14:creationId xmlns:p14="http://schemas.microsoft.com/office/powerpoint/2010/main" val="3933247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67"/>
            <a:ext cx="8229600" cy="868362"/>
          </a:xfrm>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gn="just">
              <a:lnSpc>
                <a:spcPct val="150000"/>
              </a:lnSpc>
            </a:pPr>
            <a:r>
              <a:rPr lang="en-US" dirty="0" smtClean="0"/>
              <a:t>From </a:t>
            </a:r>
            <a:r>
              <a:rPr lang="en-US" dirty="0"/>
              <a:t>this perspective, people develop their subjective </a:t>
            </a:r>
            <a:r>
              <a:rPr lang="en-US" dirty="0" smtClean="0"/>
              <a:t>ideas </a:t>
            </a:r>
            <a:r>
              <a:rPr lang="en-US" dirty="0"/>
              <a:t>of different sicknesses. In some cases, they might have misconceptions and attach negative labels to certain conditions such as </a:t>
            </a:r>
            <a:r>
              <a:rPr lang="en-US" b="1" i="1" dirty="0"/>
              <a:t>mental disorders </a:t>
            </a:r>
            <a:r>
              <a:rPr lang="en-US" dirty="0"/>
              <a:t>or </a:t>
            </a:r>
            <a:r>
              <a:rPr lang="en-US" b="1" i="1" dirty="0"/>
              <a:t>disability</a:t>
            </a:r>
            <a:r>
              <a:rPr lang="en-US" dirty="0"/>
              <a:t>, resulting in the creation of </a:t>
            </a:r>
            <a:r>
              <a:rPr lang="en-US" b="1" i="1" dirty="0" smtClean="0"/>
              <a:t>stigma</a:t>
            </a:r>
            <a:r>
              <a:rPr lang="en-US" dirty="0" smtClean="0"/>
              <a:t>. </a:t>
            </a:r>
            <a:endParaRPr lang="en-US" dirty="0"/>
          </a:p>
        </p:txBody>
      </p:sp>
    </p:spTree>
    <p:extLst>
      <p:ext uri="{BB962C8B-B14F-4D97-AF65-F5344CB8AC3E}">
        <p14:creationId xmlns:p14="http://schemas.microsoft.com/office/powerpoint/2010/main" val="2498362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67"/>
            <a:ext cx="8229600" cy="868362"/>
          </a:xfrm>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algn="just">
              <a:lnSpc>
                <a:spcPct val="150000"/>
              </a:lnSpc>
            </a:pPr>
            <a:r>
              <a:rPr lang="en-US" dirty="0" smtClean="0"/>
              <a:t>The </a:t>
            </a:r>
            <a:r>
              <a:rPr lang="en-US" dirty="0"/>
              <a:t>interactionist perspective also leads </a:t>
            </a:r>
            <a:r>
              <a:rPr lang="en-US" dirty="0" smtClean="0"/>
              <a:t>health professionals </a:t>
            </a:r>
            <a:r>
              <a:rPr lang="en-US" dirty="0"/>
              <a:t>to think about how patients mentally or emotionally </a:t>
            </a:r>
            <a:r>
              <a:rPr lang="en-US" dirty="0" smtClean="0"/>
              <a:t>cope </a:t>
            </a:r>
            <a:r>
              <a:rPr lang="en-US" dirty="0"/>
              <a:t>with their sickness, how they make sense of their identities as patients and their attitudes toward sickness and </a:t>
            </a:r>
            <a:r>
              <a:rPr lang="en-US" dirty="0" smtClean="0"/>
              <a:t>doctor.</a:t>
            </a:r>
          </a:p>
          <a:p>
            <a:pPr algn="just">
              <a:lnSpc>
                <a:spcPct val="150000"/>
              </a:lnSpc>
            </a:pPr>
            <a:r>
              <a:rPr lang="en-US" dirty="0" smtClean="0"/>
              <a:t>E.g. over sensitive or anxious patients</a:t>
            </a:r>
            <a:endParaRPr lang="en-US" dirty="0"/>
          </a:p>
        </p:txBody>
      </p:sp>
    </p:spTree>
    <p:extLst>
      <p:ext uri="{BB962C8B-B14F-4D97-AF65-F5344CB8AC3E}">
        <p14:creationId xmlns:p14="http://schemas.microsoft.com/office/powerpoint/2010/main" val="294137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3136" y="152400"/>
            <a:ext cx="8229600" cy="1143000"/>
          </a:xfrm>
        </p:spPr>
        <p:txBody>
          <a:bodyPr>
            <a:normAutofit/>
          </a:bodyPr>
          <a:lstStyle/>
          <a:p>
            <a:r>
              <a:rPr lang="en-US" b="1" dirty="0" smtClean="0">
                <a:solidFill>
                  <a:srgbClr val="FF0000"/>
                </a:solidFill>
              </a:rPr>
              <a:t>Sociological Perspective </a:t>
            </a:r>
            <a:endParaRPr lang="en-US" b="1" dirty="0">
              <a:solidFill>
                <a:srgbClr val="FF0000"/>
              </a:solidFill>
            </a:endParaRPr>
          </a:p>
        </p:txBody>
      </p:sp>
      <p:sp>
        <p:nvSpPr>
          <p:cNvPr id="3" name="Content Placeholder 2"/>
          <p:cNvSpPr>
            <a:spLocks noGrp="1"/>
          </p:cNvSpPr>
          <p:nvPr>
            <p:ph idx="1"/>
          </p:nvPr>
        </p:nvSpPr>
        <p:spPr>
          <a:xfrm>
            <a:off x="433136" y="1371600"/>
            <a:ext cx="8229600" cy="5181600"/>
          </a:xfrm>
        </p:spPr>
        <p:txBody>
          <a:bodyPr>
            <a:normAutofit fontScale="92500"/>
          </a:bodyPr>
          <a:lstStyle/>
          <a:p>
            <a:pPr algn="just">
              <a:lnSpc>
                <a:spcPct val="160000"/>
              </a:lnSpc>
            </a:pPr>
            <a:r>
              <a:rPr lang="en-US" dirty="0"/>
              <a:t>S</a:t>
            </a:r>
            <a:r>
              <a:rPr lang="en-US" dirty="0" smtClean="0"/>
              <a:t>ociological </a:t>
            </a:r>
            <a:r>
              <a:rPr lang="en-US" dirty="0"/>
              <a:t>perspective involves recognizing and evaluating the effects of social </a:t>
            </a:r>
            <a:r>
              <a:rPr lang="en-US" dirty="0" smtClean="0"/>
              <a:t>relationships, social </a:t>
            </a:r>
            <a:r>
              <a:rPr lang="en-US" dirty="0"/>
              <a:t>structures and forces</a:t>
            </a:r>
            <a:r>
              <a:rPr lang="en-US" dirty="0" smtClean="0"/>
              <a:t>, while </a:t>
            </a:r>
            <a:r>
              <a:rPr lang="en-US" dirty="0"/>
              <a:t>considering the present day </a:t>
            </a:r>
            <a:r>
              <a:rPr lang="en-US" dirty="0" smtClean="0"/>
              <a:t>in a </a:t>
            </a:r>
            <a:r>
              <a:rPr lang="en-US" dirty="0"/>
              <a:t>historical context</a:t>
            </a:r>
            <a:endParaRPr lang="en-US" dirty="0" smtClean="0"/>
          </a:p>
          <a:p>
            <a:pPr algn="just">
              <a:lnSpc>
                <a:spcPct val="160000"/>
              </a:lnSpc>
            </a:pPr>
            <a:r>
              <a:rPr lang="en-US" dirty="0" smtClean="0"/>
              <a:t>Society </a:t>
            </a:r>
            <a:r>
              <a:rPr lang="en-US" dirty="0"/>
              <a:t>is socially constructed and thus changeable.</a:t>
            </a:r>
            <a:endParaRPr lang="en-US" b="1" dirty="0"/>
          </a:p>
        </p:txBody>
      </p:sp>
    </p:spTree>
    <p:extLst>
      <p:ext uri="{BB962C8B-B14F-4D97-AF65-F5344CB8AC3E}">
        <p14:creationId xmlns:p14="http://schemas.microsoft.com/office/powerpoint/2010/main" val="1040636756"/>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Labeling </a:t>
            </a:r>
            <a:r>
              <a:rPr lang="en-US" b="1" dirty="0">
                <a:solidFill>
                  <a:srgbClr val="FF0000"/>
                </a:solidFill>
              </a:rPr>
              <a:t>Approach</a:t>
            </a:r>
            <a:endParaRPr lang="en-US" dirty="0"/>
          </a:p>
        </p:txBody>
      </p:sp>
      <p:sp>
        <p:nvSpPr>
          <p:cNvPr id="3" name="Content Placeholder 2"/>
          <p:cNvSpPr>
            <a:spLocks noGrp="1"/>
          </p:cNvSpPr>
          <p:nvPr>
            <p:ph idx="1"/>
          </p:nvPr>
        </p:nvSpPr>
        <p:spPr>
          <a:xfrm>
            <a:off x="647700" y="1676400"/>
            <a:ext cx="7848600" cy="3810000"/>
          </a:xfrm>
        </p:spPr>
        <p:txBody>
          <a:bodyPr>
            <a:normAutofit/>
          </a:bodyPr>
          <a:lstStyle/>
          <a:p>
            <a:pPr algn="just">
              <a:lnSpc>
                <a:spcPct val="150000"/>
              </a:lnSpc>
            </a:pPr>
            <a:r>
              <a:rPr lang="en-US" dirty="0" smtClean="0"/>
              <a:t>The </a:t>
            </a:r>
            <a:r>
              <a:rPr lang="en-US" dirty="0"/>
              <a:t>labeling approach to health and illness claims that mental illness is manifested solely as a result of societal influence</a:t>
            </a:r>
            <a:r>
              <a:rPr lang="en-US" dirty="0" smtClean="0"/>
              <a:t>.</a:t>
            </a:r>
          </a:p>
          <a:p>
            <a:pPr algn="just">
              <a:lnSpc>
                <a:spcPct val="150000"/>
              </a:lnSpc>
            </a:pPr>
            <a:r>
              <a:rPr lang="en-US" dirty="0" smtClean="0"/>
              <a:t>E.g. “disable”, “mad”, “depressed” etc.</a:t>
            </a:r>
            <a:endParaRPr lang="en-US" dirty="0"/>
          </a:p>
        </p:txBody>
      </p:sp>
    </p:spTree>
    <p:extLst>
      <p:ext uri="{BB962C8B-B14F-4D97-AF65-F5344CB8AC3E}">
        <p14:creationId xmlns:p14="http://schemas.microsoft.com/office/powerpoint/2010/main" val="148394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67"/>
            <a:ext cx="8229600" cy="868362"/>
          </a:xfrm>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gn="just">
              <a:lnSpc>
                <a:spcPct val="150000"/>
              </a:lnSpc>
            </a:pPr>
            <a:r>
              <a:rPr lang="en-US" dirty="0" smtClean="0"/>
              <a:t>Usually, patients make beliefs about their illness on the basis of labels that other people put on them.</a:t>
            </a:r>
          </a:p>
          <a:p>
            <a:pPr algn="just">
              <a:lnSpc>
                <a:spcPct val="150000"/>
              </a:lnSpc>
            </a:pPr>
            <a:r>
              <a:rPr lang="en-US" dirty="0" smtClean="0"/>
              <a:t>So, health </a:t>
            </a:r>
            <a:r>
              <a:rPr lang="en-US" dirty="0"/>
              <a:t>professionals need to understand the psychological and emotional well-being of each </a:t>
            </a:r>
            <a:r>
              <a:rPr lang="en-US" dirty="0" smtClean="0"/>
              <a:t>patient, and then treat them accordingly.</a:t>
            </a:r>
            <a:endParaRPr lang="en-US" dirty="0"/>
          </a:p>
        </p:txBody>
      </p:sp>
    </p:spTree>
    <p:extLst>
      <p:ext uri="{BB962C8B-B14F-4D97-AF65-F5344CB8AC3E}">
        <p14:creationId xmlns:p14="http://schemas.microsoft.com/office/powerpoint/2010/main" val="4066525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https://courses.lumenlearning.com/boundless-sociology/chapter/sociological-perspectives-on-health-and-illness</a:t>
            </a:r>
            <a:r>
              <a:rPr lang="en-US" dirty="0" smtClean="0">
                <a:hlinkClick r:id="rId2"/>
              </a:rPr>
              <a:t>/</a:t>
            </a:r>
            <a:endParaRPr lang="en-US" dirty="0" smtClean="0"/>
          </a:p>
          <a:p>
            <a:pPr marL="0" indent="0">
              <a:buNone/>
            </a:pPr>
            <a:endParaRPr lang="en-US" dirty="0" smtClean="0"/>
          </a:p>
          <a:p>
            <a:r>
              <a:rPr lang="en-US" dirty="0">
                <a:hlinkClick r:id="rId3"/>
              </a:rPr>
              <a:t>https://</a:t>
            </a:r>
            <a:r>
              <a:rPr lang="en-US" dirty="0" smtClean="0">
                <a:hlinkClick r:id="rId3"/>
              </a:rPr>
              <a:t>today.mims.com/a-closer-look-at-the-sociological-perspectives-of-healthcare</a:t>
            </a:r>
            <a:endParaRPr lang="en-US" dirty="0" smtClean="0"/>
          </a:p>
          <a:p>
            <a:pPr marL="0" indent="0">
              <a:buNone/>
            </a:pPr>
            <a:endParaRPr lang="en-US" dirty="0"/>
          </a:p>
        </p:txBody>
      </p:sp>
    </p:spTree>
    <p:extLst>
      <p:ext uri="{BB962C8B-B14F-4D97-AF65-F5344CB8AC3E}">
        <p14:creationId xmlns:p14="http://schemas.microsoft.com/office/powerpoint/2010/main" val="907763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96207" y="2819400"/>
            <a:ext cx="4633704"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Importance </a:t>
            </a:r>
            <a:r>
              <a:rPr lang="en-US" b="1" dirty="0">
                <a:solidFill>
                  <a:srgbClr val="FF0000"/>
                </a:solidFill>
              </a:rPr>
              <a:t>of Historical </a:t>
            </a:r>
            <a:r>
              <a:rPr lang="en-US" b="1" dirty="0" smtClean="0">
                <a:solidFill>
                  <a:srgbClr val="FF0000"/>
                </a:solidFill>
              </a:rPr>
              <a:t>Context</a:t>
            </a:r>
            <a:endParaRPr lang="en-US" dirty="0">
              <a:solidFill>
                <a:srgbClr val="FF0000"/>
              </a:solidFill>
            </a:endParaRPr>
          </a:p>
        </p:txBody>
      </p:sp>
      <p:sp>
        <p:nvSpPr>
          <p:cNvPr id="3" name="Content Placeholder 2"/>
          <p:cNvSpPr>
            <a:spLocks noGrp="1"/>
          </p:cNvSpPr>
          <p:nvPr>
            <p:ph idx="1"/>
          </p:nvPr>
        </p:nvSpPr>
        <p:spPr>
          <a:xfrm>
            <a:off x="457200" y="1676400"/>
            <a:ext cx="8229600" cy="4525963"/>
          </a:xfrm>
        </p:spPr>
        <p:txBody>
          <a:bodyPr/>
          <a:lstStyle/>
          <a:p>
            <a:pPr algn="just">
              <a:lnSpc>
                <a:spcPct val="150000"/>
              </a:lnSpc>
            </a:pPr>
            <a:r>
              <a:rPr lang="en-US" dirty="0"/>
              <a:t>The sociological perspective always includes historical context in its view of society, because if we want to understand why things are the way they are, we have to understand how they got that way.</a:t>
            </a:r>
          </a:p>
        </p:txBody>
      </p:sp>
    </p:spTree>
    <p:extLst>
      <p:ext uri="{BB962C8B-B14F-4D97-AF65-F5344CB8AC3E}">
        <p14:creationId xmlns:p14="http://schemas.microsoft.com/office/powerpoint/2010/main" val="85270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3736" y="304800"/>
            <a:ext cx="6501064" cy="1143000"/>
          </a:xfrm>
        </p:spPr>
        <p:txBody>
          <a:bodyPr>
            <a:normAutofit fontScale="90000"/>
          </a:bodyPr>
          <a:lstStyle/>
          <a:p>
            <a:r>
              <a:rPr lang="en-US" b="1" dirty="0" smtClean="0">
                <a:solidFill>
                  <a:srgbClr val="FF0000"/>
                </a:solidFill>
              </a:rPr>
              <a:t>Sociological Perspectives on Health &amp; Illness </a:t>
            </a:r>
            <a:endParaRPr lang="en-US" b="1" dirty="0">
              <a:solidFill>
                <a:srgbClr val="FF0000"/>
              </a:solidFill>
            </a:endParaRPr>
          </a:p>
        </p:txBody>
      </p:sp>
      <p:sp>
        <p:nvSpPr>
          <p:cNvPr id="3" name="Content Placeholder 2"/>
          <p:cNvSpPr>
            <a:spLocks noGrp="1"/>
          </p:cNvSpPr>
          <p:nvPr>
            <p:ph idx="1"/>
          </p:nvPr>
        </p:nvSpPr>
        <p:spPr>
          <a:xfrm>
            <a:off x="685800" y="1905000"/>
            <a:ext cx="7976936" cy="4700336"/>
          </a:xfrm>
        </p:spPr>
        <p:txBody>
          <a:bodyPr>
            <a:normAutofit/>
          </a:bodyPr>
          <a:lstStyle/>
          <a:p>
            <a:pPr marL="514350" indent="-514350" algn="just">
              <a:lnSpc>
                <a:spcPct val="160000"/>
              </a:lnSpc>
              <a:buFont typeface="+mj-lt"/>
              <a:buAutoNum type="arabicPeriod"/>
            </a:pPr>
            <a:r>
              <a:rPr lang="en-US" dirty="0">
                <a:latin typeface="+mj-lt"/>
              </a:rPr>
              <a:t>Functionalist </a:t>
            </a:r>
            <a:r>
              <a:rPr lang="en-US" dirty="0" smtClean="0">
                <a:latin typeface="+mj-lt"/>
              </a:rPr>
              <a:t>Approach</a:t>
            </a:r>
          </a:p>
          <a:p>
            <a:pPr marL="514350" indent="-514350" algn="just">
              <a:lnSpc>
                <a:spcPct val="160000"/>
              </a:lnSpc>
              <a:buFont typeface="+mj-lt"/>
              <a:buAutoNum type="arabicPeriod"/>
            </a:pPr>
            <a:r>
              <a:rPr lang="en-US" dirty="0" smtClean="0">
                <a:latin typeface="+mj-lt"/>
              </a:rPr>
              <a:t>Conflict Approach</a:t>
            </a:r>
          </a:p>
          <a:p>
            <a:pPr marL="514350" indent="-514350" algn="just">
              <a:lnSpc>
                <a:spcPct val="160000"/>
              </a:lnSpc>
              <a:buFont typeface="+mj-lt"/>
              <a:buAutoNum type="arabicPeriod"/>
            </a:pPr>
            <a:r>
              <a:rPr lang="en-US" dirty="0" smtClean="0">
                <a:latin typeface="+mj-lt"/>
              </a:rPr>
              <a:t>Interactionist Approach</a:t>
            </a:r>
          </a:p>
          <a:p>
            <a:pPr marL="514350" indent="-514350" algn="just">
              <a:lnSpc>
                <a:spcPct val="160000"/>
              </a:lnSpc>
              <a:buFont typeface="+mj-lt"/>
              <a:buAutoNum type="arabicPeriod"/>
            </a:pPr>
            <a:r>
              <a:rPr lang="en-US" dirty="0" smtClean="0">
                <a:latin typeface="+mj-lt"/>
              </a:rPr>
              <a:t>Labeling </a:t>
            </a:r>
            <a:r>
              <a:rPr lang="en-US" dirty="0">
                <a:latin typeface="+mj-lt"/>
              </a:rPr>
              <a:t>Approach</a:t>
            </a:r>
            <a:endParaRPr lang="en-US" b="1" dirty="0">
              <a:latin typeface="+mj-lt"/>
            </a:endParaRPr>
          </a:p>
        </p:txBody>
      </p:sp>
    </p:spTree>
    <p:extLst>
      <p:ext uri="{BB962C8B-B14F-4D97-AF65-F5344CB8AC3E}">
        <p14:creationId xmlns:p14="http://schemas.microsoft.com/office/powerpoint/2010/main" val="2708415915"/>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Functionalist </a:t>
            </a:r>
            <a:r>
              <a:rPr lang="en-US" b="1" dirty="0" smtClean="0">
                <a:solidFill>
                  <a:srgbClr val="FF0000"/>
                </a:solidFill>
              </a:rPr>
              <a:t>Approach</a:t>
            </a:r>
            <a:endParaRPr lang="en-US" b="1" dirty="0">
              <a:solidFill>
                <a:srgbClr val="FF0000"/>
              </a:solidFill>
            </a:endParaRPr>
          </a:p>
        </p:txBody>
      </p:sp>
      <p:sp>
        <p:nvSpPr>
          <p:cNvPr id="3" name="Content Placeholder 2"/>
          <p:cNvSpPr>
            <a:spLocks noGrp="1"/>
          </p:cNvSpPr>
          <p:nvPr>
            <p:ph idx="1"/>
          </p:nvPr>
        </p:nvSpPr>
        <p:spPr>
          <a:xfrm>
            <a:off x="489857" y="1463676"/>
            <a:ext cx="8229600" cy="5211762"/>
          </a:xfrm>
        </p:spPr>
        <p:txBody>
          <a:bodyPr>
            <a:normAutofit/>
          </a:bodyPr>
          <a:lstStyle/>
          <a:p>
            <a:pPr algn="just">
              <a:lnSpc>
                <a:spcPct val="150000"/>
              </a:lnSpc>
            </a:pPr>
            <a:r>
              <a:rPr lang="en-US" dirty="0" smtClean="0"/>
              <a:t>According </a:t>
            </a:r>
            <a:r>
              <a:rPr lang="en-US" dirty="0"/>
              <a:t>to functionalism, society </a:t>
            </a:r>
            <a:r>
              <a:rPr lang="en-US" dirty="0" smtClean="0"/>
              <a:t>is </a:t>
            </a:r>
            <a:r>
              <a:rPr lang="en-US" dirty="0"/>
              <a:t>a complex </a:t>
            </a:r>
            <a:r>
              <a:rPr lang="en-US" dirty="0" smtClean="0"/>
              <a:t>system of interconnected parts that </a:t>
            </a:r>
            <a:r>
              <a:rPr lang="en-US" dirty="0"/>
              <a:t>work together to </a:t>
            </a:r>
            <a:r>
              <a:rPr lang="en-US" dirty="0" smtClean="0"/>
              <a:t>keep unity </a:t>
            </a:r>
            <a:r>
              <a:rPr lang="en-US" dirty="0"/>
              <a:t>and stability</a:t>
            </a:r>
            <a:r>
              <a:rPr lang="en-US" dirty="0" smtClean="0"/>
              <a:t>.</a:t>
            </a:r>
          </a:p>
          <a:p>
            <a:pPr algn="just">
              <a:lnSpc>
                <a:spcPct val="150000"/>
              </a:lnSpc>
            </a:pPr>
            <a:r>
              <a:rPr lang="en-US" dirty="0" smtClean="0"/>
              <a:t>A macro-level approach, which </a:t>
            </a:r>
            <a:r>
              <a:rPr lang="en-US" dirty="0"/>
              <a:t>looks at both social structure and social functions</a:t>
            </a:r>
            <a:r>
              <a:rPr lang="en-US" dirty="0" smtClean="0"/>
              <a:t>.</a:t>
            </a:r>
          </a:p>
        </p:txBody>
      </p:sp>
    </p:spTree>
    <p:extLst>
      <p:ext uri="{BB962C8B-B14F-4D97-AF65-F5344CB8AC3E}">
        <p14:creationId xmlns:p14="http://schemas.microsoft.com/office/powerpoint/2010/main" val="405414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Functionalist Approach</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gn="just">
              <a:lnSpc>
                <a:spcPct val="150000"/>
              </a:lnSpc>
            </a:pPr>
            <a:r>
              <a:rPr lang="en-US" b="1" dirty="0" smtClean="0"/>
              <a:t>Herbert </a:t>
            </a:r>
            <a:r>
              <a:rPr lang="en-US" b="1" dirty="0"/>
              <a:t>Spencer</a:t>
            </a:r>
            <a:r>
              <a:rPr lang="en-US" dirty="0"/>
              <a:t>, presents these parts of society as “organs” that work toward the proper functioning of the “body” as a whole.</a:t>
            </a:r>
          </a:p>
        </p:txBody>
      </p:sp>
    </p:spTree>
    <p:extLst>
      <p:ext uri="{BB962C8B-B14F-4D97-AF65-F5344CB8AC3E}">
        <p14:creationId xmlns:p14="http://schemas.microsoft.com/office/powerpoint/2010/main" val="4075444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solidFill>
                  <a:srgbClr val="FF0000"/>
                </a:solidFill>
              </a:rPr>
              <a:t>The Sick Role</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pPr algn="just">
              <a:lnSpc>
                <a:spcPct val="150000"/>
              </a:lnSpc>
            </a:pPr>
            <a:r>
              <a:rPr lang="en-US" dirty="0" smtClean="0"/>
              <a:t>A concept given by Talcott Parsons in 1951</a:t>
            </a:r>
          </a:p>
          <a:p>
            <a:pPr algn="just">
              <a:lnSpc>
                <a:spcPct val="150000"/>
              </a:lnSpc>
            </a:pPr>
            <a:r>
              <a:rPr lang="en-US" dirty="0" smtClean="0"/>
              <a:t>Parsons claimed </a:t>
            </a:r>
            <a:r>
              <a:rPr lang="en-US" dirty="0"/>
              <a:t>that the best way to understand illness sociologically is to view it as a form of </a:t>
            </a:r>
            <a:r>
              <a:rPr lang="en-US" b="1" i="1" dirty="0"/>
              <a:t>deviance</a:t>
            </a:r>
            <a:r>
              <a:rPr lang="en-US" dirty="0"/>
              <a:t> that disturbs the social function of the society. </a:t>
            </a:r>
          </a:p>
          <a:p>
            <a:pPr algn="just">
              <a:lnSpc>
                <a:spcPct val="150000"/>
              </a:lnSpc>
            </a:pPr>
            <a:r>
              <a:rPr lang="en-US" dirty="0" smtClean="0"/>
              <a:t>The </a:t>
            </a:r>
            <a:r>
              <a:rPr lang="en-US" dirty="0"/>
              <a:t>individual who has fallen ill is not only physically sick, </a:t>
            </a:r>
            <a:r>
              <a:rPr lang="en-US"/>
              <a:t>but </a:t>
            </a:r>
            <a:r>
              <a:rPr lang="en-US" smtClean="0"/>
              <a:t>now has to follow </a:t>
            </a:r>
            <a:r>
              <a:rPr lang="en-US" dirty="0"/>
              <a:t>the </a:t>
            </a:r>
            <a:r>
              <a:rPr lang="en-US" dirty="0" smtClean="0"/>
              <a:t>specific </a:t>
            </a:r>
            <a:r>
              <a:rPr lang="en-US" dirty="0"/>
              <a:t>patterned social role of </a:t>
            </a:r>
            <a:r>
              <a:rPr lang="en-US" b="1" dirty="0" smtClean="0"/>
              <a:t>“being sick”</a:t>
            </a:r>
            <a:r>
              <a:rPr lang="en-US" dirty="0" smtClean="0"/>
              <a:t>.</a:t>
            </a:r>
          </a:p>
          <a:p>
            <a:endParaRPr lang="en-US" dirty="0"/>
          </a:p>
        </p:txBody>
      </p:sp>
    </p:spTree>
    <p:extLst>
      <p:ext uri="{BB962C8B-B14F-4D97-AF65-F5344CB8AC3E}">
        <p14:creationId xmlns:p14="http://schemas.microsoft.com/office/powerpoint/2010/main" val="304945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solidFill>
                  <a:srgbClr val="FF0000"/>
                </a:solidFill>
              </a:rPr>
              <a:t>The Sick Role</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pPr algn="just">
              <a:lnSpc>
                <a:spcPct val="150000"/>
              </a:lnSpc>
            </a:pPr>
            <a:r>
              <a:rPr lang="en-US" b="1" i="1" dirty="0" smtClean="0"/>
              <a:t>Being sick</a:t>
            </a:r>
            <a:r>
              <a:rPr lang="en-US" dirty="0" smtClean="0"/>
              <a:t> provides you rights and responsibilities</a:t>
            </a:r>
          </a:p>
          <a:p>
            <a:pPr algn="just">
              <a:lnSpc>
                <a:spcPct val="150000"/>
              </a:lnSpc>
            </a:pPr>
            <a:r>
              <a:rPr lang="en-US" dirty="0" smtClean="0"/>
              <a:t>Freedom from social roles (rights) and seeking medical care (responsibility)</a:t>
            </a:r>
          </a:p>
          <a:p>
            <a:pPr algn="just">
              <a:lnSpc>
                <a:spcPct val="150000"/>
              </a:lnSpc>
            </a:pPr>
            <a:r>
              <a:rPr lang="en-US" dirty="0" smtClean="0"/>
              <a:t>Good </a:t>
            </a:r>
            <a:r>
              <a:rPr lang="en-US" dirty="0"/>
              <a:t>health and medical care are necessary for the smooth running of society. </a:t>
            </a:r>
            <a:r>
              <a:rPr lang="en-US" dirty="0" smtClean="0"/>
              <a:t>Taking </a:t>
            </a:r>
            <a:r>
              <a:rPr lang="en-US" dirty="0"/>
              <a:t>on </a:t>
            </a:r>
            <a:r>
              <a:rPr lang="en-US" dirty="0" smtClean="0"/>
              <a:t>the sick </a:t>
            </a:r>
            <a:r>
              <a:rPr lang="en-US" dirty="0"/>
              <a:t>role allows them </a:t>
            </a:r>
            <a:r>
              <a:rPr lang="en-US" dirty="0" smtClean="0"/>
              <a:t>freedom </a:t>
            </a:r>
            <a:r>
              <a:rPr lang="en-US" dirty="0"/>
              <a:t>from obligations such as work, which would be considered disruptive to the functioning of society. </a:t>
            </a:r>
            <a:endParaRPr lang="en-US" dirty="0" smtClean="0"/>
          </a:p>
        </p:txBody>
      </p:sp>
    </p:spTree>
    <p:extLst>
      <p:ext uri="{BB962C8B-B14F-4D97-AF65-F5344CB8AC3E}">
        <p14:creationId xmlns:p14="http://schemas.microsoft.com/office/powerpoint/2010/main" val="189516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0000"/>
                </a:solidFill>
              </a:rPr>
              <a:t>Health care issues</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pPr algn="just">
              <a:lnSpc>
                <a:spcPct val="150000"/>
              </a:lnSpc>
            </a:pPr>
            <a:r>
              <a:rPr lang="en-US" dirty="0"/>
              <a:t>Healthcare </a:t>
            </a:r>
            <a:r>
              <a:rPr lang="en-US" dirty="0" smtClean="0"/>
              <a:t>professionals work </a:t>
            </a:r>
            <a:r>
              <a:rPr lang="en-US" dirty="0"/>
              <a:t>as ‘gatekeepers’ who </a:t>
            </a:r>
            <a:r>
              <a:rPr lang="en-US" dirty="0" smtClean="0"/>
              <a:t>confirm </a:t>
            </a:r>
            <a:r>
              <a:rPr lang="en-US" dirty="0"/>
              <a:t>their patient’s ‘sick role’, such that only those who are truly ill are temporarily </a:t>
            </a:r>
            <a:r>
              <a:rPr lang="en-US" dirty="0" smtClean="0"/>
              <a:t>relieved </a:t>
            </a:r>
            <a:r>
              <a:rPr lang="en-US" dirty="0"/>
              <a:t>from being a functional member of </a:t>
            </a:r>
            <a:r>
              <a:rPr lang="en-US" dirty="0" smtClean="0"/>
              <a:t>society.</a:t>
            </a:r>
          </a:p>
          <a:p>
            <a:pPr algn="just">
              <a:lnSpc>
                <a:spcPct val="150000"/>
              </a:lnSpc>
            </a:pPr>
            <a:r>
              <a:rPr lang="en-US" dirty="0" smtClean="0"/>
              <a:t>They play an </a:t>
            </a:r>
            <a:r>
              <a:rPr lang="en-US" dirty="0"/>
              <a:t>important role of treating patients and returning them to </a:t>
            </a:r>
            <a:r>
              <a:rPr lang="en-US" dirty="0" smtClean="0"/>
              <a:t>become functional </a:t>
            </a:r>
            <a:r>
              <a:rPr lang="en-US" dirty="0"/>
              <a:t>members of society once again. </a:t>
            </a:r>
          </a:p>
        </p:txBody>
      </p:sp>
    </p:spTree>
    <p:extLst>
      <p:ext uri="{BB962C8B-B14F-4D97-AF65-F5344CB8AC3E}">
        <p14:creationId xmlns:p14="http://schemas.microsoft.com/office/powerpoint/2010/main" val="881326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4834</TotalTime>
  <Words>913</Words>
  <Application>Microsoft Office PowerPoint</Application>
  <PresentationFormat>On-screen Show (4:3)</PresentationFormat>
  <Paragraphs>75</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Aharoni</vt:lpstr>
      <vt:lpstr>Arial</vt:lpstr>
      <vt:lpstr>Baskerville Old Face</vt:lpstr>
      <vt:lpstr>Calibri</vt:lpstr>
      <vt:lpstr>Office Theme</vt:lpstr>
      <vt:lpstr>PowerPoint Presentation</vt:lpstr>
      <vt:lpstr>Sociological Perspective </vt:lpstr>
      <vt:lpstr>Importance of Historical Context</vt:lpstr>
      <vt:lpstr>Sociological Perspectives on Health &amp; Illness </vt:lpstr>
      <vt:lpstr>Functionalist Approach</vt:lpstr>
      <vt:lpstr>Functionalist Approach</vt:lpstr>
      <vt:lpstr>The Sick Role</vt:lpstr>
      <vt:lpstr>The Sick Role</vt:lpstr>
      <vt:lpstr>Health care issues</vt:lpstr>
      <vt:lpstr>Conflict Approach</vt:lpstr>
      <vt:lpstr>Conflict Approach</vt:lpstr>
      <vt:lpstr>Conflict Approach</vt:lpstr>
      <vt:lpstr>Health care issues</vt:lpstr>
      <vt:lpstr>Health care issues</vt:lpstr>
      <vt:lpstr>Interactionist Approach</vt:lpstr>
      <vt:lpstr>Interactionist Approach</vt:lpstr>
      <vt:lpstr>Health care issues</vt:lpstr>
      <vt:lpstr>Health care issues</vt:lpstr>
      <vt:lpstr>Health care issues</vt:lpstr>
      <vt:lpstr>Labeling Approach</vt:lpstr>
      <vt:lpstr>Health care issues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perspectives</dc:title>
  <dc:creator>Welcome</dc:creator>
  <cp:lastModifiedBy>Think Pad T430s</cp:lastModifiedBy>
  <cp:revision>353</cp:revision>
  <dcterms:created xsi:type="dcterms:W3CDTF">2013-07-20T03:39:56Z</dcterms:created>
  <dcterms:modified xsi:type="dcterms:W3CDTF">2019-03-11T10:58:02Z</dcterms:modified>
</cp:coreProperties>
</file>