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5" r:id="rId9"/>
    <p:sldId id="266" r:id="rId10"/>
    <p:sldId id="289" r:id="rId11"/>
    <p:sldId id="267" r:id="rId12"/>
    <p:sldId id="290" r:id="rId13"/>
    <p:sldId id="268" r:id="rId14"/>
    <p:sldId id="270" r:id="rId15"/>
    <p:sldId id="291" r:id="rId16"/>
    <p:sldId id="292"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4" r:id="rId35"/>
    <p:sldId id="295"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D2FFAE-D528-495F-B8C2-6685D51E1E3A}" type="datetimeFigureOut">
              <a:rPr lang="en-GB" smtClean="0"/>
              <a:pPr/>
              <a:t>03/05/2019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96E9CE-BDBC-4655-86DA-D24F91DDE247}" type="slidenum">
              <a:rPr lang="en-GB" smtClean="0"/>
              <a:pPr/>
              <a:t>‹#›</a:t>
            </a:fld>
            <a:endParaRPr lang="en-GB"/>
          </a:p>
        </p:txBody>
      </p:sp>
    </p:spTree>
    <p:extLst>
      <p:ext uri="{BB962C8B-B14F-4D97-AF65-F5344CB8AC3E}">
        <p14:creationId xmlns:p14="http://schemas.microsoft.com/office/powerpoint/2010/main" val="2656561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p:cNvSpPr>
            <a:spLocks noGrp="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latin typeface="Times"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03-May-19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03-May-19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03-May-19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03-May-19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8"/>
          <p:cNvSpPr>
            <a:spLocks noChangeArrowheads="1"/>
          </p:cNvSpPr>
          <p:nvPr/>
        </p:nvSpPr>
        <p:spPr bwMode="auto">
          <a:xfrm>
            <a:off x="1643042" y="1214421"/>
            <a:ext cx="5500726"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MY" sz="4000" b="1" dirty="0">
                <a:latin typeface="Trebuchet MS" pitchFamily="34" charset="0"/>
              </a:rPr>
              <a:t>Data </a:t>
            </a:r>
            <a:r>
              <a:rPr lang="en-MY" sz="4000" b="1" dirty="0" smtClean="0">
                <a:latin typeface="Trebuchet MS" pitchFamily="34" charset="0"/>
              </a:rPr>
              <a:t>Communication &amp; Networks</a:t>
            </a:r>
          </a:p>
          <a:p>
            <a:pPr algn="ctr"/>
            <a:r>
              <a:rPr lang="en-MY" sz="4000" b="1" dirty="0" smtClean="0">
                <a:latin typeface="Trebuchet MS" pitchFamily="34" charset="0"/>
              </a:rPr>
              <a:t>Chapter 4</a:t>
            </a:r>
          </a:p>
          <a:p>
            <a:pPr algn="ctr"/>
            <a:r>
              <a:rPr lang="en-MY" sz="4000" b="1" dirty="0" smtClean="0">
                <a:latin typeface="Trebuchet MS" pitchFamily="34" charset="0"/>
              </a:rPr>
              <a:t>Digital Transmission</a:t>
            </a:r>
            <a:endParaRPr lang="en-MY" sz="4000" b="1" dirty="0">
              <a:latin typeface="Trebuchet MS" pitchFamily="34" charset="0"/>
            </a:endParaRPr>
          </a:p>
        </p:txBody>
      </p:sp>
    </p:spTree>
    <p:extLst>
      <p:ext uri="{BB962C8B-B14F-4D97-AF65-F5344CB8AC3E}">
        <p14:creationId xmlns:p14="http://schemas.microsoft.com/office/powerpoint/2010/main" val="3343347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ChangeArrowheads="1"/>
          </p:cNvSpPr>
          <p:nvPr/>
        </p:nvSpPr>
        <p:spPr bwMode="auto">
          <a:xfrm>
            <a:off x="304800" y="152400"/>
            <a:ext cx="853440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3200" b="1" i="1" dirty="0">
                <a:latin typeface="Times New Roman" pitchFamily="18" charset="0"/>
              </a:rPr>
              <a:t>Signal Element Versus Data Element</a:t>
            </a:r>
            <a:r>
              <a:rPr lang="en-US" sz="3200" baseline="-14000" dirty="0">
                <a:latin typeface="Times New Roman" pitchFamily="18" charset="0"/>
              </a:rPr>
              <a:t> </a:t>
            </a:r>
            <a:r>
              <a:rPr lang="en-US" sz="3200" dirty="0">
                <a:latin typeface="Times New Roman" pitchFamily="18" charset="0"/>
              </a:rPr>
              <a:t> </a:t>
            </a:r>
            <a:endParaRPr lang="en-US" sz="3200" dirty="0" smtClean="0">
              <a:latin typeface="Times New Roman" pitchFamily="18" charset="0"/>
            </a:endParaRPr>
          </a:p>
          <a:p>
            <a:pPr eaLnBrk="0" hangingPunct="0"/>
            <a:endParaRPr lang="en-US" sz="3200" dirty="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In </a:t>
            </a:r>
            <a:r>
              <a:rPr lang="en-US" sz="2800" dirty="0">
                <a:latin typeface="Times New Roman" pitchFamily="18" charset="0"/>
              </a:rPr>
              <a:t>data communications, our goal is to send data elements. </a:t>
            </a:r>
            <a:endParaRPr lang="en-US" sz="2800" dirty="0" smtClean="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A </a:t>
            </a:r>
            <a:r>
              <a:rPr lang="en-US" sz="2800" dirty="0">
                <a:latin typeface="Times New Roman" pitchFamily="18" charset="0"/>
              </a:rPr>
              <a:t>data element is the smallest entity that can represent a piece of information: this is the bit. </a:t>
            </a:r>
            <a:endParaRPr lang="en-US" sz="2800" dirty="0" smtClean="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In </a:t>
            </a:r>
            <a:r>
              <a:rPr lang="en-US" sz="2800" dirty="0">
                <a:latin typeface="Times New Roman" pitchFamily="18" charset="0"/>
              </a:rPr>
              <a:t>digital data communications, a signal element carries data elements. </a:t>
            </a:r>
            <a:endParaRPr lang="en-US" sz="2800" dirty="0" smtClean="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A </a:t>
            </a:r>
            <a:r>
              <a:rPr lang="en-US" sz="2800" dirty="0">
                <a:latin typeface="Times New Roman" pitchFamily="18" charset="0"/>
              </a:rPr>
              <a:t>signal element is the shortest unit (</a:t>
            </a:r>
            <a:r>
              <a:rPr lang="en-US" sz="2800" dirty="0" err="1">
                <a:latin typeface="Times New Roman" pitchFamily="18" charset="0"/>
              </a:rPr>
              <a:t>timewise</a:t>
            </a:r>
            <a:r>
              <a:rPr lang="en-US" sz="2800" dirty="0">
                <a:latin typeface="Times New Roman" pitchFamily="18" charset="0"/>
              </a:rPr>
              <a:t>) of a digital signal. </a:t>
            </a:r>
            <a:endParaRPr lang="en-US" sz="2800" dirty="0" smtClean="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In </a:t>
            </a:r>
            <a:r>
              <a:rPr lang="en-US" sz="2800" dirty="0">
                <a:latin typeface="Times New Roman" pitchFamily="18" charset="0"/>
              </a:rPr>
              <a:t>other words, data elements are what we need to send; signal elements are what we can send. </a:t>
            </a:r>
            <a:endParaRPr lang="en-US" sz="2800" dirty="0" smtClean="0">
              <a:latin typeface="Times New Roman" pitchFamily="18" charset="0"/>
            </a:endParaRPr>
          </a:p>
          <a:p>
            <a:pPr marL="457200" indent="-457200" eaLnBrk="0" hangingPunct="0">
              <a:buFont typeface="Arial" pitchFamily="34" charset="0"/>
              <a:buChar char="•"/>
            </a:pPr>
            <a:r>
              <a:rPr lang="en-US" sz="2800" dirty="0" smtClean="0">
                <a:latin typeface="Times New Roman" pitchFamily="18" charset="0"/>
              </a:rPr>
              <a:t>Data </a:t>
            </a:r>
            <a:r>
              <a:rPr lang="en-US" sz="2800" dirty="0">
                <a:latin typeface="Times New Roman" pitchFamily="18" charset="0"/>
              </a:rPr>
              <a:t>elements are being carried; signal elements are the carriers. </a:t>
            </a:r>
            <a:endParaRPr lang="en-MY" sz="2800" dirty="0">
              <a:latin typeface="Times New Roman" pitchFamily="18" charset="0"/>
            </a:endParaRPr>
          </a:p>
        </p:txBody>
      </p:sp>
    </p:spTree>
    <p:extLst>
      <p:ext uri="{BB962C8B-B14F-4D97-AF65-F5344CB8AC3E}">
        <p14:creationId xmlns:p14="http://schemas.microsoft.com/office/powerpoint/2010/main" val="1587771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461125"/>
            <a:ext cx="50863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000" b="1" dirty="0">
                <a:solidFill>
                  <a:schemeClr val="folHlink"/>
                </a:solidFill>
                <a:latin typeface="Times New Roman" pitchFamily="18" charset="0"/>
              </a:rPr>
              <a:t>Figure 4.2  </a:t>
            </a:r>
            <a:r>
              <a:rPr lang="en-US" sz="2000" b="1" i="1" dirty="0">
                <a:latin typeface="Times New Roman" pitchFamily="18" charset="0"/>
              </a:rPr>
              <a:t>Signal element versus data element</a:t>
            </a: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568" y="2286000"/>
            <a:ext cx="649224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2" name="Rectangle 4"/>
          <p:cNvSpPr>
            <a:spLocks noChangeArrowheads="1"/>
          </p:cNvSpPr>
          <p:nvPr/>
        </p:nvSpPr>
        <p:spPr bwMode="auto">
          <a:xfrm>
            <a:off x="132735" y="189484"/>
            <a:ext cx="89916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eaLnBrk="0" hangingPunct="0">
              <a:buFont typeface="Arial" pitchFamily="34" charset="0"/>
              <a:buChar char="•"/>
            </a:pPr>
            <a:r>
              <a:rPr lang="en-US" sz="3200" dirty="0">
                <a:latin typeface="Times New Roman" pitchFamily="18" charset="0"/>
              </a:rPr>
              <a:t>We define a ratio </a:t>
            </a:r>
            <a:r>
              <a:rPr lang="en-US" sz="3200" dirty="0">
                <a:solidFill>
                  <a:srgbClr val="000099"/>
                </a:solidFill>
                <a:latin typeface="Times New Roman" pitchFamily="18" charset="0"/>
              </a:rPr>
              <a:t>r</a:t>
            </a:r>
            <a:r>
              <a:rPr lang="en-US" sz="3200" dirty="0">
                <a:latin typeface="Times New Roman" pitchFamily="18" charset="0"/>
              </a:rPr>
              <a:t> which is the number of data elements carried by each signal element.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Figure </a:t>
            </a:r>
            <a:r>
              <a:rPr lang="en-US" sz="3200" dirty="0">
                <a:latin typeface="Times New Roman" pitchFamily="18" charset="0"/>
              </a:rPr>
              <a:t>4.2 shows several situations with different values of r. </a:t>
            </a:r>
            <a:endParaRPr lang="en-MY" sz="3200" dirty="0">
              <a:latin typeface="Times New Roman" pitchFamily="18" charset="0"/>
            </a:endParaRPr>
          </a:p>
        </p:txBody>
      </p:sp>
    </p:spTree>
    <p:extLst>
      <p:ext uri="{BB962C8B-B14F-4D97-AF65-F5344CB8AC3E}">
        <p14:creationId xmlns:p14="http://schemas.microsoft.com/office/powerpoint/2010/main" val="451041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27819" y="648282"/>
            <a:ext cx="88392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3200" b="1" i="1" dirty="0">
                <a:latin typeface="Times New Roman" pitchFamily="18" charset="0"/>
              </a:rPr>
              <a:t>Data Rate Versus Signal Rate</a:t>
            </a:r>
            <a:r>
              <a:rPr lang="en-US" sz="3200" dirty="0">
                <a:latin typeface="Times New Roman" pitchFamily="18" charset="0"/>
              </a:rPr>
              <a:t> </a:t>
            </a:r>
            <a:endParaRPr lang="en-US" sz="3200" dirty="0" smtClean="0">
              <a:latin typeface="Times New Roman" pitchFamily="18" charset="0"/>
            </a:endParaRPr>
          </a:p>
          <a:p>
            <a:pPr eaLnBrk="0" hangingPunct="0"/>
            <a:endParaRPr lang="en-US" sz="3200" dirty="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The </a:t>
            </a:r>
            <a:r>
              <a:rPr lang="en-US" sz="3200" dirty="0">
                <a:latin typeface="Times New Roman" pitchFamily="18" charset="0"/>
              </a:rPr>
              <a:t>data rate defines the number of data </a:t>
            </a:r>
            <a:r>
              <a:rPr lang="en-US" sz="3200" dirty="0" smtClean="0">
                <a:latin typeface="Times New Roman" pitchFamily="18" charset="0"/>
              </a:rPr>
              <a:t>elements (bits</a:t>
            </a:r>
            <a:r>
              <a:rPr lang="en-US" sz="3200" dirty="0">
                <a:latin typeface="Times New Roman" pitchFamily="18" charset="0"/>
              </a:rPr>
              <a:t>) sent in 1 s.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The </a:t>
            </a:r>
            <a:r>
              <a:rPr lang="en-US" sz="3200" dirty="0">
                <a:latin typeface="Times New Roman" pitchFamily="18" charset="0"/>
              </a:rPr>
              <a:t>unit is bits per second (bps).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The </a:t>
            </a:r>
            <a:r>
              <a:rPr lang="en-US" sz="3200" dirty="0">
                <a:latin typeface="Times New Roman" pitchFamily="18" charset="0"/>
              </a:rPr>
              <a:t>signal rate is the number of signal elements sent in Is. The unit is the baud.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The </a:t>
            </a:r>
            <a:r>
              <a:rPr lang="en-US" sz="3200" dirty="0">
                <a:latin typeface="Times New Roman" pitchFamily="18" charset="0"/>
              </a:rPr>
              <a:t>data rate is sometimes called the bit rate; the signal rate is sometimes called the pulse rate, the modulation rate, or the baud rate.</a:t>
            </a:r>
            <a:r>
              <a:rPr lang="en-US" sz="3200" baseline="-14000" dirty="0">
                <a:latin typeface="Times New Roman" pitchFamily="18" charset="0"/>
              </a:rPr>
              <a:t> </a:t>
            </a:r>
          </a:p>
        </p:txBody>
      </p:sp>
    </p:spTree>
    <p:extLst>
      <p:ext uri="{BB962C8B-B14F-4D97-AF65-F5344CB8AC3E}">
        <p14:creationId xmlns:p14="http://schemas.microsoft.com/office/powerpoint/2010/main" val="2357119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715000"/>
            <a:ext cx="4378325" cy="99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Rectangle 7"/>
          <p:cNvSpPr>
            <a:spLocks noChangeArrowheads="1"/>
          </p:cNvSpPr>
          <p:nvPr/>
        </p:nvSpPr>
        <p:spPr bwMode="auto">
          <a:xfrm>
            <a:off x="152400" y="990600"/>
            <a:ext cx="8686800"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57200" indent="-457200" eaLnBrk="0" hangingPunct="0">
              <a:buFont typeface="Arial" pitchFamily="34" charset="0"/>
              <a:buChar char="•"/>
            </a:pPr>
            <a:r>
              <a:rPr lang="en-US" sz="3200" dirty="0">
                <a:latin typeface="Times New Roman" pitchFamily="18" charset="0"/>
              </a:rPr>
              <a:t>We now need to consider the relationship between data rate and signal rate (bit rate and baud rate).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This </a:t>
            </a:r>
            <a:r>
              <a:rPr lang="en-US" sz="3200" dirty="0">
                <a:latin typeface="Times New Roman" pitchFamily="18" charset="0"/>
              </a:rPr>
              <a:t>relationship, of course, depends on the value of </a:t>
            </a:r>
            <a:r>
              <a:rPr lang="en-US" sz="3600" i="1" dirty="0">
                <a:solidFill>
                  <a:srgbClr val="000099"/>
                </a:solidFill>
                <a:latin typeface="Times New Roman" pitchFamily="18" charset="0"/>
              </a:rPr>
              <a:t>r</a:t>
            </a:r>
            <a:r>
              <a:rPr lang="en-US" sz="3200" dirty="0">
                <a:latin typeface="Times New Roman" pitchFamily="18" charset="0"/>
              </a:rPr>
              <a:t>.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It </a:t>
            </a:r>
            <a:r>
              <a:rPr lang="en-US" sz="3200" dirty="0">
                <a:latin typeface="Times New Roman" pitchFamily="18" charset="0"/>
              </a:rPr>
              <a:t>also depends on the </a:t>
            </a:r>
            <a:r>
              <a:rPr lang="en-US" sz="3200" i="1" dirty="0">
                <a:solidFill>
                  <a:srgbClr val="000099"/>
                </a:solidFill>
                <a:latin typeface="Times New Roman" pitchFamily="18" charset="0"/>
              </a:rPr>
              <a:t>data pattern C</a:t>
            </a:r>
            <a:r>
              <a:rPr lang="en-US" sz="3200" dirty="0">
                <a:latin typeface="Times New Roman" pitchFamily="18" charset="0"/>
              </a:rPr>
              <a:t>. </a:t>
            </a:r>
            <a:endParaRPr lang="en-US" sz="3200" dirty="0" smtClean="0">
              <a:latin typeface="Times New Roman" pitchFamily="18" charset="0"/>
            </a:endParaRPr>
          </a:p>
          <a:p>
            <a:pPr marL="457200" indent="-457200" eaLnBrk="0" hangingPunct="0">
              <a:buFont typeface="Arial" pitchFamily="34" charset="0"/>
              <a:buChar char="•"/>
            </a:pPr>
            <a:r>
              <a:rPr lang="en-US" sz="3200" dirty="0" smtClean="0">
                <a:latin typeface="Times New Roman" pitchFamily="18" charset="0"/>
              </a:rPr>
              <a:t>If </a:t>
            </a:r>
            <a:r>
              <a:rPr lang="en-US" sz="3200" dirty="0">
                <a:latin typeface="Times New Roman" pitchFamily="18" charset="0"/>
              </a:rPr>
              <a:t>we have a data pattern of all 1 s or all 0</a:t>
            </a:r>
            <a:r>
              <a:rPr lang="en-US" sz="3200" dirty="0" smtClean="0">
                <a:latin typeface="Times New Roman" pitchFamily="18" charset="0"/>
              </a:rPr>
              <a:t>s</a:t>
            </a:r>
            <a:r>
              <a:rPr lang="en-US" sz="3200" dirty="0">
                <a:latin typeface="Times New Roman" pitchFamily="18" charset="0"/>
              </a:rPr>
              <a:t>, the signal rate may be different from a data pattern of alternating 0</a:t>
            </a:r>
            <a:r>
              <a:rPr lang="en-US" sz="3200" dirty="0" smtClean="0">
                <a:latin typeface="Times New Roman" pitchFamily="18" charset="0"/>
              </a:rPr>
              <a:t>s </a:t>
            </a:r>
            <a:r>
              <a:rPr lang="en-US" sz="3200" dirty="0">
                <a:latin typeface="Times New Roman" pitchFamily="18" charset="0"/>
              </a:rPr>
              <a:t>and 1 s. </a:t>
            </a:r>
            <a:endParaRPr lang="en-US" sz="3200" baseline="-14000" dirty="0">
              <a:latin typeface="Times New Roman" pitchFamily="18" charset="0"/>
            </a:endParaRPr>
          </a:p>
        </p:txBody>
      </p:sp>
      <p:sp>
        <p:nvSpPr>
          <p:cNvPr id="2" name="TextBox 1"/>
          <p:cNvSpPr txBox="1"/>
          <p:nvPr/>
        </p:nvSpPr>
        <p:spPr>
          <a:xfrm>
            <a:off x="381000" y="76200"/>
            <a:ext cx="5867400" cy="707886"/>
          </a:xfrm>
          <a:prstGeom prst="rect">
            <a:avLst/>
          </a:prstGeom>
          <a:noFill/>
        </p:spPr>
        <p:txBody>
          <a:bodyPr wrap="square" rtlCol="0">
            <a:spAutoFit/>
          </a:bodyPr>
          <a:lstStyle/>
          <a:p>
            <a:r>
              <a:rPr lang="en-GB" sz="4000" b="1" u="sng" dirty="0" err="1" smtClean="0"/>
              <a:t>Datarate</a:t>
            </a:r>
            <a:r>
              <a:rPr lang="en-GB" sz="4000" b="1" u="sng" dirty="0" smtClean="0"/>
              <a:t> and Signal Rate</a:t>
            </a:r>
            <a:endParaRPr lang="en-GB" sz="4000" b="1" u="sng" dirty="0"/>
          </a:p>
        </p:txBody>
      </p:sp>
    </p:spTree>
    <p:extLst>
      <p:ext uri="{BB962C8B-B14F-4D97-AF65-F5344CB8AC3E}">
        <p14:creationId xmlns:p14="http://schemas.microsoft.com/office/powerpoint/2010/main" val="2941273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28600" y="228600"/>
            <a:ext cx="792480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4000" b="1" dirty="0">
                <a:solidFill>
                  <a:srgbClr val="000099"/>
                </a:solidFill>
                <a:latin typeface="Times New Roman" pitchFamily="18" charset="0"/>
              </a:rPr>
              <a:t>Baseline Wandering</a:t>
            </a:r>
            <a:r>
              <a:rPr lang="en-US" sz="3600" dirty="0">
                <a:latin typeface="Times New Roman" pitchFamily="18" charset="0"/>
              </a:rPr>
              <a:t> </a:t>
            </a:r>
            <a:endParaRPr lang="en-US" sz="3600" dirty="0" smtClean="0">
              <a:latin typeface="Times New Roman" pitchFamily="18" charset="0"/>
            </a:endParaRPr>
          </a:p>
          <a:p>
            <a:pPr eaLnBrk="0" hangingPunct="0"/>
            <a:endParaRPr lang="en-US" sz="2000" dirty="0">
              <a:latin typeface="Times New Roman" pitchFamily="18" charset="0"/>
            </a:endParaRPr>
          </a:p>
          <a:p>
            <a:pPr marL="342900" indent="-342900" eaLnBrk="0" hangingPunct="0">
              <a:buFont typeface="Arial" pitchFamily="34" charset="0"/>
              <a:buChar char="•"/>
            </a:pPr>
            <a:r>
              <a:rPr lang="en-US" sz="2800" dirty="0" smtClean="0">
                <a:latin typeface="Times New Roman" pitchFamily="18" charset="0"/>
              </a:rPr>
              <a:t>In </a:t>
            </a:r>
            <a:r>
              <a:rPr lang="en-US" sz="2800" dirty="0">
                <a:latin typeface="Times New Roman" pitchFamily="18" charset="0"/>
              </a:rPr>
              <a:t>decoding a digital signal, the receiver calculates a running average of the received signal power. </a:t>
            </a:r>
            <a:endParaRPr lang="en-US" sz="2800" dirty="0" smtClean="0">
              <a:latin typeface="Times New Roman" pitchFamily="18" charset="0"/>
            </a:endParaRPr>
          </a:p>
          <a:p>
            <a:pPr marL="342900" indent="-342900" eaLnBrk="0" hangingPunct="0">
              <a:buFont typeface="Arial" pitchFamily="34" charset="0"/>
              <a:buChar char="•"/>
            </a:pPr>
            <a:r>
              <a:rPr lang="en-US" sz="2800" dirty="0" smtClean="0">
                <a:latin typeface="Times New Roman" pitchFamily="18" charset="0"/>
              </a:rPr>
              <a:t>This </a:t>
            </a:r>
            <a:r>
              <a:rPr lang="en-US" sz="2800" dirty="0">
                <a:latin typeface="Times New Roman" pitchFamily="18" charset="0"/>
              </a:rPr>
              <a:t>average is called the baseline. </a:t>
            </a:r>
            <a:endParaRPr lang="en-US" sz="2800" dirty="0" smtClean="0">
              <a:latin typeface="Times New Roman" pitchFamily="18" charset="0"/>
            </a:endParaRPr>
          </a:p>
          <a:p>
            <a:pPr marL="342900" indent="-342900" eaLnBrk="0" hangingPunct="0">
              <a:buFont typeface="Arial" pitchFamily="34" charset="0"/>
              <a:buChar char="•"/>
            </a:pPr>
            <a:r>
              <a:rPr lang="en-US" sz="2800" dirty="0" smtClean="0">
                <a:latin typeface="Times New Roman" pitchFamily="18" charset="0"/>
              </a:rPr>
              <a:t>The </a:t>
            </a:r>
            <a:r>
              <a:rPr lang="en-US" sz="2800" dirty="0">
                <a:latin typeface="Times New Roman" pitchFamily="18" charset="0"/>
              </a:rPr>
              <a:t>incoming signal power is evaluated against this baseline to determine the value of the data element. </a:t>
            </a:r>
            <a:endParaRPr lang="en-US" sz="2800" dirty="0" smtClean="0">
              <a:latin typeface="Times New Roman" pitchFamily="18" charset="0"/>
            </a:endParaRPr>
          </a:p>
          <a:p>
            <a:pPr marL="342900" indent="-342900" eaLnBrk="0" hangingPunct="0">
              <a:buFont typeface="Arial" pitchFamily="34" charset="0"/>
              <a:buChar char="•"/>
            </a:pPr>
            <a:r>
              <a:rPr lang="en-US" sz="2800" dirty="0" smtClean="0">
                <a:latin typeface="Times New Roman" pitchFamily="18" charset="0"/>
              </a:rPr>
              <a:t>A </a:t>
            </a:r>
            <a:r>
              <a:rPr lang="en-US" sz="2800" dirty="0">
                <a:latin typeface="Times New Roman" pitchFamily="18" charset="0"/>
              </a:rPr>
              <a:t>long string of 0</a:t>
            </a:r>
            <a:r>
              <a:rPr lang="en-US" sz="2800" dirty="0" smtClean="0">
                <a:latin typeface="Times New Roman" pitchFamily="18" charset="0"/>
              </a:rPr>
              <a:t>s </a:t>
            </a:r>
            <a:r>
              <a:rPr lang="en-US" sz="2800" dirty="0">
                <a:latin typeface="Times New Roman" pitchFamily="18" charset="0"/>
              </a:rPr>
              <a:t>or 1 s can cause a drift in the baseline </a:t>
            </a:r>
            <a:r>
              <a:rPr lang="en-US" sz="2800" i="1" dirty="0">
                <a:solidFill>
                  <a:srgbClr val="000099"/>
                </a:solidFill>
                <a:latin typeface="Times New Roman" pitchFamily="18" charset="0"/>
              </a:rPr>
              <a:t>(baseline wandering)</a:t>
            </a:r>
            <a:r>
              <a:rPr lang="en-US" sz="2800" dirty="0">
                <a:latin typeface="Times New Roman" pitchFamily="18" charset="0"/>
              </a:rPr>
              <a:t> and make it difficult for the receiver to decode correctly. </a:t>
            </a:r>
            <a:endParaRPr lang="en-US" sz="2800" dirty="0" smtClean="0">
              <a:latin typeface="Times New Roman" pitchFamily="18" charset="0"/>
            </a:endParaRPr>
          </a:p>
          <a:p>
            <a:pPr marL="342900" indent="-342900" eaLnBrk="0" hangingPunct="0">
              <a:buFont typeface="Arial" pitchFamily="34" charset="0"/>
              <a:buChar char="•"/>
            </a:pPr>
            <a:r>
              <a:rPr lang="en-US" sz="2800" dirty="0" smtClean="0">
                <a:latin typeface="Times New Roman" pitchFamily="18" charset="0"/>
              </a:rPr>
              <a:t>A </a:t>
            </a:r>
            <a:r>
              <a:rPr lang="en-US" sz="2800" dirty="0">
                <a:latin typeface="Times New Roman" pitchFamily="18" charset="0"/>
              </a:rPr>
              <a:t>good line coding scheme needs to prevent baseline wandering.</a:t>
            </a:r>
            <a:r>
              <a:rPr lang="en-US" sz="2800" baseline="-14000" dirty="0">
                <a:latin typeface="Times New Roman" pitchFamily="18" charset="0"/>
              </a:rPr>
              <a:t> </a:t>
            </a:r>
          </a:p>
        </p:txBody>
      </p:sp>
    </p:spTree>
    <p:extLst>
      <p:ext uri="{BB962C8B-B14F-4D97-AF65-F5344CB8AC3E}">
        <p14:creationId xmlns:p14="http://schemas.microsoft.com/office/powerpoint/2010/main" val="42518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228600" y="228600"/>
            <a:ext cx="8763000" cy="661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eaLnBrk="0" hangingPunct="0">
              <a:buNone/>
            </a:pPr>
            <a:r>
              <a:rPr lang="en-US" sz="4400" b="1" dirty="0">
                <a:solidFill>
                  <a:srgbClr val="000099"/>
                </a:solidFill>
                <a:latin typeface="Times New Roman" pitchFamily="18" charset="0"/>
              </a:rPr>
              <a:t>DC Components</a:t>
            </a:r>
            <a:r>
              <a:rPr lang="en-US" sz="4000" baseline="-14000" dirty="0">
                <a:latin typeface="Times New Roman" pitchFamily="18" charset="0"/>
              </a:rPr>
              <a:t> </a:t>
            </a:r>
            <a:endParaRPr lang="en-US" sz="4000" baseline="-14000" dirty="0" smtClean="0">
              <a:latin typeface="Times New Roman" pitchFamily="18" charset="0"/>
            </a:endParaRPr>
          </a:p>
          <a:p>
            <a:pPr eaLnBrk="0" hangingPunct="0"/>
            <a:endParaRPr lang="en-US" sz="2000" baseline="-14000" dirty="0">
              <a:latin typeface="Times New Roman" pitchFamily="18" charset="0"/>
            </a:endParaRPr>
          </a:p>
          <a:p>
            <a:pPr eaLnBrk="0" hangingPunct="0"/>
            <a:r>
              <a:rPr lang="en-US" sz="2800" dirty="0" smtClean="0">
                <a:latin typeface="Times New Roman" pitchFamily="18" charset="0"/>
              </a:rPr>
              <a:t>When </a:t>
            </a:r>
            <a:r>
              <a:rPr lang="en-US" sz="2800" dirty="0">
                <a:latin typeface="Times New Roman" pitchFamily="18" charset="0"/>
              </a:rPr>
              <a:t>the voltage level in a digital signal is constant for a while, the spectrum creates very low </a:t>
            </a:r>
            <a:r>
              <a:rPr lang="en-US" sz="2800" dirty="0" smtClean="0">
                <a:latin typeface="Times New Roman" pitchFamily="18" charset="0"/>
              </a:rPr>
              <a:t>frequencies. </a:t>
            </a:r>
          </a:p>
          <a:p>
            <a:pPr eaLnBrk="0" hangingPunct="0"/>
            <a:r>
              <a:rPr lang="en-US" sz="2800" dirty="0" smtClean="0">
                <a:latin typeface="Times New Roman" pitchFamily="18" charset="0"/>
              </a:rPr>
              <a:t>These </a:t>
            </a:r>
            <a:r>
              <a:rPr lang="en-US" sz="2800" dirty="0">
                <a:latin typeface="Times New Roman" pitchFamily="18" charset="0"/>
              </a:rPr>
              <a:t>frequencies around zero, called DC (direct-current) components, present problems for a system that cannot pass low </a:t>
            </a:r>
            <a:r>
              <a:rPr lang="en-US" sz="2800" dirty="0" smtClean="0">
                <a:latin typeface="Times New Roman" pitchFamily="18" charset="0"/>
              </a:rPr>
              <a:t>frequencies. </a:t>
            </a:r>
          </a:p>
          <a:p>
            <a:pPr eaLnBrk="0" hangingPunct="0"/>
            <a:r>
              <a:rPr lang="en-US" sz="2800" dirty="0" smtClean="0">
                <a:latin typeface="Times New Roman" pitchFamily="18" charset="0"/>
              </a:rPr>
              <a:t>For </a:t>
            </a:r>
            <a:r>
              <a:rPr lang="en-US" sz="2800" dirty="0">
                <a:latin typeface="Times New Roman" pitchFamily="18" charset="0"/>
              </a:rPr>
              <a:t>example, a telephone line cannot pass frequencies below 200 Hz. </a:t>
            </a:r>
            <a:endParaRPr lang="en-US" sz="2800" dirty="0" smtClean="0">
              <a:latin typeface="Times New Roman" pitchFamily="18" charset="0"/>
            </a:endParaRPr>
          </a:p>
          <a:p>
            <a:pPr eaLnBrk="0" hangingPunct="0"/>
            <a:r>
              <a:rPr lang="en-US" sz="2800" dirty="0" smtClean="0">
                <a:latin typeface="Times New Roman" pitchFamily="18" charset="0"/>
              </a:rPr>
              <a:t>Also </a:t>
            </a:r>
            <a:r>
              <a:rPr lang="en-US" sz="2800" dirty="0">
                <a:latin typeface="Times New Roman" pitchFamily="18" charset="0"/>
              </a:rPr>
              <a:t>a long-distance link may use one or more transformers to isolate different parts of the line electrically. </a:t>
            </a:r>
            <a:endParaRPr lang="en-US" sz="2800" dirty="0" smtClean="0">
              <a:latin typeface="Times New Roman" pitchFamily="18" charset="0"/>
            </a:endParaRPr>
          </a:p>
          <a:p>
            <a:pPr eaLnBrk="0" hangingPunct="0"/>
            <a:r>
              <a:rPr lang="en-US" sz="2800" dirty="0" smtClean="0">
                <a:latin typeface="Times New Roman" pitchFamily="18" charset="0"/>
              </a:rPr>
              <a:t>For </a:t>
            </a:r>
            <a:r>
              <a:rPr lang="en-US" sz="2800" dirty="0">
                <a:latin typeface="Times New Roman" pitchFamily="18" charset="0"/>
              </a:rPr>
              <a:t>these systems, we need a scheme with no DC component</a:t>
            </a:r>
            <a:r>
              <a:rPr lang="en-US" sz="2800" dirty="0" smtClean="0">
                <a:latin typeface="Times New Roman" pitchFamily="18" charset="0"/>
              </a:rPr>
              <a:t>.</a:t>
            </a:r>
            <a:endParaRPr lang="en-US" sz="2800" dirty="0">
              <a:latin typeface="Times New Roman" pitchFamily="18" charset="0"/>
            </a:endParaRPr>
          </a:p>
        </p:txBody>
      </p:sp>
    </p:spTree>
    <p:extLst>
      <p:ext uri="{BB962C8B-B14F-4D97-AF65-F5344CB8AC3E}">
        <p14:creationId xmlns:p14="http://schemas.microsoft.com/office/powerpoint/2010/main" val="78233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noChangeArrowheads="1"/>
          </p:cNvSpPr>
          <p:nvPr>
            <p:ph idx="1"/>
          </p:nvPr>
        </p:nvSpPr>
        <p:spPr bwMode="auto">
          <a:xfrm>
            <a:off x="228600" y="228600"/>
            <a:ext cx="8763000" cy="457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eaLnBrk="0" hangingPunct="0">
              <a:buNone/>
            </a:pPr>
            <a:r>
              <a:rPr lang="en-US" sz="4800" b="1" dirty="0">
                <a:solidFill>
                  <a:srgbClr val="000099"/>
                </a:solidFill>
                <a:latin typeface="Times New Roman" pitchFamily="18" charset="0"/>
              </a:rPr>
              <a:t>Self-synchronization</a:t>
            </a:r>
            <a:r>
              <a:rPr lang="en-US" sz="4400" baseline="-14000" dirty="0">
                <a:latin typeface="Times New Roman" pitchFamily="18" charset="0"/>
              </a:rPr>
              <a:t> </a:t>
            </a:r>
            <a:endParaRPr lang="en-US" sz="4400" baseline="-14000" dirty="0" smtClean="0">
              <a:latin typeface="Times New Roman" pitchFamily="18" charset="0"/>
            </a:endParaRPr>
          </a:p>
          <a:p>
            <a:pPr eaLnBrk="0" hangingPunct="0"/>
            <a:endParaRPr lang="en-US" dirty="0" smtClean="0">
              <a:latin typeface="Times New Roman" pitchFamily="18" charset="0"/>
            </a:endParaRPr>
          </a:p>
          <a:p>
            <a:pPr eaLnBrk="0" hangingPunct="0"/>
            <a:r>
              <a:rPr lang="en-US" dirty="0" smtClean="0">
                <a:latin typeface="Times New Roman" pitchFamily="18" charset="0"/>
              </a:rPr>
              <a:t>To </a:t>
            </a:r>
            <a:r>
              <a:rPr lang="en-US" dirty="0">
                <a:latin typeface="Times New Roman" pitchFamily="18" charset="0"/>
              </a:rPr>
              <a:t>correctly interpret the signals received from the sender, the receiver's bit intervals must correspond exactly to the sender's bit intervals. </a:t>
            </a:r>
            <a:endParaRPr lang="en-US" dirty="0" smtClean="0">
              <a:latin typeface="Times New Roman" pitchFamily="18" charset="0"/>
            </a:endParaRPr>
          </a:p>
          <a:p>
            <a:pPr eaLnBrk="0" hangingPunct="0"/>
            <a:r>
              <a:rPr lang="en-US" dirty="0" smtClean="0">
                <a:latin typeface="Times New Roman" pitchFamily="18" charset="0"/>
              </a:rPr>
              <a:t>If </a:t>
            </a:r>
            <a:r>
              <a:rPr lang="en-US" dirty="0">
                <a:latin typeface="Times New Roman" pitchFamily="18" charset="0"/>
              </a:rPr>
              <a:t>the receiver clock is faster or slower, the bit intervals are not matched and the receiver might misinterpret the signals. </a:t>
            </a:r>
          </a:p>
        </p:txBody>
      </p:sp>
    </p:spTree>
    <p:extLst>
      <p:ext uri="{BB962C8B-B14F-4D97-AF65-F5344CB8AC3E}">
        <p14:creationId xmlns:p14="http://schemas.microsoft.com/office/powerpoint/2010/main" val="4257057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3"/>
          <p:cNvSpPr>
            <a:spLocks noChangeShapeType="1"/>
          </p:cNvSpPr>
          <p:nvPr/>
        </p:nvSpPr>
        <p:spPr bwMode="auto">
          <a:xfrm>
            <a:off x="0" y="838200"/>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1507" name="Text Box 4"/>
          <p:cNvSpPr txBox="1">
            <a:spLocks noChangeArrowheads="1"/>
          </p:cNvSpPr>
          <p:nvPr/>
        </p:nvSpPr>
        <p:spPr bwMode="auto">
          <a:xfrm>
            <a:off x="228600" y="304800"/>
            <a:ext cx="5078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solidFill>
                  <a:schemeClr val="folHlink"/>
                </a:solidFill>
                <a:latin typeface="Times New Roman" pitchFamily="18" charset="0"/>
              </a:rPr>
              <a:t>Figure 4.3  </a:t>
            </a:r>
            <a:r>
              <a:rPr lang="en-US" sz="2000" b="1" i="1">
                <a:latin typeface="Times New Roman" pitchFamily="18" charset="0"/>
              </a:rPr>
              <a:t>Effect of lack of synchronization</a:t>
            </a:r>
          </a:p>
        </p:txBody>
      </p:sp>
      <p:pic>
        <p:nvPicPr>
          <p:cNvPr id="2150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914400"/>
            <a:ext cx="662781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9" name="Rectangle 7"/>
          <p:cNvSpPr>
            <a:spLocks noChangeArrowheads="1"/>
          </p:cNvSpPr>
          <p:nvPr/>
        </p:nvSpPr>
        <p:spPr bwMode="auto">
          <a:xfrm>
            <a:off x="152400" y="4330700"/>
            <a:ext cx="8839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400">
                <a:latin typeface="Times New Roman" pitchFamily="18" charset="0"/>
              </a:rPr>
              <a:t>A self-synchronizing </a:t>
            </a:r>
            <a:r>
              <a:rPr lang="en-US" sz="2400">
                <a:solidFill>
                  <a:srgbClr val="000099"/>
                </a:solidFill>
                <a:latin typeface="Times New Roman" pitchFamily="18" charset="0"/>
              </a:rPr>
              <a:t>digital signal includes timing information in the data being transmitted</a:t>
            </a:r>
            <a:r>
              <a:rPr lang="en-US" sz="2400">
                <a:latin typeface="Times New Roman" pitchFamily="18" charset="0"/>
              </a:rPr>
              <a:t>. This can be achieved if there are transitions in the signal that alert the receiver to the beginning, middle, or end of the pulse. If the receiver' s clock is out of synchronization, these points can reset the clock.</a:t>
            </a:r>
            <a:r>
              <a:rPr lang="en-US" sz="2400" baseline="-14000">
                <a:latin typeface="Times New Roman" pitchFamily="18" charset="0"/>
              </a:rPr>
              <a:t> </a:t>
            </a:r>
          </a:p>
        </p:txBody>
      </p:sp>
    </p:spTree>
    <p:extLst>
      <p:ext uri="{BB962C8B-B14F-4D97-AF65-F5344CB8AC3E}">
        <p14:creationId xmlns:p14="http://schemas.microsoft.com/office/powerpoint/2010/main" val="431407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2"/>
          <p:cNvSpPr>
            <a:spLocks noChangeShapeType="1"/>
          </p:cNvSpPr>
          <p:nvPr/>
        </p:nvSpPr>
        <p:spPr bwMode="auto">
          <a:xfrm>
            <a:off x="152400" y="533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55" name="Line 3"/>
          <p:cNvSpPr>
            <a:spLocks noChangeShapeType="1"/>
          </p:cNvSpPr>
          <p:nvPr/>
        </p:nvSpPr>
        <p:spPr bwMode="auto">
          <a:xfrm>
            <a:off x="152400" y="1371600"/>
            <a:ext cx="8763000" cy="0"/>
          </a:xfrm>
          <a:prstGeom prst="line">
            <a:avLst/>
          </a:prstGeom>
          <a:noFill/>
          <a:ln w="1905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3556" name="Text Box 4"/>
          <p:cNvSpPr txBox="1">
            <a:spLocks noChangeArrowheads="1"/>
          </p:cNvSpPr>
          <p:nvPr/>
        </p:nvSpPr>
        <p:spPr bwMode="auto">
          <a:xfrm>
            <a:off x="304800" y="762000"/>
            <a:ext cx="38401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400" b="1">
                <a:solidFill>
                  <a:schemeClr val="folHlink"/>
                </a:solidFill>
                <a:latin typeface="Times New Roman" pitchFamily="18" charset="0"/>
              </a:rPr>
              <a:t>Figure 4.4  </a:t>
            </a:r>
            <a:r>
              <a:rPr lang="en-US" sz="2000" b="1" i="1">
                <a:latin typeface="Times New Roman" pitchFamily="18" charset="0"/>
              </a:rPr>
              <a:t>Line coding schemes</a:t>
            </a:r>
          </a:p>
        </p:txBody>
      </p:sp>
      <p:sp>
        <p:nvSpPr>
          <p:cNvPr id="23557" name="Line 5"/>
          <p:cNvSpPr>
            <a:spLocks noChangeShapeType="1"/>
          </p:cNvSpPr>
          <p:nvPr/>
        </p:nvSpPr>
        <p:spPr bwMode="auto">
          <a:xfrm>
            <a:off x="152400" y="6248400"/>
            <a:ext cx="8763000" cy="0"/>
          </a:xfrm>
          <a:prstGeom prst="line">
            <a:avLst/>
          </a:prstGeom>
          <a:noFill/>
          <a:ln w="762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355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882775"/>
            <a:ext cx="7642225" cy="337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41974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bwMode="auto">
          <a:xfrm>
            <a:off x="36871" y="-152400"/>
            <a:ext cx="5220929"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b="1" cap="none" dirty="0" smtClean="0">
                <a:ln>
                  <a:noFill/>
                </a:ln>
                <a:solidFill>
                  <a:schemeClr val="tx1"/>
                </a:solidFill>
              </a:rPr>
              <a:t>Unipolar Encoding</a:t>
            </a:r>
          </a:p>
        </p:txBody>
      </p:sp>
      <p:sp>
        <p:nvSpPr>
          <p:cNvPr id="24579" name="Rectangle 3"/>
          <p:cNvSpPr>
            <a:spLocks noGrp="1" noChangeArrowheads="1"/>
          </p:cNvSpPr>
          <p:nvPr>
            <p:ph type="body" idx="4294967295"/>
          </p:nvPr>
        </p:nvSpPr>
        <p:spPr>
          <a:xfrm>
            <a:off x="457200" y="990600"/>
            <a:ext cx="8153400" cy="3352800"/>
          </a:xfrm>
        </p:spPr>
        <p:txBody>
          <a:bodyPr>
            <a:normAutofit/>
          </a:bodyPr>
          <a:lstStyle/>
          <a:p>
            <a:pPr>
              <a:lnSpc>
                <a:spcPct val="90000"/>
              </a:lnSpc>
            </a:pPr>
            <a:r>
              <a:rPr lang="en-US" sz="2800" dirty="0" smtClean="0"/>
              <a:t>Unipolar uses only one signal level (one polarity)</a:t>
            </a:r>
          </a:p>
          <a:p>
            <a:pPr lvl="1">
              <a:lnSpc>
                <a:spcPct val="90000"/>
              </a:lnSpc>
            </a:pPr>
            <a:r>
              <a:rPr lang="en-US" sz="2400" dirty="0" smtClean="0"/>
              <a:t>High voltage is binary “1”</a:t>
            </a:r>
          </a:p>
          <a:p>
            <a:pPr lvl="1">
              <a:lnSpc>
                <a:spcPct val="90000"/>
              </a:lnSpc>
            </a:pPr>
            <a:r>
              <a:rPr lang="en-US" sz="2400" dirty="0" smtClean="0"/>
              <a:t>No voltage is binary “0”</a:t>
            </a:r>
          </a:p>
          <a:p>
            <a:pPr>
              <a:lnSpc>
                <a:spcPct val="90000"/>
              </a:lnSpc>
            </a:pPr>
            <a:r>
              <a:rPr lang="en-US" sz="2800" dirty="0" smtClean="0"/>
              <a:t>Unipolar encoding is easy to implement. However:</a:t>
            </a:r>
          </a:p>
          <a:p>
            <a:pPr lvl="1">
              <a:lnSpc>
                <a:spcPct val="90000"/>
              </a:lnSpc>
            </a:pPr>
            <a:r>
              <a:rPr lang="en-US" sz="2400" dirty="0" smtClean="0"/>
              <a:t>Not self-synchronized</a:t>
            </a:r>
          </a:p>
          <a:p>
            <a:pPr lvl="1">
              <a:lnSpc>
                <a:spcPct val="90000"/>
              </a:lnSpc>
            </a:pPr>
            <a:r>
              <a:rPr lang="en-US" sz="2400" dirty="0" smtClean="0"/>
              <a:t>Has a DC component</a:t>
            </a:r>
          </a:p>
        </p:txBody>
      </p:sp>
      <p:pic>
        <p:nvPicPr>
          <p:cNvPr id="2458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191000"/>
            <a:ext cx="6400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1" name="Slide Number Placeholder 6"/>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98ABA39A-5212-4DBD-81C3-F0EF40C568AB}" type="slidenum">
              <a:rPr lang="en-US" sz="1400">
                <a:solidFill>
                  <a:schemeClr val="bg2"/>
                </a:solidFill>
              </a:rPr>
              <a:pPr algn="r">
                <a:spcBef>
                  <a:spcPct val="50000"/>
                </a:spcBef>
              </a:pPr>
              <a:t>19</a:t>
            </a:fld>
            <a:endParaRPr lang="en-US" sz="1400">
              <a:solidFill>
                <a:schemeClr val="bg2"/>
              </a:solidFill>
            </a:endParaRPr>
          </a:p>
        </p:txBody>
      </p:sp>
    </p:spTree>
    <p:extLst>
      <p:ext uri="{BB962C8B-B14F-4D97-AF65-F5344CB8AC3E}">
        <p14:creationId xmlns:p14="http://schemas.microsoft.com/office/powerpoint/2010/main" val="1037257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050"/>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Introduction</a:t>
            </a:r>
          </a:p>
        </p:txBody>
      </p:sp>
      <p:sp>
        <p:nvSpPr>
          <p:cNvPr id="7171" name="Rectangle 2051"/>
          <p:cNvSpPr>
            <a:spLocks noGrp="1" noChangeArrowheads="1"/>
          </p:cNvSpPr>
          <p:nvPr>
            <p:ph type="body" idx="4294967295"/>
          </p:nvPr>
        </p:nvSpPr>
        <p:spPr>
          <a:xfrm>
            <a:off x="304800" y="1371600"/>
            <a:ext cx="8534400" cy="4953000"/>
          </a:xfrm>
        </p:spPr>
        <p:txBody>
          <a:bodyPr/>
          <a:lstStyle/>
          <a:p>
            <a:r>
              <a:rPr lang="en-US" smtClean="0"/>
              <a:t>The user data can be in one of two formats:</a:t>
            </a:r>
          </a:p>
          <a:p>
            <a:pPr lvl="1"/>
            <a:r>
              <a:rPr lang="en-US" smtClean="0">
                <a:solidFill>
                  <a:schemeClr val="tx1"/>
                </a:solidFill>
              </a:rPr>
              <a:t>Analog: Human voice as converted by typical home telephones </a:t>
            </a:r>
          </a:p>
          <a:p>
            <a:pPr lvl="1"/>
            <a:r>
              <a:rPr lang="en-US" smtClean="0">
                <a:solidFill>
                  <a:schemeClr val="tx1"/>
                </a:solidFill>
              </a:rPr>
              <a:t>Digital: Computer files</a:t>
            </a:r>
          </a:p>
          <a:p>
            <a:r>
              <a:rPr lang="en-US" smtClean="0"/>
              <a:t>The transmitted signals, representing the data, can also be in one of two formats: </a:t>
            </a:r>
          </a:p>
          <a:p>
            <a:pPr lvl="1"/>
            <a:r>
              <a:rPr lang="en-US" smtClean="0">
                <a:solidFill>
                  <a:schemeClr val="tx1"/>
                </a:solidFill>
              </a:rPr>
              <a:t>Analog or Digital</a:t>
            </a:r>
          </a:p>
          <a:p>
            <a:r>
              <a:rPr lang="en-US" smtClean="0"/>
              <a:t>The conversion of the user data into a transmission signal is called Encoding.</a:t>
            </a:r>
          </a:p>
        </p:txBody>
      </p:sp>
      <p:sp>
        <p:nvSpPr>
          <p:cNvPr id="7172"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5F6C39A9-27F6-4935-9F13-6745B7E5345A}" type="slidenum">
              <a:rPr lang="en-US" sz="1400">
                <a:solidFill>
                  <a:schemeClr val="bg2"/>
                </a:solidFill>
              </a:rPr>
              <a:pPr algn="r">
                <a:spcBef>
                  <a:spcPct val="50000"/>
                </a:spcBef>
              </a:pPr>
              <a:t>2</a:t>
            </a:fld>
            <a:endParaRPr lang="en-US" sz="1400">
              <a:solidFill>
                <a:schemeClr val="bg2"/>
              </a:solidFill>
            </a:endParaRPr>
          </a:p>
        </p:txBody>
      </p:sp>
    </p:spTree>
    <p:extLst>
      <p:ext uri="{BB962C8B-B14F-4D97-AF65-F5344CB8AC3E}">
        <p14:creationId xmlns:p14="http://schemas.microsoft.com/office/powerpoint/2010/main" val="20189627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Types of Polar Encoding</a:t>
            </a:r>
          </a:p>
        </p:txBody>
      </p:sp>
      <p:sp>
        <p:nvSpPr>
          <p:cNvPr id="25603" name="Rectangle 3"/>
          <p:cNvSpPr>
            <a:spLocks noGrp="1" noChangeArrowheads="1"/>
          </p:cNvSpPr>
          <p:nvPr>
            <p:ph type="body" idx="4294967295"/>
          </p:nvPr>
        </p:nvSpPr>
        <p:spPr>
          <a:xfrm>
            <a:off x="457200" y="1609725"/>
            <a:ext cx="7239000" cy="1103313"/>
          </a:xfrm>
        </p:spPr>
        <p:txBody>
          <a:bodyPr/>
          <a:lstStyle/>
          <a:p>
            <a:r>
              <a:rPr lang="en-US" smtClean="0"/>
              <a:t>Polar encoding uses two signal levels</a:t>
            </a:r>
          </a:p>
          <a:p>
            <a:pPr lvl="1"/>
            <a:r>
              <a:rPr lang="en-US" smtClean="0"/>
              <a:t>Positive &amp; Negative Polarities</a:t>
            </a:r>
          </a:p>
          <a:p>
            <a:pPr>
              <a:buFont typeface="Wingdings 2" pitchFamily="18" charset="2"/>
              <a:buNone/>
            </a:pPr>
            <a:endParaRPr lang="en-US" smtClean="0"/>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667000"/>
            <a:ext cx="8382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Slide Number Placeholder 6"/>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9DB66315-827E-484D-9E47-7BFFDC10EC1E}" type="slidenum">
              <a:rPr lang="en-US" sz="1400">
                <a:solidFill>
                  <a:schemeClr val="bg2"/>
                </a:solidFill>
              </a:rPr>
              <a:pPr algn="r">
                <a:spcBef>
                  <a:spcPct val="50000"/>
                </a:spcBef>
              </a:pPr>
              <a:t>20</a:t>
            </a:fld>
            <a:endParaRPr lang="en-US" sz="1400">
              <a:solidFill>
                <a:schemeClr val="bg2"/>
              </a:solidFill>
            </a:endParaRPr>
          </a:p>
        </p:txBody>
      </p:sp>
    </p:spTree>
    <p:extLst>
      <p:ext uri="{BB962C8B-B14F-4D97-AF65-F5344CB8AC3E}">
        <p14:creationId xmlns:p14="http://schemas.microsoft.com/office/powerpoint/2010/main" val="31528476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sz="3400" cap="none" smtClean="0">
                <a:ln>
                  <a:noFill/>
                </a:ln>
                <a:solidFill>
                  <a:schemeClr val="tx1"/>
                </a:solidFill>
              </a:rPr>
              <a:t>Non-Return to Zero (NRZ) Encoding</a:t>
            </a:r>
          </a:p>
        </p:txBody>
      </p:sp>
      <p:sp>
        <p:nvSpPr>
          <p:cNvPr id="26627" name="Rectangle 3"/>
          <p:cNvSpPr>
            <a:spLocks noGrp="1" noChangeArrowheads="1"/>
          </p:cNvSpPr>
          <p:nvPr>
            <p:ph type="body" idx="4294967295"/>
          </p:nvPr>
        </p:nvSpPr>
        <p:spPr>
          <a:xfrm>
            <a:off x="457200" y="1371600"/>
            <a:ext cx="8178800" cy="5105400"/>
          </a:xfrm>
        </p:spPr>
        <p:txBody>
          <a:bodyPr/>
          <a:lstStyle/>
          <a:p>
            <a:r>
              <a:rPr lang="en-US" sz="2400" dirty="0" smtClean="0"/>
              <a:t>NRZ encoding can be of two types:</a:t>
            </a:r>
          </a:p>
          <a:p>
            <a:r>
              <a:rPr lang="en-US" sz="2400" dirty="0" smtClean="0"/>
              <a:t>NRZ-Level (NRZ-L)</a:t>
            </a:r>
          </a:p>
          <a:p>
            <a:pPr lvl="1"/>
            <a:r>
              <a:rPr lang="en-US" sz="2400" dirty="0" smtClean="0"/>
              <a:t>“0” is encoded with one </a:t>
            </a:r>
            <a:r>
              <a:rPr lang="en-US" sz="2400" b="1" dirty="0" smtClean="0"/>
              <a:t>polarity</a:t>
            </a:r>
            <a:r>
              <a:rPr lang="en-US" sz="2400" dirty="0" smtClean="0"/>
              <a:t>, say “+5V”</a:t>
            </a:r>
          </a:p>
          <a:p>
            <a:pPr lvl="1"/>
            <a:r>
              <a:rPr lang="en-US" sz="2400" dirty="0" smtClean="0"/>
              <a:t>“1” is encoded with another </a:t>
            </a:r>
            <a:r>
              <a:rPr lang="en-US" sz="2400" b="1" dirty="0" smtClean="0"/>
              <a:t>polarity</a:t>
            </a:r>
            <a:r>
              <a:rPr lang="en-US" sz="2400" dirty="0" smtClean="0"/>
              <a:t>, say “-5V”</a:t>
            </a:r>
          </a:p>
          <a:p>
            <a:r>
              <a:rPr lang="en-US" sz="2400" dirty="0" smtClean="0"/>
              <a:t>NRZ-Invert (NRZ-I)</a:t>
            </a:r>
          </a:p>
          <a:p>
            <a:pPr lvl="1"/>
            <a:r>
              <a:rPr lang="en-US" sz="2400" dirty="0" smtClean="0"/>
              <a:t>“0” is encoded with </a:t>
            </a:r>
            <a:r>
              <a:rPr lang="en-US" sz="2400" b="1" dirty="0" smtClean="0"/>
              <a:t>no change </a:t>
            </a:r>
            <a:r>
              <a:rPr lang="en-US" sz="2400" dirty="0" smtClean="0"/>
              <a:t>in polarity from previous bit</a:t>
            </a:r>
          </a:p>
          <a:p>
            <a:pPr lvl="1"/>
            <a:r>
              <a:rPr lang="en-US" sz="2400" dirty="0" smtClean="0"/>
              <a:t>“1” is encoded with a </a:t>
            </a:r>
            <a:r>
              <a:rPr lang="en-US" sz="2400" b="1" dirty="0" smtClean="0"/>
              <a:t>change </a:t>
            </a:r>
            <a:r>
              <a:rPr lang="en-US" sz="2400" dirty="0" smtClean="0"/>
              <a:t>in polarity from previous bit</a:t>
            </a:r>
          </a:p>
          <a:p>
            <a:r>
              <a:rPr lang="en-US" sz="2400" dirty="0" smtClean="0"/>
              <a:t>NRZ-I provides better synchronization than NRZL if “1” bits exist in data stream</a:t>
            </a:r>
          </a:p>
          <a:p>
            <a:r>
              <a:rPr lang="en-US" sz="2400" dirty="0" smtClean="0"/>
              <a:t>A stream of many “0” can still cause synch. problems</a:t>
            </a:r>
          </a:p>
          <a:p>
            <a:pPr>
              <a:buFont typeface="Wingdings 2" pitchFamily="18" charset="2"/>
              <a:buNone/>
            </a:pPr>
            <a:endParaRPr lang="en-US" sz="2200" dirty="0" smtClean="0"/>
          </a:p>
        </p:txBody>
      </p:sp>
      <p:sp>
        <p:nvSpPr>
          <p:cNvPr id="26628"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6578548E-7D2C-4D12-9B27-56812762995E}" type="slidenum">
              <a:rPr lang="en-US" sz="1400">
                <a:solidFill>
                  <a:schemeClr val="bg2"/>
                </a:solidFill>
              </a:rPr>
              <a:pPr algn="r">
                <a:spcBef>
                  <a:spcPct val="50000"/>
                </a:spcBef>
              </a:pPr>
              <a:t>21</a:t>
            </a:fld>
            <a:endParaRPr lang="en-US" sz="1400">
              <a:solidFill>
                <a:schemeClr val="bg2"/>
              </a:solidFill>
            </a:endParaRPr>
          </a:p>
        </p:txBody>
      </p:sp>
    </p:spTree>
    <p:extLst>
      <p:ext uri="{BB962C8B-B14F-4D97-AF65-F5344CB8AC3E}">
        <p14:creationId xmlns:p14="http://schemas.microsoft.com/office/powerpoint/2010/main" val="1675476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NRZ-L and NRZ-I Encoding</a:t>
            </a:r>
          </a:p>
        </p:txBody>
      </p:sp>
      <p:pic>
        <p:nvPicPr>
          <p:cNvPr id="27651"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0" y="1371600"/>
            <a:ext cx="8178800" cy="5029200"/>
          </a:xfrm>
        </p:spPr>
      </p:pic>
      <p:sp>
        <p:nvSpPr>
          <p:cNvPr id="27652"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A0234DC4-70F1-498A-946A-8FDD916B59AE}" type="slidenum">
              <a:rPr lang="en-US" sz="1400">
                <a:solidFill>
                  <a:schemeClr val="bg2"/>
                </a:solidFill>
              </a:rPr>
              <a:pPr algn="r">
                <a:spcBef>
                  <a:spcPct val="50000"/>
                </a:spcBef>
              </a:pPr>
              <a:t>22</a:t>
            </a:fld>
            <a:endParaRPr lang="en-US" sz="1400">
              <a:solidFill>
                <a:schemeClr val="bg2"/>
              </a:solidFill>
            </a:endParaRPr>
          </a:p>
        </p:txBody>
      </p:sp>
    </p:spTree>
    <p:extLst>
      <p:ext uri="{BB962C8B-B14F-4D97-AF65-F5344CB8AC3E}">
        <p14:creationId xmlns:p14="http://schemas.microsoft.com/office/powerpoint/2010/main" val="36657126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Return to Zero (RZ) Encoding</a:t>
            </a:r>
          </a:p>
        </p:txBody>
      </p:sp>
      <p:sp>
        <p:nvSpPr>
          <p:cNvPr id="28675" name="Rectangle 3"/>
          <p:cNvSpPr>
            <a:spLocks noGrp="1" noChangeArrowheads="1"/>
          </p:cNvSpPr>
          <p:nvPr>
            <p:ph type="body" idx="4294967295"/>
          </p:nvPr>
        </p:nvSpPr>
        <p:spPr/>
        <p:txBody>
          <a:bodyPr>
            <a:normAutofit/>
          </a:bodyPr>
          <a:lstStyle/>
          <a:p>
            <a:r>
              <a:rPr lang="en-US" sz="2400" dirty="0" smtClean="0"/>
              <a:t>We have seen that:</a:t>
            </a:r>
          </a:p>
          <a:p>
            <a:pPr lvl="1"/>
            <a:r>
              <a:rPr lang="en-US" sz="2400" dirty="0" smtClean="0"/>
              <a:t>NRZ-L has poor synch. Performance</a:t>
            </a:r>
          </a:p>
          <a:p>
            <a:pPr lvl="1"/>
            <a:r>
              <a:rPr lang="en-US" sz="2400" dirty="0" smtClean="0"/>
              <a:t>NRZ-I has better synch. for streams of “1” but faces the same problem for streams of “0”</a:t>
            </a:r>
          </a:p>
          <a:p>
            <a:r>
              <a:rPr lang="en-US" sz="2400" dirty="0" smtClean="0"/>
              <a:t>RZ encoding overcomes this synch. issue by using </a:t>
            </a:r>
            <a:r>
              <a:rPr lang="en-US" sz="2400" b="1" dirty="0" smtClean="0"/>
              <a:t>three voltage levels</a:t>
            </a:r>
            <a:r>
              <a:rPr lang="en-US" sz="2400" dirty="0" smtClean="0"/>
              <a:t>: Positive, Negative and Zero</a:t>
            </a:r>
          </a:p>
          <a:p>
            <a:pPr lvl="1"/>
            <a:r>
              <a:rPr lang="en-US" sz="2400" dirty="0" smtClean="0"/>
              <a:t>“1” is encoded as: (“+V”, Transition “+V ↓ 0V”)</a:t>
            </a:r>
          </a:p>
          <a:p>
            <a:pPr lvl="1"/>
            <a:r>
              <a:rPr lang="en-US" sz="2400" dirty="0" smtClean="0"/>
              <a:t>“0” is encoded as: (“ −V”, Transition “−V ↑ 0V”)</a:t>
            </a:r>
          </a:p>
          <a:p>
            <a:r>
              <a:rPr lang="en-US" sz="2400" dirty="0" smtClean="0"/>
              <a:t>RZ is less spectrally efficient than NRZ because it has more transitions i.e. higher freq. components.</a:t>
            </a:r>
          </a:p>
        </p:txBody>
      </p:sp>
      <p:sp>
        <p:nvSpPr>
          <p:cNvPr id="2867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CAF21DAD-B013-4EFE-824A-BF06EDC9EB20}" type="slidenum">
              <a:rPr lang="en-US" sz="1400">
                <a:solidFill>
                  <a:schemeClr val="bg2"/>
                </a:solidFill>
              </a:rPr>
              <a:pPr algn="r">
                <a:spcBef>
                  <a:spcPct val="50000"/>
                </a:spcBef>
              </a:pPr>
              <a:t>23</a:t>
            </a:fld>
            <a:endParaRPr lang="en-US" sz="1400">
              <a:solidFill>
                <a:schemeClr val="bg2"/>
              </a:solidFill>
            </a:endParaRPr>
          </a:p>
        </p:txBody>
      </p:sp>
    </p:spTree>
    <p:extLst>
      <p:ext uri="{BB962C8B-B14F-4D97-AF65-F5344CB8AC3E}">
        <p14:creationId xmlns:p14="http://schemas.microsoft.com/office/powerpoint/2010/main" val="3605483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RZ Encoding</a:t>
            </a:r>
          </a:p>
        </p:txBody>
      </p:sp>
      <p:pic>
        <p:nvPicPr>
          <p:cNvPr id="29699"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p:pic>
      <p:sp>
        <p:nvSpPr>
          <p:cNvPr id="29700"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7DC623AA-1369-4A84-86CB-D56BA70A7722}" type="slidenum">
              <a:rPr lang="en-US" sz="1400">
                <a:solidFill>
                  <a:schemeClr val="bg2"/>
                </a:solidFill>
              </a:rPr>
              <a:pPr algn="r">
                <a:spcBef>
                  <a:spcPct val="50000"/>
                </a:spcBef>
              </a:pPr>
              <a:t>24</a:t>
            </a:fld>
            <a:endParaRPr lang="en-US" sz="1400">
              <a:solidFill>
                <a:schemeClr val="bg2"/>
              </a:solidFill>
            </a:endParaRPr>
          </a:p>
        </p:txBody>
      </p:sp>
    </p:spTree>
    <p:extLst>
      <p:ext uri="{BB962C8B-B14F-4D97-AF65-F5344CB8AC3E}">
        <p14:creationId xmlns:p14="http://schemas.microsoft.com/office/powerpoint/2010/main" val="27507209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Manchester Encoding</a:t>
            </a:r>
          </a:p>
        </p:txBody>
      </p:sp>
      <p:sp>
        <p:nvSpPr>
          <p:cNvPr id="30723" name="Rectangle 3"/>
          <p:cNvSpPr>
            <a:spLocks noGrp="1" noChangeArrowheads="1"/>
          </p:cNvSpPr>
          <p:nvPr>
            <p:ph type="body" idx="4294967295"/>
          </p:nvPr>
        </p:nvSpPr>
        <p:spPr/>
        <p:txBody>
          <a:bodyPr>
            <a:normAutofit/>
          </a:bodyPr>
          <a:lstStyle/>
          <a:p>
            <a:r>
              <a:rPr lang="en-US" dirty="0" smtClean="0"/>
              <a:t>Manchester uses a polarity inversion in the</a:t>
            </a:r>
          </a:p>
          <a:p>
            <a:pPr>
              <a:buFont typeface="Wingdings 2" pitchFamily="18" charset="2"/>
              <a:buNone/>
            </a:pPr>
            <a:r>
              <a:rPr lang="en-US" b="1" dirty="0" smtClean="0"/>
              <a:t>middle </a:t>
            </a:r>
            <a:r>
              <a:rPr lang="en-US" dirty="0" smtClean="0"/>
              <a:t>of each bit period </a:t>
            </a:r>
          </a:p>
          <a:p>
            <a:pPr lvl="1"/>
            <a:r>
              <a:rPr lang="en-US" dirty="0" smtClean="0"/>
              <a:t>Low to high represents one</a:t>
            </a:r>
          </a:p>
          <a:p>
            <a:pPr lvl="1"/>
            <a:r>
              <a:rPr lang="en-US" dirty="0" smtClean="0"/>
              <a:t>High to low represents zero</a:t>
            </a:r>
          </a:p>
          <a:p>
            <a:r>
              <a:rPr lang="en-US" dirty="0" smtClean="0"/>
              <a:t>This transition is used for bit representation as well as synch. purposes.</a:t>
            </a:r>
          </a:p>
          <a:p>
            <a:r>
              <a:rPr lang="en-US" dirty="0" smtClean="0"/>
              <a:t>Manchester achieves the same level of synch. As RZ but with two voltage levels only</a:t>
            </a:r>
          </a:p>
          <a:p>
            <a:pPr>
              <a:buFont typeface="Wingdings 2" pitchFamily="18" charset="2"/>
              <a:buNone/>
            </a:pPr>
            <a:endParaRPr lang="en-US" dirty="0" smtClean="0"/>
          </a:p>
        </p:txBody>
      </p:sp>
      <p:sp>
        <p:nvSpPr>
          <p:cNvPr id="30724"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05F90A01-365D-46A1-8A0F-83B2939EB10F}" type="slidenum">
              <a:rPr lang="en-US" sz="1400">
                <a:solidFill>
                  <a:schemeClr val="bg2"/>
                </a:solidFill>
              </a:rPr>
              <a:pPr algn="r">
                <a:spcBef>
                  <a:spcPct val="50000"/>
                </a:spcBef>
              </a:pPr>
              <a:t>25</a:t>
            </a:fld>
            <a:endParaRPr lang="en-US" sz="1400">
              <a:solidFill>
                <a:schemeClr val="bg2"/>
              </a:solidFill>
            </a:endParaRPr>
          </a:p>
        </p:txBody>
      </p:sp>
    </p:spTree>
    <p:extLst>
      <p:ext uri="{BB962C8B-B14F-4D97-AF65-F5344CB8AC3E}">
        <p14:creationId xmlns:p14="http://schemas.microsoft.com/office/powerpoint/2010/main" val="2114951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Diff. Manchester Encoding</a:t>
            </a:r>
          </a:p>
        </p:txBody>
      </p:sp>
      <p:sp>
        <p:nvSpPr>
          <p:cNvPr id="31747" name="Rectangle 3"/>
          <p:cNvSpPr>
            <a:spLocks noGrp="1" noChangeArrowheads="1"/>
          </p:cNvSpPr>
          <p:nvPr>
            <p:ph type="body" idx="4294967295"/>
          </p:nvPr>
        </p:nvSpPr>
        <p:spPr/>
        <p:txBody>
          <a:bodyPr/>
          <a:lstStyle/>
          <a:p>
            <a:r>
              <a:rPr lang="en-US" smtClean="0"/>
              <a:t>Polarity inversion in the </a:t>
            </a:r>
            <a:r>
              <a:rPr lang="en-US" b="1" smtClean="0"/>
              <a:t>middle </a:t>
            </a:r>
            <a:r>
              <a:rPr lang="en-US" smtClean="0"/>
              <a:t>of each bit period (Tb) is used for </a:t>
            </a:r>
            <a:r>
              <a:rPr lang="en-US" b="1" smtClean="0"/>
              <a:t>synch</a:t>
            </a:r>
            <a:r>
              <a:rPr lang="en-US" smtClean="0"/>
              <a:t>. only</a:t>
            </a:r>
          </a:p>
          <a:p>
            <a:pPr lvl="1"/>
            <a:r>
              <a:rPr lang="en-US" smtClean="0"/>
              <a:t>Transition at start of a bit period represents zero</a:t>
            </a:r>
          </a:p>
          <a:p>
            <a:pPr lvl="1"/>
            <a:r>
              <a:rPr lang="en-US" smtClean="0"/>
              <a:t>No transition at start of a bit period represents one</a:t>
            </a:r>
          </a:p>
          <a:p>
            <a:r>
              <a:rPr lang="en-US" smtClean="0"/>
              <a:t>Diff. Manchester requires two signal changes to represent “0” and one signal change to represent “1”</a:t>
            </a:r>
          </a:p>
          <a:p>
            <a:endParaRPr lang="en-US" smtClean="0"/>
          </a:p>
        </p:txBody>
      </p:sp>
      <p:sp>
        <p:nvSpPr>
          <p:cNvPr id="31748"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8B3CB26-49C4-4A67-B459-E66258706E88}" type="slidenum">
              <a:rPr lang="en-US" sz="1400">
                <a:solidFill>
                  <a:schemeClr val="bg2"/>
                </a:solidFill>
              </a:rPr>
              <a:pPr algn="r">
                <a:spcBef>
                  <a:spcPct val="50000"/>
                </a:spcBef>
              </a:pPr>
              <a:t>26</a:t>
            </a:fld>
            <a:endParaRPr lang="en-US" sz="1400">
              <a:solidFill>
                <a:schemeClr val="bg2"/>
              </a:solidFill>
            </a:endParaRPr>
          </a:p>
        </p:txBody>
      </p:sp>
    </p:spTree>
    <p:extLst>
      <p:ext uri="{BB962C8B-B14F-4D97-AF65-F5344CB8AC3E}">
        <p14:creationId xmlns:p14="http://schemas.microsoft.com/office/powerpoint/2010/main" val="40107775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sz="3400" cap="none" smtClean="0">
                <a:ln>
                  <a:noFill/>
                </a:ln>
                <a:solidFill>
                  <a:schemeClr val="tx1"/>
                </a:solidFill>
              </a:rPr>
              <a:t>Manchester and Diff. Manchester Encoding</a:t>
            </a:r>
          </a:p>
        </p:txBody>
      </p:sp>
      <p:pic>
        <p:nvPicPr>
          <p:cNvPr id="32771"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p:pic>
      <p:sp>
        <p:nvSpPr>
          <p:cNvPr id="32772"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B3B0F80-685C-48C3-9E94-1B138A1FD449}" type="slidenum">
              <a:rPr lang="en-US" sz="1400">
                <a:solidFill>
                  <a:schemeClr val="bg2"/>
                </a:solidFill>
              </a:rPr>
              <a:pPr algn="r">
                <a:spcBef>
                  <a:spcPct val="50000"/>
                </a:spcBef>
              </a:pPr>
              <a:t>27</a:t>
            </a:fld>
            <a:endParaRPr lang="en-US" sz="1400">
              <a:solidFill>
                <a:schemeClr val="bg2"/>
              </a:solidFill>
            </a:endParaRPr>
          </a:p>
        </p:txBody>
      </p:sp>
    </p:spTree>
    <p:extLst>
      <p:ext uri="{BB962C8B-B14F-4D97-AF65-F5344CB8AC3E}">
        <p14:creationId xmlns:p14="http://schemas.microsoft.com/office/powerpoint/2010/main" val="7608792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sz="3400" cap="none" smtClean="0">
                <a:ln>
                  <a:noFill/>
                </a:ln>
                <a:solidFill>
                  <a:schemeClr val="tx1"/>
                </a:solidFill>
              </a:rPr>
              <a:t>Manchester vs. Diff. Manchester</a:t>
            </a:r>
          </a:p>
        </p:txBody>
      </p:sp>
      <p:sp>
        <p:nvSpPr>
          <p:cNvPr id="33795" name="Rectangle 3"/>
          <p:cNvSpPr>
            <a:spLocks noGrp="1" noChangeArrowheads="1"/>
          </p:cNvSpPr>
          <p:nvPr>
            <p:ph type="body" idx="4294967295"/>
          </p:nvPr>
        </p:nvSpPr>
        <p:spPr/>
        <p:txBody>
          <a:bodyPr/>
          <a:lstStyle/>
          <a:p>
            <a:r>
              <a:rPr lang="en-US" smtClean="0"/>
              <a:t>Both Manchester and Diff. Manchester encoding rely on signal transition to encode data</a:t>
            </a:r>
          </a:p>
          <a:p>
            <a:r>
              <a:rPr lang="en-US" smtClean="0"/>
              <a:t>Both have better performance in the presence of noise than any encoding scheme that relies on the absolute voltage level to encode data</a:t>
            </a:r>
          </a:p>
          <a:p>
            <a:r>
              <a:rPr lang="en-US" smtClean="0"/>
              <a:t>However, it is easy to lose sense of the polarity of a signal in a complex transmission layout</a:t>
            </a:r>
          </a:p>
        </p:txBody>
      </p:sp>
      <p:sp>
        <p:nvSpPr>
          <p:cNvPr id="33796"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CA56D3F6-E779-4B30-8AF6-3939F446CC59}" type="slidenum">
              <a:rPr lang="en-US" sz="1400">
                <a:solidFill>
                  <a:schemeClr val="bg2"/>
                </a:solidFill>
              </a:rPr>
              <a:pPr algn="r">
                <a:spcBef>
                  <a:spcPct val="50000"/>
                </a:spcBef>
              </a:pPr>
              <a:t>28</a:t>
            </a:fld>
            <a:endParaRPr lang="en-US" sz="1400">
              <a:solidFill>
                <a:schemeClr val="bg2"/>
              </a:solidFill>
            </a:endParaRPr>
          </a:p>
        </p:txBody>
      </p:sp>
    </p:spTree>
    <p:extLst>
      <p:ext uri="{BB962C8B-B14F-4D97-AF65-F5344CB8AC3E}">
        <p14:creationId xmlns:p14="http://schemas.microsoft.com/office/powerpoint/2010/main" val="5425000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Biphase Pros and Cons</a:t>
            </a:r>
          </a:p>
        </p:txBody>
      </p:sp>
      <p:sp>
        <p:nvSpPr>
          <p:cNvPr id="34819" name="Rectangle 3"/>
          <p:cNvSpPr>
            <a:spLocks noGrp="1" noChangeArrowheads="1"/>
          </p:cNvSpPr>
          <p:nvPr>
            <p:ph type="body" idx="4294967295"/>
          </p:nvPr>
        </p:nvSpPr>
        <p:spPr/>
        <p:txBody>
          <a:bodyPr>
            <a:normAutofit fontScale="92500"/>
          </a:bodyPr>
          <a:lstStyle/>
          <a:p>
            <a:r>
              <a:rPr lang="en-US" smtClean="0"/>
              <a:t>Con</a:t>
            </a:r>
          </a:p>
          <a:p>
            <a:pPr lvl="1"/>
            <a:r>
              <a:rPr lang="en-US" smtClean="0"/>
              <a:t>At least one transition per bit time and possibly two</a:t>
            </a:r>
          </a:p>
          <a:p>
            <a:pPr lvl="1"/>
            <a:r>
              <a:rPr lang="en-US" smtClean="0"/>
              <a:t>Maximum modulation rate is twice NRZ</a:t>
            </a:r>
          </a:p>
          <a:p>
            <a:pPr lvl="1"/>
            <a:r>
              <a:rPr lang="en-US" smtClean="0"/>
              <a:t>Requires more bandwidth</a:t>
            </a:r>
          </a:p>
          <a:p>
            <a:r>
              <a:rPr lang="en-US" smtClean="0"/>
              <a:t>Pros</a:t>
            </a:r>
          </a:p>
          <a:p>
            <a:pPr lvl="1"/>
            <a:r>
              <a:rPr lang="en-US" smtClean="0"/>
              <a:t>Synchronization on mid bit transition (self clocking)</a:t>
            </a:r>
          </a:p>
          <a:p>
            <a:pPr lvl="1"/>
            <a:r>
              <a:rPr lang="en-US" smtClean="0"/>
              <a:t>No dc component</a:t>
            </a:r>
          </a:p>
          <a:p>
            <a:pPr lvl="1"/>
            <a:r>
              <a:rPr lang="en-US" smtClean="0"/>
              <a:t>Error detection</a:t>
            </a:r>
          </a:p>
        </p:txBody>
      </p:sp>
      <p:sp>
        <p:nvSpPr>
          <p:cNvPr id="34820"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BF03CF5C-98A6-4EEE-8C8B-4002019344A9}" type="slidenum">
              <a:rPr lang="en-US" sz="1400">
                <a:solidFill>
                  <a:schemeClr val="bg2"/>
                </a:solidFill>
              </a:rPr>
              <a:pPr algn="r">
                <a:spcBef>
                  <a:spcPct val="50000"/>
                </a:spcBef>
              </a:pPr>
              <a:t>29</a:t>
            </a:fld>
            <a:endParaRPr lang="en-US" sz="1400">
              <a:solidFill>
                <a:schemeClr val="bg2"/>
              </a:solidFill>
            </a:endParaRPr>
          </a:p>
        </p:txBody>
      </p:sp>
    </p:spTree>
    <p:extLst>
      <p:ext uri="{BB962C8B-B14F-4D97-AF65-F5344CB8AC3E}">
        <p14:creationId xmlns:p14="http://schemas.microsoft.com/office/powerpoint/2010/main" val="4101786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Encoding Techniques</a:t>
            </a:r>
          </a:p>
        </p:txBody>
      </p:sp>
      <p:sp>
        <p:nvSpPr>
          <p:cNvPr id="8195" name="Rectangle 3"/>
          <p:cNvSpPr>
            <a:spLocks noGrp="1" noChangeArrowheads="1"/>
          </p:cNvSpPr>
          <p:nvPr>
            <p:ph type="body" idx="4294967295"/>
          </p:nvPr>
        </p:nvSpPr>
        <p:spPr/>
        <p:txBody>
          <a:bodyPr/>
          <a:lstStyle/>
          <a:p>
            <a:r>
              <a:rPr lang="en-US" dirty="0" smtClean="0"/>
              <a:t>In data communications, the user data must be put in a format (signal) suitable for the transmission media (nature, quality, length, etc.)</a:t>
            </a:r>
          </a:p>
          <a:p>
            <a:endParaRPr lang="en-US" dirty="0" smtClean="0"/>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786034"/>
            <a:ext cx="8077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Slide Number Placeholder 6"/>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EE17EA07-1C89-404C-BB88-1C1C7552A258}" type="slidenum">
              <a:rPr lang="en-US" sz="1400">
                <a:solidFill>
                  <a:schemeClr val="bg2"/>
                </a:solidFill>
              </a:rPr>
              <a:pPr algn="r">
                <a:spcBef>
                  <a:spcPct val="50000"/>
                </a:spcBef>
              </a:pPr>
              <a:t>3</a:t>
            </a:fld>
            <a:endParaRPr lang="en-US" sz="1400">
              <a:solidFill>
                <a:schemeClr val="bg2"/>
              </a:solidFill>
            </a:endParaRPr>
          </a:p>
        </p:txBody>
      </p:sp>
    </p:spTree>
    <p:extLst>
      <p:ext uri="{BB962C8B-B14F-4D97-AF65-F5344CB8AC3E}">
        <p14:creationId xmlns:p14="http://schemas.microsoft.com/office/powerpoint/2010/main" val="29043619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Bipolar Encoding</a:t>
            </a:r>
          </a:p>
        </p:txBody>
      </p:sp>
      <p:sp>
        <p:nvSpPr>
          <p:cNvPr id="35843" name="Rectangle 3"/>
          <p:cNvSpPr>
            <a:spLocks noGrp="1" noChangeArrowheads="1"/>
          </p:cNvSpPr>
          <p:nvPr>
            <p:ph type="body" idx="4294967295"/>
          </p:nvPr>
        </p:nvSpPr>
        <p:spPr/>
        <p:txBody>
          <a:bodyPr/>
          <a:lstStyle/>
          <a:p>
            <a:pPr>
              <a:lnSpc>
                <a:spcPct val="90000"/>
              </a:lnSpc>
            </a:pPr>
            <a:r>
              <a:rPr lang="en-US" sz="2200" smtClean="0"/>
              <a:t>Bipolar encoding uses </a:t>
            </a:r>
            <a:r>
              <a:rPr lang="en-US" sz="2200" b="1" smtClean="0"/>
              <a:t>three voltage levels</a:t>
            </a:r>
            <a:r>
              <a:rPr lang="en-US" sz="2200" smtClean="0"/>
              <a:t>: Positive, Negative and Zero</a:t>
            </a:r>
          </a:p>
          <a:p>
            <a:pPr lvl="1">
              <a:lnSpc>
                <a:spcPct val="90000"/>
              </a:lnSpc>
            </a:pPr>
            <a:r>
              <a:rPr lang="en-US" sz="2100" smtClean="0"/>
              <a:t>“0” is encoded as: (“0V”)</a:t>
            </a:r>
          </a:p>
          <a:p>
            <a:pPr lvl="1">
              <a:lnSpc>
                <a:spcPct val="90000"/>
              </a:lnSpc>
            </a:pPr>
            <a:r>
              <a:rPr lang="en-US" sz="2100" smtClean="0"/>
              <a:t>“1” is encoded by alternating between (“+V”) and (“−V”)</a:t>
            </a:r>
          </a:p>
          <a:p>
            <a:pPr>
              <a:lnSpc>
                <a:spcPct val="90000"/>
              </a:lnSpc>
            </a:pPr>
            <a:r>
              <a:rPr lang="en-US" sz="2200" smtClean="0"/>
              <a:t>If the first “1” is encoded as (“+V”) then the next “1” is encoded as (“−V”), and so on.</a:t>
            </a:r>
          </a:p>
          <a:p>
            <a:pPr>
              <a:lnSpc>
                <a:spcPct val="90000"/>
              </a:lnSpc>
            </a:pPr>
            <a:r>
              <a:rPr lang="en-US" sz="2200" smtClean="0"/>
              <a:t>This alternation occurs in the case whether these “1”s are consecutive or not</a:t>
            </a:r>
          </a:p>
          <a:p>
            <a:pPr>
              <a:lnSpc>
                <a:spcPct val="90000"/>
              </a:lnSpc>
            </a:pPr>
            <a:r>
              <a:rPr lang="en-US" sz="2200" smtClean="0"/>
              <a:t>Types of Bipolar Encoding</a:t>
            </a:r>
          </a:p>
          <a:p>
            <a:pPr lvl="1">
              <a:lnSpc>
                <a:spcPct val="90000"/>
              </a:lnSpc>
            </a:pPr>
            <a:r>
              <a:rPr lang="en-US" sz="2100" smtClean="0"/>
              <a:t>Alternate Mark Inversion (AMI)</a:t>
            </a:r>
          </a:p>
          <a:p>
            <a:pPr lvl="1">
              <a:lnSpc>
                <a:spcPct val="90000"/>
              </a:lnSpc>
            </a:pPr>
            <a:r>
              <a:rPr lang="en-US" sz="2100" smtClean="0"/>
              <a:t>Bipolar n-Zero Substitution (BnZS)</a:t>
            </a:r>
          </a:p>
          <a:p>
            <a:pPr lvl="1">
              <a:lnSpc>
                <a:spcPct val="90000"/>
              </a:lnSpc>
            </a:pPr>
            <a:r>
              <a:rPr lang="en-US" sz="2100" smtClean="0"/>
              <a:t>High Density Bipolar 3-Zero (HDB3)</a:t>
            </a:r>
          </a:p>
          <a:p>
            <a:pPr>
              <a:lnSpc>
                <a:spcPct val="90000"/>
              </a:lnSpc>
            </a:pPr>
            <a:endParaRPr lang="en-US" sz="2200" smtClean="0"/>
          </a:p>
        </p:txBody>
      </p:sp>
      <p:sp>
        <p:nvSpPr>
          <p:cNvPr id="35844"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CE4D13E7-E74A-4F9D-B9E6-9086E13E4899}" type="slidenum">
              <a:rPr lang="en-US" sz="1400">
                <a:solidFill>
                  <a:schemeClr val="bg2"/>
                </a:solidFill>
              </a:rPr>
              <a:pPr algn="r">
                <a:spcBef>
                  <a:spcPct val="50000"/>
                </a:spcBef>
              </a:pPr>
              <a:t>30</a:t>
            </a:fld>
            <a:endParaRPr lang="en-US" sz="1400">
              <a:solidFill>
                <a:schemeClr val="bg2"/>
              </a:solidFill>
            </a:endParaRPr>
          </a:p>
        </p:txBody>
      </p:sp>
    </p:spTree>
    <p:extLst>
      <p:ext uri="{BB962C8B-B14F-4D97-AF65-F5344CB8AC3E}">
        <p14:creationId xmlns:p14="http://schemas.microsoft.com/office/powerpoint/2010/main" val="3806963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Alternate Mark Inversion (AMI)</a:t>
            </a:r>
          </a:p>
        </p:txBody>
      </p:sp>
      <p:sp>
        <p:nvSpPr>
          <p:cNvPr id="36867" name="Rectangle 3"/>
          <p:cNvSpPr>
            <a:spLocks noGrp="1" noChangeArrowheads="1"/>
          </p:cNvSpPr>
          <p:nvPr>
            <p:ph type="body" idx="4294967295"/>
          </p:nvPr>
        </p:nvSpPr>
        <p:spPr/>
        <p:txBody>
          <a:bodyPr/>
          <a:lstStyle/>
          <a:p>
            <a:r>
              <a:rPr lang="en-US" smtClean="0"/>
              <a:t>“Mark” means “1” in telegraphy</a:t>
            </a:r>
          </a:p>
          <a:p>
            <a:r>
              <a:rPr lang="en-US" smtClean="0"/>
              <a:t>AMI means Alternate “1” Inversion</a:t>
            </a:r>
          </a:p>
          <a:p>
            <a:r>
              <a:rPr lang="en-US" smtClean="0"/>
              <a:t>AMI alternates the voltage polarity for successive “1” bits</a:t>
            </a:r>
          </a:p>
          <a:p>
            <a:r>
              <a:rPr lang="en-US" smtClean="0"/>
              <a:t>“0” bits will be represented by “0V”</a:t>
            </a:r>
          </a:p>
          <a:p>
            <a:r>
              <a:rPr lang="en-US" smtClean="0"/>
              <a:t>AMI lacks self-synchronization for long streams of “0”</a:t>
            </a:r>
          </a:p>
          <a:p>
            <a:r>
              <a:rPr lang="en-US" smtClean="0"/>
              <a:t>AMI encoding has no DC component</a:t>
            </a:r>
          </a:p>
          <a:p>
            <a:endParaRPr lang="en-US" smtClean="0"/>
          </a:p>
        </p:txBody>
      </p:sp>
      <p:sp>
        <p:nvSpPr>
          <p:cNvPr id="36868"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0B49D9DB-1DC6-45F0-98DF-9EF83297FDAD}" type="slidenum">
              <a:rPr lang="en-US" sz="1400">
                <a:solidFill>
                  <a:schemeClr val="bg2"/>
                </a:solidFill>
              </a:rPr>
              <a:pPr algn="r">
                <a:spcBef>
                  <a:spcPct val="50000"/>
                </a:spcBef>
              </a:pPr>
              <a:t>31</a:t>
            </a:fld>
            <a:endParaRPr lang="en-US" sz="1400">
              <a:solidFill>
                <a:schemeClr val="bg2"/>
              </a:solidFill>
            </a:endParaRPr>
          </a:p>
        </p:txBody>
      </p:sp>
    </p:spTree>
    <p:extLst>
      <p:ext uri="{BB962C8B-B14F-4D97-AF65-F5344CB8AC3E}">
        <p14:creationId xmlns:p14="http://schemas.microsoft.com/office/powerpoint/2010/main" val="25541764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Bipolar AMI Encoding Example</a:t>
            </a:r>
          </a:p>
        </p:txBody>
      </p:sp>
      <p:pic>
        <p:nvPicPr>
          <p:cNvPr id="37891" name="Picture 4"/>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p:pic>
      <p:sp>
        <p:nvSpPr>
          <p:cNvPr id="37892"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99E3BFD7-FD3D-4A6B-9AE6-2EDFAD018C40}" type="slidenum">
              <a:rPr lang="en-US" sz="1400">
                <a:solidFill>
                  <a:schemeClr val="bg2"/>
                </a:solidFill>
              </a:rPr>
              <a:pPr algn="r">
                <a:spcBef>
                  <a:spcPct val="50000"/>
                </a:spcBef>
              </a:pPr>
              <a:t>32</a:t>
            </a:fld>
            <a:endParaRPr lang="en-US" sz="1400">
              <a:solidFill>
                <a:schemeClr val="bg2"/>
              </a:solidFill>
            </a:endParaRPr>
          </a:p>
        </p:txBody>
      </p:sp>
    </p:spTree>
    <p:extLst>
      <p:ext uri="{BB962C8B-B14F-4D97-AF65-F5344CB8AC3E}">
        <p14:creationId xmlns:p14="http://schemas.microsoft.com/office/powerpoint/2010/main" val="21432651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490662" y="4343400"/>
            <a:ext cx="5672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b="1" dirty="0">
                <a:solidFill>
                  <a:schemeClr val="folHlink"/>
                </a:solidFill>
                <a:latin typeface="Times New Roman" pitchFamily="18" charset="0"/>
              </a:rPr>
              <a:t>Figure 4.9  </a:t>
            </a:r>
            <a:r>
              <a:rPr lang="en-US" sz="2000" b="1" i="1" dirty="0">
                <a:solidFill>
                  <a:srgbClr val="00CC00"/>
                </a:solidFill>
                <a:latin typeface="Times New Roman" pitchFamily="18" charset="0"/>
              </a:rPr>
              <a:t>Bipolar schemes: AMI and </a:t>
            </a:r>
            <a:r>
              <a:rPr lang="en-US" sz="2000" b="1" i="1" dirty="0" err="1">
                <a:solidFill>
                  <a:srgbClr val="00CC00"/>
                </a:solidFill>
                <a:latin typeface="Times New Roman" pitchFamily="18" charset="0"/>
              </a:rPr>
              <a:t>pseudoternary</a:t>
            </a:r>
            <a:endParaRPr lang="en-US" sz="2000" b="1" i="1" dirty="0">
              <a:solidFill>
                <a:srgbClr val="00CC00"/>
              </a:solidFill>
              <a:latin typeface="Times New Roman" pitchFamily="18" charset="0"/>
            </a:endParaRPr>
          </a:p>
        </p:txBody>
      </p:sp>
      <p:sp>
        <p:nvSpPr>
          <p:cNvPr id="38915" name="Rectangle 5"/>
          <p:cNvSpPr>
            <a:spLocks noChangeArrowheads="1"/>
          </p:cNvSpPr>
          <p:nvPr/>
        </p:nvSpPr>
        <p:spPr bwMode="auto">
          <a:xfrm>
            <a:off x="76200" y="393290"/>
            <a:ext cx="8991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800" dirty="0">
                <a:latin typeface="Times New Roman" pitchFamily="18" charset="0"/>
              </a:rPr>
              <a:t>In </a:t>
            </a:r>
            <a:r>
              <a:rPr lang="en-US" sz="2800" b="1" i="1" dirty="0">
                <a:latin typeface="Times New Roman" pitchFamily="18" charset="0"/>
              </a:rPr>
              <a:t>bipolar</a:t>
            </a:r>
            <a:r>
              <a:rPr lang="en-US" sz="2800" dirty="0">
                <a:latin typeface="Times New Roman" pitchFamily="18" charset="0"/>
              </a:rPr>
              <a:t> encoding</a:t>
            </a:r>
            <a:r>
              <a:rPr lang="ar-JO" sz="2800" dirty="0">
                <a:latin typeface="Times New Roman" pitchFamily="18" charset="0"/>
              </a:rPr>
              <a:t> </a:t>
            </a:r>
            <a:r>
              <a:rPr lang="en-US" sz="2800" dirty="0">
                <a:latin typeface="Times New Roman" pitchFamily="18" charset="0"/>
              </a:rPr>
              <a:t>(sometimes called multilevel binary),</a:t>
            </a:r>
            <a:r>
              <a:rPr lang="en-US" sz="2800" baseline="-14000" dirty="0">
                <a:latin typeface="Times New Roman" pitchFamily="18" charset="0"/>
              </a:rPr>
              <a:t> </a:t>
            </a:r>
            <a:r>
              <a:rPr lang="en-US" sz="2800" dirty="0">
                <a:latin typeface="Times New Roman" pitchFamily="18" charset="0"/>
              </a:rPr>
              <a:t> we use three levels: positive, zero, and negative</a:t>
            </a:r>
            <a:r>
              <a:rPr lang="en-US" sz="2800" baseline="-14000" dirty="0">
                <a:latin typeface="Times New Roman" pitchFamily="18" charset="0"/>
              </a:rPr>
              <a:t>.</a:t>
            </a:r>
            <a:endParaRPr lang="en-MY" sz="2800" baseline="-14000" dirty="0">
              <a:latin typeface="Times New Roman" pitchFamily="18" charset="0"/>
            </a:endParaRPr>
          </a:p>
        </p:txBody>
      </p:sp>
      <p:sp>
        <p:nvSpPr>
          <p:cNvPr id="38916" name="Rectangle 6"/>
          <p:cNvSpPr>
            <a:spLocks noChangeArrowheads="1"/>
          </p:cNvSpPr>
          <p:nvPr/>
        </p:nvSpPr>
        <p:spPr bwMode="auto">
          <a:xfrm>
            <a:off x="152400" y="4930666"/>
            <a:ext cx="8839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800" dirty="0">
                <a:latin typeface="Times New Roman" pitchFamily="18" charset="0"/>
              </a:rPr>
              <a:t>The bipolar scheme was developed as an alternative to NRZ. The bipolar scheme </a:t>
            </a:r>
            <a:r>
              <a:rPr lang="en-US" sz="2800" dirty="0" smtClean="0">
                <a:latin typeface="Times New Roman" pitchFamily="18" charset="0"/>
              </a:rPr>
              <a:t>has </a:t>
            </a:r>
            <a:r>
              <a:rPr lang="en-US" sz="2800" dirty="0">
                <a:latin typeface="Times New Roman" pitchFamily="18" charset="0"/>
              </a:rPr>
              <a:t>the same signal rate as NRZ, but there is </a:t>
            </a:r>
            <a:r>
              <a:rPr lang="en-US" sz="2800" b="1" dirty="0">
                <a:solidFill>
                  <a:schemeClr val="hlink"/>
                </a:solidFill>
                <a:latin typeface="Times New Roman" pitchFamily="18" charset="0"/>
              </a:rPr>
              <a:t>no</a:t>
            </a:r>
            <a:r>
              <a:rPr lang="en-US" sz="2800" dirty="0">
                <a:latin typeface="Times New Roman" pitchFamily="18" charset="0"/>
              </a:rPr>
              <a:t> DC component. </a:t>
            </a:r>
            <a:endParaRPr lang="en-US" sz="2800" baseline="-14000" dirty="0">
              <a:latin typeface="Times New Roman" pitchFamily="18" charset="0"/>
            </a:endParaRPr>
          </a:p>
        </p:txBody>
      </p:sp>
      <p:pic>
        <p:nvPicPr>
          <p:cNvPr id="3891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057400"/>
            <a:ext cx="5638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0518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0"/>
            <a:ext cx="6700684" cy="6880741"/>
          </a:xfrm>
          <a:prstGeom prst="rect">
            <a:avLst/>
          </a:prstGeom>
        </p:spPr>
      </p:pic>
    </p:spTree>
    <p:extLst>
      <p:ext uri="{BB962C8B-B14F-4D97-AF65-F5344CB8AC3E}">
        <p14:creationId xmlns:p14="http://schemas.microsoft.com/office/powerpoint/2010/main" val="13576187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7413" y="-3895"/>
            <a:ext cx="6549484" cy="6861895"/>
          </a:xfrm>
          <a:prstGeom prst="rect">
            <a:avLst/>
          </a:prstGeom>
        </p:spPr>
      </p:pic>
    </p:spTree>
    <p:extLst>
      <p:ext uri="{BB962C8B-B14F-4D97-AF65-F5344CB8AC3E}">
        <p14:creationId xmlns:p14="http://schemas.microsoft.com/office/powerpoint/2010/main" val="35816076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3200"/>
            <a:ext cx="8229600" cy="1143000"/>
          </a:xfrm>
        </p:spPr>
        <p:txBody>
          <a:bodyPr/>
          <a:lstStyle/>
          <a:p>
            <a:r>
              <a:rPr lang="en-GB" dirty="0" smtClean="0"/>
              <a:t>Thank You</a:t>
            </a:r>
            <a:endParaRPr lang="en-GB" dirty="0"/>
          </a:p>
        </p:txBody>
      </p:sp>
    </p:spTree>
    <p:extLst>
      <p:ext uri="{BB962C8B-B14F-4D97-AF65-F5344CB8AC3E}">
        <p14:creationId xmlns:p14="http://schemas.microsoft.com/office/powerpoint/2010/main" val="3249380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sz="3400" cap="none" smtClean="0">
                <a:ln>
                  <a:noFill/>
                </a:ln>
                <a:solidFill>
                  <a:schemeClr val="tx1"/>
                </a:solidFill>
              </a:rPr>
              <a:t>Encoding: Data-Signal Conversion</a:t>
            </a:r>
          </a:p>
        </p:txBody>
      </p:sp>
      <p:sp>
        <p:nvSpPr>
          <p:cNvPr id="9219" name="Rectangle 3"/>
          <p:cNvSpPr>
            <a:spLocks noGrp="1" noChangeArrowheads="1"/>
          </p:cNvSpPr>
          <p:nvPr>
            <p:ph type="body" idx="4294967295"/>
          </p:nvPr>
        </p:nvSpPr>
        <p:spPr/>
        <p:txBody>
          <a:bodyPr>
            <a:normAutofit lnSpcReduction="10000"/>
          </a:bodyPr>
          <a:lstStyle/>
          <a:p>
            <a:r>
              <a:rPr lang="en-US" smtClean="0"/>
              <a:t>There are four possible cases:</a:t>
            </a:r>
          </a:p>
          <a:p>
            <a:pPr lvl="1"/>
            <a:r>
              <a:rPr lang="en-US" smtClean="0">
                <a:solidFill>
                  <a:schemeClr val="tx1"/>
                </a:solidFill>
              </a:rPr>
              <a:t>Digital data, digital signals: We use Line Coding. Less complex and less expensive.</a:t>
            </a:r>
          </a:p>
          <a:p>
            <a:pPr lvl="1"/>
            <a:r>
              <a:rPr lang="en-US" smtClean="0">
                <a:solidFill>
                  <a:schemeClr val="tx1"/>
                </a:solidFill>
              </a:rPr>
              <a:t>Analog data, digital signals: We use A/D conversion for voice and video.</a:t>
            </a:r>
          </a:p>
          <a:p>
            <a:pPr lvl="1"/>
            <a:r>
              <a:rPr lang="en-US" smtClean="0">
                <a:solidFill>
                  <a:schemeClr val="tx1"/>
                </a:solidFill>
              </a:rPr>
              <a:t>Digital data, analog signals: We use Digital Modulation for optical fiber and unguided media.</a:t>
            </a:r>
          </a:p>
          <a:p>
            <a:pPr lvl="1"/>
            <a:r>
              <a:rPr lang="en-US" smtClean="0">
                <a:solidFill>
                  <a:schemeClr val="tx1"/>
                </a:solidFill>
              </a:rPr>
              <a:t>Analog data, analog signals:We use Analog Modulation to transmit base-band signal easily and cheaply.</a:t>
            </a:r>
          </a:p>
        </p:txBody>
      </p:sp>
      <p:sp>
        <p:nvSpPr>
          <p:cNvPr id="9220"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55C7CF0A-853D-4569-9132-6A0A4C75CCED}" type="slidenum">
              <a:rPr lang="en-US" sz="1400">
                <a:solidFill>
                  <a:schemeClr val="bg2"/>
                </a:solidFill>
              </a:rPr>
              <a:pPr algn="r">
                <a:spcBef>
                  <a:spcPct val="50000"/>
                </a:spcBef>
              </a:pPr>
              <a:t>4</a:t>
            </a:fld>
            <a:endParaRPr lang="en-US" sz="1400">
              <a:solidFill>
                <a:schemeClr val="bg2"/>
              </a:solidFill>
            </a:endParaRPr>
          </a:p>
        </p:txBody>
      </p:sp>
    </p:spTree>
    <p:extLst>
      <p:ext uri="{BB962C8B-B14F-4D97-AF65-F5344CB8AC3E}">
        <p14:creationId xmlns:p14="http://schemas.microsoft.com/office/powerpoint/2010/main" val="3564467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normAutofit fontScale="90000"/>
          </a:bodyPr>
          <a:lstStyle/>
          <a:p>
            <a:pPr>
              <a:defRPr/>
            </a:pPr>
            <a:r>
              <a:rPr lang="en-US" cap="none" smtClean="0">
                <a:ln>
                  <a:noFill/>
                </a:ln>
                <a:solidFill>
                  <a:schemeClr val="tx1"/>
                </a:solidFill>
              </a:rPr>
              <a:t>Analog Signals Carrying Analog and Digital Data</a:t>
            </a:r>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l="2591" r="6477" b="57768"/>
          <a:stretch>
            <a:fillRect/>
          </a:stretch>
        </p:blipFill>
        <p:spPr bwMode="auto">
          <a:xfrm>
            <a:off x="249238" y="1693863"/>
            <a:ext cx="8751887" cy="5016500"/>
          </a:xfrm>
          <a:prstGeom prst="rect">
            <a:avLst/>
          </a:prstGeom>
          <a:noFill/>
          <a:ln>
            <a:noFill/>
          </a:ln>
          <a:effectLst/>
          <a:extLst>
            <a:ext uri="{909E8E84-426E-40DD-AFC4-6F175D3DCCD1}">
              <a14:hiddenFill xmlns:a14="http://schemas.microsoft.com/office/drawing/2010/main">
                <a:solidFill>
                  <a:schemeClr val="accent1">
                    <a:alpha val="7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3659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p:cNvSpPr>
          <p:nvPr>
            <p:ph type="title"/>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normAutofit fontScale="90000"/>
          </a:bodyPr>
          <a:lstStyle/>
          <a:p>
            <a:pPr>
              <a:defRPr/>
            </a:pPr>
            <a:r>
              <a:rPr lang="en-US" cap="none" smtClean="0">
                <a:ln>
                  <a:noFill/>
                </a:ln>
                <a:solidFill>
                  <a:schemeClr val="tx1"/>
                </a:solidFill>
              </a:rPr>
              <a:t>Digital Signals Carrying Analog and Digital Data</a:t>
            </a:r>
          </a:p>
        </p:txBody>
      </p:sp>
      <p:pic>
        <p:nvPicPr>
          <p:cNvPr id="11267" name="Picture 3"/>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l="4318" t="49016" r="4750" b="8752"/>
          <a:stretch>
            <a:fillRect/>
          </a:stretch>
        </p:blipFill>
        <p:spPr bwMode="auto">
          <a:xfrm>
            <a:off x="182563" y="1519238"/>
            <a:ext cx="8858250" cy="5075237"/>
          </a:xfrm>
          <a:prstGeom prst="rect">
            <a:avLst/>
          </a:prstGeom>
          <a:noFill/>
          <a:ln>
            <a:noFill/>
          </a:ln>
          <a:effectLst/>
          <a:extLst>
            <a:ext uri="{909E8E84-426E-40DD-AFC4-6F175D3DCCD1}">
              <a14:hiddenFill xmlns:a14="http://schemas.microsoft.com/office/drawing/2010/main">
                <a:solidFill>
                  <a:schemeClr val="accent1">
                    <a:alpha val="7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7223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p>
            <a:r>
              <a:rPr lang="en-US" cap="none" smtClean="0">
                <a:ln>
                  <a:noFill/>
                </a:ln>
                <a:solidFill>
                  <a:schemeClr val="tx1"/>
                </a:solidFill>
              </a:rPr>
              <a:t>Digital Data, Digital Signal</a:t>
            </a:r>
          </a:p>
        </p:txBody>
      </p:sp>
      <p:sp>
        <p:nvSpPr>
          <p:cNvPr id="12291" name="Rectangle 3"/>
          <p:cNvSpPr>
            <a:spLocks noGrp="1" noChangeArrowheads="1"/>
          </p:cNvSpPr>
          <p:nvPr>
            <p:ph type="body" idx="4294967295"/>
          </p:nvPr>
        </p:nvSpPr>
        <p:spPr/>
        <p:txBody>
          <a:bodyPr/>
          <a:lstStyle/>
          <a:p>
            <a:r>
              <a:rPr lang="en-US" smtClean="0"/>
              <a:t>Digital signal</a:t>
            </a:r>
          </a:p>
          <a:p>
            <a:pPr lvl="1"/>
            <a:r>
              <a:rPr lang="en-US" smtClean="0">
                <a:solidFill>
                  <a:schemeClr val="tx1"/>
                </a:solidFill>
              </a:rPr>
              <a:t>Discrete, discontinuous voltage pulses</a:t>
            </a:r>
          </a:p>
          <a:p>
            <a:pPr lvl="1"/>
            <a:r>
              <a:rPr lang="en-US" smtClean="0">
                <a:solidFill>
                  <a:schemeClr val="tx1"/>
                </a:solidFill>
              </a:rPr>
              <a:t>Each pulse is a signal element</a:t>
            </a:r>
          </a:p>
          <a:p>
            <a:pPr lvl="1"/>
            <a:r>
              <a:rPr lang="en-US" smtClean="0">
                <a:solidFill>
                  <a:schemeClr val="tx1"/>
                </a:solidFill>
              </a:rPr>
              <a:t>Binary data encoded into signal elements</a:t>
            </a:r>
          </a:p>
          <a:p>
            <a:endParaRPr lang="en-US" smtClean="0"/>
          </a:p>
        </p:txBody>
      </p:sp>
      <p:sp>
        <p:nvSpPr>
          <p:cNvPr id="12292" name="Slide Number Placeholder 5"/>
          <p:cNvSpPr txBox="1">
            <a:spLocks noGrp="1"/>
          </p:cNvSpPr>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spcBef>
                <a:spcPct val="50000"/>
              </a:spcBef>
            </a:pPr>
            <a:fld id="{813F9F44-33FF-4586-AAD9-88F066488DC3}" type="slidenum">
              <a:rPr lang="en-US" sz="1400">
                <a:solidFill>
                  <a:schemeClr val="bg2"/>
                </a:solidFill>
              </a:rPr>
              <a:pPr algn="r">
                <a:spcBef>
                  <a:spcPct val="50000"/>
                </a:spcBef>
              </a:pPr>
              <a:t>7</a:t>
            </a:fld>
            <a:endParaRPr lang="en-US" sz="1400">
              <a:solidFill>
                <a:schemeClr val="bg2"/>
              </a:solidFill>
            </a:endParaRPr>
          </a:p>
        </p:txBody>
      </p:sp>
    </p:spTree>
    <p:extLst>
      <p:ext uri="{BB962C8B-B14F-4D97-AF65-F5344CB8AC3E}">
        <p14:creationId xmlns:p14="http://schemas.microsoft.com/office/powerpoint/2010/main" val="1533541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15"/>
          <p:cNvSpPr>
            <a:spLocks noGrp="1"/>
          </p:cNvSpPr>
          <p:nvPr>
            <p:ph type="sldNum" sz="quarter" idx="12"/>
          </p:nvPr>
        </p:nvSpPr>
        <p:spPr/>
        <p:txBody>
          <a:bodyPr/>
          <a:lstStyle/>
          <a:p>
            <a:pPr>
              <a:defRPr/>
            </a:pPr>
            <a:fld id="{41BE24B7-D68A-4427-AE9C-E2303BC58219}" type="slidenum">
              <a:rPr lang="en-US"/>
              <a:pPr>
                <a:defRPr/>
              </a:pPr>
              <a:t>8</a:t>
            </a:fld>
            <a:endParaRPr lang="en-US" dirty="0"/>
          </a:p>
        </p:txBody>
      </p:sp>
      <p:sp>
        <p:nvSpPr>
          <p:cNvPr id="73731" name="Text Box 3"/>
          <p:cNvSpPr txBox="1">
            <a:spLocks noChangeArrowheads="1"/>
          </p:cNvSpPr>
          <p:nvPr/>
        </p:nvSpPr>
        <p:spPr bwMode="auto">
          <a:xfrm>
            <a:off x="228600" y="406400"/>
            <a:ext cx="7426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defRPr/>
            </a:pPr>
            <a:r>
              <a:rPr lang="en-US" sz="3200" b="1">
                <a:effectLst>
                  <a:outerShdw blurRad="38100" dist="38100" dir="2700000" algn="tl">
                    <a:srgbClr val="C0C0C0"/>
                  </a:outerShdw>
                </a:effectLst>
                <a:latin typeface="Times" pitchFamily="18" charset="0"/>
              </a:rPr>
              <a:t>DIGITAL-TO-DIGITAL CONVERSION</a:t>
            </a:r>
          </a:p>
        </p:txBody>
      </p:sp>
      <p:sp>
        <p:nvSpPr>
          <p:cNvPr id="15365"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endParaRPr lang="en-MY" b="1">
              <a:latin typeface="Times New Roman" pitchFamily="18" charset="0"/>
            </a:endParaRPr>
          </a:p>
        </p:txBody>
      </p:sp>
      <p:sp>
        <p:nvSpPr>
          <p:cNvPr id="73733" name="Rectangle 5"/>
          <p:cNvSpPr>
            <a:spLocks noChangeArrowheads="1"/>
          </p:cNvSpPr>
          <p:nvPr/>
        </p:nvSpPr>
        <p:spPr bwMode="auto">
          <a:xfrm>
            <a:off x="304800" y="1371600"/>
            <a:ext cx="822960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defRPr/>
            </a:pPr>
            <a:r>
              <a:rPr lang="en-US" sz="2800" b="1" i="1" dirty="0">
                <a:effectLst>
                  <a:outerShdw blurRad="38100" dist="38100" dir="2700000" algn="tl">
                    <a:srgbClr val="C0C0C0"/>
                  </a:outerShdw>
                </a:effectLst>
                <a:latin typeface="Times New Roman" pitchFamily="18" charset="0"/>
              </a:rPr>
              <a:t>In this section, we see how we can represent digital data by using digital signals. The conversion involves three techniques: </a:t>
            </a:r>
          </a:p>
          <a:p>
            <a:pPr lvl="1" algn="just">
              <a:buFontTx/>
              <a:buChar char="•"/>
              <a:defRPr/>
            </a:pPr>
            <a:r>
              <a:rPr lang="en-US" sz="2800" b="1" i="1" dirty="0">
                <a:effectLst>
                  <a:outerShdw blurRad="38100" dist="38100" dir="2700000" algn="tl">
                    <a:srgbClr val="C0C0C0"/>
                  </a:outerShdw>
                </a:effectLst>
                <a:latin typeface="Times New Roman" pitchFamily="18" charset="0"/>
              </a:rPr>
              <a:t> Line coding</a:t>
            </a:r>
          </a:p>
          <a:p>
            <a:pPr lvl="1" algn="just">
              <a:buFontTx/>
              <a:buChar char="•"/>
              <a:defRPr/>
            </a:pPr>
            <a:r>
              <a:rPr lang="en-US" sz="2800" b="1" i="1" dirty="0">
                <a:effectLst>
                  <a:outerShdw blurRad="38100" dist="38100" dir="2700000" algn="tl">
                    <a:srgbClr val="C0C0C0"/>
                  </a:outerShdw>
                </a:effectLst>
                <a:latin typeface="Times New Roman" pitchFamily="18" charset="0"/>
              </a:rPr>
              <a:t> Block coding</a:t>
            </a:r>
          </a:p>
          <a:p>
            <a:pPr lvl="1" algn="just">
              <a:buFontTx/>
              <a:buChar char="•"/>
              <a:defRPr/>
            </a:pPr>
            <a:r>
              <a:rPr lang="en-US" sz="2800" b="1" i="1" dirty="0">
                <a:effectLst>
                  <a:outerShdw blurRad="38100" dist="38100" dir="2700000" algn="tl">
                    <a:srgbClr val="C0C0C0"/>
                  </a:outerShdw>
                </a:effectLst>
                <a:latin typeface="Times New Roman" pitchFamily="18" charset="0"/>
              </a:rPr>
              <a:t> Scrambling.</a:t>
            </a:r>
          </a:p>
          <a:p>
            <a:pPr lvl="1" algn="just">
              <a:defRPr/>
            </a:pPr>
            <a:endParaRPr lang="en-US" sz="2800" b="1" i="1" dirty="0">
              <a:effectLst>
                <a:outerShdw blurRad="38100" dist="38100" dir="2700000" algn="tl">
                  <a:srgbClr val="C0C0C0"/>
                </a:outerShdw>
              </a:effectLst>
              <a:latin typeface="Times New Roman" pitchFamily="18" charset="0"/>
            </a:endParaRPr>
          </a:p>
          <a:p>
            <a:pPr lvl="1" algn="just">
              <a:defRPr/>
            </a:pPr>
            <a:r>
              <a:rPr lang="en-US" sz="2800" b="1" i="1" dirty="0">
                <a:effectLst>
                  <a:outerShdw blurRad="38100" dist="38100" dir="2700000" algn="tl">
                    <a:srgbClr val="C0C0C0"/>
                  </a:outerShdw>
                </a:effectLst>
                <a:latin typeface="Times New Roman" pitchFamily="18" charset="0"/>
              </a:rPr>
              <a:t> Line coding is always needed; block coding and scrambling may or may not be needed.</a:t>
            </a:r>
          </a:p>
        </p:txBody>
      </p:sp>
    </p:spTree>
    <p:extLst>
      <p:ext uri="{BB962C8B-B14F-4D97-AF65-F5344CB8AC3E}">
        <p14:creationId xmlns:p14="http://schemas.microsoft.com/office/powerpoint/2010/main" val="4052628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394155" y="639701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sz="2000" b="1" dirty="0">
                <a:solidFill>
                  <a:schemeClr val="folHlink"/>
                </a:solidFill>
                <a:latin typeface="Times New Roman" pitchFamily="18" charset="0"/>
              </a:rPr>
              <a:t>Figure 4.1</a:t>
            </a:r>
            <a:r>
              <a:rPr lang="en-US" sz="2400" b="1" dirty="0">
                <a:solidFill>
                  <a:schemeClr val="folHlink"/>
                </a:solidFill>
                <a:latin typeface="Times New Roman" pitchFamily="18" charset="0"/>
              </a:rPr>
              <a:t>  </a:t>
            </a:r>
            <a:r>
              <a:rPr lang="en-US" sz="2000" b="1" i="1" dirty="0">
                <a:latin typeface="Times New Roman" pitchFamily="18" charset="0"/>
              </a:rPr>
              <a:t>Line coding and decoding</a:t>
            </a:r>
          </a:p>
        </p:txBody>
      </p:sp>
      <p:pic>
        <p:nvPicPr>
          <p:cNvPr id="1638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55" y="4191000"/>
            <a:ext cx="88392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88" name="Rectangle 5"/>
          <p:cNvSpPr>
            <a:spLocks noChangeArrowheads="1"/>
          </p:cNvSpPr>
          <p:nvPr/>
        </p:nvSpPr>
        <p:spPr bwMode="auto">
          <a:xfrm>
            <a:off x="152400" y="228600"/>
            <a:ext cx="88392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3600" b="1" i="1" dirty="0">
                <a:latin typeface="Times New Roman" pitchFamily="18" charset="0"/>
              </a:rPr>
              <a:t>Line coding is </a:t>
            </a:r>
            <a:r>
              <a:rPr lang="en-US" sz="3600" dirty="0">
                <a:latin typeface="Times New Roman" pitchFamily="18" charset="0"/>
              </a:rPr>
              <a:t>the process of converting digital data to digital signals. We assume that data, in the form of text, numbers, graphical images, audio, or video, are stored in computer memory as sequences of bits.</a:t>
            </a:r>
          </a:p>
        </p:txBody>
      </p:sp>
    </p:spTree>
    <p:extLst>
      <p:ext uri="{BB962C8B-B14F-4D97-AF65-F5344CB8AC3E}">
        <p14:creationId xmlns:p14="http://schemas.microsoft.com/office/powerpoint/2010/main" val="974920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1645</Words>
  <Application>Microsoft Office PowerPoint</Application>
  <PresentationFormat>On-screen Show (4:3)</PresentationFormat>
  <Paragraphs>174</Paragraphs>
  <Slides>36</Slides>
  <Notes>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Introduction</vt:lpstr>
      <vt:lpstr>Encoding Techniques</vt:lpstr>
      <vt:lpstr>Encoding: Data-Signal Conversion</vt:lpstr>
      <vt:lpstr>Analog Signals Carrying Analog and Digital Data</vt:lpstr>
      <vt:lpstr>Digital Signals Carrying Analog and Digital Data</vt:lpstr>
      <vt:lpstr>Digital Data, Digital Signal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Unipolar Encoding</vt:lpstr>
      <vt:lpstr>Types of Polar Encoding</vt:lpstr>
      <vt:lpstr>Non-Return to Zero (NRZ) Encoding</vt:lpstr>
      <vt:lpstr>NRZ-L and NRZ-I Encoding</vt:lpstr>
      <vt:lpstr>Return to Zero (RZ) Encoding</vt:lpstr>
      <vt:lpstr>RZ Encoding</vt:lpstr>
      <vt:lpstr>Manchester Encoding</vt:lpstr>
      <vt:lpstr>Diff. Manchester Encoding</vt:lpstr>
      <vt:lpstr>Manchester and Diff. Manchester Encoding</vt:lpstr>
      <vt:lpstr>Manchester vs. Diff. Manchester</vt:lpstr>
      <vt:lpstr>Biphase Pros and Cons</vt:lpstr>
      <vt:lpstr>Bipolar Encoding</vt:lpstr>
      <vt:lpstr>Alternate Mark Inversion (AMI)</vt:lpstr>
      <vt:lpstr>Bipolar AMI Encoding Example</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Fahim Shahzad</dc:creator>
  <cp:lastModifiedBy>Ghassan</cp:lastModifiedBy>
  <cp:revision>8</cp:revision>
  <dcterms:created xsi:type="dcterms:W3CDTF">2006-08-16T00:00:00Z</dcterms:created>
  <dcterms:modified xsi:type="dcterms:W3CDTF">2019-05-03T06:29:37Z</dcterms:modified>
</cp:coreProperties>
</file>