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86" r:id="rId3"/>
    <p:sldId id="276" r:id="rId4"/>
    <p:sldId id="257" r:id="rId5"/>
    <p:sldId id="258" r:id="rId6"/>
    <p:sldId id="278" r:id="rId7"/>
    <p:sldId id="259" r:id="rId8"/>
    <p:sldId id="260" r:id="rId9"/>
    <p:sldId id="261" r:id="rId10"/>
    <p:sldId id="262" r:id="rId11"/>
    <p:sldId id="263" r:id="rId12"/>
    <p:sldId id="279" r:id="rId13"/>
    <p:sldId id="280" r:id="rId14"/>
    <p:sldId id="281" r:id="rId15"/>
    <p:sldId id="264" r:id="rId16"/>
    <p:sldId id="266" r:id="rId17"/>
    <p:sldId id="267" r:id="rId18"/>
    <p:sldId id="268" r:id="rId19"/>
    <p:sldId id="282" r:id="rId20"/>
    <p:sldId id="283" r:id="rId21"/>
    <p:sldId id="284" r:id="rId22"/>
    <p:sldId id="269" r:id="rId23"/>
    <p:sldId id="285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21350-F10C-40F6-A041-88FEDC51B17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31AD1-7E98-49EA-A17C-55A5B2ADE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3549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/>
              <a:t>Universität Karlsruhe</a:t>
            </a:r>
          </a:p>
          <a:p>
            <a:r>
              <a:rPr lang="de-DE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/>
              <a:t>Mobilkommunikation</a:t>
            </a:r>
          </a:p>
          <a:p>
            <a:r>
              <a:rPr lang="de-DE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Prof. Dr. Dr. h.c. G. Krüger</a:t>
            </a:r>
          </a:p>
          <a:p>
            <a:r>
              <a:rPr lang="de-DE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3B9F82-A1E2-46FA-8123-A97083B40460}" type="slidenum">
              <a:rPr lang="de-DE"/>
              <a:pPr/>
              <a:t>6</a:t>
            </a:fld>
            <a:endParaRPr lang="de-DE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/>
              <a:t>Universität Karlsruhe</a:t>
            </a:r>
          </a:p>
          <a:p>
            <a:r>
              <a:rPr lang="de-DE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/>
              <a:t>Mobilkommunikation</a:t>
            </a:r>
          </a:p>
          <a:p>
            <a:r>
              <a:rPr lang="de-DE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Prof. Dr. Dr. h.c. G. Krüger</a:t>
            </a:r>
          </a:p>
          <a:p>
            <a:r>
              <a:rPr lang="de-DE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49DF2A-FB26-4B7C-A3BC-739AD4EAFE05}" type="slidenum">
              <a:rPr lang="de-DE"/>
              <a:pPr/>
              <a:t>20</a:t>
            </a:fld>
            <a:endParaRPr lang="de-DE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14A3-A4B1-429A-B921-4E326F9F8C3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25A6-11AA-4E7B-9B24-6AB7617BF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14A3-A4B1-429A-B921-4E326F9F8C3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25A6-11AA-4E7B-9B24-6AB7617BF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14A3-A4B1-429A-B921-4E326F9F8C3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25A6-11AA-4E7B-9B24-6AB7617BF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14A3-A4B1-429A-B921-4E326F9F8C3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25A6-11AA-4E7B-9B24-6AB7617BF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14A3-A4B1-429A-B921-4E326F9F8C3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25A6-11AA-4E7B-9B24-6AB7617BF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14A3-A4B1-429A-B921-4E326F9F8C3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25A6-11AA-4E7B-9B24-6AB7617BF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14A3-A4B1-429A-B921-4E326F9F8C3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25A6-11AA-4E7B-9B24-6AB7617BF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14A3-A4B1-429A-B921-4E326F9F8C3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EE25A6-11AA-4E7B-9B24-6AB7617BFC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14A3-A4B1-429A-B921-4E326F9F8C3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25A6-11AA-4E7B-9B24-6AB7617BF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14A3-A4B1-429A-B921-4E326F9F8C3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CEE25A6-11AA-4E7B-9B24-6AB7617BF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1EE14A3-A4B1-429A-B921-4E326F9F8C3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25A6-11AA-4E7B-9B24-6AB7617BF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EE14A3-A4B1-429A-B921-4E326F9F8C3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CEE25A6-11AA-4E7B-9B24-6AB7617BF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thorstream.com/Presentation/Ravi4000-479427-satellite-communication/" TargetMode="External"/><Relationship Id="rId2" Type="http://schemas.openxmlformats.org/officeDocument/2006/relationships/hyperlink" Target="http://www.google.com/imag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uthorstream.com/Presentation/girishkp-117951-introduction-satellite-communication-satellitemodule-1-science-technology-ppt-powerpoint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8064896" cy="223224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Satellite </a:t>
            </a:r>
            <a:br>
              <a:rPr lang="en-US" dirty="0" smtClean="0"/>
            </a:br>
            <a:r>
              <a:rPr lang="en-US" dirty="0" smtClean="0"/>
              <a:t>Communication </a:t>
            </a:r>
            <a:br>
              <a:rPr lang="en-US" dirty="0" smtClean="0"/>
            </a:br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212976"/>
            <a:ext cx="6400800" cy="302433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Engr. </a:t>
            </a:r>
            <a:r>
              <a:rPr lang="en-US" dirty="0" err="1" smtClean="0"/>
              <a:t>Latif</a:t>
            </a:r>
            <a:r>
              <a:rPr lang="en-US" dirty="0" smtClean="0"/>
              <a:t> Jan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IQRA National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67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r>
              <a:rPr lang="en-US" dirty="0" smtClean="0"/>
              <a:t>Geostationary Earth Orbit (GEO)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en-US" sz="3000" dirty="0" smtClean="0"/>
              <a:t>Objects in Geostationary orbit revolve around the earth at the same speed as the earth rotates</a:t>
            </a:r>
          </a:p>
          <a:p>
            <a:pPr>
              <a:lnSpc>
                <a:spcPct val="80000"/>
              </a:lnSpc>
            </a:pPr>
            <a:endParaRPr lang="en-US" sz="3000" dirty="0" smtClean="0"/>
          </a:p>
          <a:p>
            <a:pPr>
              <a:lnSpc>
                <a:spcPct val="80000"/>
              </a:lnSpc>
            </a:pPr>
            <a:r>
              <a:rPr lang="en-US" sz="3000" dirty="0" smtClean="0"/>
              <a:t>This means GEO satellites remain in the same position relative to the surface of earth</a:t>
            </a:r>
          </a:p>
          <a:p>
            <a:pPr>
              <a:lnSpc>
                <a:spcPct val="80000"/>
              </a:lnSpc>
            </a:pPr>
            <a:endParaRPr lang="en-US" sz="3000" dirty="0" smtClean="0"/>
          </a:p>
          <a:p>
            <a:pPr>
              <a:lnSpc>
                <a:spcPct val="80000"/>
              </a:lnSpc>
            </a:pPr>
            <a:r>
              <a:rPr lang="en-US" sz="3000" dirty="0" smtClean="0"/>
              <a:t>Because of the long distance from earth it gives a large coverage area, almost a fourth of the earth’s surface</a:t>
            </a:r>
          </a:p>
          <a:p>
            <a:pPr>
              <a:lnSpc>
                <a:spcPct val="80000"/>
              </a:lnSpc>
            </a:pPr>
            <a:endParaRPr lang="en-US" sz="3000" dirty="0" smtClean="0"/>
          </a:p>
          <a:p>
            <a:pPr>
              <a:lnSpc>
                <a:spcPct val="80000"/>
              </a:lnSpc>
            </a:pPr>
            <a:r>
              <a:rPr lang="en-US" sz="3000" dirty="0" smtClean="0"/>
              <a:t>But, this distance also cause it to have both a comparatively weak signal and a time delay in the signal, which is bad for point to point communication.</a:t>
            </a:r>
          </a:p>
          <a:p>
            <a:pPr>
              <a:lnSpc>
                <a:spcPct val="80000"/>
              </a:lnSpc>
            </a:pPr>
            <a:endParaRPr lang="en-US" sz="3000" dirty="0" smtClean="0"/>
          </a:p>
          <a:p>
            <a:pPr>
              <a:lnSpc>
                <a:spcPct val="80000"/>
              </a:lnSpc>
            </a:pPr>
            <a:r>
              <a:rPr lang="en-US" sz="3000" dirty="0" smtClean="0"/>
              <a:t>High transmit power needed and launching of satellites to orbit are complex and expensive.</a:t>
            </a:r>
          </a:p>
          <a:p>
            <a:pPr>
              <a:lnSpc>
                <a:spcPct val="80000"/>
              </a:lnSpc>
            </a:pPr>
            <a:endParaRPr lang="en-US" sz="3000" dirty="0" smtClean="0"/>
          </a:p>
          <a:p>
            <a:pPr>
              <a:lnSpc>
                <a:spcPct val="80000"/>
              </a:lnSpc>
            </a:pPr>
            <a:r>
              <a:rPr lang="en-US" sz="3000" dirty="0" smtClean="0"/>
              <a:t>Not useful for global coverage for small mobile phones and data transmission, typically used for radio and TV transmission</a:t>
            </a:r>
          </a:p>
        </p:txBody>
      </p:sp>
    </p:spTree>
    <p:extLst>
      <p:ext uri="{BB962C8B-B14F-4D97-AF65-F5344CB8AC3E}">
        <p14:creationId xmlns:p14="http://schemas.microsoft.com/office/powerpoint/2010/main" xmlns="" val="296766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Medium Earth Orbit (MEO)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MEO satellites have a larger coverage area than LEO satellites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 MEO satellite’s longer duration of visibility and wider footprint means fewer satellites are needed in a MEO network than a LEO network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 MEO satellite’s distance gives it a longer time delay and weaker signal than a LEO satellite, though not as bad as a GEO satellite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081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Low Earth Orbit (LEO)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LEO satellites are much closer to the earth than GEO satellites, ranging from 500 to 1,500 km above the surface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LEO satellites don’t stay in fixed position relative to the surface, and are only visible for 15 to 20 minutes each pass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network of LEO satellites is necessary for LEO satellites to be useful</a:t>
            </a:r>
          </a:p>
          <a:p>
            <a:pPr>
              <a:lnSpc>
                <a:spcPct val="90000"/>
              </a:lnSpc>
            </a:pPr>
            <a:r>
              <a:rPr lang="en-US" dirty="0"/>
              <a:t>H</a:t>
            </a:r>
            <a:r>
              <a:rPr lang="en-US" dirty="0" smtClean="0"/>
              <a:t>andover necessary from one satellite to another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Need for routing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103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908720"/>
            <a:ext cx="8464550" cy="309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1568450" cy="528638"/>
          </a:xfrm>
        </p:spPr>
        <p:txBody>
          <a:bodyPr/>
          <a:lstStyle/>
          <a:p>
            <a:r>
              <a:rPr lang="en-US" altLang="en-US" sz="2800" b="1"/>
              <a:t>LEOS</a:t>
            </a:r>
            <a:endParaRPr lang="en-GB" sz="2800" b="1"/>
          </a:p>
        </p:txBody>
      </p:sp>
      <p:sp>
        <p:nvSpPr>
          <p:cNvPr id="140292" name="Rectangle 4"/>
          <p:cNvSpPr>
            <a:spLocks noGrp="1" noChangeArrowheads="1"/>
          </p:cNvSpPr>
          <p:nvPr>
            <p:ph idx="1"/>
          </p:nvPr>
        </p:nvSpPr>
        <p:spPr>
          <a:xfrm>
            <a:off x="381000" y="4495800"/>
            <a:ext cx="8229600" cy="1752600"/>
          </a:xfrm>
        </p:spPr>
        <p:txBody>
          <a:bodyPr/>
          <a:lstStyle/>
          <a:p>
            <a:r>
              <a:rPr lang="en-GB"/>
              <a:t>ISL Inter Satellite Link</a:t>
            </a:r>
          </a:p>
          <a:p>
            <a:r>
              <a:rPr lang="en-GB"/>
              <a:t>GWL – Gateway Link</a:t>
            </a:r>
          </a:p>
          <a:p>
            <a:r>
              <a:rPr lang="en-GB"/>
              <a:t>UML – User Mobile Link</a:t>
            </a:r>
          </a:p>
        </p:txBody>
      </p:sp>
    </p:spTree>
    <p:extLst>
      <p:ext uri="{BB962C8B-B14F-4D97-AF65-F5344CB8AC3E}">
        <p14:creationId xmlns:p14="http://schemas.microsoft.com/office/powerpoint/2010/main" xmlns="" val="310057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ISL (Inter Satellite Links)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US" dirty="0" smtClean="0"/>
              <a:t>Intra-orbital </a:t>
            </a:r>
            <a:r>
              <a:rPr lang="en-US" dirty="0"/>
              <a:t>links: connect </a:t>
            </a:r>
            <a:r>
              <a:rPr lang="en-US" dirty="0" smtClean="0"/>
              <a:t>consecutive satellites </a:t>
            </a:r>
            <a:r>
              <a:rPr lang="en-US" dirty="0"/>
              <a:t>on the same orbits</a:t>
            </a:r>
          </a:p>
          <a:p>
            <a:r>
              <a:rPr lang="en-US" dirty="0" smtClean="0"/>
              <a:t>Inter-orbital </a:t>
            </a:r>
            <a:r>
              <a:rPr lang="en-US" dirty="0"/>
              <a:t>links: connect two satellites </a:t>
            </a:r>
            <a:r>
              <a:rPr lang="en-US" dirty="0" smtClean="0"/>
              <a:t>on different </a:t>
            </a:r>
            <a:r>
              <a:rPr lang="en-US" dirty="0"/>
              <a:t>orbits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12976"/>
            <a:ext cx="7858125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5940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If satellites offer ISL’s</a:t>
            </a:r>
          </a:p>
          <a:p>
            <a:r>
              <a:rPr lang="en-US" dirty="0" smtClean="0"/>
              <a:t>Traffic can be routed between satellites</a:t>
            </a:r>
          </a:p>
          <a:p>
            <a:r>
              <a:rPr lang="en-US" dirty="0" smtClean="0"/>
              <a:t>Only one uplink and one downlink per direction needed for the connection of two mobile phones </a:t>
            </a:r>
          </a:p>
          <a:p>
            <a:r>
              <a:rPr lang="en-US" dirty="0" smtClean="0"/>
              <a:t>Ability of routing within the satellite n/w reduces the number of gateways needed on earth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Else if, satellites do not offer ISL’s</a:t>
            </a:r>
          </a:p>
          <a:p>
            <a:r>
              <a:rPr lang="en-US" dirty="0" smtClean="0"/>
              <a:t>Solution requires two uplinks and two downlinks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270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Routing Algorithms…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9766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The principle of designing a routing algorithm is to </a:t>
            </a:r>
            <a:r>
              <a:rPr lang="en-US" dirty="0" smtClean="0"/>
              <a:t>satisfy two </a:t>
            </a:r>
            <a:r>
              <a:rPr lang="en-US" dirty="0"/>
              <a:t>goals: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reduce </a:t>
            </a:r>
            <a:r>
              <a:rPr lang="en-US" dirty="0"/>
              <a:t>the new call blocking probability, thus </a:t>
            </a:r>
            <a:r>
              <a:rPr lang="en-US" dirty="0" smtClean="0"/>
              <a:t>increase the </a:t>
            </a:r>
            <a:r>
              <a:rPr lang="en-US" dirty="0"/>
              <a:t>system </a:t>
            </a:r>
            <a:r>
              <a:rPr lang="en-US" dirty="0" smtClean="0"/>
              <a:t>throughput and to achieve this… </a:t>
            </a:r>
          </a:p>
          <a:p>
            <a:pPr lvl="2"/>
            <a:r>
              <a:rPr lang="en-US" dirty="0"/>
              <a:t>a route should be as short</a:t>
            </a:r>
            <a:r>
              <a:rPr lang="en-US" b="1" i="1" dirty="0"/>
              <a:t> </a:t>
            </a:r>
            <a:r>
              <a:rPr lang="en-US" dirty="0" smtClean="0"/>
              <a:t>as </a:t>
            </a:r>
            <a:r>
              <a:rPr lang="en-US" dirty="0"/>
              <a:t>possible in order to minimize </a:t>
            </a:r>
            <a:r>
              <a:rPr lang="en-US" dirty="0" smtClean="0"/>
              <a:t>the resource usage</a:t>
            </a:r>
          </a:p>
          <a:p>
            <a:pPr lvl="2"/>
            <a:r>
              <a:rPr lang="en-US" dirty="0" smtClean="0"/>
              <a:t>a </a:t>
            </a:r>
            <a:r>
              <a:rPr lang="en-US" dirty="0"/>
              <a:t>route should avoid going through any </a:t>
            </a:r>
            <a:r>
              <a:rPr lang="en-US" dirty="0" smtClean="0"/>
              <a:t>congested ISL</a:t>
            </a:r>
          </a:p>
          <a:p>
            <a:pPr marL="514350" indent="-514350">
              <a:buAutoNum type="arabicParenR"/>
            </a:pPr>
            <a:r>
              <a:rPr lang="en-US" dirty="0" smtClean="0"/>
              <a:t>reduce </a:t>
            </a:r>
            <a:r>
              <a:rPr lang="en-US" dirty="0"/>
              <a:t>the forced </a:t>
            </a:r>
            <a:r>
              <a:rPr lang="en-US" dirty="0" smtClean="0"/>
              <a:t>termination probability</a:t>
            </a:r>
            <a:r>
              <a:rPr lang="en-US" dirty="0"/>
              <a:t>, thus increase the reliability of a </a:t>
            </a:r>
            <a:r>
              <a:rPr lang="en-US" dirty="0" smtClean="0"/>
              <a:t>connection and to achieve this…</a:t>
            </a:r>
          </a:p>
          <a:p>
            <a:pPr lvl="2"/>
            <a:r>
              <a:rPr lang="en-US" dirty="0"/>
              <a:t>the routing algorithm should provide a larger set of </a:t>
            </a:r>
            <a:r>
              <a:rPr lang="en-US" dirty="0" smtClean="0"/>
              <a:t>candidate paths </a:t>
            </a:r>
            <a:r>
              <a:rPr lang="en-US" dirty="0"/>
              <a:t>such that there is a higher chance of choosing a </a:t>
            </a:r>
            <a:r>
              <a:rPr lang="en-US" dirty="0" smtClean="0"/>
              <a:t>path for </a:t>
            </a:r>
            <a:r>
              <a:rPr lang="en-US" dirty="0"/>
              <a:t>connection</a:t>
            </a:r>
          </a:p>
        </p:txBody>
      </p:sp>
    </p:spTree>
    <p:extLst>
      <p:ext uri="{BB962C8B-B14F-4D97-AF65-F5344CB8AC3E}">
        <p14:creationId xmlns:p14="http://schemas.microsoft.com/office/powerpoint/2010/main" xmlns="" val="51931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Routing Algorithms…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en-US" dirty="0" smtClean="0"/>
              <a:t>Minimum Hops Algorithm (MHA)</a:t>
            </a:r>
          </a:p>
          <a:p>
            <a:r>
              <a:rPr lang="en-US" dirty="0" smtClean="0"/>
              <a:t>Minimum Cost Algorithm (MCA)</a:t>
            </a:r>
          </a:p>
          <a:p>
            <a:r>
              <a:rPr lang="en-US" dirty="0" smtClean="0"/>
              <a:t>Mesh Algorithm (MA)</a:t>
            </a:r>
          </a:p>
          <a:p>
            <a:r>
              <a:rPr lang="en-US" dirty="0" smtClean="0"/>
              <a:t>Revised Mesh Algorithm (RMA)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nd many more…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802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dirty="0" smtClean="0"/>
              <a:t>Minimum Hops Algorithm (MHA)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US" sz="2800" dirty="0"/>
              <a:t>Given a pair of source and destination satellites, the MHA </a:t>
            </a:r>
            <a:r>
              <a:rPr lang="en-US" sz="2800" dirty="0" smtClean="0"/>
              <a:t>finds a </a:t>
            </a:r>
            <a:r>
              <a:rPr lang="en-US" sz="2800" dirty="0"/>
              <a:t>path with minimum number of </a:t>
            </a:r>
            <a:r>
              <a:rPr lang="en-US" sz="2800" dirty="0" smtClean="0"/>
              <a:t>hops 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MHA can be </a:t>
            </a:r>
            <a:r>
              <a:rPr lang="en-US" sz="2800" dirty="0" smtClean="0"/>
              <a:t>implemented by </a:t>
            </a:r>
            <a:r>
              <a:rPr lang="en-US" sz="2800" dirty="0"/>
              <a:t>the Dijkstra’s shortest </a:t>
            </a:r>
            <a:r>
              <a:rPr lang="en-US" sz="2800" dirty="0" smtClean="0"/>
              <a:t>algorithm with </a:t>
            </a:r>
            <a:r>
              <a:rPr lang="en-US" sz="2800" dirty="0"/>
              <a:t>cost of </a:t>
            </a:r>
            <a:r>
              <a:rPr lang="en-US" sz="2800" dirty="0" smtClean="0"/>
              <a:t>each edge </a:t>
            </a:r>
            <a:r>
              <a:rPr lang="en-US" sz="2800" dirty="0"/>
              <a:t>set to </a:t>
            </a:r>
            <a:r>
              <a:rPr lang="en-US" sz="2800" dirty="0" smtClean="0"/>
              <a:t>1</a:t>
            </a:r>
          </a:p>
          <a:p>
            <a:pPr>
              <a:buNone/>
            </a:pPr>
            <a:r>
              <a:rPr lang="en-US" sz="2800" dirty="0" smtClean="0"/>
              <a:t>                                                   </a:t>
            </a:r>
          </a:p>
          <a:p>
            <a:pPr>
              <a:buNone/>
            </a:pPr>
            <a:r>
              <a:rPr lang="en-US" sz="2800" dirty="0" smtClean="0"/>
              <a:t>                                                            Min-hop: 4</a:t>
            </a:r>
            <a:endParaRPr lang="en-US" sz="2800" dirty="0"/>
          </a:p>
          <a:p>
            <a:pPr algn="r"/>
            <a:r>
              <a:rPr lang="en-US" sz="2800" dirty="0" smtClean="0"/>
              <a:t>                            </a:t>
            </a:r>
            <a:r>
              <a:rPr lang="en-US" sz="1600" dirty="0" smtClean="0"/>
              <a:t>      G-H-I-J-P, G-M-N-O-P,….</a:t>
            </a:r>
            <a:endParaRPr lang="en-US" sz="16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33056"/>
            <a:ext cx="501034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8471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Minimum Cost Algorithm (MCA)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dirty="0"/>
              <a:t>The cost of link is </a:t>
            </a:r>
            <a:r>
              <a:rPr lang="en-US" dirty="0" smtClean="0"/>
              <a:t>1/</a:t>
            </a:r>
            <a:r>
              <a:rPr lang="en-US" i="1" dirty="0" smtClean="0"/>
              <a:t>vacancy</a:t>
            </a:r>
            <a:r>
              <a:rPr lang="en-US" dirty="0" smtClean="0"/>
              <a:t>, where </a:t>
            </a:r>
            <a:r>
              <a:rPr lang="en-US" i="1" dirty="0"/>
              <a:t>vacancy </a:t>
            </a:r>
            <a:r>
              <a:rPr lang="en-US" dirty="0"/>
              <a:t>is # of free channels in </a:t>
            </a:r>
            <a:r>
              <a:rPr lang="en-US" dirty="0" smtClean="0"/>
              <a:t>the link</a:t>
            </a:r>
            <a:r>
              <a:rPr lang="en-US" dirty="0"/>
              <a:t>. The chosen path minimizes the </a:t>
            </a:r>
            <a:r>
              <a:rPr lang="en-US" dirty="0" smtClean="0"/>
              <a:t>sum of </a:t>
            </a:r>
            <a:r>
              <a:rPr lang="en-US" dirty="0"/>
              <a:t>the cost of </a:t>
            </a:r>
            <a:r>
              <a:rPr lang="en-US"/>
              <a:t>the </a:t>
            </a:r>
            <a:r>
              <a:rPr lang="en-US" smtClean="0"/>
              <a:t>ISL’s</a:t>
            </a:r>
            <a:endParaRPr lang="en-US" dirty="0" smtClean="0"/>
          </a:p>
          <a:p>
            <a:endParaRPr lang="en-US" dirty="0"/>
          </a:p>
          <a:p>
            <a:pPr lvl="8"/>
            <a:r>
              <a:rPr lang="en-US" b="1" dirty="0" smtClean="0"/>
              <a:t>                                                                G-M-N-O-P </a:t>
            </a:r>
          </a:p>
          <a:p>
            <a:pPr lvl="8"/>
            <a:r>
              <a:rPr lang="en-US" b="1" dirty="0"/>
              <a:t> </a:t>
            </a:r>
            <a:r>
              <a:rPr lang="en-US" b="1" dirty="0" smtClean="0"/>
              <a:t>                                              (1/9)+(1/10)+(1/5)+(1/6)=0.57</a:t>
            </a: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73016"/>
            <a:ext cx="4680520" cy="297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4175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Applications</a:t>
            </a:r>
          </a:p>
          <a:p>
            <a:r>
              <a:rPr lang="en-US" dirty="0" smtClean="0"/>
              <a:t>Types of satellites</a:t>
            </a:r>
          </a:p>
          <a:p>
            <a:r>
              <a:rPr lang="en-US" dirty="0" smtClean="0"/>
              <a:t>ISL (Inter Satellite Links)</a:t>
            </a:r>
          </a:p>
          <a:p>
            <a:r>
              <a:rPr lang="en-US" dirty="0" smtClean="0"/>
              <a:t>Routing</a:t>
            </a:r>
          </a:p>
          <a:p>
            <a:r>
              <a:rPr lang="en-US" dirty="0" smtClean="0"/>
              <a:t>Handover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880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696200" cy="720725"/>
          </a:xfrm>
        </p:spPr>
        <p:txBody>
          <a:bodyPr>
            <a:normAutofit fontScale="90000"/>
          </a:bodyPr>
          <a:lstStyle/>
          <a:p>
            <a:r>
              <a:rPr lang="de-DE" dirty="0"/>
              <a:t>Handover in satellite systems</a:t>
            </a:r>
          </a:p>
        </p:txBody>
      </p:sp>
      <p:sp>
        <p:nvSpPr>
          <p:cNvPr id="88067" name="Rectangle 1027"/>
          <p:cNvSpPr>
            <a:spLocks noGrp="1" noChangeArrowheads="1"/>
          </p:cNvSpPr>
          <p:nvPr>
            <p:ph idx="1"/>
          </p:nvPr>
        </p:nvSpPr>
        <p:spPr>
          <a:xfrm>
            <a:off x="179512" y="1412775"/>
            <a:ext cx="8277101" cy="4895949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More complex, due to motion of satellites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Intra </a:t>
            </a:r>
            <a:r>
              <a:rPr lang="en-US" dirty="0"/>
              <a:t>satellite handover</a:t>
            </a:r>
          </a:p>
          <a:p>
            <a:pPr lvl="2"/>
            <a:r>
              <a:rPr lang="en-US" dirty="0" smtClean="0"/>
              <a:t>Handover </a:t>
            </a:r>
            <a:r>
              <a:rPr lang="en-US" dirty="0"/>
              <a:t>from one spot beam to another</a:t>
            </a:r>
          </a:p>
          <a:p>
            <a:pPr lvl="2"/>
            <a:r>
              <a:rPr lang="en-US" dirty="0" smtClean="0"/>
              <a:t>Mobile </a:t>
            </a:r>
            <a:r>
              <a:rPr lang="en-US" dirty="0"/>
              <a:t>station still in the footprint of the satellite, but in another cell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Inter </a:t>
            </a:r>
            <a:r>
              <a:rPr lang="en-US" dirty="0"/>
              <a:t>satellite handover</a:t>
            </a:r>
          </a:p>
          <a:p>
            <a:pPr lvl="2"/>
            <a:r>
              <a:rPr lang="en-US" dirty="0"/>
              <a:t>H</a:t>
            </a:r>
            <a:r>
              <a:rPr lang="en-US" dirty="0" smtClean="0"/>
              <a:t>andover </a:t>
            </a:r>
            <a:r>
              <a:rPr lang="en-US" dirty="0"/>
              <a:t>from one satellite to another satellite</a:t>
            </a:r>
          </a:p>
          <a:p>
            <a:pPr lvl="2"/>
            <a:r>
              <a:rPr lang="en-US" dirty="0" smtClean="0"/>
              <a:t>Mobile </a:t>
            </a:r>
            <a:r>
              <a:rPr lang="en-US" dirty="0"/>
              <a:t>station leaves the footprint of one satellite </a:t>
            </a:r>
          </a:p>
        </p:txBody>
      </p:sp>
    </p:spTree>
    <p:extLst>
      <p:ext uri="{BB962C8B-B14F-4D97-AF65-F5344CB8AC3E}">
        <p14:creationId xmlns:p14="http://schemas.microsoft.com/office/powerpoint/2010/main" xmlns="" val="295788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/>
              <a:t>Handover (</a:t>
            </a:r>
            <a:r>
              <a:rPr lang="en-GB" dirty="0" err="1" smtClean="0"/>
              <a:t>Contd</a:t>
            </a:r>
            <a:r>
              <a:rPr lang="en-GB" dirty="0" smtClean="0"/>
              <a:t>…)</a:t>
            </a:r>
            <a:endParaRPr lang="en-GB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435280" cy="4824536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Gateway </a:t>
            </a:r>
            <a:r>
              <a:rPr lang="en-US" dirty="0"/>
              <a:t>handover</a:t>
            </a:r>
          </a:p>
          <a:p>
            <a:pPr lvl="2"/>
            <a:r>
              <a:rPr lang="en-US" dirty="0"/>
              <a:t>Handover from one gateway to another</a:t>
            </a:r>
          </a:p>
          <a:p>
            <a:pPr lvl="2"/>
            <a:r>
              <a:rPr lang="en-US" dirty="0" smtClean="0"/>
              <a:t>Mobile </a:t>
            </a:r>
            <a:r>
              <a:rPr lang="en-US" dirty="0"/>
              <a:t>station still in the footprint of a satellite, but satellite moves away from the current gateway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Inter </a:t>
            </a:r>
            <a:r>
              <a:rPr lang="en-US" dirty="0"/>
              <a:t>system handover</a:t>
            </a:r>
          </a:p>
          <a:p>
            <a:pPr lvl="2"/>
            <a:r>
              <a:rPr lang="en-US" dirty="0"/>
              <a:t>Handover from the satellite network to a terrestrial cellular network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obile </a:t>
            </a:r>
            <a:r>
              <a:rPr lang="en-US" dirty="0"/>
              <a:t>station can use a terrestrial network again which might be cheaper, have a lower latency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4272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Conclusions…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Satellite systems are not aimed to replace terrestrial system but at complementing them </a:t>
            </a:r>
          </a:p>
          <a:p>
            <a:r>
              <a:rPr lang="en-US" dirty="0" smtClean="0"/>
              <a:t>GEO’s are ideal for TV and Radio broadcasting and they do not need handover because of its larger footprint</a:t>
            </a:r>
          </a:p>
          <a:p>
            <a:r>
              <a:rPr lang="en-US" dirty="0" smtClean="0"/>
              <a:t>Lifetime of GEO’s are rather high, about 15 years</a:t>
            </a:r>
          </a:p>
          <a:p>
            <a:r>
              <a:rPr lang="en-US" dirty="0" smtClean="0"/>
              <a:t>LEO’s need a network of satellites and are appropriate for voice communications</a:t>
            </a:r>
          </a:p>
          <a:p>
            <a:r>
              <a:rPr lang="en-US" dirty="0" smtClean="0"/>
              <a:t>In LEO’s handover is frequent and routing is must</a:t>
            </a:r>
          </a:p>
          <a:p>
            <a:r>
              <a:rPr lang="en-US" dirty="0" smtClean="0"/>
              <a:t>MEO’s are in between LEO’s and GEO’s in every aspect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087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Jochen</a:t>
            </a:r>
            <a:r>
              <a:rPr lang="en-US" dirty="0" smtClean="0"/>
              <a:t> H. Schiller “Mobile communications-second edition”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Ivan Stojmenovic “Handbook of Wireless Networks and Mobile Computing”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Peter </a:t>
            </a:r>
            <a:r>
              <a:rPr lang="fr-FR" dirty="0"/>
              <a:t>T. S. Tam, </a:t>
            </a:r>
            <a:r>
              <a:rPr lang="fr-FR" dirty="0" smtClean="0"/>
              <a:t>John </a:t>
            </a:r>
            <a:r>
              <a:rPr lang="fr-FR" dirty="0"/>
              <a:t>C. S. Lui, H. W. Chan, Cliff </a:t>
            </a:r>
            <a:r>
              <a:rPr lang="fr-FR" dirty="0" err="1" smtClean="0"/>
              <a:t>Cliff</a:t>
            </a:r>
            <a:r>
              <a:rPr lang="fr-FR" dirty="0" smtClean="0"/>
              <a:t> N. </a:t>
            </a:r>
            <a:r>
              <a:rPr lang="en-US" dirty="0" err="1" smtClean="0"/>
              <a:t>Sze</a:t>
            </a:r>
            <a:r>
              <a:rPr lang="en-US" dirty="0"/>
              <a:t>, and C. N. </a:t>
            </a:r>
            <a:r>
              <a:rPr lang="en-US" dirty="0" err="1"/>
              <a:t>Sze</a:t>
            </a:r>
            <a:r>
              <a:rPr lang="en-US" dirty="0"/>
              <a:t>, </a:t>
            </a:r>
            <a:r>
              <a:rPr lang="en-US" dirty="0" smtClean="0"/>
              <a:t>“An </a:t>
            </a:r>
            <a:r>
              <a:rPr lang="en-US" dirty="0"/>
              <a:t>optimized routing </a:t>
            </a:r>
            <a:r>
              <a:rPr lang="en-US" dirty="0" smtClean="0"/>
              <a:t>scheme and </a:t>
            </a:r>
            <a:r>
              <a:rPr lang="en-US" dirty="0"/>
              <a:t>a channel reservation strategy for a low </a:t>
            </a:r>
            <a:r>
              <a:rPr lang="en-US" dirty="0" smtClean="0"/>
              <a:t>earth orbit </a:t>
            </a:r>
            <a:r>
              <a:rPr lang="en-US" dirty="0"/>
              <a:t>satellite </a:t>
            </a:r>
            <a:r>
              <a:rPr lang="en-US" dirty="0" smtClean="0"/>
              <a:t>system”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www.google.com/images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3"/>
              </a:rPr>
              <a:t>http://www.authorstream.com/Presentation/Ravi4000-479427-satellite-communication/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4"/>
              </a:rPr>
              <a:t>http://www.authorstream.com/Presentation/girishkp-117951-introduction-satellite-communication-satellitemodule-1-science-technology-ppt-powerpoint/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209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en-US" dirty="0" smtClean="0"/>
              <a:t>			Thank you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000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/>
              <a:t>What is a satellite?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6876256" cy="5030019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•"/>
            </a:pPr>
            <a:r>
              <a:rPr lang="en-US" dirty="0"/>
              <a:t>A</a:t>
            </a:r>
            <a:r>
              <a:rPr lang="en-US" dirty="0" smtClean="0"/>
              <a:t> satellite is simply any body that moves around another (usually much larger) one in a mathematically predictable path called an orbit</a:t>
            </a:r>
          </a:p>
          <a:p>
            <a:pPr>
              <a:buFontTx/>
              <a:buChar char="•"/>
            </a:pPr>
            <a:r>
              <a:rPr lang="en-US" dirty="0" smtClean="0"/>
              <a:t>A communication satellite is a microwave repeater station in space that is used for telecommunication , radio and television signals</a:t>
            </a:r>
          </a:p>
          <a:p>
            <a:pPr>
              <a:buFontTx/>
              <a:buChar char="•"/>
            </a:pPr>
            <a:r>
              <a:rPr lang="en-US" dirty="0" smtClean="0"/>
              <a:t>The first man made satellite with radio transmitter was launched in 1957</a:t>
            </a:r>
          </a:p>
          <a:p>
            <a:pPr>
              <a:buFontTx/>
              <a:buChar char="•"/>
            </a:pPr>
            <a:r>
              <a:rPr lang="en-US" dirty="0" smtClean="0"/>
              <a:t>There are about 750 satellite in the space, most of them are used for communication</a:t>
            </a:r>
          </a:p>
          <a:p>
            <a:endParaRPr lang="en-US" dirty="0"/>
          </a:p>
        </p:txBody>
      </p:sp>
      <p:pic>
        <p:nvPicPr>
          <p:cNvPr id="4" name="Picture 4" descr="satellit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25144"/>
            <a:ext cx="2664296" cy="189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3283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Communication satellites bring the world to you anywhere and any time…..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8629117"/>
              </p:ext>
            </p:extLst>
          </p:nvPr>
        </p:nvGraphicFramePr>
        <p:xfrm>
          <a:off x="1900238" y="2278063"/>
          <a:ext cx="4581525" cy="3171825"/>
        </p:xfrm>
        <a:graphic>
          <a:graphicData uri="http://schemas.openxmlformats.org/presentationml/2006/ole">
            <p:oleObj spid="_x0000_s1044" name="Bitmap Image" r:id="rId3" imgW="4580952" imgH="3172268" progId="PBrush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6824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en-US" dirty="0" smtClean="0"/>
              <a:t>Working…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Two Stations on Earth want to communicate through radio broadcast but are too far away to use conventional means ?</a:t>
            </a:r>
          </a:p>
          <a:p>
            <a:r>
              <a:rPr lang="en-US" dirty="0" smtClean="0"/>
              <a:t>The two stations can use a satellite as a relay station for their communication</a:t>
            </a:r>
          </a:p>
          <a:p>
            <a:r>
              <a:rPr lang="en-US" dirty="0" smtClean="0"/>
              <a:t>One </a:t>
            </a:r>
            <a:r>
              <a:rPr lang="en-US" b="1" dirty="0" smtClean="0"/>
              <a:t>Earth Station </a:t>
            </a:r>
            <a:r>
              <a:rPr lang="en-US" dirty="0" smtClean="0"/>
              <a:t>transmits the signals to the satellite. </a:t>
            </a:r>
            <a:r>
              <a:rPr lang="en-US" b="1" dirty="0" smtClean="0"/>
              <a:t>Up link</a:t>
            </a:r>
            <a:r>
              <a:rPr lang="en-US" dirty="0" smtClean="0"/>
              <a:t> </a:t>
            </a:r>
            <a:r>
              <a:rPr lang="en-US" b="1" dirty="0" smtClean="0"/>
              <a:t>frequency</a:t>
            </a:r>
            <a:r>
              <a:rPr lang="en-US" dirty="0" smtClean="0"/>
              <a:t> is the frequency at which Ground Station is communicating with Satellite</a:t>
            </a:r>
          </a:p>
          <a:p>
            <a:r>
              <a:rPr lang="en-US" dirty="0" smtClean="0"/>
              <a:t>The satellite </a:t>
            </a:r>
            <a:r>
              <a:rPr lang="en-US" b="1" dirty="0" smtClean="0"/>
              <a:t>Transponder</a:t>
            </a:r>
            <a:r>
              <a:rPr lang="en-US" dirty="0" smtClean="0"/>
              <a:t> converts the signal and sends it down to the second earth station.  This frequency is called a </a:t>
            </a:r>
            <a:r>
              <a:rPr lang="en-US" b="1" dirty="0" smtClean="0"/>
              <a:t>Downlink 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030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1" name="Text Box 31"/>
          <p:cNvSpPr txBox="1">
            <a:spLocks noChangeArrowheads="1"/>
          </p:cNvSpPr>
          <p:nvPr/>
        </p:nvSpPr>
        <p:spPr bwMode="auto">
          <a:xfrm>
            <a:off x="3933825" y="3538538"/>
            <a:ext cx="1273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sz="1400"/>
              <a:t>base station</a:t>
            </a:r>
          </a:p>
          <a:p>
            <a:pPr algn="ctr"/>
            <a:r>
              <a:rPr lang="de-DE" sz="1400"/>
              <a:t>or gateway</a:t>
            </a:r>
          </a:p>
        </p:txBody>
      </p:sp>
      <p:cxnSp>
        <p:nvCxnSpPr>
          <p:cNvPr id="92234" name="AutoShape 74"/>
          <p:cNvCxnSpPr>
            <a:cxnSpLocks noChangeShapeType="1"/>
            <a:stCxn id="92191" idx="2"/>
            <a:endCxn id="92215" idx="2"/>
          </p:cNvCxnSpPr>
          <p:nvPr/>
        </p:nvCxnSpPr>
        <p:spPr bwMode="auto">
          <a:xfrm rot="16200000" flipH="1">
            <a:off x="4673601" y="3952875"/>
            <a:ext cx="747712" cy="954087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811212"/>
          </a:xfrm>
        </p:spPr>
        <p:txBody>
          <a:bodyPr/>
          <a:lstStyle/>
          <a:p>
            <a:r>
              <a:rPr lang="de-DE" dirty="0"/>
              <a:t>Classical satellite systems</a:t>
            </a:r>
          </a:p>
        </p:txBody>
      </p:sp>
      <p:graphicFrame>
        <p:nvGraphicFramePr>
          <p:cNvPr id="92167" name="Object 7"/>
          <p:cNvGraphicFramePr>
            <a:graphicFrameLocks noChangeAspect="1"/>
          </p:cNvGraphicFramePr>
          <p:nvPr>
            <p:ph idx="1"/>
          </p:nvPr>
        </p:nvGraphicFramePr>
        <p:xfrm>
          <a:off x="2483768" y="980728"/>
          <a:ext cx="935037" cy="649287"/>
        </p:xfrm>
        <a:graphic>
          <a:graphicData uri="http://schemas.openxmlformats.org/presentationml/2006/ole">
            <p:oleObj spid="_x0000_s2147" name="Clip" r:id="rId4" imgW="4487863" imgH="3116263" progId="">
              <p:embed/>
            </p:oleObj>
          </a:graphicData>
        </a:graphic>
      </p:graphicFrame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4083050" y="3041650"/>
          <a:ext cx="485775" cy="496888"/>
        </p:xfrm>
        <a:graphic>
          <a:graphicData uri="http://schemas.openxmlformats.org/presentationml/2006/ole">
            <p:oleObj spid="_x0000_s2146" name="Clip" r:id="rId5" imgW="840334" imgH="859536" progId="">
              <p:embed/>
            </p:oleObj>
          </a:graphicData>
        </a:graphic>
      </p:graphicFrame>
      <p:grpSp>
        <p:nvGrpSpPr>
          <p:cNvPr id="92205" name="Group 45"/>
          <p:cNvGrpSpPr>
            <a:grpSpLocks/>
          </p:cNvGrpSpPr>
          <p:nvPr/>
        </p:nvGrpSpPr>
        <p:grpSpPr bwMode="auto">
          <a:xfrm flipH="1">
            <a:off x="4568825" y="3035300"/>
            <a:ext cx="488950" cy="503238"/>
            <a:chOff x="2751" y="1847"/>
            <a:chExt cx="308" cy="317"/>
          </a:xfrm>
        </p:grpSpPr>
        <p:sp>
          <p:nvSpPr>
            <p:cNvPr id="92194" name="Freeform 34"/>
            <p:cNvSpPr>
              <a:spLocks/>
            </p:cNvSpPr>
            <p:nvPr/>
          </p:nvSpPr>
          <p:spPr bwMode="auto">
            <a:xfrm>
              <a:off x="2751" y="1847"/>
              <a:ext cx="308" cy="317"/>
            </a:xfrm>
            <a:custGeom>
              <a:avLst/>
              <a:gdLst>
                <a:gd name="T0" fmla="*/ 634 w 925"/>
                <a:gd name="T1" fmla="*/ 671 h 951"/>
                <a:gd name="T2" fmla="*/ 609 w 925"/>
                <a:gd name="T3" fmla="*/ 629 h 951"/>
                <a:gd name="T4" fmla="*/ 506 w 925"/>
                <a:gd name="T5" fmla="*/ 668 h 951"/>
                <a:gd name="T6" fmla="*/ 537 w 925"/>
                <a:gd name="T7" fmla="*/ 765 h 951"/>
                <a:gd name="T8" fmla="*/ 609 w 925"/>
                <a:gd name="T9" fmla="*/ 710 h 951"/>
                <a:gd name="T10" fmla="*/ 609 w 925"/>
                <a:gd name="T11" fmla="*/ 921 h 951"/>
                <a:gd name="T12" fmla="*/ 534 w 925"/>
                <a:gd name="T13" fmla="*/ 788 h 951"/>
                <a:gd name="T14" fmla="*/ 455 w 925"/>
                <a:gd name="T15" fmla="*/ 851 h 951"/>
                <a:gd name="T16" fmla="*/ 527 w 925"/>
                <a:gd name="T17" fmla="*/ 774 h 951"/>
                <a:gd name="T18" fmla="*/ 455 w 925"/>
                <a:gd name="T19" fmla="*/ 851 h 951"/>
                <a:gd name="T20" fmla="*/ 445 w 925"/>
                <a:gd name="T21" fmla="*/ 893 h 951"/>
                <a:gd name="T22" fmla="*/ 609 w 925"/>
                <a:gd name="T23" fmla="*/ 921 h 951"/>
                <a:gd name="T24" fmla="*/ 609 w 925"/>
                <a:gd name="T25" fmla="*/ 689 h 951"/>
                <a:gd name="T26" fmla="*/ 506 w 925"/>
                <a:gd name="T27" fmla="*/ 668 h 951"/>
                <a:gd name="T28" fmla="*/ 634 w 925"/>
                <a:gd name="T29" fmla="*/ 671 h 951"/>
                <a:gd name="T30" fmla="*/ 754 w 925"/>
                <a:gd name="T31" fmla="*/ 673 h 951"/>
                <a:gd name="T32" fmla="*/ 635 w 925"/>
                <a:gd name="T33" fmla="*/ 706 h 951"/>
                <a:gd name="T34" fmla="*/ 642 w 925"/>
                <a:gd name="T35" fmla="*/ 916 h 951"/>
                <a:gd name="T36" fmla="*/ 925 w 925"/>
                <a:gd name="T37" fmla="*/ 862 h 951"/>
                <a:gd name="T38" fmla="*/ 400 w 925"/>
                <a:gd name="T39" fmla="*/ 915 h 951"/>
                <a:gd name="T40" fmla="*/ 457 w 925"/>
                <a:gd name="T41" fmla="*/ 590 h 951"/>
                <a:gd name="T42" fmla="*/ 263 w 925"/>
                <a:gd name="T43" fmla="*/ 551 h 951"/>
                <a:gd name="T44" fmla="*/ 207 w 925"/>
                <a:gd name="T45" fmla="*/ 554 h 951"/>
                <a:gd name="T46" fmla="*/ 157 w 925"/>
                <a:gd name="T47" fmla="*/ 553 h 951"/>
                <a:gd name="T48" fmla="*/ 113 w 925"/>
                <a:gd name="T49" fmla="*/ 548 h 951"/>
                <a:gd name="T50" fmla="*/ 74 w 925"/>
                <a:gd name="T51" fmla="*/ 538 h 951"/>
                <a:gd name="T52" fmla="*/ 44 w 925"/>
                <a:gd name="T53" fmla="*/ 528 h 951"/>
                <a:gd name="T54" fmla="*/ 22 w 925"/>
                <a:gd name="T55" fmla="*/ 517 h 951"/>
                <a:gd name="T56" fmla="*/ 7 w 925"/>
                <a:gd name="T57" fmla="*/ 506 h 951"/>
                <a:gd name="T58" fmla="*/ 0 w 925"/>
                <a:gd name="T59" fmla="*/ 492 h 951"/>
                <a:gd name="T60" fmla="*/ 4 w 925"/>
                <a:gd name="T61" fmla="*/ 467 h 951"/>
                <a:gd name="T62" fmla="*/ 22 w 925"/>
                <a:gd name="T63" fmla="*/ 434 h 951"/>
                <a:gd name="T64" fmla="*/ 52 w 925"/>
                <a:gd name="T65" fmla="*/ 395 h 951"/>
                <a:gd name="T66" fmla="*/ 92 w 925"/>
                <a:gd name="T67" fmla="*/ 351 h 951"/>
                <a:gd name="T68" fmla="*/ 143 w 925"/>
                <a:gd name="T69" fmla="*/ 305 h 951"/>
                <a:gd name="T70" fmla="*/ 202 w 925"/>
                <a:gd name="T71" fmla="*/ 256 h 951"/>
                <a:gd name="T72" fmla="*/ 268 w 925"/>
                <a:gd name="T73" fmla="*/ 206 h 951"/>
                <a:gd name="T74" fmla="*/ 260 w 925"/>
                <a:gd name="T75" fmla="*/ 119 h 951"/>
                <a:gd name="T76" fmla="*/ 400 w 925"/>
                <a:gd name="T77" fmla="*/ 123 h 951"/>
                <a:gd name="T78" fmla="*/ 472 w 925"/>
                <a:gd name="T79" fmla="*/ 86 h 951"/>
                <a:gd name="T80" fmla="*/ 538 w 925"/>
                <a:gd name="T81" fmla="*/ 54 h 951"/>
                <a:gd name="T82" fmla="*/ 599 w 925"/>
                <a:gd name="T83" fmla="*/ 31 h 951"/>
                <a:gd name="T84" fmla="*/ 654 w 925"/>
                <a:gd name="T85" fmla="*/ 14 h 951"/>
                <a:gd name="T86" fmla="*/ 701 w 925"/>
                <a:gd name="T87" fmla="*/ 4 h 951"/>
                <a:gd name="T88" fmla="*/ 739 w 925"/>
                <a:gd name="T89" fmla="*/ 0 h 951"/>
                <a:gd name="T90" fmla="*/ 767 w 925"/>
                <a:gd name="T91" fmla="*/ 2 h 951"/>
                <a:gd name="T92" fmla="*/ 782 w 925"/>
                <a:gd name="T93" fmla="*/ 10 h 951"/>
                <a:gd name="T94" fmla="*/ 801 w 925"/>
                <a:gd name="T95" fmla="*/ 68 h 951"/>
                <a:gd name="T96" fmla="*/ 789 w 925"/>
                <a:gd name="T97" fmla="*/ 145 h 951"/>
                <a:gd name="T98" fmla="*/ 754 w 925"/>
                <a:gd name="T99" fmla="*/ 230 h 951"/>
                <a:gd name="T100" fmla="*/ 704 w 925"/>
                <a:gd name="T101" fmla="*/ 308 h 951"/>
                <a:gd name="T102" fmla="*/ 925 w 925"/>
                <a:gd name="T103" fmla="*/ 862 h 951"/>
                <a:gd name="T104" fmla="*/ 729 w 925"/>
                <a:gd name="T105" fmla="*/ 761 h 951"/>
                <a:gd name="T106" fmla="*/ 852 w 925"/>
                <a:gd name="T107" fmla="*/ 809 h 951"/>
                <a:gd name="T108" fmla="*/ 739 w 925"/>
                <a:gd name="T109" fmla="*/ 744 h 951"/>
                <a:gd name="T110" fmla="*/ 642 w 925"/>
                <a:gd name="T111" fmla="*/ 916 h 951"/>
                <a:gd name="T112" fmla="*/ 716 w 925"/>
                <a:gd name="T113" fmla="*/ 751 h 951"/>
                <a:gd name="T114" fmla="*/ 636 w 925"/>
                <a:gd name="T115" fmla="*/ 689 h 951"/>
                <a:gd name="T116" fmla="*/ 754 w 925"/>
                <a:gd name="T117" fmla="*/ 673 h 951"/>
                <a:gd name="T118" fmla="*/ 671 w 925"/>
                <a:gd name="T119" fmla="*/ 550 h 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25" h="951">
                  <a:moveTo>
                    <a:pt x="634" y="599"/>
                  </a:moveTo>
                  <a:lnTo>
                    <a:pt x="634" y="671"/>
                  </a:lnTo>
                  <a:lnTo>
                    <a:pt x="609" y="672"/>
                  </a:lnTo>
                  <a:lnTo>
                    <a:pt x="609" y="629"/>
                  </a:lnTo>
                  <a:lnTo>
                    <a:pt x="515" y="634"/>
                  </a:lnTo>
                  <a:lnTo>
                    <a:pt x="506" y="668"/>
                  </a:lnTo>
                  <a:lnTo>
                    <a:pt x="501" y="685"/>
                  </a:lnTo>
                  <a:lnTo>
                    <a:pt x="537" y="765"/>
                  </a:lnTo>
                  <a:lnTo>
                    <a:pt x="609" y="689"/>
                  </a:lnTo>
                  <a:lnTo>
                    <a:pt x="609" y="710"/>
                  </a:lnTo>
                  <a:lnTo>
                    <a:pt x="544" y="778"/>
                  </a:lnTo>
                  <a:lnTo>
                    <a:pt x="609" y="921"/>
                  </a:lnTo>
                  <a:lnTo>
                    <a:pt x="594" y="919"/>
                  </a:lnTo>
                  <a:lnTo>
                    <a:pt x="534" y="788"/>
                  </a:lnTo>
                  <a:lnTo>
                    <a:pt x="448" y="878"/>
                  </a:lnTo>
                  <a:lnTo>
                    <a:pt x="455" y="851"/>
                  </a:lnTo>
                  <a:lnTo>
                    <a:pt x="527" y="774"/>
                  </a:lnTo>
                  <a:lnTo>
                    <a:pt x="527" y="774"/>
                  </a:lnTo>
                  <a:lnTo>
                    <a:pt x="496" y="706"/>
                  </a:lnTo>
                  <a:lnTo>
                    <a:pt x="455" y="851"/>
                  </a:lnTo>
                  <a:lnTo>
                    <a:pt x="448" y="878"/>
                  </a:lnTo>
                  <a:lnTo>
                    <a:pt x="445" y="893"/>
                  </a:lnTo>
                  <a:lnTo>
                    <a:pt x="594" y="919"/>
                  </a:lnTo>
                  <a:lnTo>
                    <a:pt x="609" y="921"/>
                  </a:lnTo>
                  <a:lnTo>
                    <a:pt x="609" y="710"/>
                  </a:lnTo>
                  <a:lnTo>
                    <a:pt x="609" y="689"/>
                  </a:lnTo>
                  <a:lnTo>
                    <a:pt x="501" y="685"/>
                  </a:lnTo>
                  <a:lnTo>
                    <a:pt x="506" y="668"/>
                  </a:lnTo>
                  <a:lnTo>
                    <a:pt x="609" y="672"/>
                  </a:lnTo>
                  <a:lnTo>
                    <a:pt x="634" y="671"/>
                  </a:lnTo>
                  <a:lnTo>
                    <a:pt x="744" y="655"/>
                  </a:lnTo>
                  <a:lnTo>
                    <a:pt x="754" y="673"/>
                  </a:lnTo>
                  <a:lnTo>
                    <a:pt x="636" y="689"/>
                  </a:lnTo>
                  <a:lnTo>
                    <a:pt x="635" y="706"/>
                  </a:lnTo>
                  <a:lnTo>
                    <a:pt x="634" y="902"/>
                  </a:lnTo>
                  <a:lnTo>
                    <a:pt x="642" y="916"/>
                  </a:lnTo>
                  <a:lnTo>
                    <a:pt x="883" y="847"/>
                  </a:lnTo>
                  <a:lnTo>
                    <a:pt x="925" y="862"/>
                  </a:lnTo>
                  <a:lnTo>
                    <a:pt x="616" y="951"/>
                  </a:lnTo>
                  <a:lnTo>
                    <a:pt x="400" y="915"/>
                  </a:lnTo>
                  <a:lnTo>
                    <a:pt x="487" y="626"/>
                  </a:lnTo>
                  <a:lnTo>
                    <a:pt x="457" y="590"/>
                  </a:lnTo>
                  <a:lnTo>
                    <a:pt x="292" y="547"/>
                  </a:lnTo>
                  <a:lnTo>
                    <a:pt x="263" y="551"/>
                  </a:lnTo>
                  <a:lnTo>
                    <a:pt x="234" y="553"/>
                  </a:lnTo>
                  <a:lnTo>
                    <a:pt x="207" y="554"/>
                  </a:lnTo>
                  <a:lnTo>
                    <a:pt x="181" y="554"/>
                  </a:lnTo>
                  <a:lnTo>
                    <a:pt x="157" y="553"/>
                  </a:lnTo>
                  <a:lnTo>
                    <a:pt x="134" y="551"/>
                  </a:lnTo>
                  <a:lnTo>
                    <a:pt x="113" y="548"/>
                  </a:lnTo>
                  <a:lnTo>
                    <a:pt x="93" y="544"/>
                  </a:lnTo>
                  <a:lnTo>
                    <a:pt x="74" y="538"/>
                  </a:lnTo>
                  <a:lnTo>
                    <a:pt x="59" y="533"/>
                  </a:lnTo>
                  <a:lnTo>
                    <a:pt x="44" y="528"/>
                  </a:lnTo>
                  <a:lnTo>
                    <a:pt x="32" y="523"/>
                  </a:lnTo>
                  <a:lnTo>
                    <a:pt x="22" y="517"/>
                  </a:lnTo>
                  <a:lnTo>
                    <a:pt x="13" y="512"/>
                  </a:lnTo>
                  <a:lnTo>
                    <a:pt x="7" y="506"/>
                  </a:lnTo>
                  <a:lnTo>
                    <a:pt x="4" y="501"/>
                  </a:lnTo>
                  <a:lnTo>
                    <a:pt x="0" y="492"/>
                  </a:lnTo>
                  <a:lnTo>
                    <a:pt x="1" y="481"/>
                  </a:lnTo>
                  <a:lnTo>
                    <a:pt x="4" y="467"/>
                  </a:lnTo>
                  <a:lnTo>
                    <a:pt x="11" y="452"/>
                  </a:lnTo>
                  <a:lnTo>
                    <a:pt x="22" y="434"/>
                  </a:lnTo>
                  <a:lnTo>
                    <a:pt x="35" y="415"/>
                  </a:lnTo>
                  <a:lnTo>
                    <a:pt x="52" y="395"/>
                  </a:lnTo>
                  <a:lnTo>
                    <a:pt x="70" y="374"/>
                  </a:lnTo>
                  <a:lnTo>
                    <a:pt x="92" y="351"/>
                  </a:lnTo>
                  <a:lnTo>
                    <a:pt x="117" y="329"/>
                  </a:lnTo>
                  <a:lnTo>
                    <a:pt x="143" y="305"/>
                  </a:lnTo>
                  <a:lnTo>
                    <a:pt x="172" y="280"/>
                  </a:lnTo>
                  <a:lnTo>
                    <a:pt x="202" y="256"/>
                  </a:lnTo>
                  <a:lnTo>
                    <a:pt x="234" y="231"/>
                  </a:lnTo>
                  <a:lnTo>
                    <a:pt x="268" y="206"/>
                  </a:lnTo>
                  <a:lnTo>
                    <a:pt x="303" y="183"/>
                  </a:lnTo>
                  <a:lnTo>
                    <a:pt x="260" y="119"/>
                  </a:lnTo>
                  <a:lnTo>
                    <a:pt x="351" y="58"/>
                  </a:lnTo>
                  <a:lnTo>
                    <a:pt x="400" y="123"/>
                  </a:lnTo>
                  <a:lnTo>
                    <a:pt x="437" y="103"/>
                  </a:lnTo>
                  <a:lnTo>
                    <a:pt x="472" y="86"/>
                  </a:lnTo>
                  <a:lnTo>
                    <a:pt x="505" y="69"/>
                  </a:lnTo>
                  <a:lnTo>
                    <a:pt x="538" y="54"/>
                  </a:lnTo>
                  <a:lnTo>
                    <a:pt x="569" y="42"/>
                  </a:lnTo>
                  <a:lnTo>
                    <a:pt x="599" y="31"/>
                  </a:lnTo>
                  <a:lnTo>
                    <a:pt x="628" y="21"/>
                  </a:lnTo>
                  <a:lnTo>
                    <a:pt x="654" y="14"/>
                  </a:lnTo>
                  <a:lnTo>
                    <a:pt x="679" y="8"/>
                  </a:lnTo>
                  <a:lnTo>
                    <a:pt x="701" y="4"/>
                  </a:lnTo>
                  <a:lnTo>
                    <a:pt x="721" y="1"/>
                  </a:lnTo>
                  <a:lnTo>
                    <a:pt x="739" y="0"/>
                  </a:lnTo>
                  <a:lnTo>
                    <a:pt x="754" y="0"/>
                  </a:lnTo>
                  <a:lnTo>
                    <a:pt x="767" y="2"/>
                  </a:lnTo>
                  <a:lnTo>
                    <a:pt x="776" y="5"/>
                  </a:lnTo>
                  <a:lnTo>
                    <a:pt x="782" y="10"/>
                  </a:lnTo>
                  <a:lnTo>
                    <a:pt x="796" y="36"/>
                  </a:lnTo>
                  <a:lnTo>
                    <a:pt x="801" y="68"/>
                  </a:lnTo>
                  <a:lnTo>
                    <a:pt x="799" y="105"/>
                  </a:lnTo>
                  <a:lnTo>
                    <a:pt x="789" y="145"/>
                  </a:lnTo>
                  <a:lnTo>
                    <a:pt x="774" y="188"/>
                  </a:lnTo>
                  <a:lnTo>
                    <a:pt x="754" y="230"/>
                  </a:lnTo>
                  <a:lnTo>
                    <a:pt x="730" y="271"/>
                  </a:lnTo>
                  <a:lnTo>
                    <a:pt x="704" y="308"/>
                  </a:lnTo>
                  <a:lnTo>
                    <a:pt x="688" y="525"/>
                  </a:lnTo>
                  <a:lnTo>
                    <a:pt x="925" y="862"/>
                  </a:lnTo>
                  <a:lnTo>
                    <a:pt x="883" y="847"/>
                  </a:lnTo>
                  <a:lnTo>
                    <a:pt x="729" y="761"/>
                  </a:lnTo>
                  <a:lnTo>
                    <a:pt x="739" y="744"/>
                  </a:lnTo>
                  <a:lnTo>
                    <a:pt x="852" y="809"/>
                  </a:lnTo>
                  <a:lnTo>
                    <a:pt x="767" y="687"/>
                  </a:lnTo>
                  <a:lnTo>
                    <a:pt x="739" y="744"/>
                  </a:lnTo>
                  <a:lnTo>
                    <a:pt x="729" y="761"/>
                  </a:lnTo>
                  <a:lnTo>
                    <a:pt x="642" y="916"/>
                  </a:lnTo>
                  <a:lnTo>
                    <a:pt x="634" y="902"/>
                  </a:lnTo>
                  <a:lnTo>
                    <a:pt x="716" y="751"/>
                  </a:lnTo>
                  <a:lnTo>
                    <a:pt x="635" y="706"/>
                  </a:lnTo>
                  <a:lnTo>
                    <a:pt x="636" y="689"/>
                  </a:lnTo>
                  <a:lnTo>
                    <a:pt x="724" y="736"/>
                  </a:lnTo>
                  <a:lnTo>
                    <a:pt x="754" y="673"/>
                  </a:lnTo>
                  <a:lnTo>
                    <a:pt x="744" y="655"/>
                  </a:lnTo>
                  <a:lnTo>
                    <a:pt x="671" y="550"/>
                  </a:lnTo>
                  <a:lnTo>
                    <a:pt x="634" y="5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95" name="Freeform 35"/>
            <p:cNvSpPr>
              <a:spLocks/>
            </p:cNvSpPr>
            <p:nvPr/>
          </p:nvSpPr>
          <p:spPr bwMode="auto">
            <a:xfrm>
              <a:off x="2902" y="1964"/>
              <a:ext cx="71" cy="75"/>
            </a:xfrm>
            <a:custGeom>
              <a:avLst/>
              <a:gdLst>
                <a:gd name="T0" fmla="*/ 163 w 212"/>
                <a:gd name="T1" fmla="*/ 225 h 225"/>
                <a:gd name="T2" fmla="*/ 135 w 212"/>
                <a:gd name="T3" fmla="*/ 192 h 225"/>
                <a:gd name="T4" fmla="*/ 0 w 212"/>
                <a:gd name="T5" fmla="*/ 147 h 225"/>
                <a:gd name="T6" fmla="*/ 11 w 212"/>
                <a:gd name="T7" fmla="*/ 143 h 225"/>
                <a:gd name="T8" fmla="*/ 21 w 212"/>
                <a:gd name="T9" fmla="*/ 138 h 225"/>
                <a:gd name="T10" fmla="*/ 31 w 212"/>
                <a:gd name="T11" fmla="*/ 133 h 225"/>
                <a:gd name="T12" fmla="*/ 43 w 212"/>
                <a:gd name="T13" fmla="*/ 127 h 225"/>
                <a:gd name="T14" fmla="*/ 53 w 212"/>
                <a:gd name="T15" fmla="*/ 122 h 225"/>
                <a:gd name="T16" fmla="*/ 63 w 212"/>
                <a:gd name="T17" fmla="*/ 117 h 225"/>
                <a:gd name="T18" fmla="*/ 74 w 212"/>
                <a:gd name="T19" fmla="*/ 111 h 225"/>
                <a:gd name="T20" fmla="*/ 84 w 212"/>
                <a:gd name="T21" fmla="*/ 105 h 225"/>
                <a:gd name="T22" fmla="*/ 101 w 212"/>
                <a:gd name="T23" fmla="*/ 94 h 225"/>
                <a:gd name="T24" fmla="*/ 117 w 212"/>
                <a:gd name="T25" fmla="*/ 83 h 225"/>
                <a:gd name="T26" fmla="*/ 134 w 212"/>
                <a:gd name="T27" fmla="*/ 72 h 225"/>
                <a:gd name="T28" fmla="*/ 150 w 212"/>
                <a:gd name="T29" fmla="*/ 58 h 225"/>
                <a:gd name="T30" fmla="*/ 166 w 212"/>
                <a:gd name="T31" fmla="*/ 45 h 225"/>
                <a:gd name="T32" fmla="*/ 181 w 212"/>
                <a:gd name="T33" fmla="*/ 31 h 225"/>
                <a:gd name="T34" fmla="*/ 197 w 212"/>
                <a:gd name="T35" fmla="*/ 16 h 225"/>
                <a:gd name="T36" fmla="*/ 212 w 212"/>
                <a:gd name="T37" fmla="*/ 0 h 225"/>
                <a:gd name="T38" fmla="*/ 202 w 212"/>
                <a:gd name="T39" fmla="*/ 172 h 225"/>
                <a:gd name="T40" fmla="*/ 163 w 212"/>
                <a:gd name="T41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2" h="225">
                  <a:moveTo>
                    <a:pt x="163" y="225"/>
                  </a:moveTo>
                  <a:lnTo>
                    <a:pt x="135" y="192"/>
                  </a:lnTo>
                  <a:lnTo>
                    <a:pt x="0" y="147"/>
                  </a:lnTo>
                  <a:lnTo>
                    <a:pt x="11" y="143"/>
                  </a:lnTo>
                  <a:lnTo>
                    <a:pt x="21" y="138"/>
                  </a:lnTo>
                  <a:lnTo>
                    <a:pt x="31" y="133"/>
                  </a:lnTo>
                  <a:lnTo>
                    <a:pt x="43" y="127"/>
                  </a:lnTo>
                  <a:lnTo>
                    <a:pt x="53" y="122"/>
                  </a:lnTo>
                  <a:lnTo>
                    <a:pt x="63" y="117"/>
                  </a:lnTo>
                  <a:lnTo>
                    <a:pt x="74" y="111"/>
                  </a:lnTo>
                  <a:lnTo>
                    <a:pt x="84" y="105"/>
                  </a:lnTo>
                  <a:lnTo>
                    <a:pt x="101" y="94"/>
                  </a:lnTo>
                  <a:lnTo>
                    <a:pt x="117" y="83"/>
                  </a:lnTo>
                  <a:lnTo>
                    <a:pt x="134" y="72"/>
                  </a:lnTo>
                  <a:lnTo>
                    <a:pt x="150" y="58"/>
                  </a:lnTo>
                  <a:lnTo>
                    <a:pt x="166" y="45"/>
                  </a:lnTo>
                  <a:lnTo>
                    <a:pt x="181" y="31"/>
                  </a:lnTo>
                  <a:lnTo>
                    <a:pt x="197" y="16"/>
                  </a:lnTo>
                  <a:lnTo>
                    <a:pt x="212" y="0"/>
                  </a:lnTo>
                  <a:lnTo>
                    <a:pt x="202" y="172"/>
                  </a:lnTo>
                  <a:lnTo>
                    <a:pt x="163" y="225"/>
                  </a:lnTo>
                  <a:close/>
                </a:path>
              </a:pathLst>
            </a:custGeom>
            <a:solidFill>
              <a:srgbClr val="D8E0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96" name="Freeform 36"/>
            <p:cNvSpPr>
              <a:spLocks/>
            </p:cNvSpPr>
            <p:nvPr/>
          </p:nvSpPr>
          <p:spPr bwMode="auto">
            <a:xfrm>
              <a:off x="2797" y="1907"/>
              <a:ext cx="197" cy="115"/>
            </a:xfrm>
            <a:custGeom>
              <a:avLst/>
              <a:gdLst>
                <a:gd name="T0" fmla="*/ 578 w 592"/>
                <a:gd name="T1" fmla="*/ 11 h 344"/>
                <a:gd name="T2" fmla="*/ 556 w 592"/>
                <a:gd name="T3" fmla="*/ 34 h 344"/>
                <a:gd name="T4" fmla="*/ 531 w 592"/>
                <a:gd name="T5" fmla="*/ 56 h 344"/>
                <a:gd name="T6" fmla="*/ 506 w 592"/>
                <a:gd name="T7" fmla="*/ 79 h 344"/>
                <a:gd name="T8" fmla="*/ 476 w 592"/>
                <a:gd name="T9" fmla="*/ 103 h 344"/>
                <a:gd name="T10" fmla="*/ 444 w 592"/>
                <a:gd name="T11" fmla="*/ 128 h 344"/>
                <a:gd name="T12" fmla="*/ 409 w 592"/>
                <a:gd name="T13" fmla="*/ 152 h 344"/>
                <a:gd name="T14" fmla="*/ 372 w 592"/>
                <a:gd name="T15" fmla="*/ 175 h 344"/>
                <a:gd name="T16" fmla="*/ 337 w 592"/>
                <a:gd name="T17" fmla="*/ 197 h 344"/>
                <a:gd name="T18" fmla="*/ 305 w 592"/>
                <a:gd name="T19" fmla="*/ 215 h 344"/>
                <a:gd name="T20" fmla="*/ 273 w 592"/>
                <a:gd name="T21" fmla="*/ 232 h 344"/>
                <a:gd name="T22" fmla="*/ 242 w 592"/>
                <a:gd name="T23" fmla="*/ 248 h 344"/>
                <a:gd name="T24" fmla="*/ 211 w 592"/>
                <a:gd name="T25" fmla="*/ 263 h 344"/>
                <a:gd name="T26" fmla="*/ 180 w 592"/>
                <a:gd name="T27" fmla="*/ 278 h 344"/>
                <a:gd name="T28" fmla="*/ 150 w 592"/>
                <a:gd name="T29" fmla="*/ 290 h 344"/>
                <a:gd name="T30" fmla="*/ 120 w 592"/>
                <a:gd name="T31" fmla="*/ 303 h 344"/>
                <a:gd name="T32" fmla="*/ 91 w 592"/>
                <a:gd name="T33" fmla="*/ 313 h 344"/>
                <a:gd name="T34" fmla="*/ 64 w 592"/>
                <a:gd name="T35" fmla="*/ 323 h 344"/>
                <a:gd name="T36" fmla="*/ 37 w 592"/>
                <a:gd name="T37" fmla="*/ 332 h 344"/>
                <a:gd name="T38" fmla="*/ 12 w 592"/>
                <a:gd name="T39" fmla="*/ 338 h 344"/>
                <a:gd name="T40" fmla="*/ 19 w 592"/>
                <a:gd name="T41" fmla="*/ 343 h 344"/>
                <a:gd name="T42" fmla="*/ 58 w 592"/>
                <a:gd name="T43" fmla="*/ 344 h 344"/>
                <a:gd name="T44" fmla="*/ 98 w 592"/>
                <a:gd name="T45" fmla="*/ 343 h 344"/>
                <a:gd name="T46" fmla="*/ 137 w 592"/>
                <a:gd name="T47" fmla="*/ 339 h 344"/>
                <a:gd name="T48" fmla="*/ 175 w 592"/>
                <a:gd name="T49" fmla="*/ 332 h 344"/>
                <a:gd name="T50" fmla="*/ 212 w 592"/>
                <a:gd name="T51" fmla="*/ 323 h 344"/>
                <a:gd name="T52" fmla="*/ 248 w 592"/>
                <a:gd name="T53" fmla="*/ 312 h 344"/>
                <a:gd name="T54" fmla="*/ 281 w 592"/>
                <a:gd name="T55" fmla="*/ 299 h 344"/>
                <a:gd name="T56" fmla="*/ 311 w 592"/>
                <a:gd name="T57" fmla="*/ 288 h 344"/>
                <a:gd name="T58" fmla="*/ 337 w 592"/>
                <a:gd name="T59" fmla="*/ 276 h 344"/>
                <a:gd name="T60" fmla="*/ 360 w 592"/>
                <a:gd name="T61" fmla="*/ 263 h 344"/>
                <a:gd name="T62" fmla="*/ 381 w 592"/>
                <a:gd name="T63" fmla="*/ 251 h 344"/>
                <a:gd name="T64" fmla="*/ 410 w 592"/>
                <a:gd name="T65" fmla="*/ 232 h 344"/>
                <a:gd name="T66" fmla="*/ 446 w 592"/>
                <a:gd name="T67" fmla="*/ 205 h 344"/>
                <a:gd name="T68" fmla="*/ 479 w 592"/>
                <a:gd name="T69" fmla="*/ 177 h 344"/>
                <a:gd name="T70" fmla="*/ 510 w 592"/>
                <a:gd name="T71" fmla="*/ 147 h 344"/>
                <a:gd name="T72" fmla="*/ 536 w 592"/>
                <a:gd name="T73" fmla="*/ 116 h 344"/>
                <a:gd name="T74" fmla="*/ 558 w 592"/>
                <a:gd name="T75" fmla="*/ 83 h 344"/>
                <a:gd name="T76" fmla="*/ 576 w 592"/>
                <a:gd name="T77" fmla="*/ 50 h 344"/>
                <a:gd name="T78" fmla="*/ 588 w 592"/>
                <a:gd name="T79" fmla="*/ 16 h 344"/>
                <a:gd name="T80" fmla="*/ 588 w 592"/>
                <a:gd name="T81" fmla="*/ 1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92" h="344">
                  <a:moveTo>
                    <a:pt x="588" y="1"/>
                  </a:moveTo>
                  <a:lnTo>
                    <a:pt x="578" y="11"/>
                  </a:lnTo>
                  <a:lnTo>
                    <a:pt x="568" y="22"/>
                  </a:lnTo>
                  <a:lnTo>
                    <a:pt x="556" y="34"/>
                  </a:lnTo>
                  <a:lnTo>
                    <a:pt x="544" y="45"/>
                  </a:lnTo>
                  <a:lnTo>
                    <a:pt x="531" y="56"/>
                  </a:lnTo>
                  <a:lnTo>
                    <a:pt x="519" y="68"/>
                  </a:lnTo>
                  <a:lnTo>
                    <a:pt x="506" y="79"/>
                  </a:lnTo>
                  <a:lnTo>
                    <a:pt x="491" y="92"/>
                  </a:lnTo>
                  <a:lnTo>
                    <a:pt x="476" y="103"/>
                  </a:lnTo>
                  <a:lnTo>
                    <a:pt x="460" y="115"/>
                  </a:lnTo>
                  <a:lnTo>
                    <a:pt x="444" y="128"/>
                  </a:lnTo>
                  <a:lnTo>
                    <a:pt x="427" y="139"/>
                  </a:lnTo>
                  <a:lnTo>
                    <a:pt x="409" y="152"/>
                  </a:lnTo>
                  <a:lnTo>
                    <a:pt x="392" y="164"/>
                  </a:lnTo>
                  <a:lnTo>
                    <a:pt x="372" y="175"/>
                  </a:lnTo>
                  <a:lnTo>
                    <a:pt x="352" y="188"/>
                  </a:lnTo>
                  <a:lnTo>
                    <a:pt x="337" y="197"/>
                  </a:lnTo>
                  <a:lnTo>
                    <a:pt x="320" y="206"/>
                  </a:lnTo>
                  <a:lnTo>
                    <a:pt x="305" y="215"/>
                  </a:lnTo>
                  <a:lnTo>
                    <a:pt x="289" y="223"/>
                  </a:lnTo>
                  <a:lnTo>
                    <a:pt x="273" y="232"/>
                  </a:lnTo>
                  <a:lnTo>
                    <a:pt x="257" y="241"/>
                  </a:lnTo>
                  <a:lnTo>
                    <a:pt x="242" y="248"/>
                  </a:lnTo>
                  <a:lnTo>
                    <a:pt x="226" y="256"/>
                  </a:lnTo>
                  <a:lnTo>
                    <a:pt x="211" y="263"/>
                  </a:lnTo>
                  <a:lnTo>
                    <a:pt x="195" y="271"/>
                  </a:lnTo>
                  <a:lnTo>
                    <a:pt x="180" y="278"/>
                  </a:lnTo>
                  <a:lnTo>
                    <a:pt x="164" y="284"/>
                  </a:lnTo>
                  <a:lnTo>
                    <a:pt x="150" y="290"/>
                  </a:lnTo>
                  <a:lnTo>
                    <a:pt x="134" y="296"/>
                  </a:lnTo>
                  <a:lnTo>
                    <a:pt x="120" y="303"/>
                  </a:lnTo>
                  <a:lnTo>
                    <a:pt x="105" y="308"/>
                  </a:lnTo>
                  <a:lnTo>
                    <a:pt x="91" y="313"/>
                  </a:lnTo>
                  <a:lnTo>
                    <a:pt x="77" y="318"/>
                  </a:lnTo>
                  <a:lnTo>
                    <a:pt x="64" y="323"/>
                  </a:lnTo>
                  <a:lnTo>
                    <a:pt x="50" y="327"/>
                  </a:lnTo>
                  <a:lnTo>
                    <a:pt x="37" y="332"/>
                  </a:lnTo>
                  <a:lnTo>
                    <a:pt x="24" y="335"/>
                  </a:lnTo>
                  <a:lnTo>
                    <a:pt x="12" y="338"/>
                  </a:lnTo>
                  <a:lnTo>
                    <a:pt x="0" y="341"/>
                  </a:lnTo>
                  <a:lnTo>
                    <a:pt x="19" y="343"/>
                  </a:lnTo>
                  <a:lnTo>
                    <a:pt x="39" y="344"/>
                  </a:lnTo>
                  <a:lnTo>
                    <a:pt x="58" y="344"/>
                  </a:lnTo>
                  <a:lnTo>
                    <a:pt x="79" y="344"/>
                  </a:lnTo>
                  <a:lnTo>
                    <a:pt x="98" y="343"/>
                  </a:lnTo>
                  <a:lnTo>
                    <a:pt x="117" y="341"/>
                  </a:lnTo>
                  <a:lnTo>
                    <a:pt x="137" y="339"/>
                  </a:lnTo>
                  <a:lnTo>
                    <a:pt x="157" y="336"/>
                  </a:lnTo>
                  <a:lnTo>
                    <a:pt x="175" y="332"/>
                  </a:lnTo>
                  <a:lnTo>
                    <a:pt x="194" y="327"/>
                  </a:lnTo>
                  <a:lnTo>
                    <a:pt x="212" y="323"/>
                  </a:lnTo>
                  <a:lnTo>
                    <a:pt x="230" y="318"/>
                  </a:lnTo>
                  <a:lnTo>
                    <a:pt x="248" y="312"/>
                  </a:lnTo>
                  <a:lnTo>
                    <a:pt x="264" y="307"/>
                  </a:lnTo>
                  <a:lnTo>
                    <a:pt x="281" y="299"/>
                  </a:lnTo>
                  <a:lnTo>
                    <a:pt x="298" y="293"/>
                  </a:lnTo>
                  <a:lnTo>
                    <a:pt x="311" y="288"/>
                  </a:lnTo>
                  <a:lnTo>
                    <a:pt x="323" y="282"/>
                  </a:lnTo>
                  <a:lnTo>
                    <a:pt x="337" y="276"/>
                  </a:lnTo>
                  <a:lnTo>
                    <a:pt x="348" y="269"/>
                  </a:lnTo>
                  <a:lnTo>
                    <a:pt x="360" y="263"/>
                  </a:lnTo>
                  <a:lnTo>
                    <a:pt x="371" y="257"/>
                  </a:lnTo>
                  <a:lnTo>
                    <a:pt x="381" y="251"/>
                  </a:lnTo>
                  <a:lnTo>
                    <a:pt x="392" y="245"/>
                  </a:lnTo>
                  <a:lnTo>
                    <a:pt x="410" y="232"/>
                  </a:lnTo>
                  <a:lnTo>
                    <a:pt x="428" y="219"/>
                  </a:lnTo>
                  <a:lnTo>
                    <a:pt x="446" y="205"/>
                  </a:lnTo>
                  <a:lnTo>
                    <a:pt x="463" y="192"/>
                  </a:lnTo>
                  <a:lnTo>
                    <a:pt x="479" y="177"/>
                  </a:lnTo>
                  <a:lnTo>
                    <a:pt x="494" y="163"/>
                  </a:lnTo>
                  <a:lnTo>
                    <a:pt x="510" y="147"/>
                  </a:lnTo>
                  <a:lnTo>
                    <a:pt x="523" y="132"/>
                  </a:lnTo>
                  <a:lnTo>
                    <a:pt x="536" y="116"/>
                  </a:lnTo>
                  <a:lnTo>
                    <a:pt x="548" y="100"/>
                  </a:lnTo>
                  <a:lnTo>
                    <a:pt x="558" y="83"/>
                  </a:lnTo>
                  <a:lnTo>
                    <a:pt x="568" y="67"/>
                  </a:lnTo>
                  <a:lnTo>
                    <a:pt x="576" y="50"/>
                  </a:lnTo>
                  <a:lnTo>
                    <a:pt x="583" y="34"/>
                  </a:lnTo>
                  <a:lnTo>
                    <a:pt x="588" y="16"/>
                  </a:lnTo>
                  <a:lnTo>
                    <a:pt x="592" y="0"/>
                  </a:lnTo>
                  <a:lnTo>
                    <a:pt x="588" y="1"/>
                  </a:lnTo>
                  <a:close/>
                </a:path>
              </a:pathLst>
            </a:custGeom>
            <a:solidFill>
              <a:srgbClr val="D8E0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97" name="Freeform 37"/>
            <p:cNvSpPr>
              <a:spLocks/>
            </p:cNvSpPr>
            <p:nvPr/>
          </p:nvSpPr>
          <p:spPr bwMode="auto">
            <a:xfrm>
              <a:off x="2760" y="1918"/>
              <a:ext cx="94" cy="96"/>
            </a:xfrm>
            <a:custGeom>
              <a:avLst/>
              <a:gdLst>
                <a:gd name="T0" fmla="*/ 282 w 282"/>
                <a:gd name="T1" fmla="*/ 0 h 290"/>
                <a:gd name="T2" fmla="*/ 257 w 282"/>
                <a:gd name="T3" fmla="*/ 17 h 290"/>
                <a:gd name="T4" fmla="*/ 232 w 282"/>
                <a:gd name="T5" fmla="*/ 37 h 290"/>
                <a:gd name="T6" fmla="*/ 207 w 282"/>
                <a:gd name="T7" fmla="*/ 57 h 290"/>
                <a:gd name="T8" fmla="*/ 181 w 282"/>
                <a:gd name="T9" fmla="*/ 77 h 290"/>
                <a:gd name="T10" fmla="*/ 156 w 282"/>
                <a:gd name="T11" fmla="*/ 98 h 290"/>
                <a:gd name="T12" fmla="*/ 132 w 282"/>
                <a:gd name="T13" fmla="*/ 119 h 290"/>
                <a:gd name="T14" fmla="*/ 108 w 282"/>
                <a:gd name="T15" fmla="*/ 139 h 290"/>
                <a:gd name="T16" fmla="*/ 87 w 282"/>
                <a:gd name="T17" fmla="*/ 159 h 290"/>
                <a:gd name="T18" fmla="*/ 67 w 282"/>
                <a:gd name="T19" fmla="*/ 179 h 290"/>
                <a:gd name="T20" fmla="*/ 49 w 282"/>
                <a:gd name="T21" fmla="*/ 196 h 290"/>
                <a:gd name="T22" fmla="*/ 33 w 282"/>
                <a:gd name="T23" fmla="*/ 214 h 290"/>
                <a:gd name="T24" fmla="*/ 20 w 282"/>
                <a:gd name="T25" fmla="*/ 229 h 290"/>
                <a:gd name="T26" fmla="*/ 10 w 282"/>
                <a:gd name="T27" fmla="*/ 244 h 290"/>
                <a:gd name="T28" fmla="*/ 3 w 282"/>
                <a:gd name="T29" fmla="*/ 256 h 290"/>
                <a:gd name="T30" fmla="*/ 0 w 282"/>
                <a:gd name="T31" fmla="*/ 266 h 290"/>
                <a:gd name="T32" fmla="*/ 0 w 282"/>
                <a:gd name="T33" fmla="*/ 274 h 290"/>
                <a:gd name="T34" fmla="*/ 4 w 282"/>
                <a:gd name="T35" fmla="*/ 280 h 290"/>
                <a:gd name="T36" fmla="*/ 10 w 282"/>
                <a:gd name="T37" fmla="*/ 285 h 290"/>
                <a:gd name="T38" fmla="*/ 18 w 282"/>
                <a:gd name="T39" fmla="*/ 288 h 290"/>
                <a:gd name="T40" fmla="*/ 29 w 282"/>
                <a:gd name="T41" fmla="*/ 290 h 290"/>
                <a:gd name="T42" fmla="*/ 41 w 282"/>
                <a:gd name="T43" fmla="*/ 290 h 290"/>
                <a:gd name="T44" fmla="*/ 56 w 282"/>
                <a:gd name="T45" fmla="*/ 289 h 290"/>
                <a:gd name="T46" fmla="*/ 71 w 282"/>
                <a:gd name="T47" fmla="*/ 287 h 290"/>
                <a:gd name="T48" fmla="*/ 88 w 282"/>
                <a:gd name="T49" fmla="*/ 284 h 290"/>
                <a:gd name="T50" fmla="*/ 105 w 282"/>
                <a:gd name="T51" fmla="*/ 280 h 290"/>
                <a:gd name="T52" fmla="*/ 125 w 282"/>
                <a:gd name="T53" fmla="*/ 275 h 290"/>
                <a:gd name="T54" fmla="*/ 145 w 282"/>
                <a:gd name="T55" fmla="*/ 270 h 290"/>
                <a:gd name="T56" fmla="*/ 165 w 282"/>
                <a:gd name="T57" fmla="*/ 262 h 290"/>
                <a:gd name="T58" fmla="*/ 187 w 282"/>
                <a:gd name="T59" fmla="*/ 255 h 290"/>
                <a:gd name="T60" fmla="*/ 209 w 282"/>
                <a:gd name="T61" fmla="*/ 248 h 290"/>
                <a:gd name="T62" fmla="*/ 231 w 282"/>
                <a:gd name="T63" fmla="*/ 239 h 290"/>
                <a:gd name="T64" fmla="*/ 252 w 282"/>
                <a:gd name="T65" fmla="*/ 230 h 290"/>
                <a:gd name="T66" fmla="*/ 282 w 282"/>
                <a:gd name="T6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2" h="290">
                  <a:moveTo>
                    <a:pt x="282" y="0"/>
                  </a:moveTo>
                  <a:lnTo>
                    <a:pt x="257" y="17"/>
                  </a:lnTo>
                  <a:lnTo>
                    <a:pt x="232" y="37"/>
                  </a:lnTo>
                  <a:lnTo>
                    <a:pt x="207" y="57"/>
                  </a:lnTo>
                  <a:lnTo>
                    <a:pt x="181" y="77"/>
                  </a:lnTo>
                  <a:lnTo>
                    <a:pt x="156" y="98"/>
                  </a:lnTo>
                  <a:lnTo>
                    <a:pt x="132" y="119"/>
                  </a:lnTo>
                  <a:lnTo>
                    <a:pt x="108" y="139"/>
                  </a:lnTo>
                  <a:lnTo>
                    <a:pt x="87" y="159"/>
                  </a:lnTo>
                  <a:lnTo>
                    <a:pt x="67" y="179"/>
                  </a:lnTo>
                  <a:lnTo>
                    <a:pt x="49" y="196"/>
                  </a:lnTo>
                  <a:lnTo>
                    <a:pt x="33" y="214"/>
                  </a:lnTo>
                  <a:lnTo>
                    <a:pt x="20" y="229"/>
                  </a:lnTo>
                  <a:lnTo>
                    <a:pt x="10" y="244"/>
                  </a:lnTo>
                  <a:lnTo>
                    <a:pt x="3" y="256"/>
                  </a:lnTo>
                  <a:lnTo>
                    <a:pt x="0" y="266"/>
                  </a:lnTo>
                  <a:lnTo>
                    <a:pt x="0" y="274"/>
                  </a:lnTo>
                  <a:lnTo>
                    <a:pt x="4" y="280"/>
                  </a:lnTo>
                  <a:lnTo>
                    <a:pt x="10" y="285"/>
                  </a:lnTo>
                  <a:lnTo>
                    <a:pt x="18" y="288"/>
                  </a:lnTo>
                  <a:lnTo>
                    <a:pt x="29" y="290"/>
                  </a:lnTo>
                  <a:lnTo>
                    <a:pt x="41" y="290"/>
                  </a:lnTo>
                  <a:lnTo>
                    <a:pt x="56" y="289"/>
                  </a:lnTo>
                  <a:lnTo>
                    <a:pt x="71" y="287"/>
                  </a:lnTo>
                  <a:lnTo>
                    <a:pt x="88" y="284"/>
                  </a:lnTo>
                  <a:lnTo>
                    <a:pt x="105" y="280"/>
                  </a:lnTo>
                  <a:lnTo>
                    <a:pt x="125" y="275"/>
                  </a:lnTo>
                  <a:lnTo>
                    <a:pt x="145" y="270"/>
                  </a:lnTo>
                  <a:lnTo>
                    <a:pt x="165" y="262"/>
                  </a:lnTo>
                  <a:lnTo>
                    <a:pt x="187" y="255"/>
                  </a:lnTo>
                  <a:lnTo>
                    <a:pt x="209" y="248"/>
                  </a:lnTo>
                  <a:lnTo>
                    <a:pt x="231" y="239"/>
                  </a:lnTo>
                  <a:lnTo>
                    <a:pt x="252" y="230"/>
                  </a:lnTo>
                  <a:lnTo>
                    <a:pt x="282" y="0"/>
                  </a:lnTo>
                  <a:close/>
                </a:path>
              </a:pathLst>
            </a:custGeom>
            <a:solidFill>
              <a:srgbClr val="D8E0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98" name="Freeform 38"/>
            <p:cNvSpPr>
              <a:spLocks/>
            </p:cNvSpPr>
            <p:nvPr/>
          </p:nvSpPr>
          <p:spPr bwMode="auto">
            <a:xfrm>
              <a:off x="2852" y="1928"/>
              <a:ext cx="14" cy="63"/>
            </a:xfrm>
            <a:custGeom>
              <a:avLst/>
              <a:gdLst>
                <a:gd name="T0" fmla="*/ 42 w 42"/>
                <a:gd name="T1" fmla="*/ 171 h 190"/>
                <a:gd name="T2" fmla="*/ 36 w 42"/>
                <a:gd name="T3" fmla="*/ 173 h 190"/>
                <a:gd name="T4" fmla="*/ 31 w 42"/>
                <a:gd name="T5" fmla="*/ 175 h 190"/>
                <a:gd name="T6" fmla="*/ 26 w 42"/>
                <a:gd name="T7" fmla="*/ 179 h 190"/>
                <a:gd name="T8" fmla="*/ 21 w 42"/>
                <a:gd name="T9" fmla="*/ 181 h 190"/>
                <a:gd name="T10" fmla="*/ 16 w 42"/>
                <a:gd name="T11" fmla="*/ 183 h 190"/>
                <a:gd name="T12" fmla="*/ 10 w 42"/>
                <a:gd name="T13" fmla="*/ 185 h 190"/>
                <a:gd name="T14" fmla="*/ 5 w 42"/>
                <a:gd name="T15" fmla="*/ 188 h 190"/>
                <a:gd name="T16" fmla="*/ 0 w 42"/>
                <a:gd name="T17" fmla="*/ 190 h 190"/>
                <a:gd name="T18" fmla="*/ 22 w 42"/>
                <a:gd name="T19" fmla="*/ 0 h 190"/>
                <a:gd name="T20" fmla="*/ 42 w 42"/>
                <a:gd name="T21" fmla="*/ 17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190">
                  <a:moveTo>
                    <a:pt x="42" y="171"/>
                  </a:moveTo>
                  <a:lnTo>
                    <a:pt x="36" y="173"/>
                  </a:lnTo>
                  <a:lnTo>
                    <a:pt x="31" y="175"/>
                  </a:lnTo>
                  <a:lnTo>
                    <a:pt x="26" y="179"/>
                  </a:lnTo>
                  <a:lnTo>
                    <a:pt x="21" y="181"/>
                  </a:lnTo>
                  <a:lnTo>
                    <a:pt x="16" y="183"/>
                  </a:lnTo>
                  <a:lnTo>
                    <a:pt x="10" y="185"/>
                  </a:lnTo>
                  <a:lnTo>
                    <a:pt x="5" y="188"/>
                  </a:lnTo>
                  <a:lnTo>
                    <a:pt x="0" y="190"/>
                  </a:lnTo>
                  <a:lnTo>
                    <a:pt x="22" y="0"/>
                  </a:lnTo>
                  <a:lnTo>
                    <a:pt x="42" y="171"/>
                  </a:lnTo>
                  <a:close/>
                </a:path>
              </a:pathLst>
            </a:custGeom>
            <a:solidFill>
              <a:srgbClr val="D8E0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99" name="Freeform 39"/>
            <p:cNvSpPr>
              <a:spLocks/>
            </p:cNvSpPr>
            <p:nvPr/>
          </p:nvSpPr>
          <p:spPr bwMode="auto">
            <a:xfrm>
              <a:off x="2900" y="1954"/>
              <a:ext cx="11" cy="11"/>
            </a:xfrm>
            <a:custGeom>
              <a:avLst/>
              <a:gdLst>
                <a:gd name="T0" fmla="*/ 32 w 32"/>
                <a:gd name="T1" fmla="*/ 20 h 32"/>
                <a:gd name="T2" fmla="*/ 31 w 32"/>
                <a:gd name="T3" fmla="*/ 21 h 32"/>
                <a:gd name="T4" fmla="*/ 29 w 32"/>
                <a:gd name="T5" fmla="*/ 23 h 32"/>
                <a:gd name="T6" fmla="*/ 27 w 32"/>
                <a:gd name="T7" fmla="*/ 24 h 32"/>
                <a:gd name="T8" fmla="*/ 25 w 32"/>
                <a:gd name="T9" fmla="*/ 26 h 32"/>
                <a:gd name="T10" fmla="*/ 22 w 32"/>
                <a:gd name="T11" fmla="*/ 27 h 32"/>
                <a:gd name="T12" fmla="*/ 20 w 32"/>
                <a:gd name="T13" fmla="*/ 29 h 32"/>
                <a:gd name="T14" fmla="*/ 17 w 32"/>
                <a:gd name="T15" fmla="*/ 30 h 32"/>
                <a:gd name="T16" fmla="*/ 13 w 32"/>
                <a:gd name="T17" fmla="*/ 32 h 32"/>
                <a:gd name="T18" fmla="*/ 0 w 32"/>
                <a:gd name="T19" fmla="*/ 11 h 32"/>
                <a:gd name="T20" fmla="*/ 20 w 32"/>
                <a:gd name="T21" fmla="*/ 0 h 32"/>
                <a:gd name="T22" fmla="*/ 32 w 32"/>
                <a:gd name="T23" fmla="*/ 2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" h="32">
                  <a:moveTo>
                    <a:pt x="32" y="20"/>
                  </a:moveTo>
                  <a:lnTo>
                    <a:pt x="31" y="21"/>
                  </a:lnTo>
                  <a:lnTo>
                    <a:pt x="29" y="23"/>
                  </a:lnTo>
                  <a:lnTo>
                    <a:pt x="27" y="24"/>
                  </a:lnTo>
                  <a:lnTo>
                    <a:pt x="25" y="26"/>
                  </a:lnTo>
                  <a:lnTo>
                    <a:pt x="22" y="27"/>
                  </a:lnTo>
                  <a:lnTo>
                    <a:pt x="20" y="29"/>
                  </a:lnTo>
                  <a:lnTo>
                    <a:pt x="17" y="30"/>
                  </a:lnTo>
                  <a:lnTo>
                    <a:pt x="13" y="32"/>
                  </a:lnTo>
                  <a:lnTo>
                    <a:pt x="0" y="11"/>
                  </a:lnTo>
                  <a:lnTo>
                    <a:pt x="20" y="0"/>
                  </a:lnTo>
                  <a:lnTo>
                    <a:pt x="32" y="20"/>
                  </a:lnTo>
                  <a:close/>
                </a:path>
              </a:pathLst>
            </a:custGeom>
            <a:solidFill>
              <a:srgbClr val="D8E0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00" name="Freeform 40"/>
            <p:cNvSpPr>
              <a:spLocks/>
            </p:cNvSpPr>
            <p:nvPr/>
          </p:nvSpPr>
          <p:spPr bwMode="auto">
            <a:xfrm>
              <a:off x="2867" y="1903"/>
              <a:ext cx="80" cy="78"/>
            </a:xfrm>
            <a:custGeom>
              <a:avLst/>
              <a:gdLst>
                <a:gd name="T0" fmla="*/ 95 w 242"/>
                <a:gd name="T1" fmla="*/ 198 h 236"/>
                <a:gd name="T2" fmla="*/ 86 w 242"/>
                <a:gd name="T3" fmla="*/ 202 h 236"/>
                <a:gd name="T4" fmla="*/ 78 w 242"/>
                <a:gd name="T5" fmla="*/ 207 h 236"/>
                <a:gd name="T6" fmla="*/ 70 w 242"/>
                <a:gd name="T7" fmla="*/ 211 h 236"/>
                <a:gd name="T8" fmla="*/ 61 w 242"/>
                <a:gd name="T9" fmla="*/ 216 h 236"/>
                <a:gd name="T10" fmla="*/ 51 w 242"/>
                <a:gd name="T11" fmla="*/ 220 h 236"/>
                <a:gd name="T12" fmla="*/ 41 w 242"/>
                <a:gd name="T13" fmla="*/ 226 h 236"/>
                <a:gd name="T14" fmla="*/ 31 w 242"/>
                <a:gd name="T15" fmla="*/ 231 h 236"/>
                <a:gd name="T16" fmla="*/ 20 w 242"/>
                <a:gd name="T17" fmla="*/ 236 h 236"/>
                <a:gd name="T18" fmla="*/ 0 w 242"/>
                <a:gd name="T19" fmla="*/ 30 h 236"/>
                <a:gd name="T20" fmla="*/ 46 w 242"/>
                <a:gd name="T21" fmla="*/ 0 h 236"/>
                <a:gd name="T22" fmla="*/ 242 w 242"/>
                <a:gd name="T23" fmla="*/ 98 h 236"/>
                <a:gd name="T24" fmla="*/ 229 w 242"/>
                <a:gd name="T25" fmla="*/ 108 h 236"/>
                <a:gd name="T26" fmla="*/ 216 w 242"/>
                <a:gd name="T27" fmla="*/ 117 h 236"/>
                <a:gd name="T28" fmla="*/ 203 w 242"/>
                <a:gd name="T29" fmla="*/ 126 h 236"/>
                <a:gd name="T30" fmla="*/ 191 w 242"/>
                <a:gd name="T31" fmla="*/ 135 h 236"/>
                <a:gd name="T32" fmla="*/ 180 w 242"/>
                <a:gd name="T33" fmla="*/ 144 h 236"/>
                <a:gd name="T34" fmla="*/ 168 w 242"/>
                <a:gd name="T35" fmla="*/ 151 h 236"/>
                <a:gd name="T36" fmla="*/ 157 w 242"/>
                <a:gd name="T37" fmla="*/ 158 h 236"/>
                <a:gd name="T38" fmla="*/ 147 w 242"/>
                <a:gd name="T39" fmla="*/ 166 h 236"/>
                <a:gd name="T40" fmla="*/ 125 w 242"/>
                <a:gd name="T41" fmla="*/ 130 h 236"/>
                <a:gd name="T42" fmla="*/ 74 w 242"/>
                <a:gd name="T43" fmla="*/ 160 h 236"/>
                <a:gd name="T44" fmla="*/ 95 w 242"/>
                <a:gd name="T45" fmla="*/ 19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2" h="236">
                  <a:moveTo>
                    <a:pt x="95" y="198"/>
                  </a:moveTo>
                  <a:lnTo>
                    <a:pt x="86" y="202"/>
                  </a:lnTo>
                  <a:lnTo>
                    <a:pt x="78" y="207"/>
                  </a:lnTo>
                  <a:lnTo>
                    <a:pt x="70" y="211"/>
                  </a:lnTo>
                  <a:lnTo>
                    <a:pt x="61" y="216"/>
                  </a:lnTo>
                  <a:lnTo>
                    <a:pt x="51" y="220"/>
                  </a:lnTo>
                  <a:lnTo>
                    <a:pt x="41" y="226"/>
                  </a:lnTo>
                  <a:lnTo>
                    <a:pt x="31" y="231"/>
                  </a:lnTo>
                  <a:lnTo>
                    <a:pt x="20" y="236"/>
                  </a:lnTo>
                  <a:lnTo>
                    <a:pt x="0" y="30"/>
                  </a:lnTo>
                  <a:lnTo>
                    <a:pt x="46" y="0"/>
                  </a:lnTo>
                  <a:lnTo>
                    <a:pt x="242" y="98"/>
                  </a:lnTo>
                  <a:lnTo>
                    <a:pt x="229" y="108"/>
                  </a:lnTo>
                  <a:lnTo>
                    <a:pt x="216" y="117"/>
                  </a:lnTo>
                  <a:lnTo>
                    <a:pt x="203" y="126"/>
                  </a:lnTo>
                  <a:lnTo>
                    <a:pt x="191" y="135"/>
                  </a:lnTo>
                  <a:lnTo>
                    <a:pt x="180" y="144"/>
                  </a:lnTo>
                  <a:lnTo>
                    <a:pt x="168" y="151"/>
                  </a:lnTo>
                  <a:lnTo>
                    <a:pt x="157" y="158"/>
                  </a:lnTo>
                  <a:lnTo>
                    <a:pt x="147" y="166"/>
                  </a:lnTo>
                  <a:lnTo>
                    <a:pt x="125" y="130"/>
                  </a:lnTo>
                  <a:lnTo>
                    <a:pt x="74" y="160"/>
                  </a:lnTo>
                  <a:lnTo>
                    <a:pt x="95" y="198"/>
                  </a:lnTo>
                  <a:close/>
                </a:path>
              </a:pathLst>
            </a:custGeom>
            <a:solidFill>
              <a:srgbClr val="D8E0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01" name="Freeform 41"/>
            <p:cNvSpPr>
              <a:spLocks/>
            </p:cNvSpPr>
            <p:nvPr/>
          </p:nvSpPr>
          <p:spPr bwMode="auto">
            <a:xfrm>
              <a:off x="2886" y="1856"/>
              <a:ext cx="122" cy="75"/>
            </a:xfrm>
            <a:custGeom>
              <a:avLst/>
              <a:gdLst>
                <a:gd name="T0" fmla="*/ 201 w 366"/>
                <a:gd name="T1" fmla="*/ 223 h 223"/>
                <a:gd name="T2" fmla="*/ 212 w 366"/>
                <a:gd name="T3" fmla="*/ 215 h 223"/>
                <a:gd name="T4" fmla="*/ 221 w 366"/>
                <a:gd name="T5" fmla="*/ 206 h 223"/>
                <a:gd name="T6" fmla="*/ 231 w 366"/>
                <a:gd name="T7" fmla="*/ 198 h 223"/>
                <a:gd name="T8" fmla="*/ 242 w 366"/>
                <a:gd name="T9" fmla="*/ 190 h 223"/>
                <a:gd name="T10" fmla="*/ 251 w 366"/>
                <a:gd name="T11" fmla="*/ 182 h 223"/>
                <a:gd name="T12" fmla="*/ 260 w 366"/>
                <a:gd name="T13" fmla="*/ 173 h 223"/>
                <a:gd name="T14" fmla="*/ 270 w 366"/>
                <a:gd name="T15" fmla="*/ 165 h 223"/>
                <a:gd name="T16" fmla="*/ 279 w 366"/>
                <a:gd name="T17" fmla="*/ 157 h 223"/>
                <a:gd name="T18" fmla="*/ 302 w 366"/>
                <a:gd name="T19" fmla="*/ 135 h 223"/>
                <a:gd name="T20" fmla="*/ 321 w 366"/>
                <a:gd name="T21" fmla="*/ 114 h 223"/>
                <a:gd name="T22" fmla="*/ 338 w 366"/>
                <a:gd name="T23" fmla="*/ 94 h 223"/>
                <a:gd name="T24" fmla="*/ 351 w 366"/>
                <a:gd name="T25" fmla="*/ 74 h 223"/>
                <a:gd name="T26" fmla="*/ 361 w 366"/>
                <a:gd name="T27" fmla="*/ 55 h 223"/>
                <a:gd name="T28" fmla="*/ 366 w 366"/>
                <a:gd name="T29" fmla="*/ 38 h 223"/>
                <a:gd name="T30" fmla="*/ 366 w 366"/>
                <a:gd name="T31" fmla="*/ 22 h 223"/>
                <a:gd name="T32" fmla="*/ 361 w 366"/>
                <a:gd name="T33" fmla="*/ 9 h 223"/>
                <a:gd name="T34" fmla="*/ 358 w 366"/>
                <a:gd name="T35" fmla="*/ 6 h 223"/>
                <a:gd name="T36" fmla="*/ 353 w 366"/>
                <a:gd name="T37" fmla="*/ 3 h 223"/>
                <a:gd name="T38" fmla="*/ 347 w 366"/>
                <a:gd name="T39" fmla="*/ 2 h 223"/>
                <a:gd name="T40" fmla="*/ 340 w 366"/>
                <a:gd name="T41" fmla="*/ 1 h 223"/>
                <a:gd name="T42" fmla="*/ 333 w 366"/>
                <a:gd name="T43" fmla="*/ 0 h 223"/>
                <a:gd name="T44" fmla="*/ 323 w 366"/>
                <a:gd name="T45" fmla="*/ 0 h 223"/>
                <a:gd name="T46" fmla="*/ 313 w 366"/>
                <a:gd name="T47" fmla="*/ 1 h 223"/>
                <a:gd name="T48" fmla="*/ 303 w 366"/>
                <a:gd name="T49" fmla="*/ 3 h 223"/>
                <a:gd name="T50" fmla="*/ 290 w 366"/>
                <a:gd name="T51" fmla="*/ 5 h 223"/>
                <a:gd name="T52" fmla="*/ 278 w 366"/>
                <a:gd name="T53" fmla="*/ 7 h 223"/>
                <a:gd name="T54" fmla="*/ 264 w 366"/>
                <a:gd name="T55" fmla="*/ 11 h 223"/>
                <a:gd name="T56" fmla="*/ 251 w 366"/>
                <a:gd name="T57" fmla="*/ 14 h 223"/>
                <a:gd name="T58" fmla="*/ 237 w 366"/>
                <a:gd name="T59" fmla="*/ 19 h 223"/>
                <a:gd name="T60" fmla="*/ 221 w 366"/>
                <a:gd name="T61" fmla="*/ 23 h 223"/>
                <a:gd name="T62" fmla="*/ 205 w 366"/>
                <a:gd name="T63" fmla="*/ 29 h 223"/>
                <a:gd name="T64" fmla="*/ 190 w 366"/>
                <a:gd name="T65" fmla="*/ 35 h 223"/>
                <a:gd name="T66" fmla="*/ 179 w 366"/>
                <a:gd name="T67" fmla="*/ 39 h 223"/>
                <a:gd name="T68" fmla="*/ 167 w 366"/>
                <a:gd name="T69" fmla="*/ 43 h 223"/>
                <a:gd name="T70" fmla="*/ 155 w 366"/>
                <a:gd name="T71" fmla="*/ 48 h 223"/>
                <a:gd name="T72" fmla="*/ 143 w 366"/>
                <a:gd name="T73" fmla="*/ 52 h 223"/>
                <a:gd name="T74" fmla="*/ 131 w 366"/>
                <a:gd name="T75" fmla="*/ 58 h 223"/>
                <a:gd name="T76" fmla="*/ 120 w 366"/>
                <a:gd name="T77" fmla="*/ 63 h 223"/>
                <a:gd name="T78" fmla="*/ 107 w 366"/>
                <a:gd name="T79" fmla="*/ 68 h 223"/>
                <a:gd name="T80" fmla="*/ 95 w 366"/>
                <a:gd name="T81" fmla="*/ 73 h 223"/>
                <a:gd name="T82" fmla="*/ 83 w 366"/>
                <a:gd name="T83" fmla="*/ 79 h 223"/>
                <a:gd name="T84" fmla="*/ 71 w 366"/>
                <a:gd name="T85" fmla="*/ 84 h 223"/>
                <a:gd name="T86" fmla="*/ 59 w 366"/>
                <a:gd name="T87" fmla="*/ 91 h 223"/>
                <a:gd name="T88" fmla="*/ 47 w 366"/>
                <a:gd name="T89" fmla="*/ 97 h 223"/>
                <a:gd name="T90" fmla="*/ 35 w 366"/>
                <a:gd name="T91" fmla="*/ 103 h 223"/>
                <a:gd name="T92" fmla="*/ 23 w 366"/>
                <a:gd name="T93" fmla="*/ 109 h 223"/>
                <a:gd name="T94" fmla="*/ 11 w 366"/>
                <a:gd name="T95" fmla="*/ 115 h 223"/>
                <a:gd name="T96" fmla="*/ 0 w 366"/>
                <a:gd name="T97" fmla="*/ 122 h 223"/>
                <a:gd name="T98" fmla="*/ 201 w 366"/>
                <a:gd name="T99" fmla="*/ 22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6" h="223">
                  <a:moveTo>
                    <a:pt x="201" y="223"/>
                  </a:moveTo>
                  <a:lnTo>
                    <a:pt x="212" y="215"/>
                  </a:lnTo>
                  <a:lnTo>
                    <a:pt x="221" y="206"/>
                  </a:lnTo>
                  <a:lnTo>
                    <a:pt x="231" y="198"/>
                  </a:lnTo>
                  <a:lnTo>
                    <a:pt x="242" y="190"/>
                  </a:lnTo>
                  <a:lnTo>
                    <a:pt x="251" y="182"/>
                  </a:lnTo>
                  <a:lnTo>
                    <a:pt x="260" y="173"/>
                  </a:lnTo>
                  <a:lnTo>
                    <a:pt x="270" y="165"/>
                  </a:lnTo>
                  <a:lnTo>
                    <a:pt x="279" y="157"/>
                  </a:lnTo>
                  <a:lnTo>
                    <a:pt x="302" y="135"/>
                  </a:lnTo>
                  <a:lnTo>
                    <a:pt x="321" y="114"/>
                  </a:lnTo>
                  <a:lnTo>
                    <a:pt x="338" y="94"/>
                  </a:lnTo>
                  <a:lnTo>
                    <a:pt x="351" y="74"/>
                  </a:lnTo>
                  <a:lnTo>
                    <a:pt x="361" y="55"/>
                  </a:lnTo>
                  <a:lnTo>
                    <a:pt x="366" y="38"/>
                  </a:lnTo>
                  <a:lnTo>
                    <a:pt x="366" y="22"/>
                  </a:lnTo>
                  <a:lnTo>
                    <a:pt x="361" y="9"/>
                  </a:lnTo>
                  <a:lnTo>
                    <a:pt x="358" y="6"/>
                  </a:lnTo>
                  <a:lnTo>
                    <a:pt x="353" y="3"/>
                  </a:lnTo>
                  <a:lnTo>
                    <a:pt x="347" y="2"/>
                  </a:lnTo>
                  <a:lnTo>
                    <a:pt x="340" y="1"/>
                  </a:lnTo>
                  <a:lnTo>
                    <a:pt x="333" y="0"/>
                  </a:lnTo>
                  <a:lnTo>
                    <a:pt x="323" y="0"/>
                  </a:lnTo>
                  <a:lnTo>
                    <a:pt x="313" y="1"/>
                  </a:lnTo>
                  <a:lnTo>
                    <a:pt x="303" y="3"/>
                  </a:lnTo>
                  <a:lnTo>
                    <a:pt x="290" y="5"/>
                  </a:lnTo>
                  <a:lnTo>
                    <a:pt x="278" y="7"/>
                  </a:lnTo>
                  <a:lnTo>
                    <a:pt x="264" y="11"/>
                  </a:lnTo>
                  <a:lnTo>
                    <a:pt x="251" y="14"/>
                  </a:lnTo>
                  <a:lnTo>
                    <a:pt x="237" y="19"/>
                  </a:lnTo>
                  <a:lnTo>
                    <a:pt x="221" y="23"/>
                  </a:lnTo>
                  <a:lnTo>
                    <a:pt x="205" y="29"/>
                  </a:lnTo>
                  <a:lnTo>
                    <a:pt x="190" y="35"/>
                  </a:lnTo>
                  <a:lnTo>
                    <a:pt x="179" y="39"/>
                  </a:lnTo>
                  <a:lnTo>
                    <a:pt x="167" y="43"/>
                  </a:lnTo>
                  <a:lnTo>
                    <a:pt x="155" y="48"/>
                  </a:lnTo>
                  <a:lnTo>
                    <a:pt x="143" y="52"/>
                  </a:lnTo>
                  <a:lnTo>
                    <a:pt x="131" y="58"/>
                  </a:lnTo>
                  <a:lnTo>
                    <a:pt x="120" y="63"/>
                  </a:lnTo>
                  <a:lnTo>
                    <a:pt x="107" y="68"/>
                  </a:lnTo>
                  <a:lnTo>
                    <a:pt x="95" y="73"/>
                  </a:lnTo>
                  <a:lnTo>
                    <a:pt x="83" y="79"/>
                  </a:lnTo>
                  <a:lnTo>
                    <a:pt x="71" y="84"/>
                  </a:lnTo>
                  <a:lnTo>
                    <a:pt x="59" y="91"/>
                  </a:lnTo>
                  <a:lnTo>
                    <a:pt x="47" y="97"/>
                  </a:lnTo>
                  <a:lnTo>
                    <a:pt x="35" y="103"/>
                  </a:lnTo>
                  <a:lnTo>
                    <a:pt x="23" y="109"/>
                  </a:lnTo>
                  <a:lnTo>
                    <a:pt x="11" y="115"/>
                  </a:lnTo>
                  <a:lnTo>
                    <a:pt x="0" y="122"/>
                  </a:lnTo>
                  <a:lnTo>
                    <a:pt x="201" y="223"/>
                  </a:lnTo>
                  <a:close/>
                </a:path>
              </a:pathLst>
            </a:custGeom>
            <a:solidFill>
              <a:srgbClr val="D8E0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02" name="Freeform 42"/>
            <p:cNvSpPr>
              <a:spLocks/>
            </p:cNvSpPr>
            <p:nvPr/>
          </p:nvSpPr>
          <p:spPr bwMode="auto">
            <a:xfrm>
              <a:off x="2850" y="1878"/>
              <a:ext cx="27" cy="25"/>
            </a:xfrm>
            <a:custGeom>
              <a:avLst/>
              <a:gdLst>
                <a:gd name="T0" fmla="*/ 30 w 81"/>
                <a:gd name="T1" fmla="*/ 74 h 74"/>
                <a:gd name="T2" fmla="*/ 0 w 81"/>
                <a:gd name="T3" fmla="*/ 31 h 74"/>
                <a:gd name="T4" fmla="*/ 48 w 81"/>
                <a:gd name="T5" fmla="*/ 0 h 74"/>
                <a:gd name="T6" fmla="*/ 81 w 81"/>
                <a:gd name="T7" fmla="*/ 43 h 74"/>
                <a:gd name="T8" fmla="*/ 30 w 81"/>
                <a:gd name="T9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74">
                  <a:moveTo>
                    <a:pt x="30" y="74"/>
                  </a:moveTo>
                  <a:lnTo>
                    <a:pt x="0" y="31"/>
                  </a:lnTo>
                  <a:lnTo>
                    <a:pt x="48" y="0"/>
                  </a:lnTo>
                  <a:lnTo>
                    <a:pt x="81" y="43"/>
                  </a:lnTo>
                  <a:lnTo>
                    <a:pt x="30" y="74"/>
                  </a:lnTo>
                  <a:close/>
                </a:path>
              </a:pathLst>
            </a:custGeom>
            <a:solidFill>
              <a:srgbClr val="D8E0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03" name="Freeform 43"/>
            <p:cNvSpPr>
              <a:spLocks/>
            </p:cNvSpPr>
            <p:nvPr/>
          </p:nvSpPr>
          <p:spPr bwMode="auto">
            <a:xfrm>
              <a:off x="2797" y="1992"/>
              <a:ext cx="99" cy="30"/>
            </a:xfrm>
            <a:custGeom>
              <a:avLst/>
              <a:gdLst>
                <a:gd name="T0" fmla="*/ 298 w 298"/>
                <a:gd name="T1" fmla="*/ 37 h 88"/>
                <a:gd name="T2" fmla="*/ 281 w 298"/>
                <a:gd name="T3" fmla="*/ 43 h 88"/>
                <a:gd name="T4" fmla="*/ 264 w 298"/>
                <a:gd name="T5" fmla="*/ 51 h 88"/>
                <a:gd name="T6" fmla="*/ 248 w 298"/>
                <a:gd name="T7" fmla="*/ 56 h 88"/>
                <a:gd name="T8" fmla="*/ 230 w 298"/>
                <a:gd name="T9" fmla="*/ 62 h 88"/>
                <a:gd name="T10" fmla="*/ 212 w 298"/>
                <a:gd name="T11" fmla="*/ 67 h 88"/>
                <a:gd name="T12" fmla="*/ 194 w 298"/>
                <a:gd name="T13" fmla="*/ 71 h 88"/>
                <a:gd name="T14" fmla="*/ 175 w 298"/>
                <a:gd name="T15" fmla="*/ 76 h 88"/>
                <a:gd name="T16" fmla="*/ 157 w 298"/>
                <a:gd name="T17" fmla="*/ 80 h 88"/>
                <a:gd name="T18" fmla="*/ 137 w 298"/>
                <a:gd name="T19" fmla="*/ 83 h 88"/>
                <a:gd name="T20" fmla="*/ 117 w 298"/>
                <a:gd name="T21" fmla="*/ 85 h 88"/>
                <a:gd name="T22" fmla="*/ 98 w 298"/>
                <a:gd name="T23" fmla="*/ 87 h 88"/>
                <a:gd name="T24" fmla="*/ 79 w 298"/>
                <a:gd name="T25" fmla="*/ 88 h 88"/>
                <a:gd name="T26" fmla="*/ 58 w 298"/>
                <a:gd name="T27" fmla="*/ 88 h 88"/>
                <a:gd name="T28" fmla="*/ 39 w 298"/>
                <a:gd name="T29" fmla="*/ 88 h 88"/>
                <a:gd name="T30" fmla="*/ 19 w 298"/>
                <a:gd name="T31" fmla="*/ 87 h 88"/>
                <a:gd name="T32" fmla="*/ 0 w 298"/>
                <a:gd name="T33" fmla="*/ 85 h 88"/>
                <a:gd name="T34" fmla="*/ 12 w 298"/>
                <a:gd name="T35" fmla="*/ 82 h 88"/>
                <a:gd name="T36" fmla="*/ 24 w 298"/>
                <a:gd name="T37" fmla="*/ 79 h 88"/>
                <a:gd name="T38" fmla="*/ 37 w 298"/>
                <a:gd name="T39" fmla="*/ 76 h 88"/>
                <a:gd name="T40" fmla="*/ 50 w 298"/>
                <a:gd name="T41" fmla="*/ 71 h 88"/>
                <a:gd name="T42" fmla="*/ 64 w 298"/>
                <a:gd name="T43" fmla="*/ 67 h 88"/>
                <a:gd name="T44" fmla="*/ 77 w 298"/>
                <a:gd name="T45" fmla="*/ 62 h 88"/>
                <a:gd name="T46" fmla="*/ 91 w 298"/>
                <a:gd name="T47" fmla="*/ 57 h 88"/>
                <a:gd name="T48" fmla="*/ 105 w 298"/>
                <a:gd name="T49" fmla="*/ 52 h 88"/>
                <a:gd name="T50" fmla="*/ 120 w 298"/>
                <a:gd name="T51" fmla="*/ 47 h 88"/>
                <a:gd name="T52" fmla="*/ 134 w 298"/>
                <a:gd name="T53" fmla="*/ 40 h 88"/>
                <a:gd name="T54" fmla="*/ 150 w 298"/>
                <a:gd name="T55" fmla="*/ 34 h 88"/>
                <a:gd name="T56" fmla="*/ 164 w 298"/>
                <a:gd name="T57" fmla="*/ 28 h 88"/>
                <a:gd name="T58" fmla="*/ 180 w 298"/>
                <a:gd name="T59" fmla="*/ 22 h 88"/>
                <a:gd name="T60" fmla="*/ 195 w 298"/>
                <a:gd name="T61" fmla="*/ 15 h 88"/>
                <a:gd name="T62" fmla="*/ 211 w 298"/>
                <a:gd name="T63" fmla="*/ 7 h 88"/>
                <a:gd name="T64" fmla="*/ 226 w 298"/>
                <a:gd name="T65" fmla="*/ 0 h 88"/>
                <a:gd name="T66" fmla="*/ 226 w 298"/>
                <a:gd name="T67" fmla="*/ 2 h 88"/>
                <a:gd name="T68" fmla="*/ 228 w 298"/>
                <a:gd name="T69" fmla="*/ 7 h 88"/>
                <a:gd name="T70" fmla="*/ 230 w 298"/>
                <a:gd name="T71" fmla="*/ 13 h 88"/>
                <a:gd name="T72" fmla="*/ 236 w 298"/>
                <a:gd name="T73" fmla="*/ 22 h 88"/>
                <a:gd name="T74" fmla="*/ 245 w 298"/>
                <a:gd name="T75" fmla="*/ 29 h 88"/>
                <a:gd name="T76" fmla="*/ 257 w 298"/>
                <a:gd name="T77" fmla="*/ 34 h 88"/>
                <a:gd name="T78" fmla="*/ 275 w 298"/>
                <a:gd name="T79" fmla="*/ 37 h 88"/>
                <a:gd name="T80" fmla="*/ 298 w 298"/>
                <a:gd name="T81" fmla="*/ 3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8" h="88">
                  <a:moveTo>
                    <a:pt x="298" y="37"/>
                  </a:moveTo>
                  <a:lnTo>
                    <a:pt x="281" y="43"/>
                  </a:lnTo>
                  <a:lnTo>
                    <a:pt x="264" y="51"/>
                  </a:lnTo>
                  <a:lnTo>
                    <a:pt x="248" y="56"/>
                  </a:lnTo>
                  <a:lnTo>
                    <a:pt x="230" y="62"/>
                  </a:lnTo>
                  <a:lnTo>
                    <a:pt x="212" y="67"/>
                  </a:lnTo>
                  <a:lnTo>
                    <a:pt x="194" y="71"/>
                  </a:lnTo>
                  <a:lnTo>
                    <a:pt x="175" y="76"/>
                  </a:lnTo>
                  <a:lnTo>
                    <a:pt x="157" y="80"/>
                  </a:lnTo>
                  <a:lnTo>
                    <a:pt x="137" y="83"/>
                  </a:lnTo>
                  <a:lnTo>
                    <a:pt x="117" y="85"/>
                  </a:lnTo>
                  <a:lnTo>
                    <a:pt x="98" y="87"/>
                  </a:lnTo>
                  <a:lnTo>
                    <a:pt x="79" y="88"/>
                  </a:lnTo>
                  <a:lnTo>
                    <a:pt x="58" y="88"/>
                  </a:lnTo>
                  <a:lnTo>
                    <a:pt x="39" y="88"/>
                  </a:lnTo>
                  <a:lnTo>
                    <a:pt x="19" y="87"/>
                  </a:lnTo>
                  <a:lnTo>
                    <a:pt x="0" y="85"/>
                  </a:lnTo>
                  <a:lnTo>
                    <a:pt x="12" y="82"/>
                  </a:lnTo>
                  <a:lnTo>
                    <a:pt x="24" y="79"/>
                  </a:lnTo>
                  <a:lnTo>
                    <a:pt x="37" y="76"/>
                  </a:lnTo>
                  <a:lnTo>
                    <a:pt x="50" y="71"/>
                  </a:lnTo>
                  <a:lnTo>
                    <a:pt x="64" y="67"/>
                  </a:lnTo>
                  <a:lnTo>
                    <a:pt x="77" y="62"/>
                  </a:lnTo>
                  <a:lnTo>
                    <a:pt x="91" y="57"/>
                  </a:lnTo>
                  <a:lnTo>
                    <a:pt x="105" y="52"/>
                  </a:lnTo>
                  <a:lnTo>
                    <a:pt x="120" y="47"/>
                  </a:lnTo>
                  <a:lnTo>
                    <a:pt x="134" y="40"/>
                  </a:lnTo>
                  <a:lnTo>
                    <a:pt x="150" y="34"/>
                  </a:lnTo>
                  <a:lnTo>
                    <a:pt x="164" y="28"/>
                  </a:lnTo>
                  <a:lnTo>
                    <a:pt x="180" y="22"/>
                  </a:lnTo>
                  <a:lnTo>
                    <a:pt x="195" y="15"/>
                  </a:lnTo>
                  <a:lnTo>
                    <a:pt x="211" y="7"/>
                  </a:lnTo>
                  <a:lnTo>
                    <a:pt x="226" y="0"/>
                  </a:lnTo>
                  <a:lnTo>
                    <a:pt x="226" y="2"/>
                  </a:lnTo>
                  <a:lnTo>
                    <a:pt x="228" y="7"/>
                  </a:lnTo>
                  <a:lnTo>
                    <a:pt x="230" y="13"/>
                  </a:lnTo>
                  <a:lnTo>
                    <a:pt x="236" y="22"/>
                  </a:lnTo>
                  <a:lnTo>
                    <a:pt x="245" y="29"/>
                  </a:lnTo>
                  <a:lnTo>
                    <a:pt x="257" y="34"/>
                  </a:lnTo>
                  <a:lnTo>
                    <a:pt x="275" y="37"/>
                  </a:lnTo>
                  <a:lnTo>
                    <a:pt x="298" y="37"/>
                  </a:lnTo>
                  <a:close/>
                </a:path>
              </a:pathLst>
            </a:custGeom>
            <a:solidFill>
              <a:srgbClr val="7F9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04" name="Freeform 44"/>
            <p:cNvSpPr>
              <a:spLocks/>
            </p:cNvSpPr>
            <p:nvPr/>
          </p:nvSpPr>
          <p:spPr bwMode="auto">
            <a:xfrm>
              <a:off x="2950" y="1856"/>
              <a:ext cx="58" cy="53"/>
            </a:xfrm>
            <a:custGeom>
              <a:avLst/>
              <a:gdLst>
                <a:gd name="T0" fmla="*/ 89 w 176"/>
                <a:gd name="T1" fmla="*/ 157 h 157"/>
                <a:gd name="T2" fmla="*/ 112 w 176"/>
                <a:gd name="T3" fmla="*/ 135 h 157"/>
                <a:gd name="T4" fmla="*/ 131 w 176"/>
                <a:gd name="T5" fmla="*/ 114 h 157"/>
                <a:gd name="T6" fmla="*/ 148 w 176"/>
                <a:gd name="T7" fmla="*/ 94 h 157"/>
                <a:gd name="T8" fmla="*/ 161 w 176"/>
                <a:gd name="T9" fmla="*/ 74 h 157"/>
                <a:gd name="T10" fmla="*/ 171 w 176"/>
                <a:gd name="T11" fmla="*/ 55 h 157"/>
                <a:gd name="T12" fmla="*/ 176 w 176"/>
                <a:gd name="T13" fmla="*/ 38 h 157"/>
                <a:gd name="T14" fmla="*/ 176 w 176"/>
                <a:gd name="T15" fmla="*/ 22 h 157"/>
                <a:gd name="T16" fmla="*/ 171 w 176"/>
                <a:gd name="T17" fmla="*/ 9 h 157"/>
                <a:gd name="T18" fmla="*/ 168 w 176"/>
                <a:gd name="T19" fmla="*/ 6 h 157"/>
                <a:gd name="T20" fmla="*/ 163 w 176"/>
                <a:gd name="T21" fmla="*/ 3 h 157"/>
                <a:gd name="T22" fmla="*/ 157 w 176"/>
                <a:gd name="T23" fmla="*/ 2 h 157"/>
                <a:gd name="T24" fmla="*/ 150 w 176"/>
                <a:gd name="T25" fmla="*/ 1 h 157"/>
                <a:gd name="T26" fmla="*/ 143 w 176"/>
                <a:gd name="T27" fmla="*/ 0 h 157"/>
                <a:gd name="T28" fmla="*/ 133 w 176"/>
                <a:gd name="T29" fmla="*/ 0 h 157"/>
                <a:gd name="T30" fmla="*/ 123 w 176"/>
                <a:gd name="T31" fmla="*/ 1 h 157"/>
                <a:gd name="T32" fmla="*/ 113 w 176"/>
                <a:gd name="T33" fmla="*/ 3 h 157"/>
                <a:gd name="T34" fmla="*/ 100 w 176"/>
                <a:gd name="T35" fmla="*/ 5 h 157"/>
                <a:gd name="T36" fmla="*/ 88 w 176"/>
                <a:gd name="T37" fmla="*/ 7 h 157"/>
                <a:gd name="T38" fmla="*/ 74 w 176"/>
                <a:gd name="T39" fmla="*/ 11 h 157"/>
                <a:gd name="T40" fmla="*/ 61 w 176"/>
                <a:gd name="T41" fmla="*/ 14 h 157"/>
                <a:gd name="T42" fmla="*/ 47 w 176"/>
                <a:gd name="T43" fmla="*/ 19 h 157"/>
                <a:gd name="T44" fmla="*/ 31 w 176"/>
                <a:gd name="T45" fmla="*/ 23 h 157"/>
                <a:gd name="T46" fmla="*/ 15 w 176"/>
                <a:gd name="T47" fmla="*/ 29 h 157"/>
                <a:gd name="T48" fmla="*/ 0 w 176"/>
                <a:gd name="T49" fmla="*/ 35 h 157"/>
                <a:gd name="T50" fmla="*/ 23 w 176"/>
                <a:gd name="T51" fmla="*/ 36 h 157"/>
                <a:gd name="T52" fmla="*/ 44 w 176"/>
                <a:gd name="T53" fmla="*/ 42 h 157"/>
                <a:gd name="T54" fmla="*/ 63 w 176"/>
                <a:gd name="T55" fmla="*/ 53 h 157"/>
                <a:gd name="T56" fmla="*/ 80 w 176"/>
                <a:gd name="T57" fmla="*/ 69 h 157"/>
                <a:gd name="T58" fmla="*/ 91 w 176"/>
                <a:gd name="T59" fmla="*/ 87 h 157"/>
                <a:gd name="T60" fmla="*/ 97 w 176"/>
                <a:gd name="T61" fmla="*/ 109 h 157"/>
                <a:gd name="T62" fmla="*/ 96 w 176"/>
                <a:gd name="T63" fmla="*/ 133 h 157"/>
                <a:gd name="T64" fmla="*/ 89 w 176"/>
                <a:gd name="T65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6" h="157">
                  <a:moveTo>
                    <a:pt x="89" y="157"/>
                  </a:moveTo>
                  <a:lnTo>
                    <a:pt x="112" y="135"/>
                  </a:lnTo>
                  <a:lnTo>
                    <a:pt x="131" y="114"/>
                  </a:lnTo>
                  <a:lnTo>
                    <a:pt x="148" y="94"/>
                  </a:lnTo>
                  <a:lnTo>
                    <a:pt x="161" y="74"/>
                  </a:lnTo>
                  <a:lnTo>
                    <a:pt x="171" y="55"/>
                  </a:lnTo>
                  <a:lnTo>
                    <a:pt x="176" y="38"/>
                  </a:lnTo>
                  <a:lnTo>
                    <a:pt x="176" y="22"/>
                  </a:lnTo>
                  <a:lnTo>
                    <a:pt x="171" y="9"/>
                  </a:lnTo>
                  <a:lnTo>
                    <a:pt x="168" y="6"/>
                  </a:lnTo>
                  <a:lnTo>
                    <a:pt x="163" y="3"/>
                  </a:lnTo>
                  <a:lnTo>
                    <a:pt x="157" y="2"/>
                  </a:lnTo>
                  <a:lnTo>
                    <a:pt x="150" y="1"/>
                  </a:lnTo>
                  <a:lnTo>
                    <a:pt x="143" y="0"/>
                  </a:lnTo>
                  <a:lnTo>
                    <a:pt x="133" y="0"/>
                  </a:lnTo>
                  <a:lnTo>
                    <a:pt x="123" y="1"/>
                  </a:lnTo>
                  <a:lnTo>
                    <a:pt x="113" y="3"/>
                  </a:lnTo>
                  <a:lnTo>
                    <a:pt x="100" y="5"/>
                  </a:lnTo>
                  <a:lnTo>
                    <a:pt x="88" y="7"/>
                  </a:lnTo>
                  <a:lnTo>
                    <a:pt x="74" y="11"/>
                  </a:lnTo>
                  <a:lnTo>
                    <a:pt x="61" y="14"/>
                  </a:lnTo>
                  <a:lnTo>
                    <a:pt x="47" y="19"/>
                  </a:lnTo>
                  <a:lnTo>
                    <a:pt x="31" y="23"/>
                  </a:lnTo>
                  <a:lnTo>
                    <a:pt x="15" y="29"/>
                  </a:lnTo>
                  <a:lnTo>
                    <a:pt x="0" y="35"/>
                  </a:lnTo>
                  <a:lnTo>
                    <a:pt x="23" y="36"/>
                  </a:lnTo>
                  <a:lnTo>
                    <a:pt x="44" y="42"/>
                  </a:lnTo>
                  <a:lnTo>
                    <a:pt x="63" y="53"/>
                  </a:lnTo>
                  <a:lnTo>
                    <a:pt x="80" y="69"/>
                  </a:lnTo>
                  <a:lnTo>
                    <a:pt x="91" y="87"/>
                  </a:lnTo>
                  <a:lnTo>
                    <a:pt x="97" y="109"/>
                  </a:lnTo>
                  <a:lnTo>
                    <a:pt x="96" y="133"/>
                  </a:lnTo>
                  <a:lnTo>
                    <a:pt x="89" y="157"/>
                  </a:lnTo>
                  <a:close/>
                </a:path>
              </a:pathLst>
            </a:custGeom>
            <a:solidFill>
              <a:srgbClr val="7F9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92168" name="Object 8"/>
          <p:cNvGraphicFramePr>
            <a:graphicFrameLocks noChangeAspect="1"/>
          </p:cNvGraphicFramePr>
          <p:nvPr/>
        </p:nvGraphicFramePr>
        <p:xfrm>
          <a:off x="1495425" y="2736850"/>
          <a:ext cx="504825" cy="730250"/>
        </p:xfrm>
        <a:graphic>
          <a:graphicData uri="http://schemas.openxmlformats.org/presentationml/2006/ole">
            <p:oleObj spid="_x0000_s2148" name="Clip" r:id="rId6" imgW="3429000" imgH="4953000" progId="">
              <p:embed/>
            </p:oleObj>
          </a:graphicData>
        </a:graphic>
      </p:graphicFrame>
      <p:sp>
        <p:nvSpPr>
          <p:cNvPr id="92169" name="Oval 9"/>
          <p:cNvSpPr>
            <a:spLocks noChangeArrowheads="1"/>
          </p:cNvSpPr>
          <p:nvPr/>
        </p:nvSpPr>
        <p:spPr bwMode="auto">
          <a:xfrm>
            <a:off x="962025" y="2439988"/>
            <a:ext cx="4105275" cy="19034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4" name="Freeform 14"/>
          <p:cNvSpPr>
            <a:spLocks/>
          </p:cNvSpPr>
          <p:nvPr/>
        </p:nvSpPr>
        <p:spPr bwMode="auto">
          <a:xfrm>
            <a:off x="2000250" y="1544638"/>
            <a:ext cx="1019175" cy="1276350"/>
          </a:xfrm>
          <a:custGeom>
            <a:avLst/>
            <a:gdLst>
              <a:gd name="T0" fmla="*/ 642 w 642"/>
              <a:gd name="T1" fmla="*/ 0 h 804"/>
              <a:gd name="T2" fmla="*/ 366 w 642"/>
              <a:gd name="T3" fmla="*/ 534 h 804"/>
              <a:gd name="T4" fmla="*/ 378 w 642"/>
              <a:gd name="T5" fmla="*/ 383 h 804"/>
              <a:gd name="T6" fmla="*/ 0 w 642"/>
              <a:gd name="T7" fmla="*/ 804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2" h="804">
                <a:moveTo>
                  <a:pt x="642" y="0"/>
                </a:moveTo>
                <a:lnTo>
                  <a:pt x="366" y="534"/>
                </a:lnTo>
                <a:lnTo>
                  <a:pt x="378" y="383"/>
                </a:lnTo>
                <a:lnTo>
                  <a:pt x="0" y="804"/>
                </a:lnTo>
              </a:path>
            </a:pathLst>
          </a:custGeom>
          <a:noFill/>
          <a:ln w="38100" cap="flat" cmpd="sng">
            <a:solidFill>
              <a:srgbClr val="FF00FF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Freeform 15"/>
          <p:cNvSpPr>
            <a:spLocks/>
          </p:cNvSpPr>
          <p:nvPr/>
        </p:nvSpPr>
        <p:spPr bwMode="auto">
          <a:xfrm>
            <a:off x="3219450" y="1457325"/>
            <a:ext cx="990600" cy="1571625"/>
          </a:xfrm>
          <a:custGeom>
            <a:avLst/>
            <a:gdLst>
              <a:gd name="T0" fmla="*/ 0 w 624"/>
              <a:gd name="T1" fmla="*/ 0 h 990"/>
              <a:gd name="T2" fmla="*/ 294 w 624"/>
              <a:gd name="T3" fmla="*/ 534 h 990"/>
              <a:gd name="T4" fmla="*/ 318 w 624"/>
              <a:gd name="T5" fmla="*/ 354 h 990"/>
              <a:gd name="T6" fmla="*/ 624 w 624"/>
              <a:gd name="T7" fmla="*/ 990 h 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4" h="990">
                <a:moveTo>
                  <a:pt x="0" y="0"/>
                </a:moveTo>
                <a:lnTo>
                  <a:pt x="294" y="534"/>
                </a:lnTo>
                <a:lnTo>
                  <a:pt x="318" y="354"/>
                </a:lnTo>
                <a:lnTo>
                  <a:pt x="624" y="990"/>
                </a:lnTo>
              </a:path>
            </a:pathLst>
          </a:custGeom>
          <a:noFill/>
          <a:ln w="28575" cap="rnd" cmpd="sng">
            <a:solidFill>
              <a:schemeClr val="bg2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Freeform 16"/>
          <p:cNvSpPr>
            <a:spLocks/>
          </p:cNvSpPr>
          <p:nvPr/>
        </p:nvSpPr>
        <p:spPr bwMode="auto">
          <a:xfrm>
            <a:off x="3790950" y="1085850"/>
            <a:ext cx="1501775" cy="133350"/>
          </a:xfrm>
          <a:custGeom>
            <a:avLst/>
            <a:gdLst>
              <a:gd name="T0" fmla="*/ 0 w 946"/>
              <a:gd name="T1" fmla="*/ 36 h 84"/>
              <a:gd name="T2" fmla="*/ 534 w 946"/>
              <a:gd name="T3" fmla="*/ 0 h 84"/>
              <a:gd name="T4" fmla="*/ 444 w 946"/>
              <a:gd name="T5" fmla="*/ 84 h 84"/>
              <a:gd name="T6" fmla="*/ 946 w 946"/>
              <a:gd name="T7" fmla="*/ 37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46" h="84">
                <a:moveTo>
                  <a:pt x="0" y="36"/>
                </a:moveTo>
                <a:lnTo>
                  <a:pt x="534" y="0"/>
                </a:lnTo>
                <a:lnTo>
                  <a:pt x="444" y="84"/>
                </a:lnTo>
                <a:lnTo>
                  <a:pt x="946" y="37"/>
                </a:lnTo>
              </a:path>
            </a:pathLst>
          </a:custGeom>
          <a:noFill/>
          <a:ln w="38100" cap="flat" cmpd="sng">
            <a:solidFill>
              <a:srgbClr val="FF00FF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229" name="Group 69"/>
          <p:cNvGrpSpPr>
            <a:grpSpLocks/>
          </p:cNvGrpSpPr>
          <p:nvPr/>
        </p:nvGrpSpPr>
        <p:grpSpPr bwMode="auto">
          <a:xfrm>
            <a:off x="2187575" y="3087688"/>
            <a:ext cx="1471613" cy="419100"/>
            <a:chOff x="1284" y="1840"/>
            <a:chExt cx="540" cy="192"/>
          </a:xfrm>
        </p:grpSpPr>
        <p:sp>
          <p:nvSpPr>
            <p:cNvPr id="92177" name="Oval 17"/>
            <p:cNvSpPr>
              <a:spLocks noChangeArrowheads="1"/>
            </p:cNvSpPr>
            <p:nvPr/>
          </p:nvSpPr>
          <p:spPr bwMode="auto">
            <a:xfrm>
              <a:off x="1284" y="1840"/>
              <a:ext cx="228" cy="1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DADAF6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78" name="Oval 18"/>
            <p:cNvSpPr>
              <a:spLocks noChangeArrowheads="1"/>
            </p:cNvSpPr>
            <p:nvPr/>
          </p:nvSpPr>
          <p:spPr bwMode="auto">
            <a:xfrm>
              <a:off x="1440" y="1840"/>
              <a:ext cx="228" cy="1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DADAF6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79" name="Oval 19"/>
            <p:cNvSpPr>
              <a:spLocks noChangeArrowheads="1"/>
            </p:cNvSpPr>
            <p:nvPr/>
          </p:nvSpPr>
          <p:spPr bwMode="auto">
            <a:xfrm>
              <a:off x="1344" y="1916"/>
              <a:ext cx="228" cy="1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DADAF6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80" name="Oval 20"/>
            <p:cNvSpPr>
              <a:spLocks noChangeArrowheads="1"/>
            </p:cNvSpPr>
            <p:nvPr/>
          </p:nvSpPr>
          <p:spPr bwMode="auto">
            <a:xfrm>
              <a:off x="1512" y="1916"/>
              <a:ext cx="228" cy="1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DADAF6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81" name="Oval 21"/>
            <p:cNvSpPr>
              <a:spLocks noChangeArrowheads="1"/>
            </p:cNvSpPr>
            <p:nvPr/>
          </p:nvSpPr>
          <p:spPr bwMode="auto">
            <a:xfrm>
              <a:off x="1596" y="1840"/>
              <a:ext cx="228" cy="1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DADAF6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182" name="Text Box 22"/>
          <p:cNvSpPr txBox="1">
            <a:spLocks noChangeArrowheads="1"/>
          </p:cNvSpPr>
          <p:nvPr/>
        </p:nvSpPr>
        <p:spPr bwMode="auto">
          <a:xfrm>
            <a:off x="3879850" y="1303338"/>
            <a:ext cx="19208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400" dirty="0"/>
              <a:t>Inter Satellite Link  (ISL)</a:t>
            </a:r>
          </a:p>
        </p:txBody>
      </p:sp>
      <p:sp>
        <p:nvSpPr>
          <p:cNvPr id="92183" name="Text Box 23"/>
          <p:cNvSpPr txBox="1">
            <a:spLocks noChangeArrowheads="1"/>
          </p:cNvSpPr>
          <p:nvPr/>
        </p:nvSpPr>
        <p:spPr bwMode="auto">
          <a:xfrm>
            <a:off x="1271588" y="1670050"/>
            <a:ext cx="134143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400" dirty="0"/>
              <a:t>Mobile User Link (</a:t>
            </a:r>
            <a:r>
              <a:rPr lang="de-DE" sz="1400" dirty="0" smtClean="0"/>
              <a:t>MUL or UML)</a:t>
            </a:r>
            <a:endParaRPr lang="de-DE" sz="1400" dirty="0"/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3790950" y="1922463"/>
            <a:ext cx="13779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400" dirty="0"/>
              <a:t>Gateway Link (GWL)</a:t>
            </a:r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381000" y="38862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400"/>
              <a:t>footprint</a:t>
            </a:r>
          </a:p>
        </p:txBody>
      </p:sp>
      <p:sp>
        <p:nvSpPr>
          <p:cNvPr id="92187" name="Text Box 27"/>
          <p:cNvSpPr txBox="1">
            <a:spLocks noChangeArrowheads="1"/>
          </p:cNvSpPr>
          <p:nvPr/>
        </p:nvSpPr>
        <p:spPr bwMode="auto">
          <a:xfrm>
            <a:off x="2324100" y="2576513"/>
            <a:ext cx="16573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400"/>
              <a:t>small cells (spotbeams)</a:t>
            </a:r>
          </a:p>
        </p:txBody>
      </p:sp>
      <p:graphicFrame>
        <p:nvGraphicFramePr>
          <p:cNvPr id="92192" name="Object 32"/>
          <p:cNvGraphicFramePr>
            <a:graphicFrameLocks noChangeAspect="1"/>
          </p:cNvGraphicFramePr>
          <p:nvPr/>
        </p:nvGraphicFramePr>
        <p:xfrm>
          <a:off x="5508104" y="836712"/>
          <a:ext cx="1122362" cy="779462"/>
        </p:xfrm>
        <a:graphic>
          <a:graphicData uri="http://schemas.openxmlformats.org/presentationml/2006/ole">
            <p:oleObj spid="_x0000_s2149" name="Clip" r:id="rId7" imgW="4487863" imgH="3116263" progId="">
              <p:embed/>
            </p:oleObj>
          </a:graphicData>
        </a:graphic>
      </p:graphicFrame>
      <p:sp>
        <p:nvSpPr>
          <p:cNvPr id="92193" name="Oval 33"/>
          <p:cNvSpPr>
            <a:spLocks noChangeArrowheads="1"/>
          </p:cNvSpPr>
          <p:nvPr/>
        </p:nvSpPr>
        <p:spPr bwMode="auto">
          <a:xfrm>
            <a:off x="4057650" y="2439988"/>
            <a:ext cx="4105275" cy="19034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6" name="Freeform 46"/>
          <p:cNvSpPr>
            <a:spLocks/>
          </p:cNvSpPr>
          <p:nvPr/>
        </p:nvSpPr>
        <p:spPr bwMode="auto">
          <a:xfrm rot="6481263">
            <a:off x="3032169" y="1637347"/>
            <a:ext cx="1200150" cy="1419225"/>
          </a:xfrm>
          <a:custGeom>
            <a:avLst/>
            <a:gdLst>
              <a:gd name="T0" fmla="*/ 756 w 756"/>
              <a:gd name="T1" fmla="*/ 0 h 894"/>
              <a:gd name="T2" fmla="*/ 414 w 756"/>
              <a:gd name="T3" fmla="*/ 534 h 894"/>
              <a:gd name="T4" fmla="*/ 426 w 756"/>
              <a:gd name="T5" fmla="*/ 312 h 894"/>
              <a:gd name="T6" fmla="*/ 0 w 756"/>
              <a:gd name="T7" fmla="*/ 894 h 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6" h="894">
                <a:moveTo>
                  <a:pt x="756" y="0"/>
                </a:moveTo>
                <a:lnTo>
                  <a:pt x="414" y="534"/>
                </a:lnTo>
                <a:lnTo>
                  <a:pt x="426" y="312"/>
                </a:lnTo>
                <a:lnTo>
                  <a:pt x="0" y="89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9" name="Rectangle 49"/>
          <p:cNvSpPr>
            <a:spLocks noChangeArrowheads="1"/>
          </p:cNvSpPr>
          <p:nvPr/>
        </p:nvSpPr>
        <p:spPr bwMode="auto">
          <a:xfrm>
            <a:off x="4067175" y="5172075"/>
            <a:ext cx="10096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User data</a:t>
            </a:r>
          </a:p>
        </p:txBody>
      </p:sp>
      <p:sp>
        <p:nvSpPr>
          <p:cNvPr id="92215" name="Oval 55"/>
          <p:cNvSpPr>
            <a:spLocks noChangeArrowheads="1"/>
          </p:cNvSpPr>
          <p:nvPr/>
        </p:nvSpPr>
        <p:spPr bwMode="auto">
          <a:xfrm>
            <a:off x="5524500" y="4457700"/>
            <a:ext cx="1152525" cy="692150"/>
          </a:xfrm>
          <a:prstGeom prst="ellipse">
            <a:avLst/>
          </a:prstGeom>
          <a:solidFill>
            <a:schemeClr val="bg1"/>
          </a:solidFill>
          <a:ln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de-DE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PSTN</a:t>
            </a:r>
          </a:p>
        </p:txBody>
      </p:sp>
      <p:sp>
        <p:nvSpPr>
          <p:cNvPr id="92216" name="Oval 56"/>
          <p:cNvSpPr>
            <a:spLocks noChangeArrowheads="1"/>
          </p:cNvSpPr>
          <p:nvPr/>
        </p:nvSpPr>
        <p:spPr bwMode="auto">
          <a:xfrm>
            <a:off x="2495550" y="4457700"/>
            <a:ext cx="1152525" cy="6921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ISDN</a:t>
            </a:r>
          </a:p>
        </p:txBody>
      </p:sp>
      <p:graphicFrame>
        <p:nvGraphicFramePr>
          <p:cNvPr id="92218" name="Object 58"/>
          <p:cNvGraphicFramePr>
            <a:graphicFrameLocks noChangeAspect="1"/>
          </p:cNvGraphicFramePr>
          <p:nvPr/>
        </p:nvGraphicFramePr>
        <p:xfrm>
          <a:off x="5838825" y="3590925"/>
          <a:ext cx="509588" cy="504825"/>
        </p:xfrm>
        <a:graphic>
          <a:graphicData uri="http://schemas.openxmlformats.org/presentationml/2006/ole">
            <p:oleObj spid="_x0000_s2150" name="Clip" r:id="rId8" imgW="2624328" imgH="3306470" progId="">
              <p:embed/>
            </p:oleObj>
          </a:graphicData>
        </a:graphic>
      </p:graphicFrame>
      <p:sp>
        <p:nvSpPr>
          <p:cNvPr id="92221" name="Freeform 61"/>
          <p:cNvSpPr>
            <a:spLocks/>
          </p:cNvSpPr>
          <p:nvPr/>
        </p:nvSpPr>
        <p:spPr bwMode="auto">
          <a:xfrm>
            <a:off x="6267450" y="1514475"/>
            <a:ext cx="866775" cy="1190625"/>
          </a:xfrm>
          <a:custGeom>
            <a:avLst/>
            <a:gdLst>
              <a:gd name="T0" fmla="*/ 0 w 546"/>
              <a:gd name="T1" fmla="*/ 0 h 750"/>
              <a:gd name="T2" fmla="*/ 354 w 546"/>
              <a:gd name="T3" fmla="*/ 384 h 750"/>
              <a:gd name="T4" fmla="*/ 192 w 546"/>
              <a:gd name="T5" fmla="*/ 360 h 750"/>
              <a:gd name="T6" fmla="*/ 546 w 546"/>
              <a:gd name="T7" fmla="*/ 75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6" h="750">
                <a:moveTo>
                  <a:pt x="0" y="0"/>
                </a:moveTo>
                <a:lnTo>
                  <a:pt x="354" y="384"/>
                </a:lnTo>
                <a:lnTo>
                  <a:pt x="192" y="360"/>
                </a:lnTo>
                <a:lnTo>
                  <a:pt x="546" y="750"/>
                </a:lnTo>
              </a:path>
            </a:pathLst>
          </a:custGeom>
          <a:noFill/>
          <a:ln w="38100" cap="flat" cmpd="sng">
            <a:solidFill>
              <a:srgbClr val="FF00FF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223" name="AutoShape 63"/>
          <p:cNvCxnSpPr>
            <a:cxnSpLocks noChangeShapeType="1"/>
            <a:stCxn id="92209" idx="0"/>
            <a:endCxn id="92191" idx="2"/>
          </p:cNvCxnSpPr>
          <p:nvPr/>
        </p:nvCxnSpPr>
        <p:spPr bwMode="auto">
          <a:xfrm flipH="1" flipV="1">
            <a:off x="4570413" y="4056063"/>
            <a:ext cx="1587" cy="11160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92217" name="Object 57"/>
          <p:cNvGraphicFramePr>
            <a:graphicFrameLocks noChangeAspect="1"/>
          </p:cNvGraphicFramePr>
          <p:nvPr/>
        </p:nvGraphicFramePr>
        <p:xfrm>
          <a:off x="2651125" y="3694113"/>
          <a:ext cx="817563" cy="401637"/>
        </p:xfrm>
        <a:graphic>
          <a:graphicData uri="http://schemas.openxmlformats.org/presentationml/2006/ole">
            <p:oleObj spid="_x0000_s2151" name="Clip" r:id="rId9" imgW="5281613" imgH="2430463" progId="">
              <p:embed/>
            </p:oleObj>
          </a:graphicData>
        </a:graphic>
      </p:graphicFrame>
      <p:cxnSp>
        <p:nvCxnSpPr>
          <p:cNvPr id="92224" name="AutoShape 64"/>
          <p:cNvCxnSpPr>
            <a:cxnSpLocks noChangeShapeType="1"/>
            <a:endCxn id="92216" idx="0"/>
          </p:cNvCxnSpPr>
          <p:nvPr/>
        </p:nvCxnSpPr>
        <p:spPr bwMode="auto">
          <a:xfrm>
            <a:off x="3060700" y="4095750"/>
            <a:ext cx="11113" cy="361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25" name="AutoShape 65"/>
          <p:cNvCxnSpPr>
            <a:cxnSpLocks noChangeShapeType="1"/>
            <a:endCxn id="92215" idx="0"/>
          </p:cNvCxnSpPr>
          <p:nvPr/>
        </p:nvCxnSpPr>
        <p:spPr bwMode="auto">
          <a:xfrm>
            <a:off x="6094413" y="4095750"/>
            <a:ext cx="6350" cy="361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26" name="Oval 66"/>
          <p:cNvSpPr>
            <a:spLocks noChangeArrowheads="1"/>
          </p:cNvSpPr>
          <p:nvPr/>
        </p:nvSpPr>
        <p:spPr bwMode="auto">
          <a:xfrm>
            <a:off x="6962775" y="4449763"/>
            <a:ext cx="1038225" cy="7000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GSM</a:t>
            </a:r>
          </a:p>
        </p:txBody>
      </p:sp>
      <p:cxnSp>
        <p:nvCxnSpPr>
          <p:cNvPr id="92228" name="AutoShape 68"/>
          <p:cNvCxnSpPr>
            <a:cxnSpLocks noChangeShapeType="1"/>
            <a:stCxn id="92215" idx="6"/>
            <a:endCxn id="92226" idx="2"/>
          </p:cNvCxnSpPr>
          <p:nvPr/>
        </p:nvCxnSpPr>
        <p:spPr bwMode="auto">
          <a:xfrm flipV="1">
            <a:off x="6677025" y="4800600"/>
            <a:ext cx="285750" cy="3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30" name="Text Box 70"/>
          <p:cNvSpPr txBox="1">
            <a:spLocks noChangeArrowheads="1"/>
          </p:cNvSpPr>
          <p:nvPr/>
        </p:nvSpPr>
        <p:spPr bwMode="auto">
          <a:xfrm>
            <a:off x="5524500" y="2187575"/>
            <a:ext cx="588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GWL</a:t>
            </a:r>
          </a:p>
        </p:txBody>
      </p:sp>
      <p:sp>
        <p:nvSpPr>
          <p:cNvPr id="92231" name="Text Box 71"/>
          <p:cNvSpPr txBox="1">
            <a:spLocks noChangeArrowheads="1"/>
          </p:cNvSpPr>
          <p:nvPr/>
        </p:nvSpPr>
        <p:spPr bwMode="auto">
          <a:xfrm>
            <a:off x="6677025" y="1820863"/>
            <a:ext cx="119269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 dirty="0" smtClean="0"/>
              <a:t>MUL or UML</a:t>
            </a:r>
            <a:endParaRPr lang="de-DE" sz="1400" dirty="0"/>
          </a:p>
        </p:txBody>
      </p:sp>
      <p:sp>
        <p:nvSpPr>
          <p:cNvPr id="92232" name="Freeform 72"/>
          <p:cNvSpPr>
            <a:spLocks/>
          </p:cNvSpPr>
          <p:nvPr/>
        </p:nvSpPr>
        <p:spPr bwMode="auto">
          <a:xfrm>
            <a:off x="1903413" y="1501775"/>
            <a:ext cx="1068387" cy="1203325"/>
          </a:xfrm>
          <a:custGeom>
            <a:avLst/>
            <a:gdLst>
              <a:gd name="T0" fmla="*/ 673 w 673"/>
              <a:gd name="T1" fmla="*/ 0 h 758"/>
              <a:gd name="T2" fmla="*/ 313 w 673"/>
              <a:gd name="T3" fmla="*/ 434 h 758"/>
              <a:gd name="T4" fmla="*/ 331 w 673"/>
              <a:gd name="T5" fmla="*/ 278 h 758"/>
              <a:gd name="T6" fmla="*/ 0 w 673"/>
              <a:gd name="T7" fmla="*/ 758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3" h="758">
                <a:moveTo>
                  <a:pt x="673" y="0"/>
                </a:moveTo>
                <a:lnTo>
                  <a:pt x="313" y="434"/>
                </a:lnTo>
                <a:lnTo>
                  <a:pt x="331" y="278"/>
                </a:lnTo>
                <a:lnTo>
                  <a:pt x="0" y="758"/>
                </a:lnTo>
              </a:path>
            </a:pathLst>
          </a:custGeom>
          <a:noFill/>
          <a:ln w="28575" cap="rnd" cmpd="sng">
            <a:solidFill>
              <a:schemeClr val="bg2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233" name="AutoShape 73"/>
          <p:cNvCxnSpPr>
            <a:cxnSpLocks noChangeShapeType="1"/>
            <a:stCxn id="92191" idx="2"/>
            <a:endCxn id="92216" idx="6"/>
          </p:cNvCxnSpPr>
          <p:nvPr/>
        </p:nvCxnSpPr>
        <p:spPr bwMode="auto">
          <a:xfrm rot="5400000">
            <a:off x="3735388" y="3968750"/>
            <a:ext cx="747712" cy="922338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35" name="Text Box 75"/>
          <p:cNvSpPr txBox="1">
            <a:spLocks noChangeArrowheads="1"/>
          </p:cNvSpPr>
          <p:nvPr/>
        </p:nvSpPr>
        <p:spPr bwMode="auto">
          <a:xfrm>
            <a:off x="533400" y="5257800"/>
            <a:ext cx="20605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pattFill prst="wave">
                  <a:fgClr>
                    <a:schemeClr val="tx1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PSTN: Public Switched </a:t>
            </a:r>
          </a:p>
          <a:p>
            <a:r>
              <a:rPr lang="de-DE" sz="1400"/>
              <a:t>Telephone Network</a:t>
            </a:r>
          </a:p>
        </p:txBody>
      </p:sp>
      <p:sp>
        <p:nvSpPr>
          <p:cNvPr id="92237" name="Line 77"/>
          <p:cNvSpPr>
            <a:spLocks noChangeShapeType="1"/>
          </p:cNvSpPr>
          <p:nvPr/>
        </p:nvSpPr>
        <p:spPr bwMode="auto">
          <a:xfrm flipV="1">
            <a:off x="762000" y="3581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8" name="Freeform 78"/>
          <p:cNvSpPr>
            <a:spLocks/>
          </p:cNvSpPr>
          <p:nvPr/>
        </p:nvSpPr>
        <p:spPr bwMode="auto">
          <a:xfrm>
            <a:off x="7391400" y="3276600"/>
            <a:ext cx="304800" cy="1143000"/>
          </a:xfrm>
          <a:custGeom>
            <a:avLst/>
            <a:gdLst>
              <a:gd name="T0" fmla="*/ 96 w 192"/>
              <a:gd name="T1" fmla="*/ 912 h 912"/>
              <a:gd name="T2" fmla="*/ 0 w 192"/>
              <a:gd name="T3" fmla="*/ 432 h 912"/>
              <a:gd name="T4" fmla="*/ 192 w 192"/>
              <a:gd name="T5" fmla="*/ 528 h 912"/>
              <a:gd name="T6" fmla="*/ 96 w 192"/>
              <a:gd name="T7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2" h="912">
                <a:moveTo>
                  <a:pt x="96" y="912"/>
                </a:moveTo>
                <a:lnTo>
                  <a:pt x="0" y="432"/>
                </a:lnTo>
                <a:lnTo>
                  <a:pt x="192" y="528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240" name="Group 80"/>
          <p:cNvGrpSpPr>
            <a:grpSpLocks noChangeAspect="1"/>
          </p:cNvGrpSpPr>
          <p:nvPr/>
        </p:nvGrpSpPr>
        <p:grpSpPr bwMode="auto">
          <a:xfrm>
            <a:off x="6948488" y="2852738"/>
            <a:ext cx="898525" cy="327025"/>
            <a:chOff x="4830" y="1616"/>
            <a:chExt cx="566" cy="206"/>
          </a:xfrm>
        </p:grpSpPr>
        <p:sp>
          <p:nvSpPr>
            <p:cNvPr id="92239" name="AutoShape 79"/>
            <p:cNvSpPr>
              <a:spLocks noChangeAspect="1" noChangeArrowheads="1" noTextEdit="1"/>
            </p:cNvSpPr>
            <p:nvPr/>
          </p:nvSpPr>
          <p:spPr bwMode="auto">
            <a:xfrm>
              <a:off x="4830" y="1616"/>
              <a:ext cx="566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275" name="Group 115"/>
            <p:cNvGrpSpPr>
              <a:grpSpLocks/>
            </p:cNvGrpSpPr>
            <p:nvPr/>
          </p:nvGrpSpPr>
          <p:grpSpPr bwMode="auto">
            <a:xfrm>
              <a:off x="4830" y="1618"/>
              <a:ext cx="564" cy="183"/>
              <a:chOff x="4830" y="1618"/>
              <a:chExt cx="564" cy="183"/>
            </a:xfrm>
          </p:grpSpPr>
          <p:grpSp>
            <p:nvGrpSpPr>
              <p:cNvPr id="92247" name="Group 87"/>
              <p:cNvGrpSpPr>
                <a:grpSpLocks/>
              </p:cNvGrpSpPr>
              <p:nvPr/>
            </p:nvGrpSpPr>
            <p:grpSpPr bwMode="auto">
              <a:xfrm>
                <a:off x="4860" y="1618"/>
                <a:ext cx="386" cy="71"/>
                <a:chOff x="4860" y="1618"/>
                <a:chExt cx="386" cy="71"/>
              </a:xfrm>
            </p:grpSpPr>
            <p:grpSp>
              <p:nvGrpSpPr>
                <p:cNvPr id="92245" name="Group 85"/>
                <p:cNvGrpSpPr>
                  <a:grpSpLocks/>
                </p:cNvGrpSpPr>
                <p:nvPr/>
              </p:nvGrpSpPr>
              <p:grpSpPr bwMode="auto">
                <a:xfrm>
                  <a:off x="4996" y="1625"/>
                  <a:ext cx="206" cy="63"/>
                  <a:chOff x="4996" y="1625"/>
                  <a:chExt cx="206" cy="63"/>
                </a:xfrm>
              </p:grpSpPr>
              <p:grpSp>
                <p:nvGrpSpPr>
                  <p:cNvPr id="92243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5041" y="1627"/>
                    <a:ext cx="132" cy="55"/>
                    <a:chOff x="5041" y="1627"/>
                    <a:chExt cx="132" cy="55"/>
                  </a:xfrm>
                </p:grpSpPr>
                <p:sp>
                  <p:nvSpPr>
                    <p:cNvPr id="92241" name="Freeform 81"/>
                    <p:cNvSpPr>
                      <a:spLocks/>
                    </p:cNvSpPr>
                    <p:nvPr/>
                  </p:nvSpPr>
                  <p:spPr bwMode="auto">
                    <a:xfrm>
                      <a:off x="5041" y="1627"/>
                      <a:ext cx="23" cy="45"/>
                    </a:xfrm>
                    <a:custGeom>
                      <a:avLst/>
                      <a:gdLst>
                        <a:gd name="T0" fmla="*/ 5 w 180"/>
                        <a:gd name="T1" fmla="*/ 3 h 267"/>
                        <a:gd name="T2" fmla="*/ 0 w 180"/>
                        <a:gd name="T3" fmla="*/ 0 h 267"/>
                        <a:gd name="T4" fmla="*/ 119 w 180"/>
                        <a:gd name="T5" fmla="*/ 267 h 267"/>
                        <a:gd name="T6" fmla="*/ 180 w 180"/>
                        <a:gd name="T7" fmla="*/ 267 h 267"/>
                        <a:gd name="T8" fmla="*/ 50 w 180"/>
                        <a:gd name="T9" fmla="*/ 0 h 267"/>
                        <a:gd name="T10" fmla="*/ 5 w 180"/>
                        <a:gd name="T11" fmla="*/ 3 h 26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80" h="267">
                          <a:moveTo>
                            <a:pt x="5" y="3"/>
                          </a:moveTo>
                          <a:lnTo>
                            <a:pt x="0" y="0"/>
                          </a:lnTo>
                          <a:lnTo>
                            <a:pt x="119" y="267"/>
                          </a:lnTo>
                          <a:lnTo>
                            <a:pt x="180" y="267"/>
                          </a:lnTo>
                          <a:lnTo>
                            <a:pt x="50" y="0"/>
                          </a:lnTo>
                          <a:lnTo>
                            <a:pt x="5" y="3"/>
                          </a:lnTo>
                          <a:close/>
                        </a:path>
                      </a:pathLst>
                    </a:custGeom>
                    <a:solidFill>
                      <a:srgbClr val="800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242" name="Freeform 82"/>
                    <p:cNvSpPr>
                      <a:spLocks/>
                    </p:cNvSpPr>
                    <p:nvPr/>
                  </p:nvSpPr>
                  <p:spPr bwMode="auto">
                    <a:xfrm>
                      <a:off x="5152" y="1652"/>
                      <a:ext cx="21" cy="30"/>
                    </a:xfrm>
                    <a:custGeom>
                      <a:avLst/>
                      <a:gdLst>
                        <a:gd name="T0" fmla="*/ 44 w 166"/>
                        <a:gd name="T1" fmla="*/ 21 h 179"/>
                        <a:gd name="T2" fmla="*/ 49 w 166"/>
                        <a:gd name="T3" fmla="*/ 18 h 179"/>
                        <a:gd name="T4" fmla="*/ 166 w 166"/>
                        <a:gd name="T5" fmla="*/ 179 h 179"/>
                        <a:gd name="T6" fmla="*/ 109 w 166"/>
                        <a:gd name="T7" fmla="*/ 169 h 179"/>
                        <a:gd name="T8" fmla="*/ 0 w 166"/>
                        <a:gd name="T9" fmla="*/ 0 h 179"/>
                        <a:gd name="T10" fmla="*/ 44 w 166"/>
                        <a:gd name="T11" fmla="*/ 21 h 17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66" h="179">
                          <a:moveTo>
                            <a:pt x="44" y="21"/>
                          </a:moveTo>
                          <a:lnTo>
                            <a:pt x="49" y="18"/>
                          </a:lnTo>
                          <a:lnTo>
                            <a:pt x="166" y="179"/>
                          </a:lnTo>
                          <a:lnTo>
                            <a:pt x="109" y="169"/>
                          </a:lnTo>
                          <a:lnTo>
                            <a:pt x="0" y="0"/>
                          </a:lnTo>
                          <a:lnTo>
                            <a:pt x="44" y="21"/>
                          </a:lnTo>
                          <a:close/>
                        </a:path>
                      </a:pathLst>
                    </a:custGeom>
                    <a:solidFill>
                      <a:srgbClr val="80000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92244" name="Freeform 84"/>
                  <p:cNvSpPr>
                    <a:spLocks/>
                  </p:cNvSpPr>
                  <p:nvPr/>
                </p:nvSpPr>
                <p:spPr bwMode="auto">
                  <a:xfrm>
                    <a:off x="4996" y="1625"/>
                    <a:ext cx="206" cy="63"/>
                  </a:xfrm>
                  <a:custGeom>
                    <a:avLst/>
                    <a:gdLst>
                      <a:gd name="T0" fmla="*/ 12 w 1649"/>
                      <a:gd name="T1" fmla="*/ 51 h 378"/>
                      <a:gd name="T2" fmla="*/ 166 w 1649"/>
                      <a:gd name="T3" fmla="*/ 44 h 378"/>
                      <a:gd name="T4" fmla="*/ 285 w 1649"/>
                      <a:gd name="T5" fmla="*/ 44 h 378"/>
                      <a:gd name="T6" fmla="*/ 444 w 1649"/>
                      <a:gd name="T7" fmla="*/ 35 h 378"/>
                      <a:gd name="T8" fmla="*/ 592 w 1649"/>
                      <a:gd name="T9" fmla="*/ 35 h 378"/>
                      <a:gd name="T10" fmla="*/ 757 w 1649"/>
                      <a:gd name="T11" fmla="*/ 35 h 378"/>
                      <a:gd name="T12" fmla="*/ 906 w 1649"/>
                      <a:gd name="T13" fmla="*/ 39 h 378"/>
                      <a:gd name="T14" fmla="*/ 976 w 1649"/>
                      <a:gd name="T15" fmla="*/ 50 h 378"/>
                      <a:gd name="T16" fmla="*/ 1036 w 1649"/>
                      <a:gd name="T17" fmla="*/ 63 h 378"/>
                      <a:gd name="T18" fmla="*/ 1103 w 1649"/>
                      <a:gd name="T19" fmla="*/ 89 h 378"/>
                      <a:gd name="T20" fmla="*/ 1167 w 1649"/>
                      <a:gd name="T21" fmla="*/ 116 h 378"/>
                      <a:gd name="T22" fmla="*/ 1400 w 1649"/>
                      <a:gd name="T23" fmla="*/ 243 h 378"/>
                      <a:gd name="T24" fmla="*/ 1524 w 1649"/>
                      <a:gd name="T25" fmla="*/ 301 h 378"/>
                      <a:gd name="T26" fmla="*/ 1595 w 1649"/>
                      <a:gd name="T27" fmla="*/ 350 h 378"/>
                      <a:gd name="T28" fmla="*/ 1530 w 1649"/>
                      <a:gd name="T29" fmla="*/ 349 h 378"/>
                      <a:gd name="T30" fmla="*/ 0 w 1649"/>
                      <a:gd name="T31" fmla="*/ 226 h 378"/>
                      <a:gd name="T32" fmla="*/ 2 w 1649"/>
                      <a:gd name="T33" fmla="*/ 263 h 378"/>
                      <a:gd name="T34" fmla="*/ 1600 w 1649"/>
                      <a:gd name="T35" fmla="*/ 378 h 378"/>
                      <a:gd name="T36" fmla="*/ 1649 w 1649"/>
                      <a:gd name="T37" fmla="*/ 369 h 378"/>
                      <a:gd name="T38" fmla="*/ 1624 w 1649"/>
                      <a:gd name="T39" fmla="*/ 336 h 378"/>
                      <a:gd name="T40" fmla="*/ 1580 w 1649"/>
                      <a:gd name="T41" fmla="*/ 301 h 378"/>
                      <a:gd name="T42" fmla="*/ 1472 w 1649"/>
                      <a:gd name="T43" fmla="*/ 243 h 378"/>
                      <a:gd name="T44" fmla="*/ 1389 w 1649"/>
                      <a:gd name="T45" fmla="*/ 196 h 378"/>
                      <a:gd name="T46" fmla="*/ 1177 w 1649"/>
                      <a:gd name="T47" fmla="*/ 86 h 378"/>
                      <a:gd name="T48" fmla="*/ 1081 w 1649"/>
                      <a:gd name="T49" fmla="*/ 47 h 378"/>
                      <a:gd name="T50" fmla="*/ 987 w 1649"/>
                      <a:gd name="T51" fmla="*/ 22 h 378"/>
                      <a:gd name="T52" fmla="*/ 775 w 1649"/>
                      <a:gd name="T53" fmla="*/ 0 h 378"/>
                      <a:gd name="T54" fmla="*/ 485 w 1649"/>
                      <a:gd name="T55" fmla="*/ 0 h 378"/>
                      <a:gd name="T56" fmla="*/ 12 w 1649"/>
                      <a:gd name="T57" fmla="*/ 27 h 378"/>
                      <a:gd name="T58" fmla="*/ 12 w 1649"/>
                      <a:gd name="T59" fmla="*/ 51 h 3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1649" h="378">
                        <a:moveTo>
                          <a:pt x="12" y="51"/>
                        </a:moveTo>
                        <a:lnTo>
                          <a:pt x="166" y="44"/>
                        </a:lnTo>
                        <a:lnTo>
                          <a:pt x="285" y="44"/>
                        </a:lnTo>
                        <a:lnTo>
                          <a:pt x="444" y="35"/>
                        </a:lnTo>
                        <a:lnTo>
                          <a:pt x="592" y="35"/>
                        </a:lnTo>
                        <a:lnTo>
                          <a:pt x="757" y="35"/>
                        </a:lnTo>
                        <a:lnTo>
                          <a:pt x="906" y="39"/>
                        </a:lnTo>
                        <a:lnTo>
                          <a:pt x="976" y="50"/>
                        </a:lnTo>
                        <a:lnTo>
                          <a:pt x="1036" y="63"/>
                        </a:lnTo>
                        <a:lnTo>
                          <a:pt x="1103" y="89"/>
                        </a:lnTo>
                        <a:lnTo>
                          <a:pt x="1167" y="116"/>
                        </a:lnTo>
                        <a:lnTo>
                          <a:pt x="1400" y="243"/>
                        </a:lnTo>
                        <a:lnTo>
                          <a:pt x="1524" y="301"/>
                        </a:lnTo>
                        <a:lnTo>
                          <a:pt x="1595" y="350"/>
                        </a:lnTo>
                        <a:lnTo>
                          <a:pt x="1530" y="349"/>
                        </a:lnTo>
                        <a:lnTo>
                          <a:pt x="0" y="226"/>
                        </a:lnTo>
                        <a:lnTo>
                          <a:pt x="2" y="263"/>
                        </a:lnTo>
                        <a:lnTo>
                          <a:pt x="1600" y="378"/>
                        </a:lnTo>
                        <a:lnTo>
                          <a:pt x="1649" y="369"/>
                        </a:lnTo>
                        <a:lnTo>
                          <a:pt x="1624" y="336"/>
                        </a:lnTo>
                        <a:lnTo>
                          <a:pt x="1580" y="301"/>
                        </a:lnTo>
                        <a:lnTo>
                          <a:pt x="1472" y="243"/>
                        </a:lnTo>
                        <a:lnTo>
                          <a:pt x="1389" y="196"/>
                        </a:lnTo>
                        <a:lnTo>
                          <a:pt x="1177" y="86"/>
                        </a:lnTo>
                        <a:lnTo>
                          <a:pt x="1081" y="47"/>
                        </a:lnTo>
                        <a:lnTo>
                          <a:pt x="987" y="22"/>
                        </a:lnTo>
                        <a:lnTo>
                          <a:pt x="775" y="0"/>
                        </a:lnTo>
                        <a:lnTo>
                          <a:pt x="485" y="0"/>
                        </a:lnTo>
                        <a:lnTo>
                          <a:pt x="12" y="27"/>
                        </a:lnTo>
                        <a:lnTo>
                          <a:pt x="12" y="5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2246" name="Freeform 86"/>
                <p:cNvSpPr>
                  <a:spLocks/>
                </p:cNvSpPr>
                <p:nvPr/>
              </p:nvSpPr>
              <p:spPr bwMode="auto">
                <a:xfrm>
                  <a:off x="4860" y="1618"/>
                  <a:ext cx="386" cy="71"/>
                </a:xfrm>
                <a:custGeom>
                  <a:avLst/>
                  <a:gdLst>
                    <a:gd name="T0" fmla="*/ 118 w 3088"/>
                    <a:gd name="T1" fmla="*/ 269 h 429"/>
                    <a:gd name="T2" fmla="*/ 271 w 3088"/>
                    <a:gd name="T3" fmla="*/ 229 h 429"/>
                    <a:gd name="T4" fmla="*/ 387 w 3088"/>
                    <a:gd name="T5" fmla="*/ 197 h 429"/>
                    <a:gd name="T6" fmla="*/ 507 w 3088"/>
                    <a:gd name="T7" fmla="*/ 162 h 429"/>
                    <a:gd name="T8" fmla="*/ 629 w 3088"/>
                    <a:gd name="T9" fmla="*/ 139 h 429"/>
                    <a:gd name="T10" fmla="*/ 727 w 3088"/>
                    <a:gd name="T11" fmla="*/ 122 h 429"/>
                    <a:gd name="T12" fmla="*/ 851 w 3088"/>
                    <a:gd name="T13" fmla="*/ 101 h 429"/>
                    <a:gd name="T14" fmla="*/ 961 w 3088"/>
                    <a:gd name="T15" fmla="*/ 76 h 429"/>
                    <a:gd name="T16" fmla="*/ 1040 w 3088"/>
                    <a:gd name="T17" fmla="*/ 24 h 429"/>
                    <a:gd name="T18" fmla="*/ 1203 w 3088"/>
                    <a:gd name="T19" fmla="*/ 19 h 429"/>
                    <a:gd name="T20" fmla="*/ 1399 w 3088"/>
                    <a:gd name="T21" fmla="*/ 5 h 429"/>
                    <a:gd name="T22" fmla="*/ 1647 w 3088"/>
                    <a:gd name="T23" fmla="*/ 1 h 429"/>
                    <a:gd name="T24" fmla="*/ 1852 w 3088"/>
                    <a:gd name="T25" fmla="*/ 0 h 429"/>
                    <a:gd name="T26" fmla="*/ 2048 w 3088"/>
                    <a:gd name="T27" fmla="*/ 24 h 429"/>
                    <a:gd name="T28" fmla="*/ 2187 w 3088"/>
                    <a:gd name="T29" fmla="*/ 62 h 429"/>
                    <a:gd name="T30" fmla="*/ 2337 w 3088"/>
                    <a:gd name="T31" fmla="*/ 111 h 429"/>
                    <a:gd name="T32" fmla="*/ 2500 w 3088"/>
                    <a:gd name="T33" fmla="*/ 169 h 429"/>
                    <a:gd name="T34" fmla="*/ 2669 w 3088"/>
                    <a:gd name="T35" fmla="*/ 228 h 429"/>
                    <a:gd name="T36" fmla="*/ 2795 w 3088"/>
                    <a:gd name="T37" fmla="*/ 268 h 429"/>
                    <a:gd name="T38" fmla="*/ 2929 w 3088"/>
                    <a:gd name="T39" fmla="*/ 315 h 429"/>
                    <a:gd name="T40" fmla="*/ 3088 w 3088"/>
                    <a:gd name="T41" fmla="*/ 374 h 429"/>
                    <a:gd name="T42" fmla="*/ 3012 w 3088"/>
                    <a:gd name="T43" fmla="*/ 407 h 429"/>
                    <a:gd name="T44" fmla="*/ 2901 w 3088"/>
                    <a:gd name="T45" fmla="*/ 428 h 429"/>
                    <a:gd name="T46" fmla="*/ 2739 w 3088"/>
                    <a:gd name="T47" fmla="*/ 427 h 429"/>
                    <a:gd name="T48" fmla="*/ 2698 w 3088"/>
                    <a:gd name="T49" fmla="*/ 374 h 429"/>
                    <a:gd name="T50" fmla="*/ 2576 w 3088"/>
                    <a:gd name="T51" fmla="*/ 298 h 429"/>
                    <a:gd name="T52" fmla="*/ 2381 w 3088"/>
                    <a:gd name="T53" fmla="*/ 193 h 429"/>
                    <a:gd name="T54" fmla="*/ 2175 w 3088"/>
                    <a:gd name="T55" fmla="*/ 97 h 429"/>
                    <a:gd name="T56" fmla="*/ 2014 w 3088"/>
                    <a:gd name="T57" fmla="*/ 60 h 429"/>
                    <a:gd name="T58" fmla="*/ 1705 w 3088"/>
                    <a:gd name="T59" fmla="*/ 45 h 429"/>
                    <a:gd name="T60" fmla="*/ 1345 w 3088"/>
                    <a:gd name="T61" fmla="*/ 57 h 429"/>
                    <a:gd name="T62" fmla="*/ 1081 w 3088"/>
                    <a:gd name="T63" fmla="*/ 326 h 4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3088" h="429">
                      <a:moveTo>
                        <a:pt x="0" y="286"/>
                      </a:moveTo>
                      <a:lnTo>
                        <a:pt x="118" y="269"/>
                      </a:lnTo>
                      <a:lnTo>
                        <a:pt x="209" y="247"/>
                      </a:lnTo>
                      <a:lnTo>
                        <a:pt x="271" y="229"/>
                      </a:lnTo>
                      <a:lnTo>
                        <a:pt x="321" y="214"/>
                      </a:lnTo>
                      <a:lnTo>
                        <a:pt x="387" y="197"/>
                      </a:lnTo>
                      <a:lnTo>
                        <a:pt x="443" y="180"/>
                      </a:lnTo>
                      <a:lnTo>
                        <a:pt x="507" y="162"/>
                      </a:lnTo>
                      <a:lnTo>
                        <a:pt x="564" y="150"/>
                      </a:lnTo>
                      <a:lnTo>
                        <a:pt x="629" y="139"/>
                      </a:lnTo>
                      <a:lnTo>
                        <a:pt x="682" y="130"/>
                      </a:lnTo>
                      <a:lnTo>
                        <a:pt x="727" y="122"/>
                      </a:lnTo>
                      <a:lnTo>
                        <a:pt x="794" y="111"/>
                      </a:lnTo>
                      <a:lnTo>
                        <a:pt x="851" y="101"/>
                      </a:lnTo>
                      <a:lnTo>
                        <a:pt x="905" y="92"/>
                      </a:lnTo>
                      <a:lnTo>
                        <a:pt x="961" y="76"/>
                      </a:lnTo>
                      <a:lnTo>
                        <a:pt x="1007" y="52"/>
                      </a:lnTo>
                      <a:lnTo>
                        <a:pt x="1040" y="24"/>
                      </a:lnTo>
                      <a:lnTo>
                        <a:pt x="1107" y="21"/>
                      </a:lnTo>
                      <a:lnTo>
                        <a:pt x="1203" y="19"/>
                      </a:lnTo>
                      <a:lnTo>
                        <a:pt x="1313" y="9"/>
                      </a:lnTo>
                      <a:lnTo>
                        <a:pt x="1399" y="5"/>
                      </a:lnTo>
                      <a:lnTo>
                        <a:pt x="1525" y="2"/>
                      </a:lnTo>
                      <a:lnTo>
                        <a:pt x="1647" y="1"/>
                      </a:lnTo>
                      <a:lnTo>
                        <a:pt x="1763" y="0"/>
                      </a:lnTo>
                      <a:lnTo>
                        <a:pt x="1852" y="0"/>
                      </a:lnTo>
                      <a:lnTo>
                        <a:pt x="1949" y="8"/>
                      </a:lnTo>
                      <a:lnTo>
                        <a:pt x="2048" y="24"/>
                      </a:lnTo>
                      <a:lnTo>
                        <a:pt x="2121" y="44"/>
                      </a:lnTo>
                      <a:lnTo>
                        <a:pt x="2187" y="62"/>
                      </a:lnTo>
                      <a:lnTo>
                        <a:pt x="2259" y="85"/>
                      </a:lnTo>
                      <a:lnTo>
                        <a:pt x="2337" y="111"/>
                      </a:lnTo>
                      <a:lnTo>
                        <a:pt x="2416" y="139"/>
                      </a:lnTo>
                      <a:lnTo>
                        <a:pt x="2500" y="169"/>
                      </a:lnTo>
                      <a:lnTo>
                        <a:pt x="2583" y="199"/>
                      </a:lnTo>
                      <a:lnTo>
                        <a:pt x="2669" y="228"/>
                      </a:lnTo>
                      <a:lnTo>
                        <a:pt x="2734" y="251"/>
                      </a:lnTo>
                      <a:lnTo>
                        <a:pt x="2795" y="268"/>
                      </a:lnTo>
                      <a:lnTo>
                        <a:pt x="2860" y="293"/>
                      </a:lnTo>
                      <a:lnTo>
                        <a:pt x="2929" y="315"/>
                      </a:lnTo>
                      <a:lnTo>
                        <a:pt x="3012" y="344"/>
                      </a:lnTo>
                      <a:lnTo>
                        <a:pt x="3088" y="374"/>
                      </a:lnTo>
                      <a:lnTo>
                        <a:pt x="3057" y="395"/>
                      </a:lnTo>
                      <a:lnTo>
                        <a:pt x="3012" y="407"/>
                      </a:lnTo>
                      <a:lnTo>
                        <a:pt x="2963" y="421"/>
                      </a:lnTo>
                      <a:lnTo>
                        <a:pt x="2901" y="428"/>
                      </a:lnTo>
                      <a:lnTo>
                        <a:pt x="2820" y="429"/>
                      </a:lnTo>
                      <a:lnTo>
                        <a:pt x="2739" y="427"/>
                      </a:lnTo>
                      <a:lnTo>
                        <a:pt x="2718" y="395"/>
                      </a:lnTo>
                      <a:lnTo>
                        <a:pt x="2698" y="374"/>
                      </a:lnTo>
                      <a:lnTo>
                        <a:pt x="2660" y="345"/>
                      </a:lnTo>
                      <a:lnTo>
                        <a:pt x="2576" y="298"/>
                      </a:lnTo>
                      <a:lnTo>
                        <a:pt x="2473" y="242"/>
                      </a:lnTo>
                      <a:lnTo>
                        <a:pt x="2381" y="193"/>
                      </a:lnTo>
                      <a:lnTo>
                        <a:pt x="2269" y="135"/>
                      </a:lnTo>
                      <a:lnTo>
                        <a:pt x="2175" y="97"/>
                      </a:lnTo>
                      <a:lnTo>
                        <a:pt x="2086" y="70"/>
                      </a:lnTo>
                      <a:lnTo>
                        <a:pt x="2014" y="60"/>
                      </a:lnTo>
                      <a:lnTo>
                        <a:pt x="1880" y="46"/>
                      </a:lnTo>
                      <a:lnTo>
                        <a:pt x="1705" y="45"/>
                      </a:lnTo>
                      <a:lnTo>
                        <a:pt x="1501" y="51"/>
                      </a:lnTo>
                      <a:lnTo>
                        <a:pt x="1345" y="57"/>
                      </a:lnTo>
                      <a:lnTo>
                        <a:pt x="1096" y="70"/>
                      </a:lnTo>
                      <a:lnTo>
                        <a:pt x="1081" y="326"/>
                      </a:lnTo>
                      <a:lnTo>
                        <a:pt x="0" y="28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248" name="Freeform 88"/>
              <p:cNvSpPr>
                <a:spLocks/>
              </p:cNvSpPr>
              <p:nvPr/>
            </p:nvSpPr>
            <p:spPr bwMode="auto">
              <a:xfrm>
                <a:off x="4871" y="1688"/>
                <a:ext cx="522" cy="113"/>
              </a:xfrm>
              <a:custGeom>
                <a:avLst/>
                <a:gdLst>
                  <a:gd name="T0" fmla="*/ 3525 w 4177"/>
                  <a:gd name="T1" fmla="*/ 321 h 677"/>
                  <a:gd name="T2" fmla="*/ 3556 w 4177"/>
                  <a:gd name="T3" fmla="*/ 423 h 677"/>
                  <a:gd name="T4" fmla="*/ 3556 w 4177"/>
                  <a:gd name="T5" fmla="*/ 501 h 677"/>
                  <a:gd name="T6" fmla="*/ 4177 w 4177"/>
                  <a:gd name="T7" fmla="*/ 501 h 677"/>
                  <a:gd name="T8" fmla="*/ 4134 w 4177"/>
                  <a:gd name="T9" fmla="*/ 554 h 677"/>
                  <a:gd name="T10" fmla="*/ 4163 w 4177"/>
                  <a:gd name="T11" fmla="*/ 614 h 677"/>
                  <a:gd name="T12" fmla="*/ 4163 w 4177"/>
                  <a:gd name="T13" fmla="*/ 642 h 677"/>
                  <a:gd name="T14" fmla="*/ 4144 w 4177"/>
                  <a:gd name="T15" fmla="*/ 661 h 677"/>
                  <a:gd name="T16" fmla="*/ 3787 w 4177"/>
                  <a:gd name="T17" fmla="*/ 661 h 677"/>
                  <a:gd name="T18" fmla="*/ 3759 w 4177"/>
                  <a:gd name="T19" fmla="*/ 677 h 677"/>
                  <a:gd name="T20" fmla="*/ 3576 w 4177"/>
                  <a:gd name="T21" fmla="*/ 677 h 677"/>
                  <a:gd name="T22" fmla="*/ 3552 w 4177"/>
                  <a:gd name="T23" fmla="*/ 659 h 677"/>
                  <a:gd name="T24" fmla="*/ 247 w 4177"/>
                  <a:gd name="T25" fmla="*/ 659 h 677"/>
                  <a:gd name="T26" fmla="*/ 117 w 4177"/>
                  <a:gd name="T27" fmla="*/ 535 h 677"/>
                  <a:gd name="T28" fmla="*/ 14 w 4177"/>
                  <a:gd name="T29" fmla="*/ 576 h 677"/>
                  <a:gd name="T30" fmla="*/ 0 w 4177"/>
                  <a:gd name="T31" fmla="*/ 247 h 677"/>
                  <a:gd name="T32" fmla="*/ 252 w 4177"/>
                  <a:gd name="T33" fmla="*/ 0 h 677"/>
                  <a:gd name="T34" fmla="*/ 645 w 4177"/>
                  <a:gd name="T35" fmla="*/ 9 h 677"/>
                  <a:gd name="T36" fmla="*/ 2693 w 4177"/>
                  <a:gd name="T37" fmla="*/ 554 h 677"/>
                  <a:gd name="T38" fmla="*/ 2751 w 4177"/>
                  <a:gd name="T39" fmla="*/ 489 h 677"/>
                  <a:gd name="T40" fmla="*/ 2802 w 4177"/>
                  <a:gd name="T41" fmla="*/ 320 h 677"/>
                  <a:gd name="T42" fmla="*/ 2874 w 4177"/>
                  <a:gd name="T43" fmla="*/ 181 h 677"/>
                  <a:gd name="T44" fmla="*/ 3090 w 4177"/>
                  <a:gd name="T45" fmla="*/ 69 h 677"/>
                  <a:gd name="T46" fmla="*/ 3290 w 4177"/>
                  <a:gd name="T47" fmla="*/ 75 h 677"/>
                  <a:gd name="T48" fmla="*/ 3439 w 4177"/>
                  <a:gd name="T49" fmla="*/ 156 h 677"/>
                  <a:gd name="T50" fmla="*/ 3525 w 4177"/>
                  <a:gd name="T51" fmla="*/ 321 h 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177" h="677">
                    <a:moveTo>
                      <a:pt x="3525" y="321"/>
                    </a:moveTo>
                    <a:lnTo>
                      <a:pt x="3556" y="423"/>
                    </a:lnTo>
                    <a:lnTo>
                      <a:pt x="3556" y="501"/>
                    </a:lnTo>
                    <a:lnTo>
                      <a:pt x="4177" y="501"/>
                    </a:lnTo>
                    <a:lnTo>
                      <a:pt x="4134" y="554"/>
                    </a:lnTo>
                    <a:lnTo>
                      <a:pt x="4163" y="614"/>
                    </a:lnTo>
                    <a:lnTo>
                      <a:pt x="4163" y="642"/>
                    </a:lnTo>
                    <a:lnTo>
                      <a:pt x="4144" y="661"/>
                    </a:lnTo>
                    <a:lnTo>
                      <a:pt x="3787" y="661"/>
                    </a:lnTo>
                    <a:lnTo>
                      <a:pt x="3759" y="677"/>
                    </a:lnTo>
                    <a:lnTo>
                      <a:pt x="3576" y="677"/>
                    </a:lnTo>
                    <a:lnTo>
                      <a:pt x="3552" y="659"/>
                    </a:lnTo>
                    <a:lnTo>
                      <a:pt x="247" y="659"/>
                    </a:lnTo>
                    <a:lnTo>
                      <a:pt x="117" y="535"/>
                    </a:lnTo>
                    <a:lnTo>
                      <a:pt x="14" y="576"/>
                    </a:lnTo>
                    <a:lnTo>
                      <a:pt x="0" y="247"/>
                    </a:lnTo>
                    <a:lnTo>
                      <a:pt x="252" y="0"/>
                    </a:lnTo>
                    <a:lnTo>
                      <a:pt x="645" y="9"/>
                    </a:lnTo>
                    <a:lnTo>
                      <a:pt x="2693" y="554"/>
                    </a:lnTo>
                    <a:lnTo>
                      <a:pt x="2751" y="489"/>
                    </a:lnTo>
                    <a:lnTo>
                      <a:pt x="2802" y="320"/>
                    </a:lnTo>
                    <a:lnTo>
                      <a:pt x="2874" y="181"/>
                    </a:lnTo>
                    <a:lnTo>
                      <a:pt x="3090" y="69"/>
                    </a:lnTo>
                    <a:lnTo>
                      <a:pt x="3290" y="75"/>
                    </a:lnTo>
                    <a:lnTo>
                      <a:pt x="3439" y="156"/>
                    </a:lnTo>
                    <a:lnTo>
                      <a:pt x="3525" y="321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2274" name="Group 114"/>
              <p:cNvGrpSpPr>
                <a:grpSpLocks/>
              </p:cNvGrpSpPr>
              <p:nvPr/>
            </p:nvGrpSpPr>
            <p:grpSpPr bwMode="auto">
              <a:xfrm>
                <a:off x="4830" y="1640"/>
                <a:ext cx="564" cy="144"/>
                <a:chOff x="4830" y="1640"/>
                <a:chExt cx="564" cy="144"/>
              </a:xfrm>
            </p:grpSpPr>
            <p:grpSp>
              <p:nvGrpSpPr>
                <p:cNvPr id="92262" name="Group 102"/>
                <p:cNvGrpSpPr>
                  <a:grpSpLocks/>
                </p:cNvGrpSpPr>
                <p:nvPr/>
              </p:nvGrpSpPr>
              <p:grpSpPr bwMode="auto">
                <a:xfrm>
                  <a:off x="4830" y="1686"/>
                  <a:ext cx="35" cy="84"/>
                  <a:chOff x="4830" y="1686"/>
                  <a:chExt cx="35" cy="84"/>
                </a:xfrm>
              </p:grpSpPr>
              <p:sp>
                <p:nvSpPr>
                  <p:cNvPr id="92249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4833" y="1704"/>
                    <a:ext cx="14" cy="4"/>
                  </a:xfrm>
                  <a:prstGeom prst="rect">
                    <a:avLst/>
                  </a:prstGeom>
                  <a:solidFill>
                    <a:srgbClr val="808080"/>
                  </a:solidFill>
                  <a:ln w="1588">
                    <a:solidFill>
                      <a:srgbClr val="C0C0C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250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4833" y="1686"/>
                    <a:ext cx="14" cy="9"/>
                  </a:xfrm>
                  <a:prstGeom prst="rect">
                    <a:avLst/>
                  </a:prstGeom>
                  <a:solidFill>
                    <a:srgbClr val="808080"/>
                  </a:solidFill>
                  <a:ln w="1588">
                    <a:solidFill>
                      <a:srgbClr val="C0C0C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251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4833" y="1697"/>
                    <a:ext cx="14" cy="5"/>
                  </a:xfrm>
                  <a:prstGeom prst="rect">
                    <a:avLst/>
                  </a:prstGeom>
                  <a:solidFill>
                    <a:srgbClr val="808080"/>
                  </a:solidFill>
                  <a:ln w="1588">
                    <a:solidFill>
                      <a:srgbClr val="C0C0C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252" name="Freeform 92"/>
                  <p:cNvSpPr>
                    <a:spLocks/>
                  </p:cNvSpPr>
                  <p:nvPr/>
                </p:nvSpPr>
                <p:spPr bwMode="auto">
                  <a:xfrm>
                    <a:off x="4833" y="1712"/>
                    <a:ext cx="13" cy="19"/>
                  </a:xfrm>
                  <a:custGeom>
                    <a:avLst/>
                    <a:gdLst>
                      <a:gd name="T0" fmla="*/ 1 w 97"/>
                      <a:gd name="T1" fmla="*/ 0 h 100"/>
                      <a:gd name="T2" fmla="*/ 1 w 97"/>
                      <a:gd name="T3" fmla="*/ 0 h 100"/>
                      <a:gd name="T4" fmla="*/ 94 w 97"/>
                      <a:gd name="T5" fmla="*/ 100 h 100"/>
                      <a:gd name="T6" fmla="*/ 97 w 97"/>
                      <a:gd name="T7" fmla="*/ 0 h 100"/>
                      <a:gd name="T8" fmla="*/ 1 w 97"/>
                      <a:gd name="T9" fmla="*/ 0 h 1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7" h="100">
                        <a:moveTo>
                          <a:pt x="1" y="0"/>
                        </a:moveTo>
                        <a:cubicBezTo>
                          <a:pt x="1" y="0"/>
                          <a:pt x="1" y="0"/>
                          <a:pt x="1" y="0"/>
                        </a:cubicBezTo>
                        <a:cubicBezTo>
                          <a:pt x="0" y="55"/>
                          <a:pt x="42" y="100"/>
                          <a:pt x="94" y="100"/>
                        </a:cubicBezTo>
                        <a:lnTo>
                          <a:pt x="97" y="0"/>
                        </a:lnTo>
                        <a:lnTo>
                          <a:pt x="1" y="0"/>
                        </a:lnTo>
                        <a:close/>
                      </a:path>
                    </a:pathLst>
                  </a:custGeom>
                  <a:noFill/>
                  <a:ln w="1588">
                    <a:solidFill>
                      <a:srgbClr val="C0C0C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92255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4830" y="1759"/>
                    <a:ext cx="35" cy="5"/>
                    <a:chOff x="4830" y="1759"/>
                    <a:chExt cx="35" cy="5"/>
                  </a:xfrm>
                </p:grpSpPr>
                <p:sp>
                  <p:nvSpPr>
                    <p:cNvPr id="92253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32" y="1759"/>
                      <a:ext cx="33" cy="5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1588">
                      <a:solidFill>
                        <a:srgbClr val="C0C0C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254" name="Oval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30" y="1759"/>
                      <a:ext cx="5" cy="5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1588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2258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4830" y="1766"/>
                    <a:ext cx="35" cy="4"/>
                    <a:chOff x="4830" y="1766"/>
                    <a:chExt cx="35" cy="4"/>
                  </a:xfrm>
                </p:grpSpPr>
                <p:sp>
                  <p:nvSpPr>
                    <p:cNvPr id="92256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32" y="1766"/>
                      <a:ext cx="33" cy="4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1588">
                      <a:solidFill>
                        <a:srgbClr val="C0C0C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257" name="Oval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30" y="1766"/>
                      <a:ext cx="5" cy="4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1588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2261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4830" y="1753"/>
                    <a:ext cx="35" cy="4"/>
                    <a:chOff x="4830" y="1753"/>
                    <a:chExt cx="35" cy="4"/>
                  </a:xfrm>
                </p:grpSpPr>
                <p:sp>
                  <p:nvSpPr>
                    <p:cNvPr id="92259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32" y="1753"/>
                      <a:ext cx="33" cy="4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1588">
                      <a:solidFill>
                        <a:srgbClr val="C0C0C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260" name="Oval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30" y="1753"/>
                      <a:ext cx="5" cy="4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1588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92263" name="Freeform 103"/>
                <p:cNvSpPr>
                  <a:spLocks/>
                </p:cNvSpPr>
                <p:nvPr/>
              </p:nvSpPr>
              <p:spPr bwMode="auto">
                <a:xfrm>
                  <a:off x="4834" y="1665"/>
                  <a:ext cx="560" cy="119"/>
                </a:xfrm>
                <a:custGeom>
                  <a:avLst/>
                  <a:gdLst>
                    <a:gd name="T0" fmla="*/ 224 w 4479"/>
                    <a:gd name="T1" fmla="*/ 0 h 714"/>
                    <a:gd name="T2" fmla="*/ 26 w 4479"/>
                    <a:gd name="T3" fmla="*/ 0 h 714"/>
                    <a:gd name="T4" fmla="*/ 0 w 4479"/>
                    <a:gd name="T5" fmla="*/ 111 h 714"/>
                    <a:gd name="T6" fmla="*/ 87 w 4479"/>
                    <a:gd name="T7" fmla="*/ 111 h 714"/>
                    <a:gd name="T8" fmla="*/ 87 w 4479"/>
                    <a:gd name="T9" fmla="*/ 510 h 714"/>
                    <a:gd name="T10" fmla="*/ 260 w 4479"/>
                    <a:gd name="T11" fmla="*/ 690 h 714"/>
                    <a:gd name="T12" fmla="*/ 298 w 4479"/>
                    <a:gd name="T13" fmla="*/ 709 h 714"/>
                    <a:gd name="T14" fmla="*/ 331 w 4479"/>
                    <a:gd name="T15" fmla="*/ 714 h 714"/>
                    <a:gd name="T16" fmla="*/ 326 w 4479"/>
                    <a:gd name="T17" fmla="*/ 624 h 714"/>
                    <a:gd name="T18" fmla="*/ 321 w 4479"/>
                    <a:gd name="T19" fmla="*/ 515 h 714"/>
                    <a:gd name="T20" fmla="*/ 344 w 4479"/>
                    <a:gd name="T21" fmla="*/ 423 h 714"/>
                    <a:gd name="T22" fmla="*/ 376 w 4479"/>
                    <a:gd name="T23" fmla="*/ 356 h 714"/>
                    <a:gd name="T24" fmla="*/ 418 w 4479"/>
                    <a:gd name="T25" fmla="*/ 296 h 714"/>
                    <a:gd name="T26" fmla="*/ 478 w 4479"/>
                    <a:gd name="T27" fmla="*/ 237 h 714"/>
                    <a:gd name="T28" fmla="*/ 549 w 4479"/>
                    <a:gd name="T29" fmla="*/ 194 h 714"/>
                    <a:gd name="T30" fmla="*/ 648 w 4479"/>
                    <a:gd name="T31" fmla="*/ 166 h 714"/>
                    <a:gd name="T32" fmla="*/ 777 w 4479"/>
                    <a:gd name="T33" fmla="*/ 156 h 714"/>
                    <a:gd name="T34" fmla="*/ 867 w 4479"/>
                    <a:gd name="T35" fmla="*/ 180 h 714"/>
                    <a:gd name="T36" fmla="*/ 933 w 4479"/>
                    <a:gd name="T37" fmla="*/ 218 h 714"/>
                    <a:gd name="T38" fmla="*/ 988 w 4479"/>
                    <a:gd name="T39" fmla="*/ 261 h 714"/>
                    <a:gd name="T40" fmla="*/ 1054 w 4479"/>
                    <a:gd name="T41" fmla="*/ 329 h 714"/>
                    <a:gd name="T42" fmla="*/ 1096 w 4479"/>
                    <a:gd name="T43" fmla="*/ 404 h 714"/>
                    <a:gd name="T44" fmla="*/ 1123 w 4479"/>
                    <a:gd name="T45" fmla="*/ 471 h 714"/>
                    <a:gd name="T46" fmla="*/ 1132 w 4479"/>
                    <a:gd name="T47" fmla="*/ 535 h 714"/>
                    <a:gd name="T48" fmla="*/ 1132 w 4479"/>
                    <a:gd name="T49" fmla="*/ 675 h 714"/>
                    <a:gd name="T50" fmla="*/ 3089 w 4479"/>
                    <a:gd name="T51" fmla="*/ 714 h 714"/>
                    <a:gd name="T52" fmla="*/ 3089 w 4479"/>
                    <a:gd name="T53" fmla="*/ 579 h 714"/>
                    <a:gd name="T54" fmla="*/ 3116 w 4479"/>
                    <a:gd name="T55" fmla="*/ 486 h 714"/>
                    <a:gd name="T56" fmla="*/ 3148 w 4479"/>
                    <a:gd name="T57" fmla="*/ 413 h 714"/>
                    <a:gd name="T58" fmla="*/ 3196 w 4479"/>
                    <a:gd name="T59" fmla="*/ 345 h 714"/>
                    <a:gd name="T60" fmla="*/ 3266 w 4479"/>
                    <a:gd name="T61" fmla="*/ 285 h 714"/>
                    <a:gd name="T62" fmla="*/ 3336 w 4479"/>
                    <a:gd name="T63" fmla="*/ 246 h 714"/>
                    <a:gd name="T64" fmla="*/ 3405 w 4479"/>
                    <a:gd name="T65" fmla="*/ 223 h 714"/>
                    <a:gd name="T66" fmla="*/ 3527 w 4479"/>
                    <a:gd name="T67" fmla="*/ 223 h 714"/>
                    <a:gd name="T68" fmla="*/ 3592 w 4479"/>
                    <a:gd name="T69" fmla="*/ 237 h 714"/>
                    <a:gd name="T70" fmla="*/ 3658 w 4479"/>
                    <a:gd name="T71" fmla="*/ 267 h 714"/>
                    <a:gd name="T72" fmla="*/ 3717 w 4479"/>
                    <a:gd name="T73" fmla="*/ 320 h 714"/>
                    <a:gd name="T74" fmla="*/ 3774 w 4479"/>
                    <a:gd name="T75" fmla="*/ 389 h 714"/>
                    <a:gd name="T76" fmla="*/ 3812 w 4479"/>
                    <a:gd name="T77" fmla="*/ 471 h 714"/>
                    <a:gd name="T78" fmla="*/ 3835 w 4479"/>
                    <a:gd name="T79" fmla="*/ 559 h 714"/>
                    <a:gd name="T80" fmla="*/ 3835 w 4479"/>
                    <a:gd name="T81" fmla="*/ 651 h 714"/>
                    <a:gd name="T82" fmla="*/ 4479 w 4479"/>
                    <a:gd name="T83" fmla="*/ 649 h 714"/>
                    <a:gd name="T84" fmla="*/ 4479 w 4479"/>
                    <a:gd name="T85" fmla="*/ 619 h 714"/>
                    <a:gd name="T86" fmla="*/ 4458 w 4479"/>
                    <a:gd name="T87" fmla="*/ 619 h 714"/>
                    <a:gd name="T88" fmla="*/ 4458 w 4479"/>
                    <a:gd name="T89" fmla="*/ 575 h 714"/>
                    <a:gd name="T90" fmla="*/ 4478 w 4479"/>
                    <a:gd name="T91" fmla="*/ 573 h 714"/>
                    <a:gd name="T92" fmla="*/ 4478 w 4479"/>
                    <a:gd name="T93" fmla="*/ 441 h 714"/>
                    <a:gd name="T94" fmla="*/ 4461 w 4479"/>
                    <a:gd name="T95" fmla="*/ 413 h 714"/>
                    <a:gd name="T96" fmla="*/ 4311 w 4479"/>
                    <a:gd name="T97" fmla="*/ 335 h 714"/>
                    <a:gd name="T98" fmla="*/ 4146 w 4479"/>
                    <a:gd name="T99" fmla="*/ 267 h 714"/>
                    <a:gd name="T100" fmla="*/ 3948 w 4479"/>
                    <a:gd name="T101" fmla="*/ 204 h 714"/>
                    <a:gd name="T102" fmla="*/ 3732 w 4479"/>
                    <a:gd name="T103" fmla="*/ 150 h 714"/>
                    <a:gd name="T104" fmla="*/ 3535 w 4479"/>
                    <a:gd name="T105" fmla="*/ 106 h 714"/>
                    <a:gd name="T106" fmla="*/ 3346 w 4479"/>
                    <a:gd name="T107" fmla="*/ 72 h 714"/>
                    <a:gd name="T108" fmla="*/ 3281 w 4479"/>
                    <a:gd name="T109" fmla="*/ 72 h 714"/>
                    <a:gd name="T110" fmla="*/ 3238 w 4479"/>
                    <a:gd name="T111" fmla="*/ 91 h 714"/>
                    <a:gd name="T112" fmla="*/ 3037 w 4479"/>
                    <a:gd name="T113" fmla="*/ 121 h 714"/>
                    <a:gd name="T114" fmla="*/ 2878 w 4479"/>
                    <a:gd name="T115" fmla="*/ 136 h 714"/>
                    <a:gd name="T116" fmla="*/ 2042 w 4479"/>
                    <a:gd name="T117" fmla="*/ 81 h 714"/>
                    <a:gd name="T118" fmla="*/ 1641 w 4479"/>
                    <a:gd name="T119" fmla="*/ 47 h 714"/>
                    <a:gd name="T120" fmla="*/ 1264 w 4479"/>
                    <a:gd name="T121" fmla="*/ 18 h 714"/>
                    <a:gd name="T122" fmla="*/ 1073 w 4479"/>
                    <a:gd name="T123" fmla="*/ 4 h 714"/>
                    <a:gd name="T124" fmla="*/ 224 w 4479"/>
                    <a:gd name="T125" fmla="*/ 0 h 7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4479" h="714">
                      <a:moveTo>
                        <a:pt x="224" y="0"/>
                      </a:moveTo>
                      <a:lnTo>
                        <a:pt x="26" y="0"/>
                      </a:lnTo>
                      <a:lnTo>
                        <a:pt x="0" y="111"/>
                      </a:lnTo>
                      <a:lnTo>
                        <a:pt x="87" y="111"/>
                      </a:lnTo>
                      <a:lnTo>
                        <a:pt x="87" y="510"/>
                      </a:lnTo>
                      <a:lnTo>
                        <a:pt x="260" y="690"/>
                      </a:lnTo>
                      <a:lnTo>
                        <a:pt x="298" y="709"/>
                      </a:lnTo>
                      <a:lnTo>
                        <a:pt x="331" y="714"/>
                      </a:lnTo>
                      <a:lnTo>
                        <a:pt x="326" y="624"/>
                      </a:lnTo>
                      <a:lnTo>
                        <a:pt x="321" y="515"/>
                      </a:lnTo>
                      <a:lnTo>
                        <a:pt x="344" y="423"/>
                      </a:lnTo>
                      <a:lnTo>
                        <a:pt x="376" y="356"/>
                      </a:lnTo>
                      <a:lnTo>
                        <a:pt x="418" y="296"/>
                      </a:lnTo>
                      <a:lnTo>
                        <a:pt x="478" y="237"/>
                      </a:lnTo>
                      <a:lnTo>
                        <a:pt x="549" y="194"/>
                      </a:lnTo>
                      <a:lnTo>
                        <a:pt x="648" y="166"/>
                      </a:lnTo>
                      <a:lnTo>
                        <a:pt x="777" y="156"/>
                      </a:lnTo>
                      <a:lnTo>
                        <a:pt x="867" y="180"/>
                      </a:lnTo>
                      <a:lnTo>
                        <a:pt x="933" y="218"/>
                      </a:lnTo>
                      <a:lnTo>
                        <a:pt x="988" y="261"/>
                      </a:lnTo>
                      <a:lnTo>
                        <a:pt x="1054" y="329"/>
                      </a:lnTo>
                      <a:lnTo>
                        <a:pt x="1096" y="404"/>
                      </a:lnTo>
                      <a:lnTo>
                        <a:pt x="1123" y="471"/>
                      </a:lnTo>
                      <a:lnTo>
                        <a:pt x="1132" y="535"/>
                      </a:lnTo>
                      <a:lnTo>
                        <a:pt x="1132" y="675"/>
                      </a:lnTo>
                      <a:lnTo>
                        <a:pt x="3089" y="714"/>
                      </a:lnTo>
                      <a:lnTo>
                        <a:pt x="3089" y="579"/>
                      </a:lnTo>
                      <a:lnTo>
                        <a:pt x="3116" y="486"/>
                      </a:lnTo>
                      <a:lnTo>
                        <a:pt x="3148" y="413"/>
                      </a:lnTo>
                      <a:lnTo>
                        <a:pt x="3196" y="345"/>
                      </a:lnTo>
                      <a:lnTo>
                        <a:pt x="3266" y="285"/>
                      </a:lnTo>
                      <a:lnTo>
                        <a:pt x="3336" y="246"/>
                      </a:lnTo>
                      <a:lnTo>
                        <a:pt x="3405" y="223"/>
                      </a:lnTo>
                      <a:lnTo>
                        <a:pt x="3527" y="223"/>
                      </a:lnTo>
                      <a:lnTo>
                        <a:pt x="3592" y="237"/>
                      </a:lnTo>
                      <a:lnTo>
                        <a:pt x="3658" y="267"/>
                      </a:lnTo>
                      <a:lnTo>
                        <a:pt x="3717" y="320"/>
                      </a:lnTo>
                      <a:lnTo>
                        <a:pt x="3774" y="389"/>
                      </a:lnTo>
                      <a:lnTo>
                        <a:pt x="3812" y="471"/>
                      </a:lnTo>
                      <a:lnTo>
                        <a:pt x="3835" y="559"/>
                      </a:lnTo>
                      <a:lnTo>
                        <a:pt x="3835" y="651"/>
                      </a:lnTo>
                      <a:lnTo>
                        <a:pt x="4479" y="649"/>
                      </a:lnTo>
                      <a:lnTo>
                        <a:pt x="4479" y="619"/>
                      </a:lnTo>
                      <a:lnTo>
                        <a:pt x="4458" y="619"/>
                      </a:lnTo>
                      <a:lnTo>
                        <a:pt x="4458" y="575"/>
                      </a:lnTo>
                      <a:lnTo>
                        <a:pt x="4478" y="573"/>
                      </a:lnTo>
                      <a:lnTo>
                        <a:pt x="4478" y="441"/>
                      </a:lnTo>
                      <a:lnTo>
                        <a:pt x="4461" y="413"/>
                      </a:lnTo>
                      <a:lnTo>
                        <a:pt x="4311" y="335"/>
                      </a:lnTo>
                      <a:lnTo>
                        <a:pt x="4146" y="267"/>
                      </a:lnTo>
                      <a:lnTo>
                        <a:pt x="3948" y="204"/>
                      </a:lnTo>
                      <a:lnTo>
                        <a:pt x="3732" y="150"/>
                      </a:lnTo>
                      <a:lnTo>
                        <a:pt x="3535" y="106"/>
                      </a:lnTo>
                      <a:lnTo>
                        <a:pt x="3346" y="72"/>
                      </a:lnTo>
                      <a:lnTo>
                        <a:pt x="3281" y="72"/>
                      </a:lnTo>
                      <a:lnTo>
                        <a:pt x="3238" y="91"/>
                      </a:lnTo>
                      <a:lnTo>
                        <a:pt x="3037" y="121"/>
                      </a:lnTo>
                      <a:lnTo>
                        <a:pt x="2878" y="136"/>
                      </a:lnTo>
                      <a:lnTo>
                        <a:pt x="2042" y="81"/>
                      </a:lnTo>
                      <a:lnTo>
                        <a:pt x="1641" y="47"/>
                      </a:lnTo>
                      <a:lnTo>
                        <a:pt x="1264" y="18"/>
                      </a:lnTo>
                      <a:lnTo>
                        <a:pt x="1073" y="4"/>
                      </a:lnTo>
                      <a:lnTo>
                        <a:pt x="224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64" name="Freeform 104"/>
                <p:cNvSpPr>
                  <a:spLocks/>
                </p:cNvSpPr>
                <p:nvPr/>
              </p:nvSpPr>
              <p:spPr bwMode="auto">
                <a:xfrm>
                  <a:off x="5059" y="1675"/>
                  <a:ext cx="113" cy="107"/>
                </a:xfrm>
                <a:custGeom>
                  <a:avLst/>
                  <a:gdLst>
                    <a:gd name="T0" fmla="*/ 0 w 903"/>
                    <a:gd name="T1" fmla="*/ 0 h 643"/>
                    <a:gd name="T2" fmla="*/ 0 w 903"/>
                    <a:gd name="T3" fmla="*/ 628 h 643"/>
                    <a:gd name="T4" fmla="*/ 903 w 903"/>
                    <a:gd name="T5" fmla="*/ 643 h 643"/>
                    <a:gd name="T6" fmla="*/ 903 w 903"/>
                    <a:gd name="T7" fmla="*/ 68 h 643"/>
                    <a:gd name="T8" fmla="*/ 784 w 903"/>
                    <a:gd name="T9" fmla="*/ 55 h 643"/>
                    <a:gd name="T10" fmla="*/ 619 w 903"/>
                    <a:gd name="T11" fmla="*/ 44 h 643"/>
                    <a:gd name="T12" fmla="*/ 453 w 903"/>
                    <a:gd name="T13" fmla="*/ 36 h 643"/>
                    <a:gd name="T14" fmla="*/ 346 w 903"/>
                    <a:gd name="T15" fmla="*/ 25 h 643"/>
                    <a:gd name="T16" fmla="*/ 240 w 903"/>
                    <a:gd name="T17" fmla="*/ 18 h 643"/>
                    <a:gd name="T18" fmla="*/ 97 w 903"/>
                    <a:gd name="T19" fmla="*/ 6 h 643"/>
                    <a:gd name="T20" fmla="*/ 0 w 903"/>
                    <a:gd name="T21" fmla="*/ 0 h 6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03" h="643">
                      <a:moveTo>
                        <a:pt x="0" y="0"/>
                      </a:moveTo>
                      <a:lnTo>
                        <a:pt x="0" y="628"/>
                      </a:lnTo>
                      <a:lnTo>
                        <a:pt x="903" y="643"/>
                      </a:lnTo>
                      <a:lnTo>
                        <a:pt x="903" y="68"/>
                      </a:lnTo>
                      <a:lnTo>
                        <a:pt x="784" y="55"/>
                      </a:lnTo>
                      <a:lnTo>
                        <a:pt x="619" y="44"/>
                      </a:lnTo>
                      <a:lnTo>
                        <a:pt x="453" y="36"/>
                      </a:lnTo>
                      <a:lnTo>
                        <a:pt x="346" y="25"/>
                      </a:lnTo>
                      <a:lnTo>
                        <a:pt x="240" y="18"/>
                      </a:lnTo>
                      <a:lnTo>
                        <a:pt x="97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2273" name="Group 113"/>
                <p:cNvGrpSpPr>
                  <a:grpSpLocks/>
                </p:cNvGrpSpPr>
                <p:nvPr/>
              </p:nvGrpSpPr>
              <p:grpSpPr bwMode="auto">
                <a:xfrm>
                  <a:off x="4967" y="1640"/>
                  <a:ext cx="190" cy="122"/>
                  <a:chOff x="4967" y="1640"/>
                  <a:chExt cx="190" cy="122"/>
                </a:xfrm>
              </p:grpSpPr>
              <p:sp>
                <p:nvSpPr>
                  <p:cNvPr id="92265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4967" y="1640"/>
                    <a:ext cx="23" cy="18"/>
                  </a:xfrm>
                  <a:prstGeom prst="ellipse">
                    <a:avLst/>
                  </a:prstGeom>
                  <a:solidFill>
                    <a:srgbClr val="800000"/>
                  </a:solidFill>
                  <a:ln w="1588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266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4971" y="1646"/>
                    <a:ext cx="4" cy="6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58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92272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5038" y="1689"/>
                    <a:ext cx="119" cy="73"/>
                    <a:chOff x="5038" y="1689"/>
                    <a:chExt cx="119" cy="73"/>
                  </a:xfrm>
                </p:grpSpPr>
                <p:sp>
                  <p:nvSpPr>
                    <p:cNvPr id="92267" name="Freeform 107"/>
                    <p:cNvSpPr>
                      <a:spLocks/>
                    </p:cNvSpPr>
                    <p:nvPr/>
                  </p:nvSpPr>
                  <p:spPr bwMode="auto">
                    <a:xfrm>
                      <a:off x="5038" y="1739"/>
                      <a:ext cx="119" cy="23"/>
                    </a:xfrm>
                    <a:custGeom>
                      <a:avLst/>
                      <a:gdLst>
                        <a:gd name="T0" fmla="*/ 0 w 956"/>
                        <a:gd name="T1" fmla="*/ 78 h 140"/>
                        <a:gd name="T2" fmla="*/ 0 w 956"/>
                        <a:gd name="T3" fmla="*/ 140 h 140"/>
                        <a:gd name="T4" fmla="*/ 956 w 956"/>
                        <a:gd name="T5" fmla="*/ 0 h 140"/>
                        <a:gd name="T6" fmla="*/ 0 w 956"/>
                        <a:gd name="T7" fmla="*/ 78 h 1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956" h="140">
                          <a:moveTo>
                            <a:pt x="0" y="78"/>
                          </a:moveTo>
                          <a:lnTo>
                            <a:pt x="0" y="140"/>
                          </a:lnTo>
                          <a:lnTo>
                            <a:pt x="956" y="0"/>
                          </a:lnTo>
                          <a:lnTo>
                            <a:pt x="0" y="78"/>
                          </a:lnTo>
                          <a:close/>
                        </a:path>
                      </a:pathLst>
                    </a:custGeom>
                    <a:solidFill>
                      <a:srgbClr val="800000"/>
                    </a:solidFill>
                    <a:ln w="1588">
                      <a:solidFill>
                        <a:srgbClr val="8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268" name="Freeform 108"/>
                    <p:cNvSpPr>
                      <a:spLocks/>
                    </p:cNvSpPr>
                    <p:nvPr/>
                  </p:nvSpPr>
                  <p:spPr bwMode="auto">
                    <a:xfrm>
                      <a:off x="5038" y="1689"/>
                      <a:ext cx="118" cy="28"/>
                    </a:xfrm>
                    <a:custGeom>
                      <a:avLst/>
                      <a:gdLst>
                        <a:gd name="T0" fmla="*/ 0 w 946"/>
                        <a:gd name="T1" fmla="*/ 0 h 166"/>
                        <a:gd name="T2" fmla="*/ 0 w 946"/>
                        <a:gd name="T3" fmla="*/ 65 h 166"/>
                        <a:gd name="T4" fmla="*/ 946 w 946"/>
                        <a:gd name="T5" fmla="*/ 166 h 166"/>
                        <a:gd name="T6" fmla="*/ 0 w 946"/>
                        <a:gd name="T7" fmla="*/ 0 h 16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946" h="166">
                          <a:moveTo>
                            <a:pt x="0" y="0"/>
                          </a:moveTo>
                          <a:lnTo>
                            <a:pt x="0" y="65"/>
                          </a:lnTo>
                          <a:lnTo>
                            <a:pt x="946" y="166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0000"/>
                    </a:solidFill>
                    <a:ln w="1588">
                      <a:solidFill>
                        <a:srgbClr val="8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269" name="Freeform 109"/>
                    <p:cNvSpPr>
                      <a:spLocks/>
                    </p:cNvSpPr>
                    <p:nvPr/>
                  </p:nvSpPr>
                  <p:spPr bwMode="auto">
                    <a:xfrm>
                      <a:off x="5038" y="1706"/>
                      <a:ext cx="118" cy="17"/>
                    </a:xfrm>
                    <a:custGeom>
                      <a:avLst/>
                      <a:gdLst>
                        <a:gd name="T0" fmla="*/ 0 w 946"/>
                        <a:gd name="T1" fmla="*/ 0 h 102"/>
                        <a:gd name="T2" fmla="*/ 0 w 946"/>
                        <a:gd name="T3" fmla="*/ 63 h 102"/>
                        <a:gd name="T4" fmla="*/ 946 w 946"/>
                        <a:gd name="T5" fmla="*/ 102 h 102"/>
                        <a:gd name="T6" fmla="*/ 0 w 946"/>
                        <a:gd name="T7" fmla="*/ 0 h 10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946" h="102">
                          <a:moveTo>
                            <a:pt x="0" y="0"/>
                          </a:moveTo>
                          <a:lnTo>
                            <a:pt x="0" y="63"/>
                          </a:lnTo>
                          <a:lnTo>
                            <a:pt x="946" y="10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0000"/>
                    </a:solidFill>
                    <a:ln w="1588">
                      <a:solidFill>
                        <a:srgbClr val="8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270" name="Freeform 110"/>
                    <p:cNvSpPr>
                      <a:spLocks/>
                    </p:cNvSpPr>
                    <p:nvPr/>
                  </p:nvSpPr>
                  <p:spPr bwMode="auto">
                    <a:xfrm>
                      <a:off x="5038" y="1721"/>
                      <a:ext cx="119" cy="11"/>
                    </a:xfrm>
                    <a:custGeom>
                      <a:avLst/>
                      <a:gdLst>
                        <a:gd name="T0" fmla="*/ 0 w 956"/>
                        <a:gd name="T1" fmla="*/ 0 h 63"/>
                        <a:gd name="T2" fmla="*/ 0 w 956"/>
                        <a:gd name="T3" fmla="*/ 63 h 63"/>
                        <a:gd name="T4" fmla="*/ 956 w 956"/>
                        <a:gd name="T5" fmla="*/ 38 h 63"/>
                        <a:gd name="T6" fmla="*/ 0 w 956"/>
                        <a:gd name="T7" fmla="*/ 0 h 6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956" h="63">
                          <a:moveTo>
                            <a:pt x="0" y="0"/>
                          </a:moveTo>
                          <a:lnTo>
                            <a:pt x="0" y="63"/>
                          </a:lnTo>
                          <a:lnTo>
                            <a:pt x="956" y="3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800000"/>
                    </a:solidFill>
                    <a:ln w="1588">
                      <a:solidFill>
                        <a:srgbClr val="8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271" name="Freeform 111"/>
                    <p:cNvSpPr>
                      <a:spLocks/>
                    </p:cNvSpPr>
                    <p:nvPr/>
                  </p:nvSpPr>
                  <p:spPr bwMode="auto">
                    <a:xfrm>
                      <a:off x="5038" y="1733"/>
                      <a:ext cx="119" cy="14"/>
                    </a:xfrm>
                    <a:custGeom>
                      <a:avLst/>
                      <a:gdLst>
                        <a:gd name="T0" fmla="*/ 0 w 956"/>
                        <a:gd name="T1" fmla="*/ 19 h 82"/>
                        <a:gd name="T2" fmla="*/ 0 w 956"/>
                        <a:gd name="T3" fmla="*/ 82 h 82"/>
                        <a:gd name="T4" fmla="*/ 956 w 956"/>
                        <a:gd name="T5" fmla="*/ 0 h 82"/>
                        <a:gd name="T6" fmla="*/ 0 w 956"/>
                        <a:gd name="T7" fmla="*/ 19 h 8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956" h="82">
                          <a:moveTo>
                            <a:pt x="0" y="19"/>
                          </a:moveTo>
                          <a:lnTo>
                            <a:pt x="0" y="82"/>
                          </a:lnTo>
                          <a:lnTo>
                            <a:pt x="956" y="0"/>
                          </a:lnTo>
                          <a:lnTo>
                            <a:pt x="0" y="19"/>
                          </a:lnTo>
                          <a:close/>
                        </a:path>
                      </a:pathLst>
                    </a:custGeom>
                    <a:solidFill>
                      <a:srgbClr val="800000"/>
                    </a:solidFill>
                    <a:ln w="1588">
                      <a:solidFill>
                        <a:srgbClr val="8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92296" name="Group 136"/>
            <p:cNvGrpSpPr>
              <a:grpSpLocks/>
            </p:cNvGrpSpPr>
            <p:nvPr/>
          </p:nvGrpSpPr>
          <p:grpSpPr bwMode="auto">
            <a:xfrm>
              <a:off x="4879" y="1695"/>
              <a:ext cx="433" cy="126"/>
              <a:chOff x="4879" y="1695"/>
              <a:chExt cx="433" cy="126"/>
            </a:xfrm>
          </p:grpSpPr>
          <p:grpSp>
            <p:nvGrpSpPr>
              <p:cNvPr id="92285" name="Group 125"/>
              <p:cNvGrpSpPr>
                <a:grpSpLocks/>
              </p:cNvGrpSpPr>
              <p:nvPr/>
            </p:nvGrpSpPr>
            <p:grpSpPr bwMode="auto">
              <a:xfrm>
                <a:off x="5222" y="1695"/>
                <a:ext cx="90" cy="126"/>
                <a:chOff x="5222" y="1695"/>
                <a:chExt cx="90" cy="126"/>
              </a:xfrm>
            </p:grpSpPr>
            <p:sp>
              <p:nvSpPr>
                <p:cNvPr id="92276" name="Oval 116"/>
                <p:cNvSpPr>
                  <a:spLocks noChangeArrowheads="1"/>
                </p:cNvSpPr>
                <p:nvPr/>
              </p:nvSpPr>
              <p:spPr bwMode="auto">
                <a:xfrm>
                  <a:off x="5222" y="1695"/>
                  <a:ext cx="90" cy="126"/>
                </a:xfrm>
                <a:prstGeom prst="ellipse">
                  <a:avLst/>
                </a:prstGeom>
                <a:solidFill>
                  <a:srgbClr val="000000"/>
                </a:solidFill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77" name="Freeform 117"/>
                <p:cNvSpPr>
                  <a:spLocks/>
                </p:cNvSpPr>
                <p:nvPr/>
              </p:nvSpPr>
              <p:spPr bwMode="auto">
                <a:xfrm>
                  <a:off x="5260" y="1777"/>
                  <a:ext cx="15" cy="26"/>
                </a:xfrm>
                <a:custGeom>
                  <a:avLst/>
                  <a:gdLst>
                    <a:gd name="T0" fmla="*/ 0 w 125"/>
                    <a:gd name="T1" fmla="*/ 148 h 159"/>
                    <a:gd name="T2" fmla="*/ 49 w 125"/>
                    <a:gd name="T3" fmla="*/ 0 h 159"/>
                    <a:gd name="T4" fmla="*/ 78 w 125"/>
                    <a:gd name="T5" fmla="*/ 0 h 159"/>
                    <a:gd name="T6" fmla="*/ 125 w 125"/>
                    <a:gd name="T7" fmla="*/ 154 h 159"/>
                    <a:gd name="T8" fmla="*/ 64 w 125"/>
                    <a:gd name="T9" fmla="*/ 159 h 159"/>
                    <a:gd name="T10" fmla="*/ 0 w 125"/>
                    <a:gd name="T11" fmla="*/ 148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5" h="159">
                      <a:moveTo>
                        <a:pt x="0" y="148"/>
                      </a:moveTo>
                      <a:lnTo>
                        <a:pt x="49" y="0"/>
                      </a:lnTo>
                      <a:lnTo>
                        <a:pt x="78" y="0"/>
                      </a:lnTo>
                      <a:lnTo>
                        <a:pt x="125" y="154"/>
                      </a:lnTo>
                      <a:lnTo>
                        <a:pt x="64" y="159"/>
                      </a:lnTo>
                      <a:lnTo>
                        <a:pt x="0" y="14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78" name="Freeform 118"/>
                <p:cNvSpPr>
                  <a:spLocks/>
                </p:cNvSpPr>
                <p:nvPr/>
              </p:nvSpPr>
              <p:spPr bwMode="auto">
                <a:xfrm>
                  <a:off x="5259" y="1712"/>
                  <a:ext cx="16" cy="27"/>
                </a:xfrm>
                <a:custGeom>
                  <a:avLst/>
                  <a:gdLst>
                    <a:gd name="T0" fmla="*/ 0 w 126"/>
                    <a:gd name="T1" fmla="*/ 12 h 160"/>
                    <a:gd name="T2" fmla="*/ 50 w 126"/>
                    <a:gd name="T3" fmla="*/ 160 h 160"/>
                    <a:gd name="T4" fmla="*/ 79 w 126"/>
                    <a:gd name="T5" fmla="*/ 160 h 160"/>
                    <a:gd name="T6" fmla="*/ 126 w 126"/>
                    <a:gd name="T7" fmla="*/ 7 h 160"/>
                    <a:gd name="T8" fmla="*/ 65 w 126"/>
                    <a:gd name="T9" fmla="*/ 0 h 160"/>
                    <a:gd name="T10" fmla="*/ 0 w 126"/>
                    <a:gd name="T11" fmla="*/ 12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6" h="160">
                      <a:moveTo>
                        <a:pt x="0" y="12"/>
                      </a:moveTo>
                      <a:lnTo>
                        <a:pt x="50" y="160"/>
                      </a:lnTo>
                      <a:lnTo>
                        <a:pt x="79" y="160"/>
                      </a:lnTo>
                      <a:lnTo>
                        <a:pt x="126" y="7"/>
                      </a:lnTo>
                      <a:lnTo>
                        <a:pt x="65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79" name="Freeform 119"/>
                <p:cNvSpPr>
                  <a:spLocks/>
                </p:cNvSpPr>
                <p:nvPr/>
              </p:nvSpPr>
              <p:spPr bwMode="auto">
                <a:xfrm>
                  <a:off x="5280" y="1746"/>
                  <a:ext cx="19" cy="22"/>
                </a:xfrm>
                <a:custGeom>
                  <a:avLst/>
                  <a:gdLst>
                    <a:gd name="T0" fmla="*/ 141 w 152"/>
                    <a:gd name="T1" fmla="*/ 0 h 130"/>
                    <a:gd name="T2" fmla="*/ 0 w 152"/>
                    <a:gd name="T3" fmla="*/ 52 h 130"/>
                    <a:gd name="T4" fmla="*/ 0 w 152"/>
                    <a:gd name="T5" fmla="*/ 83 h 130"/>
                    <a:gd name="T6" fmla="*/ 145 w 152"/>
                    <a:gd name="T7" fmla="*/ 130 h 130"/>
                    <a:gd name="T8" fmla="*/ 152 w 152"/>
                    <a:gd name="T9" fmla="*/ 68 h 130"/>
                    <a:gd name="T10" fmla="*/ 141 w 152"/>
                    <a:gd name="T11" fmla="*/ 0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2" h="130">
                      <a:moveTo>
                        <a:pt x="141" y="0"/>
                      </a:moveTo>
                      <a:lnTo>
                        <a:pt x="0" y="52"/>
                      </a:lnTo>
                      <a:lnTo>
                        <a:pt x="0" y="83"/>
                      </a:lnTo>
                      <a:lnTo>
                        <a:pt x="145" y="130"/>
                      </a:lnTo>
                      <a:lnTo>
                        <a:pt x="152" y="68"/>
                      </a:lnTo>
                      <a:lnTo>
                        <a:pt x="141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80" name="Freeform 120"/>
                <p:cNvSpPr>
                  <a:spLocks/>
                </p:cNvSpPr>
                <p:nvPr/>
              </p:nvSpPr>
              <p:spPr bwMode="auto">
                <a:xfrm>
                  <a:off x="5235" y="1746"/>
                  <a:ext cx="19" cy="22"/>
                </a:xfrm>
                <a:custGeom>
                  <a:avLst/>
                  <a:gdLst>
                    <a:gd name="T0" fmla="*/ 11 w 151"/>
                    <a:gd name="T1" fmla="*/ 0 h 130"/>
                    <a:gd name="T2" fmla="*/ 151 w 151"/>
                    <a:gd name="T3" fmla="*/ 52 h 130"/>
                    <a:gd name="T4" fmla="*/ 151 w 151"/>
                    <a:gd name="T5" fmla="*/ 83 h 130"/>
                    <a:gd name="T6" fmla="*/ 5 w 151"/>
                    <a:gd name="T7" fmla="*/ 130 h 130"/>
                    <a:gd name="T8" fmla="*/ 0 w 151"/>
                    <a:gd name="T9" fmla="*/ 68 h 130"/>
                    <a:gd name="T10" fmla="*/ 11 w 151"/>
                    <a:gd name="T11" fmla="*/ 0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1" h="130">
                      <a:moveTo>
                        <a:pt x="11" y="0"/>
                      </a:moveTo>
                      <a:lnTo>
                        <a:pt x="151" y="52"/>
                      </a:lnTo>
                      <a:lnTo>
                        <a:pt x="151" y="83"/>
                      </a:lnTo>
                      <a:lnTo>
                        <a:pt x="5" y="130"/>
                      </a:lnTo>
                      <a:lnTo>
                        <a:pt x="0" y="68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81" name="Oval 121"/>
                <p:cNvSpPr>
                  <a:spLocks noChangeArrowheads="1"/>
                </p:cNvSpPr>
                <p:nvPr/>
              </p:nvSpPr>
              <p:spPr bwMode="auto">
                <a:xfrm>
                  <a:off x="5234" y="1711"/>
                  <a:ext cx="64" cy="92"/>
                </a:xfrm>
                <a:prstGeom prst="ellipse">
                  <a:avLst/>
                </a:prstGeom>
                <a:noFill/>
                <a:ln w="3175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2284" name="Group 124"/>
                <p:cNvGrpSpPr>
                  <a:grpSpLocks/>
                </p:cNvGrpSpPr>
                <p:nvPr/>
              </p:nvGrpSpPr>
              <p:grpSpPr bwMode="auto">
                <a:xfrm>
                  <a:off x="5255" y="1739"/>
                  <a:ext cx="24" cy="36"/>
                  <a:chOff x="5255" y="1739"/>
                  <a:chExt cx="24" cy="36"/>
                </a:xfrm>
              </p:grpSpPr>
              <p:sp>
                <p:nvSpPr>
                  <p:cNvPr id="92282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5255" y="1739"/>
                    <a:ext cx="24" cy="36"/>
                  </a:xfrm>
                  <a:prstGeom prst="ellipse">
                    <a:avLst/>
                  </a:prstGeom>
                  <a:solidFill>
                    <a:srgbClr val="000000"/>
                  </a:solidFill>
                  <a:ln w="3175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283" name="Oval 123"/>
                  <p:cNvSpPr>
                    <a:spLocks noChangeArrowheads="1"/>
                  </p:cNvSpPr>
                  <p:nvPr/>
                </p:nvSpPr>
                <p:spPr bwMode="auto">
                  <a:xfrm>
                    <a:off x="5259" y="1747"/>
                    <a:ext cx="14" cy="2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3175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2295" name="Group 135"/>
              <p:cNvGrpSpPr>
                <a:grpSpLocks/>
              </p:cNvGrpSpPr>
              <p:nvPr/>
            </p:nvGrpSpPr>
            <p:grpSpPr bwMode="auto">
              <a:xfrm>
                <a:off x="4879" y="1695"/>
                <a:ext cx="90" cy="126"/>
                <a:chOff x="4879" y="1695"/>
                <a:chExt cx="90" cy="126"/>
              </a:xfrm>
            </p:grpSpPr>
            <p:sp>
              <p:nvSpPr>
                <p:cNvPr id="92286" name="Oval 126"/>
                <p:cNvSpPr>
                  <a:spLocks noChangeArrowheads="1"/>
                </p:cNvSpPr>
                <p:nvPr/>
              </p:nvSpPr>
              <p:spPr bwMode="auto">
                <a:xfrm>
                  <a:off x="4879" y="1695"/>
                  <a:ext cx="90" cy="126"/>
                </a:xfrm>
                <a:prstGeom prst="ellipse">
                  <a:avLst/>
                </a:prstGeom>
                <a:solidFill>
                  <a:srgbClr val="000000"/>
                </a:solidFill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87" name="Freeform 127"/>
                <p:cNvSpPr>
                  <a:spLocks/>
                </p:cNvSpPr>
                <p:nvPr/>
              </p:nvSpPr>
              <p:spPr bwMode="auto">
                <a:xfrm>
                  <a:off x="4917" y="1777"/>
                  <a:ext cx="15" cy="26"/>
                </a:xfrm>
                <a:custGeom>
                  <a:avLst/>
                  <a:gdLst>
                    <a:gd name="T0" fmla="*/ 0 w 123"/>
                    <a:gd name="T1" fmla="*/ 148 h 159"/>
                    <a:gd name="T2" fmla="*/ 47 w 123"/>
                    <a:gd name="T3" fmla="*/ 0 h 159"/>
                    <a:gd name="T4" fmla="*/ 77 w 123"/>
                    <a:gd name="T5" fmla="*/ 0 h 159"/>
                    <a:gd name="T6" fmla="*/ 123 w 123"/>
                    <a:gd name="T7" fmla="*/ 154 h 159"/>
                    <a:gd name="T8" fmla="*/ 64 w 123"/>
                    <a:gd name="T9" fmla="*/ 159 h 159"/>
                    <a:gd name="T10" fmla="*/ 0 w 123"/>
                    <a:gd name="T11" fmla="*/ 148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3" h="159">
                      <a:moveTo>
                        <a:pt x="0" y="148"/>
                      </a:moveTo>
                      <a:lnTo>
                        <a:pt x="47" y="0"/>
                      </a:lnTo>
                      <a:lnTo>
                        <a:pt x="77" y="0"/>
                      </a:lnTo>
                      <a:lnTo>
                        <a:pt x="123" y="154"/>
                      </a:lnTo>
                      <a:lnTo>
                        <a:pt x="64" y="159"/>
                      </a:lnTo>
                      <a:lnTo>
                        <a:pt x="0" y="14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88" name="Freeform 128"/>
                <p:cNvSpPr>
                  <a:spLocks/>
                </p:cNvSpPr>
                <p:nvPr/>
              </p:nvSpPr>
              <p:spPr bwMode="auto">
                <a:xfrm>
                  <a:off x="4916" y="1712"/>
                  <a:ext cx="16" cy="27"/>
                </a:xfrm>
                <a:custGeom>
                  <a:avLst/>
                  <a:gdLst>
                    <a:gd name="T0" fmla="*/ 0 w 128"/>
                    <a:gd name="T1" fmla="*/ 12 h 160"/>
                    <a:gd name="T2" fmla="*/ 51 w 128"/>
                    <a:gd name="T3" fmla="*/ 160 h 160"/>
                    <a:gd name="T4" fmla="*/ 82 w 128"/>
                    <a:gd name="T5" fmla="*/ 160 h 160"/>
                    <a:gd name="T6" fmla="*/ 128 w 128"/>
                    <a:gd name="T7" fmla="*/ 7 h 160"/>
                    <a:gd name="T8" fmla="*/ 66 w 128"/>
                    <a:gd name="T9" fmla="*/ 0 h 160"/>
                    <a:gd name="T10" fmla="*/ 0 w 128"/>
                    <a:gd name="T11" fmla="*/ 12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8" h="160">
                      <a:moveTo>
                        <a:pt x="0" y="12"/>
                      </a:moveTo>
                      <a:lnTo>
                        <a:pt x="51" y="160"/>
                      </a:lnTo>
                      <a:lnTo>
                        <a:pt x="82" y="160"/>
                      </a:lnTo>
                      <a:lnTo>
                        <a:pt x="128" y="7"/>
                      </a:lnTo>
                      <a:lnTo>
                        <a:pt x="66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89" name="Freeform 129"/>
                <p:cNvSpPr>
                  <a:spLocks/>
                </p:cNvSpPr>
                <p:nvPr/>
              </p:nvSpPr>
              <p:spPr bwMode="auto">
                <a:xfrm>
                  <a:off x="4937" y="1746"/>
                  <a:ext cx="19" cy="22"/>
                </a:xfrm>
                <a:custGeom>
                  <a:avLst/>
                  <a:gdLst>
                    <a:gd name="T0" fmla="*/ 141 w 152"/>
                    <a:gd name="T1" fmla="*/ 0 h 130"/>
                    <a:gd name="T2" fmla="*/ 0 w 152"/>
                    <a:gd name="T3" fmla="*/ 52 h 130"/>
                    <a:gd name="T4" fmla="*/ 0 w 152"/>
                    <a:gd name="T5" fmla="*/ 83 h 130"/>
                    <a:gd name="T6" fmla="*/ 146 w 152"/>
                    <a:gd name="T7" fmla="*/ 130 h 130"/>
                    <a:gd name="T8" fmla="*/ 152 w 152"/>
                    <a:gd name="T9" fmla="*/ 68 h 130"/>
                    <a:gd name="T10" fmla="*/ 141 w 152"/>
                    <a:gd name="T11" fmla="*/ 0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2" h="130">
                      <a:moveTo>
                        <a:pt x="141" y="0"/>
                      </a:moveTo>
                      <a:lnTo>
                        <a:pt x="0" y="52"/>
                      </a:lnTo>
                      <a:lnTo>
                        <a:pt x="0" y="83"/>
                      </a:lnTo>
                      <a:lnTo>
                        <a:pt x="146" y="130"/>
                      </a:lnTo>
                      <a:lnTo>
                        <a:pt x="152" y="68"/>
                      </a:lnTo>
                      <a:lnTo>
                        <a:pt x="141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90" name="Freeform 130"/>
                <p:cNvSpPr>
                  <a:spLocks/>
                </p:cNvSpPr>
                <p:nvPr/>
              </p:nvSpPr>
              <p:spPr bwMode="auto">
                <a:xfrm>
                  <a:off x="4892" y="1746"/>
                  <a:ext cx="19" cy="22"/>
                </a:xfrm>
                <a:custGeom>
                  <a:avLst/>
                  <a:gdLst>
                    <a:gd name="T0" fmla="*/ 11 w 153"/>
                    <a:gd name="T1" fmla="*/ 0 h 130"/>
                    <a:gd name="T2" fmla="*/ 153 w 153"/>
                    <a:gd name="T3" fmla="*/ 52 h 130"/>
                    <a:gd name="T4" fmla="*/ 153 w 153"/>
                    <a:gd name="T5" fmla="*/ 83 h 130"/>
                    <a:gd name="T6" fmla="*/ 7 w 153"/>
                    <a:gd name="T7" fmla="*/ 130 h 130"/>
                    <a:gd name="T8" fmla="*/ 0 w 153"/>
                    <a:gd name="T9" fmla="*/ 68 h 130"/>
                    <a:gd name="T10" fmla="*/ 11 w 153"/>
                    <a:gd name="T11" fmla="*/ 0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3" h="130">
                      <a:moveTo>
                        <a:pt x="11" y="0"/>
                      </a:moveTo>
                      <a:lnTo>
                        <a:pt x="153" y="52"/>
                      </a:lnTo>
                      <a:lnTo>
                        <a:pt x="153" y="83"/>
                      </a:lnTo>
                      <a:lnTo>
                        <a:pt x="7" y="130"/>
                      </a:lnTo>
                      <a:lnTo>
                        <a:pt x="0" y="68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91" name="Oval 131"/>
                <p:cNvSpPr>
                  <a:spLocks noChangeArrowheads="1"/>
                </p:cNvSpPr>
                <p:nvPr/>
              </p:nvSpPr>
              <p:spPr bwMode="auto">
                <a:xfrm>
                  <a:off x="4891" y="1711"/>
                  <a:ext cx="64" cy="92"/>
                </a:xfrm>
                <a:prstGeom prst="ellipse">
                  <a:avLst/>
                </a:prstGeom>
                <a:noFill/>
                <a:ln w="3175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2294" name="Group 134"/>
                <p:cNvGrpSpPr>
                  <a:grpSpLocks/>
                </p:cNvGrpSpPr>
                <p:nvPr/>
              </p:nvGrpSpPr>
              <p:grpSpPr bwMode="auto">
                <a:xfrm>
                  <a:off x="4911" y="1739"/>
                  <a:ext cx="25" cy="36"/>
                  <a:chOff x="4911" y="1739"/>
                  <a:chExt cx="25" cy="36"/>
                </a:xfrm>
              </p:grpSpPr>
              <p:sp>
                <p:nvSpPr>
                  <p:cNvPr id="92292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4911" y="1739"/>
                    <a:ext cx="25" cy="36"/>
                  </a:xfrm>
                  <a:prstGeom prst="ellipse">
                    <a:avLst/>
                  </a:prstGeom>
                  <a:solidFill>
                    <a:srgbClr val="000000"/>
                  </a:solidFill>
                  <a:ln w="3175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293" name="Oval 133"/>
                  <p:cNvSpPr>
                    <a:spLocks noChangeArrowheads="1"/>
                  </p:cNvSpPr>
                  <p:nvPr/>
                </p:nvSpPr>
                <p:spPr bwMode="auto">
                  <a:xfrm>
                    <a:off x="4916" y="1747"/>
                    <a:ext cx="14" cy="2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3175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14" name="Freeform 46"/>
          <p:cNvSpPr>
            <a:spLocks/>
          </p:cNvSpPr>
          <p:nvPr/>
        </p:nvSpPr>
        <p:spPr bwMode="auto">
          <a:xfrm>
            <a:off x="4932040" y="1628800"/>
            <a:ext cx="1200150" cy="1419225"/>
          </a:xfrm>
          <a:custGeom>
            <a:avLst/>
            <a:gdLst>
              <a:gd name="T0" fmla="*/ 756 w 756"/>
              <a:gd name="T1" fmla="*/ 0 h 894"/>
              <a:gd name="T2" fmla="*/ 414 w 756"/>
              <a:gd name="T3" fmla="*/ 534 h 894"/>
              <a:gd name="T4" fmla="*/ 426 w 756"/>
              <a:gd name="T5" fmla="*/ 312 h 894"/>
              <a:gd name="T6" fmla="*/ 0 w 756"/>
              <a:gd name="T7" fmla="*/ 894 h 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6" h="894">
                <a:moveTo>
                  <a:pt x="756" y="0"/>
                </a:moveTo>
                <a:lnTo>
                  <a:pt x="414" y="534"/>
                </a:lnTo>
                <a:lnTo>
                  <a:pt x="426" y="312"/>
                </a:lnTo>
                <a:lnTo>
                  <a:pt x="0" y="89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745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/>
              <a:t>Advantages &amp;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The advantages of satellite communication over terrestrial communication are…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The coverage area of a satellite is greater than that of a terrestrial system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Transmission cost of a satellite is independent of the distance from the center of the coverage area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Higher Bandwidths are available for use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disadvantages of satellite communication are…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Cost involved in launching satellites into orbit is too high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Satellite bandwidth is gradually becoming used up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There is a larger propagation delay in satellite communication than in terrestrial communication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685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/>
              <a:t>Applications…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General applications</a:t>
            </a:r>
            <a:endParaRPr lang="en-US" dirty="0"/>
          </a:p>
          <a:p>
            <a:r>
              <a:rPr lang="en-US" dirty="0"/>
              <a:t>W</a:t>
            </a:r>
            <a:r>
              <a:rPr lang="en-US" dirty="0" smtClean="0"/>
              <a:t>eather forecasting</a:t>
            </a:r>
            <a:endParaRPr lang="en-US" dirty="0"/>
          </a:p>
          <a:p>
            <a:r>
              <a:rPr lang="en-US" dirty="0" smtClean="0"/>
              <a:t>Radio </a:t>
            </a:r>
            <a:r>
              <a:rPr lang="en-US" dirty="0"/>
              <a:t>and TV </a:t>
            </a:r>
            <a:r>
              <a:rPr lang="en-US" dirty="0" smtClean="0"/>
              <a:t>broadcasting</a:t>
            </a:r>
            <a:endParaRPr lang="en-US" dirty="0"/>
          </a:p>
          <a:p>
            <a:r>
              <a:rPr lang="en-US" dirty="0" smtClean="0"/>
              <a:t>Military purposes</a:t>
            </a:r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atellites </a:t>
            </a:r>
            <a:r>
              <a:rPr lang="en-US" dirty="0"/>
              <a:t>for navigation and localization (</a:t>
            </a:r>
            <a:r>
              <a:rPr lang="en-US" dirty="0" smtClean="0"/>
              <a:t>e.g. </a:t>
            </a:r>
            <a:r>
              <a:rPr lang="en-US" dirty="0"/>
              <a:t>GPS)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context of mobile communication</a:t>
            </a:r>
            <a:endParaRPr lang="en-US" dirty="0"/>
          </a:p>
          <a:p>
            <a:r>
              <a:rPr lang="en-US" dirty="0"/>
              <a:t>G</a:t>
            </a:r>
            <a:r>
              <a:rPr lang="en-US" dirty="0" smtClean="0"/>
              <a:t>lobal </a:t>
            </a:r>
            <a:r>
              <a:rPr lang="en-US" dirty="0"/>
              <a:t>telephone </a:t>
            </a:r>
            <a:r>
              <a:rPr lang="en-US" dirty="0" smtClean="0"/>
              <a:t>backbones (get rid of large cables)</a:t>
            </a:r>
          </a:p>
          <a:p>
            <a:r>
              <a:rPr lang="en-US" dirty="0" smtClean="0"/>
              <a:t>Connections </a:t>
            </a:r>
            <a:r>
              <a:rPr lang="en-US" dirty="0"/>
              <a:t>for communication in remote places </a:t>
            </a:r>
            <a:r>
              <a:rPr lang="en-US" dirty="0" smtClean="0"/>
              <a:t>or developing areas (for researchers in Antarctica)</a:t>
            </a:r>
            <a:endParaRPr lang="en-US" dirty="0"/>
          </a:p>
          <a:p>
            <a:r>
              <a:rPr lang="en-US" dirty="0" smtClean="0"/>
              <a:t>Global </a:t>
            </a:r>
            <a:r>
              <a:rPr lang="en-US" dirty="0"/>
              <a:t>mobile </a:t>
            </a:r>
            <a:r>
              <a:rPr lang="en-US" dirty="0" smtClean="0"/>
              <a:t>communication (satellites with lower orbits are needed like LEO’s)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675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Types of orbits…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050" y="1988840"/>
            <a:ext cx="476287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GEO: </a:t>
            </a:r>
            <a:r>
              <a:rPr lang="en-US" dirty="0" smtClean="0">
                <a:cs typeface="Times New Roman" pitchFamily="18" charset="0"/>
              </a:rPr>
              <a:t>~ </a:t>
            </a:r>
            <a:r>
              <a:rPr lang="en-US" dirty="0"/>
              <a:t>36000 km from the earth</a:t>
            </a:r>
          </a:p>
          <a:p>
            <a:r>
              <a:rPr lang="en-US" dirty="0" smtClean="0"/>
              <a:t>MEO: 6000 - 20000 km</a:t>
            </a:r>
          </a:p>
          <a:p>
            <a:r>
              <a:rPr lang="en-US" dirty="0" smtClean="0"/>
              <a:t>LEO: 500 </a:t>
            </a:r>
            <a:r>
              <a:rPr lang="en-US" dirty="0"/>
              <a:t>- 1500 km</a:t>
            </a:r>
          </a:p>
          <a:p>
            <a:r>
              <a:rPr lang="en-US" dirty="0" smtClean="0"/>
              <a:t>HEO: Highly </a:t>
            </a:r>
            <a:r>
              <a:rPr lang="en-US" dirty="0"/>
              <a:t>Elliptical </a:t>
            </a:r>
            <a:r>
              <a:rPr lang="en-US" dirty="0" smtClean="0"/>
              <a:t>Orbit, </a:t>
            </a:r>
            <a:r>
              <a:rPr lang="en-US" dirty="0"/>
              <a:t>elliptical </a:t>
            </a:r>
            <a:r>
              <a:rPr lang="en-US" dirty="0" smtClean="0"/>
              <a:t>orbits</a:t>
            </a:r>
          </a:p>
          <a:p>
            <a:r>
              <a:rPr lang="en-US" dirty="0" smtClean="0"/>
              <a:t>Difficulties from radiation belts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80928"/>
            <a:ext cx="4355976" cy="313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866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1022</TotalTime>
  <Words>1350</Words>
  <Application>Microsoft Office PowerPoint</Application>
  <PresentationFormat>On-screen Show (4:3)</PresentationFormat>
  <Paragraphs>179</Paragraphs>
  <Slides>24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Technic</vt:lpstr>
      <vt:lpstr>Bitmap Image</vt:lpstr>
      <vt:lpstr>Clip</vt:lpstr>
      <vt:lpstr>Satellite  Communication  Systems</vt:lpstr>
      <vt:lpstr>Overview</vt:lpstr>
      <vt:lpstr>What is a satellite?</vt:lpstr>
      <vt:lpstr>Communication satellites bring the world to you anywhere and any time…..</vt:lpstr>
      <vt:lpstr>Working…</vt:lpstr>
      <vt:lpstr>Classical satellite systems</vt:lpstr>
      <vt:lpstr>Advantages &amp; Disadvantages</vt:lpstr>
      <vt:lpstr>Applications…</vt:lpstr>
      <vt:lpstr>Types of orbits…</vt:lpstr>
      <vt:lpstr>Geostationary Earth Orbit (GEO)</vt:lpstr>
      <vt:lpstr>Medium Earth Orbit (MEO)</vt:lpstr>
      <vt:lpstr>Low Earth Orbit (LEO)</vt:lpstr>
      <vt:lpstr>LEOS</vt:lpstr>
      <vt:lpstr>ISL (Inter Satellite Links)</vt:lpstr>
      <vt:lpstr>Routing…</vt:lpstr>
      <vt:lpstr>Routing Algorithms…</vt:lpstr>
      <vt:lpstr>Routing Algorithms…</vt:lpstr>
      <vt:lpstr>Minimum Hops Algorithm (MHA)</vt:lpstr>
      <vt:lpstr>Minimum Cost Algorithm (MCA)</vt:lpstr>
      <vt:lpstr>Handover in satellite systems</vt:lpstr>
      <vt:lpstr>Handover (Contd…)</vt:lpstr>
      <vt:lpstr>Conclusions…</vt:lpstr>
      <vt:lpstr>References</vt:lpstr>
      <vt:lpstr>   Thank you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Aluwala</dc:creator>
  <cp:lastModifiedBy>emachines</cp:lastModifiedBy>
  <cp:revision>57</cp:revision>
  <dcterms:created xsi:type="dcterms:W3CDTF">2012-03-02T02:47:14Z</dcterms:created>
  <dcterms:modified xsi:type="dcterms:W3CDTF">2013-10-11T03:37:27Z</dcterms:modified>
</cp:coreProperties>
</file>