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8" r:id="rId3"/>
    <p:sldId id="257" r:id="rId4"/>
    <p:sldId id="258" r:id="rId5"/>
    <p:sldId id="259" r:id="rId6"/>
    <p:sldId id="260" r:id="rId7"/>
    <p:sldId id="261" r:id="rId8"/>
    <p:sldId id="262" r:id="rId9"/>
    <p:sldId id="280" r:id="rId10"/>
    <p:sldId id="281" r:id="rId11"/>
    <p:sldId id="282" r:id="rId12"/>
    <p:sldId id="283" r:id="rId13"/>
    <p:sldId id="284" r:id="rId14"/>
    <p:sldId id="285" r:id="rId15"/>
    <p:sldId id="286" r:id="rId16"/>
    <p:sldId id="263" r:id="rId17"/>
    <p:sldId id="289" r:id="rId18"/>
    <p:sldId id="264"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11" r:id="rId38"/>
    <p:sldId id="312" r:id="rId39"/>
    <p:sldId id="313" r:id="rId40"/>
    <p:sldId id="314" r:id="rId41"/>
    <p:sldId id="315" r:id="rId42"/>
    <p:sldId id="316" r:id="rId43"/>
    <p:sldId id="266" r:id="rId44"/>
    <p:sldId id="317" r:id="rId45"/>
    <p:sldId id="318" r:id="rId46"/>
    <p:sldId id="319" r:id="rId47"/>
    <p:sldId id="320" r:id="rId48"/>
    <p:sldId id="321" r:id="rId49"/>
    <p:sldId id="310" r:id="rId50"/>
    <p:sldId id="308" r:id="rId51"/>
    <p:sldId id="309" r:id="rId52"/>
    <p:sldId id="267" r:id="rId53"/>
    <p:sldId id="287" r:id="rId54"/>
    <p:sldId id="268" r:id="rId55"/>
    <p:sldId id="269" r:id="rId56"/>
    <p:sldId id="270" r:id="rId57"/>
    <p:sldId id="271" r:id="rId58"/>
    <p:sldId id="272" r:id="rId59"/>
    <p:sldId id="273" r:id="rId60"/>
    <p:sldId id="274" r:id="rId61"/>
    <p:sldId id="275" r:id="rId62"/>
    <p:sldId id="276" r:id="rId63"/>
    <p:sldId id="277" r:id="rId64"/>
    <p:sldId id="278" r:id="rId65"/>
    <p:sldId id="279"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C0B8"/>
    <a:srgbClr val="F3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4/4/2020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UJ8XW9AgUrw" TargetMode="External"/><Relationship Id="rId2" Type="http://schemas.openxmlformats.org/officeDocument/2006/relationships/hyperlink" Target="https://www.youtube.com/watch?v=Rq5Nzv_6v98" TargetMode="External"/><Relationship Id="rId1" Type="http://schemas.openxmlformats.org/officeDocument/2006/relationships/slideLayout" Target="../slideLayouts/slideLayout2.xml"/><Relationship Id="rId5" Type="http://schemas.openxmlformats.org/officeDocument/2006/relationships/hyperlink" Target="https://www.youtube.com/watch?v=NkVAqwYsiFs" TargetMode="External"/><Relationship Id="rId4" Type="http://schemas.openxmlformats.org/officeDocument/2006/relationships/hyperlink" Target="https://www.youtube.com/watch?v=L_q6LRgKpTw"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image" Target="../media/image39.png"/><Relationship Id="rId21" Type="http://schemas.openxmlformats.org/officeDocument/2006/relationships/image" Target="../media/image57.png"/><Relationship Id="rId34" Type="http://schemas.openxmlformats.org/officeDocument/2006/relationships/image" Target="../media/image70.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61.png"/><Relationship Id="rId33" Type="http://schemas.openxmlformats.org/officeDocument/2006/relationships/image" Target="../media/image69.png"/><Relationship Id="rId2" Type="http://schemas.openxmlformats.org/officeDocument/2006/relationships/image" Target="../media/image38.png"/><Relationship Id="rId16" Type="http://schemas.openxmlformats.org/officeDocument/2006/relationships/image" Target="../media/image52.png"/><Relationship Id="rId20" Type="http://schemas.openxmlformats.org/officeDocument/2006/relationships/image" Target="../media/image56.png"/><Relationship Id="rId29"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32" Type="http://schemas.openxmlformats.org/officeDocument/2006/relationships/image" Target="../media/image68.pn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9.png"/><Relationship Id="rId28" Type="http://schemas.openxmlformats.org/officeDocument/2006/relationships/image" Target="../media/image64.png"/><Relationship Id="rId36" Type="http://schemas.openxmlformats.org/officeDocument/2006/relationships/image" Target="../media/image72.png"/><Relationship Id="rId10" Type="http://schemas.openxmlformats.org/officeDocument/2006/relationships/image" Target="../media/image46.png"/><Relationship Id="rId19" Type="http://schemas.openxmlformats.org/officeDocument/2006/relationships/image" Target="../media/image55.png"/><Relationship Id="rId31" Type="http://schemas.openxmlformats.org/officeDocument/2006/relationships/image" Target="../media/image67.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png"/><Relationship Id="rId30" Type="http://schemas.openxmlformats.org/officeDocument/2006/relationships/image" Target="../media/image66.png"/><Relationship Id="rId35" Type="http://schemas.openxmlformats.org/officeDocument/2006/relationships/image" Target="../media/image71.png"/></Relationships>
</file>

<file path=ppt/slides/_rels/slide53.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7.xml"/><Relationship Id="rId4" Type="http://schemas.openxmlformats.org/officeDocument/2006/relationships/image" Target="../media/image75.jpg"/></Relationships>
</file>

<file path=ppt/slides/_rels/slide54.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9.jp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jpg"/><Relationship Id="rId5" Type="http://schemas.openxmlformats.org/officeDocument/2006/relationships/image" Target="../media/image81.jpg"/><Relationship Id="rId4" Type="http://schemas.openxmlformats.org/officeDocument/2006/relationships/image" Target="../media/image80.jpg"/></Relationships>
</file>

<file path=ppt/slides/_rels/slide57.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Solar Energy </a:t>
            </a:r>
            <a:r>
              <a:rPr lang="en-US" dirty="0" err="1" smtClean="0"/>
              <a:t>Convertion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43094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228600"/>
            <a:ext cx="9144000" cy="64008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94954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1244" y="1815083"/>
            <a:ext cx="9049512" cy="290931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114800" y="152401"/>
            <a:ext cx="3525012" cy="44805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11100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48383" y="376427"/>
            <a:ext cx="9095232" cy="610514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49781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0"/>
            <a:ext cx="9144000" cy="6858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86865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6808"/>
            <a:ext cx="8891270" cy="505908"/>
          </a:xfrm>
          <a:prstGeom prst="rect">
            <a:avLst/>
          </a:prstGeom>
        </p:spPr>
        <p:txBody>
          <a:bodyPr vert="horz" wrap="square" lIns="0" tIns="13335" rIns="0" bIns="0" rtlCol="0" anchor="t">
            <a:spAutoFit/>
          </a:bodyPr>
          <a:lstStyle/>
          <a:p>
            <a:pPr marL="12700" marR="5080">
              <a:spcBef>
                <a:spcPts val="105"/>
              </a:spcBef>
            </a:pPr>
            <a:endParaRPr sz="3200" dirty="0"/>
          </a:p>
        </p:txBody>
      </p:sp>
      <p:sp>
        <p:nvSpPr>
          <p:cNvPr id="3" name="object 3"/>
          <p:cNvSpPr/>
          <p:nvPr/>
        </p:nvSpPr>
        <p:spPr>
          <a:xfrm>
            <a:off x="3108742" y="1066803"/>
            <a:ext cx="7696200" cy="579119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85512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62555" y="533400"/>
            <a:ext cx="7866888" cy="5791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05471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25977" y="156159"/>
            <a:ext cx="4615180" cy="635000"/>
          </a:xfrm>
          <a:prstGeom prst="rect">
            <a:avLst/>
          </a:prstGeom>
        </p:spPr>
        <p:txBody>
          <a:bodyPr vert="horz" wrap="square" lIns="0" tIns="12065" rIns="0" bIns="0" rtlCol="0">
            <a:spAutoFit/>
          </a:bodyPr>
          <a:lstStyle/>
          <a:p>
            <a:pPr marL="12700">
              <a:lnSpc>
                <a:spcPct val="100000"/>
              </a:lnSpc>
              <a:spcBef>
                <a:spcPts val="95"/>
              </a:spcBef>
            </a:pPr>
            <a:r>
              <a:rPr spc="-5" dirty="0"/>
              <a:t>How Solar Cells</a:t>
            </a:r>
            <a:r>
              <a:rPr spc="-110" dirty="0"/>
              <a:t> </a:t>
            </a:r>
            <a:r>
              <a:rPr spc="-85" dirty="0"/>
              <a:t>Work</a:t>
            </a:r>
          </a:p>
        </p:txBody>
      </p:sp>
      <p:sp>
        <p:nvSpPr>
          <p:cNvPr id="4" name="object 4"/>
          <p:cNvSpPr txBox="1"/>
          <p:nvPr/>
        </p:nvSpPr>
        <p:spPr>
          <a:xfrm>
            <a:off x="307340" y="1167129"/>
            <a:ext cx="11671300" cy="350737"/>
          </a:xfrm>
          <a:prstGeom prst="rect">
            <a:avLst/>
          </a:prstGeom>
        </p:spPr>
        <p:txBody>
          <a:bodyPr vert="horz" wrap="square" lIns="0" tIns="12065" rIns="0" bIns="0" rtlCol="0">
            <a:spAutoFit/>
          </a:bodyPr>
          <a:lstStyle/>
          <a:p>
            <a:pPr marL="355600" marR="5080" indent="-342900">
              <a:spcBef>
                <a:spcPts val="95"/>
              </a:spcBef>
              <a:tabLst>
                <a:tab pos="354965" algn="l"/>
              </a:tabLst>
            </a:pPr>
            <a:r>
              <a:rPr sz="2200" dirty="0">
                <a:solidFill>
                  <a:srgbClr val="EC7C30"/>
                </a:solidFill>
                <a:latin typeface="Times New Roman"/>
                <a:cs typeface="Times New Roman"/>
              </a:rPr>
              <a:t>1.	</a:t>
            </a:r>
            <a:r>
              <a:rPr sz="2200" spc="-5" dirty="0">
                <a:solidFill>
                  <a:srgbClr val="EC7C30"/>
                </a:solidFill>
                <a:latin typeface="Times New Roman"/>
                <a:cs typeface="Times New Roman"/>
              </a:rPr>
              <a:t>Photons </a:t>
            </a:r>
            <a:r>
              <a:rPr sz="2200" spc="-5" dirty="0">
                <a:latin typeface="Times New Roman"/>
                <a:cs typeface="Times New Roman"/>
              </a:rPr>
              <a:t>in sunlight hit </a:t>
            </a:r>
            <a:r>
              <a:rPr sz="2200" dirty="0" smtClean="0">
                <a:latin typeface="Times New Roman"/>
                <a:cs typeface="Times New Roman"/>
              </a:rPr>
              <a:t>the</a:t>
            </a:r>
            <a:r>
              <a:rPr lang="en-US" sz="2200" dirty="0" smtClean="0">
                <a:latin typeface="Times New Roman"/>
                <a:cs typeface="Times New Roman"/>
              </a:rPr>
              <a:t> solar panel</a:t>
            </a:r>
            <a:r>
              <a:rPr sz="2200" dirty="0" smtClean="0">
                <a:latin typeface="Times New Roman"/>
                <a:cs typeface="Times New Roman"/>
              </a:rPr>
              <a:t> </a:t>
            </a:r>
            <a:r>
              <a:rPr lang="en-US" sz="2200" dirty="0" smtClean="0">
                <a:latin typeface="Times New Roman"/>
                <a:cs typeface="Times New Roman"/>
              </a:rPr>
              <a:t>and</a:t>
            </a:r>
            <a:r>
              <a:rPr sz="2200" dirty="0" smtClean="0">
                <a:latin typeface="Times New Roman"/>
                <a:cs typeface="Times New Roman"/>
              </a:rPr>
              <a:t> </a:t>
            </a:r>
            <a:r>
              <a:rPr sz="2200" spc="-5" dirty="0">
                <a:latin typeface="Times New Roman"/>
                <a:cs typeface="Times New Roman"/>
              </a:rPr>
              <a:t>are</a:t>
            </a:r>
            <a:r>
              <a:rPr sz="2200" dirty="0">
                <a:latin typeface="Times New Roman"/>
                <a:cs typeface="Times New Roman"/>
              </a:rPr>
              <a:t> </a:t>
            </a:r>
            <a:r>
              <a:rPr sz="2200" spc="-5" dirty="0" smtClean="0">
                <a:latin typeface="Times New Roman"/>
                <a:cs typeface="Times New Roman"/>
              </a:rPr>
              <a:t>absorbed</a:t>
            </a:r>
            <a:r>
              <a:rPr lang="en-US" sz="2200" spc="-5" dirty="0">
                <a:latin typeface="Times New Roman"/>
                <a:cs typeface="Times New Roman"/>
              </a:rPr>
              <a:t> by</a:t>
            </a:r>
            <a:r>
              <a:rPr lang="en-US" sz="2200" spc="-75" dirty="0">
                <a:latin typeface="Times New Roman"/>
                <a:cs typeface="Times New Roman"/>
              </a:rPr>
              <a:t> </a:t>
            </a:r>
            <a:r>
              <a:rPr lang="en-US" sz="2200" dirty="0" smtClean="0">
                <a:latin typeface="Times New Roman"/>
                <a:cs typeface="Times New Roman"/>
              </a:rPr>
              <a:t>semiconducting </a:t>
            </a:r>
            <a:r>
              <a:rPr sz="2200" spc="-5" dirty="0" smtClean="0">
                <a:latin typeface="Times New Roman"/>
                <a:cs typeface="Times New Roman"/>
              </a:rPr>
              <a:t>materials,</a:t>
            </a:r>
            <a:r>
              <a:rPr lang="en-US" sz="2200" spc="-5" dirty="0" smtClean="0">
                <a:latin typeface="Times New Roman"/>
                <a:cs typeface="Times New Roman"/>
              </a:rPr>
              <a:t> such as silicon</a:t>
            </a:r>
            <a:endParaRPr sz="2200" dirty="0">
              <a:latin typeface="Times New Roman"/>
              <a:cs typeface="Times New Roman"/>
            </a:endParaRPr>
          </a:p>
        </p:txBody>
      </p:sp>
      <p:sp>
        <p:nvSpPr>
          <p:cNvPr id="7" name="object 7"/>
          <p:cNvSpPr txBox="1"/>
          <p:nvPr/>
        </p:nvSpPr>
        <p:spPr>
          <a:xfrm>
            <a:off x="307339" y="1671618"/>
            <a:ext cx="11070409" cy="1027845"/>
          </a:xfrm>
          <a:prstGeom prst="rect">
            <a:avLst/>
          </a:prstGeom>
        </p:spPr>
        <p:txBody>
          <a:bodyPr vert="horz" wrap="square" lIns="0" tIns="12065" rIns="0" bIns="0" rtlCol="0">
            <a:spAutoFit/>
          </a:bodyPr>
          <a:lstStyle/>
          <a:p>
            <a:pPr marL="355600" marR="5080" indent="-342900">
              <a:lnSpc>
                <a:spcPct val="100000"/>
              </a:lnSpc>
              <a:spcBef>
                <a:spcPts val="95"/>
              </a:spcBef>
              <a:tabLst>
                <a:tab pos="354965" algn="l"/>
              </a:tabLst>
            </a:pPr>
            <a:r>
              <a:rPr sz="2200" dirty="0">
                <a:latin typeface="Times New Roman"/>
                <a:cs typeface="Times New Roman"/>
              </a:rPr>
              <a:t>2.	</a:t>
            </a:r>
            <a:r>
              <a:rPr sz="2200" spc="-5" dirty="0">
                <a:latin typeface="Times New Roman"/>
                <a:cs typeface="Times New Roman"/>
              </a:rPr>
              <a:t>Electrons </a:t>
            </a:r>
            <a:r>
              <a:rPr lang="en-US" sz="2200" spc="-5" dirty="0" smtClean="0">
                <a:latin typeface="Times New Roman"/>
                <a:cs typeface="Times New Roman"/>
              </a:rPr>
              <a:t>are present in the valance shell get enough energy from the photons that they </a:t>
            </a:r>
            <a:r>
              <a:rPr sz="2200" spc="-5" dirty="0" smtClean="0">
                <a:latin typeface="Times New Roman"/>
                <a:cs typeface="Times New Roman"/>
              </a:rPr>
              <a:t>are </a:t>
            </a:r>
            <a:r>
              <a:rPr sz="2200" spc="-5" dirty="0">
                <a:latin typeface="Times New Roman"/>
                <a:cs typeface="Times New Roman"/>
              </a:rPr>
              <a:t>knocked loose from their  </a:t>
            </a:r>
            <a:r>
              <a:rPr sz="2200" spc="-5" dirty="0" smtClean="0">
                <a:latin typeface="Times New Roman"/>
                <a:cs typeface="Times New Roman"/>
              </a:rPr>
              <a:t>atoms</a:t>
            </a:r>
            <a:r>
              <a:rPr lang="en-US" sz="2200" spc="-5" dirty="0" smtClean="0">
                <a:latin typeface="Times New Roman"/>
                <a:cs typeface="Times New Roman"/>
              </a:rPr>
              <a:t>. The electrons jump from the valence band to the conduction band,</a:t>
            </a:r>
            <a:r>
              <a:rPr sz="2200" spc="-5" dirty="0" smtClean="0">
                <a:latin typeface="Times New Roman"/>
                <a:cs typeface="Times New Roman"/>
              </a:rPr>
              <a:t> </a:t>
            </a:r>
            <a:r>
              <a:rPr sz="2200" spc="-5" dirty="0">
                <a:latin typeface="Times New Roman"/>
                <a:cs typeface="Times New Roman"/>
              </a:rPr>
              <a:t>allowing them to flow </a:t>
            </a:r>
            <a:r>
              <a:rPr lang="en-US" sz="2200" spc="-5" dirty="0" smtClean="0">
                <a:latin typeface="Times New Roman"/>
                <a:cs typeface="Times New Roman"/>
              </a:rPr>
              <a:t>in</a:t>
            </a:r>
            <a:r>
              <a:rPr sz="2200" spc="-5" dirty="0" smtClean="0">
                <a:latin typeface="Times New Roman"/>
                <a:cs typeface="Times New Roman"/>
              </a:rPr>
              <a:t> </a:t>
            </a:r>
            <a:r>
              <a:rPr sz="2200" spc="-5" dirty="0">
                <a:latin typeface="Times New Roman"/>
                <a:cs typeface="Times New Roman"/>
              </a:rPr>
              <a:t>the material</a:t>
            </a:r>
            <a:r>
              <a:rPr sz="2200" spc="25" dirty="0">
                <a:latin typeface="Times New Roman"/>
                <a:cs typeface="Times New Roman"/>
              </a:rPr>
              <a:t> </a:t>
            </a:r>
            <a:r>
              <a:rPr sz="2200" spc="-5" dirty="0" smtClean="0">
                <a:latin typeface="Times New Roman"/>
                <a:cs typeface="Times New Roman"/>
              </a:rPr>
              <a:t>to</a:t>
            </a:r>
            <a:r>
              <a:rPr lang="en-US" sz="2200" spc="-5" dirty="0" smtClean="0">
                <a:latin typeface="Times New Roman"/>
                <a:cs typeface="Times New Roman"/>
              </a:rPr>
              <a:t> produce electric power</a:t>
            </a:r>
            <a:endParaRPr sz="2200" dirty="0">
              <a:latin typeface="Times New Roman"/>
              <a:cs typeface="Times New Roman"/>
            </a:endParaRPr>
          </a:p>
        </p:txBody>
      </p:sp>
      <p:sp>
        <p:nvSpPr>
          <p:cNvPr id="9" name="object 9"/>
          <p:cNvSpPr txBox="1"/>
          <p:nvPr/>
        </p:nvSpPr>
        <p:spPr>
          <a:xfrm>
            <a:off x="467170" y="4607413"/>
            <a:ext cx="5675820" cy="1027845"/>
          </a:xfrm>
          <a:prstGeom prst="rect">
            <a:avLst/>
          </a:prstGeom>
        </p:spPr>
        <p:txBody>
          <a:bodyPr vert="horz" wrap="square" lIns="0" tIns="12065" rIns="0" bIns="0" rtlCol="0">
            <a:spAutoFit/>
          </a:bodyPr>
          <a:lstStyle/>
          <a:p>
            <a:pPr marL="355600" marR="5080" indent="-342900">
              <a:lnSpc>
                <a:spcPct val="100000"/>
              </a:lnSpc>
              <a:spcBef>
                <a:spcPts val="95"/>
              </a:spcBef>
              <a:tabLst>
                <a:tab pos="354965" algn="l"/>
              </a:tabLst>
            </a:pPr>
            <a:r>
              <a:rPr lang="en-US" sz="2200" dirty="0">
                <a:latin typeface="Times New Roman"/>
                <a:cs typeface="Times New Roman"/>
              </a:rPr>
              <a:t>4</a:t>
            </a:r>
            <a:r>
              <a:rPr sz="2200" dirty="0" smtClean="0">
                <a:latin typeface="Times New Roman"/>
                <a:cs typeface="Times New Roman"/>
              </a:rPr>
              <a:t>.</a:t>
            </a:r>
            <a:r>
              <a:rPr sz="2200" dirty="0">
                <a:latin typeface="Times New Roman"/>
                <a:cs typeface="Times New Roman"/>
              </a:rPr>
              <a:t>	</a:t>
            </a:r>
            <a:r>
              <a:rPr sz="2200" spc="-5" dirty="0">
                <a:latin typeface="Times New Roman"/>
                <a:cs typeface="Times New Roman"/>
              </a:rPr>
              <a:t>An array </a:t>
            </a:r>
            <a:r>
              <a:rPr sz="2200" dirty="0">
                <a:latin typeface="Times New Roman"/>
                <a:cs typeface="Times New Roman"/>
              </a:rPr>
              <a:t>of </a:t>
            </a:r>
            <a:r>
              <a:rPr sz="2200" spc="-5" dirty="0">
                <a:latin typeface="Times New Roman"/>
                <a:cs typeface="Times New Roman"/>
              </a:rPr>
              <a:t>solar cells  converts solar </a:t>
            </a:r>
            <a:r>
              <a:rPr sz="2200" spc="-10" dirty="0">
                <a:latin typeface="Times New Roman"/>
                <a:cs typeface="Times New Roman"/>
              </a:rPr>
              <a:t>energy </a:t>
            </a:r>
            <a:r>
              <a:rPr sz="2200" spc="-5" dirty="0">
                <a:latin typeface="Times New Roman"/>
                <a:cs typeface="Times New Roman"/>
              </a:rPr>
              <a:t>into a  usable amount</a:t>
            </a:r>
            <a:r>
              <a:rPr sz="2200" spc="-10" dirty="0">
                <a:latin typeface="Times New Roman"/>
                <a:cs typeface="Times New Roman"/>
              </a:rPr>
              <a:t> </a:t>
            </a:r>
            <a:r>
              <a:rPr sz="2200" dirty="0" smtClean="0">
                <a:latin typeface="Times New Roman"/>
                <a:cs typeface="Times New Roman"/>
              </a:rPr>
              <a:t>of</a:t>
            </a:r>
            <a:r>
              <a:rPr lang="en-US" sz="2200" dirty="0" smtClean="0">
                <a:latin typeface="Times New Roman"/>
                <a:cs typeface="Times New Roman"/>
              </a:rPr>
              <a:t> direct</a:t>
            </a:r>
            <a:endParaRPr sz="2200" dirty="0">
              <a:latin typeface="Times New Roman"/>
              <a:cs typeface="Times New Roman"/>
            </a:endParaRPr>
          </a:p>
          <a:p>
            <a:pPr marL="355600">
              <a:lnSpc>
                <a:spcPct val="100000"/>
              </a:lnSpc>
              <a:spcBef>
                <a:spcPts val="5"/>
              </a:spcBef>
            </a:pPr>
            <a:r>
              <a:rPr sz="2200" spc="-5" dirty="0">
                <a:latin typeface="Times New Roman"/>
                <a:cs typeface="Times New Roman"/>
              </a:rPr>
              <a:t>current (DC)</a:t>
            </a:r>
            <a:r>
              <a:rPr sz="2200" spc="15" dirty="0">
                <a:latin typeface="Times New Roman"/>
                <a:cs typeface="Times New Roman"/>
              </a:rPr>
              <a:t> </a:t>
            </a:r>
            <a:r>
              <a:rPr sz="2200" spc="-15" dirty="0">
                <a:latin typeface="Times New Roman"/>
                <a:cs typeface="Times New Roman"/>
              </a:rPr>
              <a:t>electricity.</a:t>
            </a:r>
            <a:endParaRPr sz="2200" dirty="0">
              <a:latin typeface="Times New Roman"/>
              <a:cs typeface="Times New Roman"/>
            </a:endParaRPr>
          </a:p>
        </p:txBody>
      </p:sp>
      <p:pic>
        <p:nvPicPr>
          <p:cNvPr id="17" name="Picture 16"/>
          <p:cNvPicPr>
            <a:picLocks noChangeAspect="1"/>
          </p:cNvPicPr>
          <p:nvPr/>
        </p:nvPicPr>
        <p:blipFill>
          <a:blip r:embed="rId2"/>
          <a:stretch>
            <a:fillRect/>
          </a:stretch>
        </p:blipFill>
        <p:spPr>
          <a:xfrm>
            <a:off x="6287488" y="2853215"/>
            <a:ext cx="5766390" cy="3508396"/>
          </a:xfrm>
          <a:prstGeom prst="rect">
            <a:avLst/>
          </a:prstGeom>
        </p:spPr>
      </p:pic>
      <p:sp>
        <p:nvSpPr>
          <p:cNvPr id="18" name="object 9"/>
          <p:cNvSpPr txBox="1"/>
          <p:nvPr/>
        </p:nvSpPr>
        <p:spPr>
          <a:xfrm>
            <a:off x="467170" y="2748402"/>
            <a:ext cx="5675820" cy="1704954"/>
          </a:xfrm>
          <a:prstGeom prst="rect">
            <a:avLst/>
          </a:prstGeom>
        </p:spPr>
        <p:txBody>
          <a:bodyPr vert="horz" wrap="square" lIns="0" tIns="12065" rIns="0" bIns="0" rtlCol="0">
            <a:spAutoFit/>
          </a:bodyPr>
          <a:lstStyle/>
          <a:p>
            <a:pPr marL="355600" marR="5080" indent="-342900">
              <a:lnSpc>
                <a:spcPct val="100000"/>
              </a:lnSpc>
              <a:spcBef>
                <a:spcPts val="95"/>
              </a:spcBef>
              <a:tabLst>
                <a:tab pos="354965" algn="l"/>
              </a:tabLst>
            </a:pPr>
            <a:r>
              <a:rPr lang="en-US" sz="2200" dirty="0">
                <a:latin typeface="Times New Roman"/>
                <a:cs typeface="Times New Roman"/>
              </a:rPr>
              <a:t>3</a:t>
            </a:r>
            <a:r>
              <a:rPr sz="2200" dirty="0" smtClean="0">
                <a:latin typeface="Times New Roman"/>
                <a:cs typeface="Times New Roman"/>
              </a:rPr>
              <a:t>.</a:t>
            </a:r>
            <a:r>
              <a:rPr lang="en-US" sz="2200" spc="-5" dirty="0" smtClean="0">
                <a:latin typeface="Times New Roman"/>
                <a:cs typeface="Times New Roman"/>
              </a:rPr>
              <a:t>The forbidden gap (energy band gap) corresponds to the minimum energy needed to release an electron from the valance band to the conducting band where it can conduct a current</a:t>
            </a:r>
            <a:r>
              <a:rPr lang="en-US" sz="2200" spc="-5" dirty="0">
                <a:latin typeface="Times New Roman"/>
                <a:cs typeface="Times New Roman"/>
              </a:rPr>
              <a:t>.</a:t>
            </a:r>
            <a:endParaRPr sz="2200" dirty="0">
              <a:latin typeface="Times New Roman"/>
              <a:cs typeface="Times New Roman"/>
            </a:endParaRPr>
          </a:p>
        </p:txBody>
      </p:sp>
    </p:spTree>
    <p:extLst>
      <p:ext uri="{BB962C8B-B14F-4D97-AF65-F5344CB8AC3E}">
        <p14:creationId xmlns:p14="http://schemas.microsoft.com/office/powerpoint/2010/main" val="3318947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4995" y="735873"/>
            <a:ext cx="7273245" cy="5416733"/>
          </a:xfrm>
        </p:spPr>
        <p:txBody>
          <a:bodyPr>
            <a:normAutofit/>
          </a:bodyPr>
          <a:lstStyle/>
          <a:p>
            <a:r>
              <a:rPr lang="en-US" sz="2400" dirty="0" smtClean="0">
                <a:latin typeface="Times New Roman" panose="02020603050405020304" pitchFamily="18" charset="0"/>
                <a:cs typeface="Times New Roman" panose="02020603050405020304" pitchFamily="18" charset="0"/>
              </a:rPr>
              <a:t>The energy difference between the edges of the two bands is called the band gap energy or band gap, EG, and it is an important material parameter</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band gap of the single crystal silicon is of 1.12eV at room temperature</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An electron volt is equal to the energy, which an electron acquires when it passes through a potential of 1volt in vacuum (1eV = 1.602×10-19J</a:t>
            </a:r>
            <a:r>
              <a:rPr lang="en-US" sz="2400" dirty="0">
                <a:latin typeface="Times New Roman" panose="02020603050405020304" pitchFamily="18" charset="0"/>
                <a:cs typeface="Times New Roman" panose="02020603050405020304" pitchFamily="18" charset="0"/>
              </a:rPr>
              <a:t>).</a:t>
            </a:r>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9064012" y="1260697"/>
            <a:ext cx="2993007" cy="3252390"/>
          </a:xfrm>
          <a:prstGeom prst="rect">
            <a:avLst/>
          </a:prstGeom>
        </p:spPr>
      </p:pic>
      <p:pic>
        <p:nvPicPr>
          <p:cNvPr id="5" name="Picture 4"/>
          <p:cNvPicPr>
            <a:picLocks noChangeAspect="1"/>
          </p:cNvPicPr>
          <p:nvPr/>
        </p:nvPicPr>
        <p:blipFill>
          <a:blip r:embed="rId3"/>
          <a:stretch>
            <a:fillRect/>
          </a:stretch>
        </p:blipFill>
        <p:spPr>
          <a:xfrm>
            <a:off x="3855237" y="2104451"/>
            <a:ext cx="1905691" cy="586497"/>
          </a:xfrm>
          <a:prstGeom prst="rect">
            <a:avLst/>
          </a:prstGeom>
        </p:spPr>
      </p:pic>
    </p:spTree>
    <p:extLst>
      <p:ext uri="{BB962C8B-B14F-4D97-AF65-F5344CB8AC3E}">
        <p14:creationId xmlns:p14="http://schemas.microsoft.com/office/powerpoint/2010/main" val="3175003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58987" y="3565905"/>
            <a:ext cx="7586980" cy="2956560"/>
            <a:chOff x="2058987" y="3565905"/>
            <a:chExt cx="7586980" cy="2956560"/>
          </a:xfrm>
        </p:grpSpPr>
        <p:sp>
          <p:nvSpPr>
            <p:cNvPr id="3" name="object 3"/>
            <p:cNvSpPr/>
            <p:nvPr/>
          </p:nvSpPr>
          <p:spPr>
            <a:xfrm>
              <a:off x="4363973" y="3576065"/>
              <a:ext cx="5271770" cy="2334895"/>
            </a:xfrm>
            <a:custGeom>
              <a:avLst/>
              <a:gdLst/>
              <a:ahLst/>
              <a:cxnLst/>
              <a:rect l="l" t="t" r="r" b="b"/>
              <a:pathLst>
                <a:path w="5271770" h="2334895">
                  <a:moveTo>
                    <a:pt x="488441" y="802894"/>
                  </a:moveTo>
                  <a:lnTo>
                    <a:pt x="879983" y="0"/>
                  </a:lnTo>
                  <a:lnTo>
                    <a:pt x="5271516" y="0"/>
                  </a:lnTo>
                  <a:lnTo>
                    <a:pt x="5271516" y="2334768"/>
                  </a:lnTo>
                  <a:lnTo>
                    <a:pt x="292608" y="2334768"/>
                  </a:lnTo>
                  <a:lnTo>
                    <a:pt x="0" y="1971167"/>
                  </a:lnTo>
                </a:path>
              </a:pathLst>
            </a:custGeom>
            <a:ln w="19812">
              <a:solidFill>
                <a:srgbClr val="000000"/>
              </a:solidFill>
            </a:ln>
          </p:spPr>
          <p:txBody>
            <a:bodyPr wrap="square" lIns="0" tIns="0" rIns="0" bIns="0" rtlCol="0"/>
            <a:lstStyle/>
            <a:p>
              <a:endParaRPr/>
            </a:p>
          </p:txBody>
        </p:sp>
        <p:sp>
          <p:nvSpPr>
            <p:cNvPr id="4" name="object 4"/>
            <p:cNvSpPr/>
            <p:nvPr/>
          </p:nvSpPr>
          <p:spPr>
            <a:xfrm>
              <a:off x="2144522" y="3867403"/>
              <a:ext cx="3750310" cy="2650490"/>
            </a:xfrm>
            <a:custGeom>
              <a:avLst/>
              <a:gdLst/>
              <a:ahLst/>
              <a:cxnLst/>
              <a:rect l="l" t="t" r="r" b="b"/>
              <a:pathLst>
                <a:path w="3750310" h="2650490">
                  <a:moveTo>
                    <a:pt x="3310636" y="0"/>
                  </a:moveTo>
                  <a:lnTo>
                    <a:pt x="0" y="1873300"/>
                  </a:lnTo>
                  <a:lnTo>
                    <a:pt x="439546" y="2649969"/>
                  </a:lnTo>
                  <a:lnTo>
                    <a:pt x="3750055" y="776605"/>
                  </a:lnTo>
                  <a:lnTo>
                    <a:pt x="3310636" y="0"/>
                  </a:lnTo>
                  <a:close/>
                </a:path>
              </a:pathLst>
            </a:custGeom>
            <a:solidFill>
              <a:srgbClr val="FF99CC"/>
            </a:solidFill>
          </p:spPr>
          <p:txBody>
            <a:bodyPr wrap="square" lIns="0" tIns="0" rIns="0" bIns="0" rtlCol="0"/>
            <a:lstStyle/>
            <a:p>
              <a:endParaRPr/>
            </a:p>
          </p:txBody>
        </p:sp>
        <p:sp>
          <p:nvSpPr>
            <p:cNvPr id="5" name="object 5"/>
            <p:cNvSpPr/>
            <p:nvPr/>
          </p:nvSpPr>
          <p:spPr>
            <a:xfrm>
              <a:off x="2144522" y="3867403"/>
              <a:ext cx="3750310" cy="2650490"/>
            </a:xfrm>
            <a:custGeom>
              <a:avLst/>
              <a:gdLst/>
              <a:ahLst/>
              <a:cxnLst/>
              <a:rect l="l" t="t" r="r" b="b"/>
              <a:pathLst>
                <a:path w="3750310" h="2650490">
                  <a:moveTo>
                    <a:pt x="3310636" y="0"/>
                  </a:moveTo>
                  <a:lnTo>
                    <a:pt x="0" y="1873300"/>
                  </a:lnTo>
                  <a:lnTo>
                    <a:pt x="439546" y="2649969"/>
                  </a:lnTo>
                  <a:lnTo>
                    <a:pt x="3750055" y="776605"/>
                  </a:lnTo>
                  <a:lnTo>
                    <a:pt x="3310636" y="0"/>
                  </a:lnTo>
                  <a:close/>
                </a:path>
              </a:pathLst>
            </a:custGeom>
            <a:ln w="9525">
              <a:solidFill>
                <a:srgbClr val="000000"/>
              </a:solidFill>
            </a:ln>
          </p:spPr>
          <p:txBody>
            <a:bodyPr wrap="square" lIns="0" tIns="0" rIns="0" bIns="0" rtlCol="0"/>
            <a:lstStyle/>
            <a:p>
              <a:endParaRPr/>
            </a:p>
          </p:txBody>
        </p:sp>
        <p:sp>
          <p:nvSpPr>
            <p:cNvPr id="6" name="object 6"/>
            <p:cNvSpPr/>
            <p:nvPr/>
          </p:nvSpPr>
          <p:spPr>
            <a:xfrm>
              <a:off x="2194305" y="3961510"/>
              <a:ext cx="3631565" cy="2437765"/>
            </a:xfrm>
            <a:custGeom>
              <a:avLst/>
              <a:gdLst/>
              <a:ahLst/>
              <a:cxnLst/>
              <a:rect l="l" t="t" r="r" b="b"/>
              <a:pathLst>
                <a:path w="3631565" h="2437765">
                  <a:moveTo>
                    <a:pt x="3312541" y="0"/>
                  </a:moveTo>
                  <a:lnTo>
                    <a:pt x="0" y="1874405"/>
                  </a:lnTo>
                  <a:lnTo>
                    <a:pt x="318643" y="2437460"/>
                  </a:lnTo>
                  <a:lnTo>
                    <a:pt x="3631183" y="563118"/>
                  </a:lnTo>
                  <a:lnTo>
                    <a:pt x="3312541" y="0"/>
                  </a:lnTo>
                  <a:close/>
                </a:path>
              </a:pathLst>
            </a:custGeom>
            <a:solidFill>
              <a:srgbClr val="FFFFFF"/>
            </a:solidFill>
          </p:spPr>
          <p:txBody>
            <a:bodyPr wrap="square" lIns="0" tIns="0" rIns="0" bIns="0" rtlCol="0"/>
            <a:lstStyle/>
            <a:p>
              <a:endParaRPr/>
            </a:p>
          </p:txBody>
        </p:sp>
        <p:sp>
          <p:nvSpPr>
            <p:cNvPr id="7" name="object 7"/>
            <p:cNvSpPr/>
            <p:nvPr/>
          </p:nvSpPr>
          <p:spPr>
            <a:xfrm>
              <a:off x="2194305" y="3961510"/>
              <a:ext cx="3631565" cy="2437765"/>
            </a:xfrm>
            <a:custGeom>
              <a:avLst/>
              <a:gdLst/>
              <a:ahLst/>
              <a:cxnLst/>
              <a:rect l="l" t="t" r="r" b="b"/>
              <a:pathLst>
                <a:path w="3631565" h="2437765">
                  <a:moveTo>
                    <a:pt x="0" y="1874405"/>
                  </a:moveTo>
                  <a:lnTo>
                    <a:pt x="3312541" y="0"/>
                  </a:lnTo>
                  <a:lnTo>
                    <a:pt x="3631183" y="563118"/>
                  </a:lnTo>
                  <a:lnTo>
                    <a:pt x="318643" y="2437460"/>
                  </a:lnTo>
                  <a:lnTo>
                    <a:pt x="0" y="1874405"/>
                  </a:lnTo>
                  <a:close/>
                </a:path>
              </a:pathLst>
            </a:custGeom>
            <a:ln w="9525">
              <a:solidFill>
                <a:srgbClr val="000000"/>
              </a:solidFill>
            </a:ln>
          </p:spPr>
          <p:txBody>
            <a:bodyPr wrap="square" lIns="0" tIns="0" rIns="0" bIns="0" rtlCol="0"/>
            <a:lstStyle/>
            <a:p>
              <a:endParaRPr/>
            </a:p>
          </p:txBody>
        </p:sp>
        <p:sp>
          <p:nvSpPr>
            <p:cNvPr id="8" name="object 8"/>
            <p:cNvSpPr/>
            <p:nvPr/>
          </p:nvSpPr>
          <p:spPr>
            <a:xfrm>
              <a:off x="2230246" y="4044950"/>
              <a:ext cx="3482340" cy="2174240"/>
            </a:xfrm>
            <a:custGeom>
              <a:avLst/>
              <a:gdLst/>
              <a:ahLst/>
              <a:cxnLst/>
              <a:rect l="l" t="t" r="r" b="b"/>
              <a:pathLst>
                <a:path w="3482340" h="2174240">
                  <a:moveTo>
                    <a:pt x="3312541" y="0"/>
                  </a:moveTo>
                  <a:lnTo>
                    <a:pt x="0" y="1874354"/>
                  </a:lnTo>
                  <a:lnTo>
                    <a:pt x="169417" y="2173681"/>
                  </a:lnTo>
                  <a:lnTo>
                    <a:pt x="3481831" y="299338"/>
                  </a:lnTo>
                  <a:lnTo>
                    <a:pt x="3312541" y="0"/>
                  </a:lnTo>
                  <a:close/>
                </a:path>
              </a:pathLst>
            </a:custGeom>
            <a:solidFill>
              <a:srgbClr val="FFFF99"/>
            </a:solidFill>
          </p:spPr>
          <p:txBody>
            <a:bodyPr wrap="square" lIns="0" tIns="0" rIns="0" bIns="0" rtlCol="0"/>
            <a:lstStyle/>
            <a:p>
              <a:endParaRPr/>
            </a:p>
          </p:txBody>
        </p:sp>
        <p:sp>
          <p:nvSpPr>
            <p:cNvPr id="9" name="object 9"/>
            <p:cNvSpPr/>
            <p:nvPr/>
          </p:nvSpPr>
          <p:spPr>
            <a:xfrm>
              <a:off x="2230246" y="4044950"/>
              <a:ext cx="3482340" cy="2174240"/>
            </a:xfrm>
            <a:custGeom>
              <a:avLst/>
              <a:gdLst/>
              <a:ahLst/>
              <a:cxnLst/>
              <a:rect l="l" t="t" r="r" b="b"/>
              <a:pathLst>
                <a:path w="3482340" h="2174240">
                  <a:moveTo>
                    <a:pt x="0" y="1874354"/>
                  </a:moveTo>
                  <a:lnTo>
                    <a:pt x="3312541" y="0"/>
                  </a:lnTo>
                  <a:lnTo>
                    <a:pt x="3481831" y="299338"/>
                  </a:lnTo>
                  <a:lnTo>
                    <a:pt x="169417" y="2173681"/>
                  </a:lnTo>
                  <a:lnTo>
                    <a:pt x="0" y="1874354"/>
                  </a:lnTo>
                  <a:close/>
                </a:path>
              </a:pathLst>
            </a:custGeom>
            <a:ln w="9525">
              <a:solidFill>
                <a:srgbClr val="000000"/>
              </a:solidFill>
            </a:ln>
          </p:spPr>
          <p:txBody>
            <a:bodyPr wrap="square" lIns="0" tIns="0" rIns="0" bIns="0" rtlCol="0"/>
            <a:lstStyle/>
            <a:p>
              <a:endParaRPr/>
            </a:p>
          </p:txBody>
        </p:sp>
        <p:sp>
          <p:nvSpPr>
            <p:cNvPr id="10" name="object 10"/>
            <p:cNvSpPr/>
            <p:nvPr/>
          </p:nvSpPr>
          <p:spPr>
            <a:xfrm>
              <a:off x="2414904" y="4284472"/>
              <a:ext cx="3448685" cy="2114550"/>
            </a:xfrm>
            <a:custGeom>
              <a:avLst/>
              <a:gdLst/>
              <a:ahLst/>
              <a:cxnLst/>
              <a:rect l="l" t="t" r="r" b="b"/>
              <a:pathLst>
                <a:path w="3448685" h="2114550">
                  <a:moveTo>
                    <a:pt x="3312414" y="0"/>
                  </a:moveTo>
                  <a:lnTo>
                    <a:pt x="0" y="1874329"/>
                  </a:lnTo>
                  <a:lnTo>
                    <a:pt x="135762" y="2114321"/>
                  </a:lnTo>
                  <a:lnTo>
                    <a:pt x="3448177" y="239902"/>
                  </a:lnTo>
                  <a:lnTo>
                    <a:pt x="3312414" y="0"/>
                  </a:lnTo>
                  <a:close/>
                </a:path>
              </a:pathLst>
            </a:custGeom>
            <a:solidFill>
              <a:srgbClr val="FF66FF"/>
            </a:solidFill>
          </p:spPr>
          <p:txBody>
            <a:bodyPr wrap="square" lIns="0" tIns="0" rIns="0" bIns="0" rtlCol="0"/>
            <a:lstStyle/>
            <a:p>
              <a:endParaRPr/>
            </a:p>
          </p:txBody>
        </p:sp>
        <p:sp>
          <p:nvSpPr>
            <p:cNvPr id="11" name="object 11"/>
            <p:cNvSpPr/>
            <p:nvPr/>
          </p:nvSpPr>
          <p:spPr>
            <a:xfrm>
              <a:off x="2414904" y="4284472"/>
              <a:ext cx="3448685" cy="2114550"/>
            </a:xfrm>
            <a:custGeom>
              <a:avLst/>
              <a:gdLst/>
              <a:ahLst/>
              <a:cxnLst/>
              <a:rect l="l" t="t" r="r" b="b"/>
              <a:pathLst>
                <a:path w="3448685" h="2114550">
                  <a:moveTo>
                    <a:pt x="0" y="1874329"/>
                  </a:moveTo>
                  <a:lnTo>
                    <a:pt x="3312414" y="0"/>
                  </a:lnTo>
                  <a:lnTo>
                    <a:pt x="3448177" y="239902"/>
                  </a:lnTo>
                  <a:lnTo>
                    <a:pt x="135762" y="2114321"/>
                  </a:lnTo>
                  <a:lnTo>
                    <a:pt x="0" y="1874329"/>
                  </a:lnTo>
                  <a:close/>
                </a:path>
              </a:pathLst>
            </a:custGeom>
            <a:ln w="9525">
              <a:solidFill>
                <a:srgbClr val="000000"/>
              </a:solidFill>
            </a:ln>
          </p:spPr>
          <p:txBody>
            <a:bodyPr wrap="square" lIns="0" tIns="0" rIns="0" bIns="0" rtlCol="0"/>
            <a:lstStyle/>
            <a:p>
              <a:endParaRPr/>
            </a:p>
          </p:txBody>
        </p:sp>
        <p:sp>
          <p:nvSpPr>
            <p:cNvPr id="12" name="object 12"/>
            <p:cNvSpPr/>
            <p:nvPr/>
          </p:nvSpPr>
          <p:spPr>
            <a:xfrm>
              <a:off x="2063750" y="5218302"/>
              <a:ext cx="563880" cy="384810"/>
            </a:xfrm>
            <a:custGeom>
              <a:avLst/>
              <a:gdLst/>
              <a:ahLst/>
              <a:cxnLst/>
              <a:rect l="l" t="t" r="r" b="b"/>
              <a:pathLst>
                <a:path w="563880" h="384810">
                  <a:moveTo>
                    <a:pt x="509397" y="0"/>
                  </a:moveTo>
                  <a:lnTo>
                    <a:pt x="0" y="288163"/>
                  </a:lnTo>
                  <a:lnTo>
                    <a:pt x="54482" y="384479"/>
                  </a:lnTo>
                  <a:lnTo>
                    <a:pt x="563880" y="96266"/>
                  </a:lnTo>
                  <a:lnTo>
                    <a:pt x="509397" y="0"/>
                  </a:lnTo>
                  <a:close/>
                </a:path>
              </a:pathLst>
            </a:custGeom>
            <a:solidFill>
              <a:srgbClr val="99CCFF"/>
            </a:solidFill>
          </p:spPr>
          <p:txBody>
            <a:bodyPr wrap="square" lIns="0" tIns="0" rIns="0" bIns="0" rtlCol="0"/>
            <a:lstStyle/>
            <a:p>
              <a:endParaRPr/>
            </a:p>
          </p:txBody>
        </p:sp>
        <p:sp>
          <p:nvSpPr>
            <p:cNvPr id="13" name="object 13"/>
            <p:cNvSpPr/>
            <p:nvPr/>
          </p:nvSpPr>
          <p:spPr>
            <a:xfrm>
              <a:off x="2063750" y="5218302"/>
              <a:ext cx="563880" cy="384810"/>
            </a:xfrm>
            <a:custGeom>
              <a:avLst/>
              <a:gdLst/>
              <a:ahLst/>
              <a:cxnLst/>
              <a:rect l="l" t="t" r="r" b="b"/>
              <a:pathLst>
                <a:path w="563880" h="384810">
                  <a:moveTo>
                    <a:pt x="0" y="288163"/>
                  </a:moveTo>
                  <a:lnTo>
                    <a:pt x="509397" y="0"/>
                  </a:lnTo>
                  <a:lnTo>
                    <a:pt x="563880" y="96266"/>
                  </a:lnTo>
                  <a:lnTo>
                    <a:pt x="54482" y="384479"/>
                  </a:lnTo>
                  <a:lnTo>
                    <a:pt x="0" y="288163"/>
                  </a:lnTo>
                  <a:close/>
                </a:path>
              </a:pathLst>
            </a:custGeom>
            <a:ln w="9524">
              <a:solidFill>
                <a:srgbClr val="000000"/>
              </a:solidFill>
            </a:ln>
          </p:spPr>
          <p:txBody>
            <a:bodyPr wrap="square" lIns="0" tIns="0" rIns="0" bIns="0" rtlCol="0"/>
            <a:lstStyle/>
            <a:p>
              <a:endParaRPr/>
            </a:p>
          </p:txBody>
        </p:sp>
        <p:sp>
          <p:nvSpPr>
            <p:cNvPr id="14" name="object 14"/>
            <p:cNvSpPr/>
            <p:nvPr/>
          </p:nvSpPr>
          <p:spPr>
            <a:xfrm>
              <a:off x="2827781" y="4954269"/>
              <a:ext cx="480059" cy="337185"/>
            </a:xfrm>
            <a:custGeom>
              <a:avLst/>
              <a:gdLst/>
              <a:ahLst/>
              <a:cxnLst/>
              <a:rect l="l" t="t" r="r" b="b"/>
              <a:pathLst>
                <a:path w="480060" h="337185">
                  <a:moveTo>
                    <a:pt x="425069" y="0"/>
                  </a:moveTo>
                  <a:lnTo>
                    <a:pt x="0" y="240537"/>
                  </a:lnTo>
                  <a:lnTo>
                    <a:pt x="54482" y="336803"/>
                  </a:lnTo>
                  <a:lnTo>
                    <a:pt x="479552" y="96265"/>
                  </a:lnTo>
                  <a:lnTo>
                    <a:pt x="425069" y="0"/>
                  </a:lnTo>
                  <a:close/>
                </a:path>
              </a:pathLst>
            </a:custGeom>
            <a:solidFill>
              <a:srgbClr val="99CCFF"/>
            </a:solidFill>
          </p:spPr>
          <p:txBody>
            <a:bodyPr wrap="square" lIns="0" tIns="0" rIns="0" bIns="0" rtlCol="0"/>
            <a:lstStyle/>
            <a:p>
              <a:endParaRPr/>
            </a:p>
          </p:txBody>
        </p:sp>
        <p:sp>
          <p:nvSpPr>
            <p:cNvPr id="15" name="object 15"/>
            <p:cNvSpPr/>
            <p:nvPr/>
          </p:nvSpPr>
          <p:spPr>
            <a:xfrm>
              <a:off x="2827781" y="4954269"/>
              <a:ext cx="480059" cy="337185"/>
            </a:xfrm>
            <a:custGeom>
              <a:avLst/>
              <a:gdLst/>
              <a:ahLst/>
              <a:cxnLst/>
              <a:rect l="l" t="t" r="r" b="b"/>
              <a:pathLst>
                <a:path w="480060" h="337185">
                  <a:moveTo>
                    <a:pt x="0" y="240537"/>
                  </a:moveTo>
                  <a:lnTo>
                    <a:pt x="425069" y="0"/>
                  </a:lnTo>
                  <a:lnTo>
                    <a:pt x="479552" y="96265"/>
                  </a:lnTo>
                  <a:lnTo>
                    <a:pt x="54482" y="336803"/>
                  </a:lnTo>
                  <a:lnTo>
                    <a:pt x="0" y="240537"/>
                  </a:lnTo>
                  <a:close/>
                </a:path>
              </a:pathLst>
            </a:custGeom>
            <a:ln w="9525">
              <a:solidFill>
                <a:srgbClr val="000000"/>
              </a:solidFill>
            </a:ln>
          </p:spPr>
          <p:txBody>
            <a:bodyPr wrap="square" lIns="0" tIns="0" rIns="0" bIns="0" rtlCol="0"/>
            <a:lstStyle/>
            <a:p>
              <a:endParaRPr/>
            </a:p>
          </p:txBody>
        </p:sp>
        <p:sp>
          <p:nvSpPr>
            <p:cNvPr id="16" name="object 16"/>
            <p:cNvSpPr/>
            <p:nvPr/>
          </p:nvSpPr>
          <p:spPr>
            <a:xfrm>
              <a:off x="3505453" y="4683125"/>
              <a:ext cx="480059" cy="337185"/>
            </a:xfrm>
            <a:custGeom>
              <a:avLst/>
              <a:gdLst/>
              <a:ahLst/>
              <a:cxnLst/>
              <a:rect l="l" t="t" r="r" b="b"/>
              <a:pathLst>
                <a:path w="480060" h="337185">
                  <a:moveTo>
                    <a:pt x="425069" y="0"/>
                  </a:moveTo>
                  <a:lnTo>
                    <a:pt x="0" y="240537"/>
                  </a:lnTo>
                  <a:lnTo>
                    <a:pt x="54483" y="336804"/>
                  </a:lnTo>
                  <a:lnTo>
                    <a:pt x="479551" y="96266"/>
                  </a:lnTo>
                  <a:lnTo>
                    <a:pt x="425069" y="0"/>
                  </a:lnTo>
                  <a:close/>
                </a:path>
              </a:pathLst>
            </a:custGeom>
            <a:solidFill>
              <a:srgbClr val="99CCFF"/>
            </a:solidFill>
          </p:spPr>
          <p:txBody>
            <a:bodyPr wrap="square" lIns="0" tIns="0" rIns="0" bIns="0" rtlCol="0"/>
            <a:lstStyle/>
            <a:p>
              <a:endParaRPr/>
            </a:p>
          </p:txBody>
        </p:sp>
        <p:sp>
          <p:nvSpPr>
            <p:cNvPr id="17" name="object 17"/>
            <p:cNvSpPr/>
            <p:nvPr/>
          </p:nvSpPr>
          <p:spPr>
            <a:xfrm>
              <a:off x="3505453" y="4683125"/>
              <a:ext cx="480059" cy="337185"/>
            </a:xfrm>
            <a:custGeom>
              <a:avLst/>
              <a:gdLst/>
              <a:ahLst/>
              <a:cxnLst/>
              <a:rect l="l" t="t" r="r" b="b"/>
              <a:pathLst>
                <a:path w="480060" h="337185">
                  <a:moveTo>
                    <a:pt x="0" y="240537"/>
                  </a:moveTo>
                  <a:lnTo>
                    <a:pt x="425069" y="0"/>
                  </a:lnTo>
                  <a:lnTo>
                    <a:pt x="479551" y="96266"/>
                  </a:lnTo>
                  <a:lnTo>
                    <a:pt x="54483" y="336804"/>
                  </a:lnTo>
                  <a:lnTo>
                    <a:pt x="0" y="240537"/>
                  </a:lnTo>
                  <a:close/>
                </a:path>
              </a:pathLst>
            </a:custGeom>
            <a:ln w="9525">
              <a:solidFill>
                <a:srgbClr val="000000"/>
              </a:solidFill>
            </a:ln>
          </p:spPr>
          <p:txBody>
            <a:bodyPr wrap="square" lIns="0" tIns="0" rIns="0" bIns="0" rtlCol="0"/>
            <a:lstStyle/>
            <a:p>
              <a:endParaRPr/>
            </a:p>
          </p:txBody>
        </p:sp>
        <p:sp>
          <p:nvSpPr>
            <p:cNvPr id="18" name="object 18"/>
            <p:cNvSpPr/>
            <p:nvPr/>
          </p:nvSpPr>
          <p:spPr>
            <a:xfrm>
              <a:off x="4185411" y="4411852"/>
              <a:ext cx="480059" cy="337185"/>
            </a:xfrm>
            <a:custGeom>
              <a:avLst/>
              <a:gdLst/>
              <a:ahLst/>
              <a:cxnLst/>
              <a:rect l="l" t="t" r="r" b="b"/>
              <a:pathLst>
                <a:path w="480060" h="337185">
                  <a:moveTo>
                    <a:pt x="425068" y="0"/>
                  </a:moveTo>
                  <a:lnTo>
                    <a:pt x="0" y="240538"/>
                  </a:lnTo>
                  <a:lnTo>
                    <a:pt x="54483" y="336804"/>
                  </a:lnTo>
                  <a:lnTo>
                    <a:pt x="479551" y="96266"/>
                  </a:lnTo>
                  <a:lnTo>
                    <a:pt x="425068" y="0"/>
                  </a:lnTo>
                  <a:close/>
                </a:path>
              </a:pathLst>
            </a:custGeom>
            <a:solidFill>
              <a:srgbClr val="99CCFF"/>
            </a:solidFill>
          </p:spPr>
          <p:txBody>
            <a:bodyPr wrap="square" lIns="0" tIns="0" rIns="0" bIns="0" rtlCol="0"/>
            <a:lstStyle/>
            <a:p>
              <a:endParaRPr/>
            </a:p>
          </p:txBody>
        </p:sp>
        <p:sp>
          <p:nvSpPr>
            <p:cNvPr id="19" name="object 19"/>
            <p:cNvSpPr/>
            <p:nvPr/>
          </p:nvSpPr>
          <p:spPr>
            <a:xfrm>
              <a:off x="4185411" y="4411852"/>
              <a:ext cx="480059" cy="337185"/>
            </a:xfrm>
            <a:custGeom>
              <a:avLst/>
              <a:gdLst/>
              <a:ahLst/>
              <a:cxnLst/>
              <a:rect l="l" t="t" r="r" b="b"/>
              <a:pathLst>
                <a:path w="480060" h="337185">
                  <a:moveTo>
                    <a:pt x="0" y="240538"/>
                  </a:moveTo>
                  <a:lnTo>
                    <a:pt x="425068" y="0"/>
                  </a:lnTo>
                  <a:lnTo>
                    <a:pt x="479551" y="96266"/>
                  </a:lnTo>
                  <a:lnTo>
                    <a:pt x="54483" y="336804"/>
                  </a:lnTo>
                  <a:lnTo>
                    <a:pt x="0" y="240538"/>
                  </a:lnTo>
                  <a:close/>
                </a:path>
              </a:pathLst>
            </a:custGeom>
            <a:ln w="9525">
              <a:solidFill>
                <a:srgbClr val="000000"/>
              </a:solidFill>
            </a:ln>
          </p:spPr>
          <p:txBody>
            <a:bodyPr wrap="square" lIns="0" tIns="0" rIns="0" bIns="0" rtlCol="0"/>
            <a:lstStyle/>
            <a:p>
              <a:endParaRPr/>
            </a:p>
          </p:txBody>
        </p:sp>
        <p:sp>
          <p:nvSpPr>
            <p:cNvPr id="20" name="object 20"/>
            <p:cNvSpPr/>
            <p:nvPr/>
          </p:nvSpPr>
          <p:spPr>
            <a:xfrm>
              <a:off x="4712247" y="4793345"/>
              <a:ext cx="146603" cy="123840"/>
            </a:xfrm>
            <a:prstGeom prst="rect">
              <a:avLst/>
            </a:prstGeom>
            <a:blipFill>
              <a:blip r:embed="rId2" cstate="print"/>
              <a:stretch>
                <a:fillRect/>
              </a:stretch>
            </a:blipFill>
          </p:spPr>
          <p:txBody>
            <a:bodyPr wrap="square" lIns="0" tIns="0" rIns="0" bIns="0" rtlCol="0"/>
            <a:lstStyle/>
            <a:p>
              <a:endParaRPr/>
            </a:p>
          </p:txBody>
        </p:sp>
        <p:sp>
          <p:nvSpPr>
            <p:cNvPr id="21" name="object 21"/>
            <p:cNvSpPr/>
            <p:nvPr/>
          </p:nvSpPr>
          <p:spPr>
            <a:xfrm>
              <a:off x="4116238" y="5167502"/>
              <a:ext cx="146601" cy="123952"/>
            </a:xfrm>
            <a:prstGeom prst="rect">
              <a:avLst/>
            </a:prstGeom>
            <a:blipFill>
              <a:blip r:embed="rId3" cstate="print"/>
              <a:stretch>
                <a:fillRect/>
              </a:stretch>
            </a:blipFill>
          </p:spPr>
          <p:txBody>
            <a:bodyPr wrap="square" lIns="0" tIns="0" rIns="0" bIns="0" rtlCol="0"/>
            <a:lstStyle/>
            <a:p>
              <a:endParaRPr/>
            </a:p>
          </p:txBody>
        </p:sp>
        <p:sp>
          <p:nvSpPr>
            <p:cNvPr id="22" name="object 22"/>
            <p:cNvSpPr/>
            <p:nvPr/>
          </p:nvSpPr>
          <p:spPr>
            <a:xfrm>
              <a:off x="3268513" y="5505434"/>
              <a:ext cx="146603" cy="123859"/>
            </a:xfrm>
            <a:prstGeom prst="rect">
              <a:avLst/>
            </a:prstGeom>
            <a:blipFill>
              <a:blip r:embed="rId4" cstate="print"/>
              <a:stretch>
                <a:fillRect/>
              </a:stretch>
            </a:blipFill>
          </p:spPr>
          <p:txBody>
            <a:bodyPr wrap="square" lIns="0" tIns="0" rIns="0" bIns="0" rtlCol="0"/>
            <a:lstStyle/>
            <a:p>
              <a:endParaRPr/>
            </a:p>
          </p:txBody>
        </p:sp>
        <p:sp>
          <p:nvSpPr>
            <p:cNvPr id="23" name="object 23"/>
            <p:cNvSpPr/>
            <p:nvPr/>
          </p:nvSpPr>
          <p:spPr>
            <a:xfrm>
              <a:off x="2674715" y="5603900"/>
              <a:ext cx="146621" cy="123875"/>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2928588" y="5502401"/>
              <a:ext cx="146621" cy="123863"/>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3606333" y="5370576"/>
              <a:ext cx="146601" cy="123840"/>
            </a:xfrm>
            <a:prstGeom prst="rect">
              <a:avLst/>
            </a:prstGeom>
            <a:blipFill>
              <a:blip r:embed="rId7" cstate="print"/>
              <a:stretch>
                <a:fillRect/>
              </a:stretch>
            </a:blipFill>
          </p:spPr>
          <p:txBody>
            <a:bodyPr wrap="square" lIns="0" tIns="0" rIns="0" bIns="0" rtlCol="0"/>
            <a:lstStyle/>
            <a:p>
              <a:endParaRPr/>
            </a:p>
          </p:txBody>
        </p:sp>
        <p:sp>
          <p:nvSpPr>
            <p:cNvPr id="26" name="object 26"/>
            <p:cNvSpPr/>
            <p:nvPr/>
          </p:nvSpPr>
          <p:spPr>
            <a:xfrm>
              <a:off x="4370111" y="5066030"/>
              <a:ext cx="146601" cy="123840"/>
            </a:xfrm>
            <a:prstGeom prst="rect">
              <a:avLst/>
            </a:prstGeom>
            <a:blipFill>
              <a:blip r:embed="rId8" cstate="print"/>
              <a:stretch>
                <a:fillRect/>
              </a:stretch>
            </a:blipFill>
          </p:spPr>
          <p:txBody>
            <a:bodyPr wrap="square" lIns="0" tIns="0" rIns="0" bIns="0" rtlCol="0"/>
            <a:lstStyle/>
            <a:p>
              <a:endParaRPr/>
            </a:p>
          </p:txBody>
        </p:sp>
        <p:sp>
          <p:nvSpPr>
            <p:cNvPr id="27" name="object 27"/>
            <p:cNvSpPr/>
            <p:nvPr/>
          </p:nvSpPr>
          <p:spPr>
            <a:xfrm>
              <a:off x="4966122" y="4691808"/>
              <a:ext cx="146601" cy="123904"/>
            </a:xfrm>
            <a:prstGeom prst="rect">
              <a:avLst/>
            </a:prstGeom>
            <a:blipFill>
              <a:blip r:embed="rId9" cstate="print"/>
              <a:stretch>
                <a:fillRect/>
              </a:stretch>
            </a:blipFill>
          </p:spPr>
          <p:txBody>
            <a:bodyPr wrap="square" lIns="0" tIns="0" rIns="0" bIns="0" rtlCol="0"/>
            <a:lstStyle/>
            <a:p>
              <a:endParaRPr/>
            </a:p>
          </p:txBody>
        </p:sp>
        <p:sp>
          <p:nvSpPr>
            <p:cNvPr id="28" name="object 28"/>
            <p:cNvSpPr/>
            <p:nvPr/>
          </p:nvSpPr>
          <p:spPr>
            <a:xfrm>
              <a:off x="4865116" y="4101718"/>
              <a:ext cx="563880" cy="384810"/>
            </a:xfrm>
            <a:custGeom>
              <a:avLst/>
              <a:gdLst/>
              <a:ahLst/>
              <a:cxnLst/>
              <a:rect l="l" t="t" r="r" b="b"/>
              <a:pathLst>
                <a:path w="563879" h="384810">
                  <a:moveTo>
                    <a:pt x="509270" y="0"/>
                  </a:moveTo>
                  <a:lnTo>
                    <a:pt x="0" y="288162"/>
                  </a:lnTo>
                  <a:lnTo>
                    <a:pt x="54483" y="384428"/>
                  </a:lnTo>
                  <a:lnTo>
                    <a:pt x="563753" y="96265"/>
                  </a:lnTo>
                  <a:lnTo>
                    <a:pt x="509270" y="0"/>
                  </a:lnTo>
                  <a:close/>
                </a:path>
              </a:pathLst>
            </a:custGeom>
            <a:solidFill>
              <a:srgbClr val="99CCFF"/>
            </a:solidFill>
          </p:spPr>
          <p:txBody>
            <a:bodyPr wrap="square" lIns="0" tIns="0" rIns="0" bIns="0" rtlCol="0"/>
            <a:lstStyle/>
            <a:p>
              <a:endParaRPr/>
            </a:p>
          </p:txBody>
        </p:sp>
        <p:sp>
          <p:nvSpPr>
            <p:cNvPr id="29" name="object 29"/>
            <p:cNvSpPr/>
            <p:nvPr/>
          </p:nvSpPr>
          <p:spPr>
            <a:xfrm>
              <a:off x="4865116" y="4101718"/>
              <a:ext cx="563880" cy="384810"/>
            </a:xfrm>
            <a:custGeom>
              <a:avLst/>
              <a:gdLst/>
              <a:ahLst/>
              <a:cxnLst/>
              <a:rect l="l" t="t" r="r" b="b"/>
              <a:pathLst>
                <a:path w="563879" h="384810">
                  <a:moveTo>
                    <a:pt x="0" y="288162"/>
                  </a:moveTo>
                  <a:lnTo>
                    <a:pt x="509270" y="0"/>
                  </a:lnTo>
                  <a:lnTo>
                    <a:pt x="563753" y="96265"/>
                  </a:lnTo>
                  <a:lnTo>
                    <a:pt x="54483" y="384428"/>
                  </a:lnTo>
                  <a:lnTo>
                    <a:pt x="0" y="288162"/>
                  </a:lnTo>
                  <a:close/>
                </a:path>
              </a:pathLst>
            </a:custGeom>
            <a:ln w="9525">
              <a:solidFill>
                <a:srgbClr val="000000"/>
              </a:solidFill>
            </a:ln>
          </p:spPr>
          <p:txBody>
            <a:bodyPr wrap="square" lIns="0" tIns="0" rIns="0" bIns="0" rtlCol="0"/>
            <a:lstStyle/>
            <a:p>
              <a:endParaRPr/>
            </a:p>
          </p:txBody>
        </p:sp>
        <p:sp>
          <p:nvSpPr>
            <p:cNvPr id="30" name="object 30"/>
            <p:cNvSpPr/>
            <p:nvPr/>
          </p:nvSpPr>
          <p:spPr>
            <a:xfrm>
              <a:off x="4892929" y="4469256"/>
              <a:ext cx="70866" cy="222123"/>
            </a:xfrm>
            <a:prstGeom prst="rect">
              <a:avLst/>
            </a:prstGeom>
            <a:blipFill>
              <a:blip r:embed="rId10" cstate="print"/>
              <a:stretch>
                <a:fillRect/>
              </a:stretch>
            </a:blipFill>
          </p:spPr>
          <p:txBody>
            <a:bodyPr wrap="square" lIns="0" tIns="0" rIns="0" bIns="0" rtlCol="0"/>
            <a:lstStyle/>
            <a:p>
              <a:endParaRPr/>
            </a:p>
          </p:txBody>
        </p:sp>
        <p:sp>
          <p:nvSpPr>
            <p:cNvPr id="31" name="object 31"/>
            <p:cNvSpPr/>
            <p:nvPr/>
          </p:nvSpPr>
          <p:spPr>
            <a:xfrm>
              <a:off x="4887722" y="4921630"/>
              <a:ext cx="206882" cy="166877"/>
            </a:xfrm>
            <a:prstGeom prst="rect">
              <a:avLst/>
            </a:prstGeom>
            <a:blipFill>
              <a:blip r:embed="rId11" cstate="print"/>
              <a:stretch>
                <a:fillRect/>
              </a:stretch>
            </a:blipFill>
          </p:spPr>
          <p:txBody>
            <a:bodyPr wrap="square" lIns="0" tIns="0" rIns="0" bIns="0" rtlCol="0"/>
            <a:lstStyle/>
            <a:p>
              <a:endParaRPr/>
            </a:p>
          </p:txBody>
        </p:sp>
        <p:sp>
          <p:nvSpPr>
            <p:cNvPr id="32" name="object 32"/>
            <p:cNvSpPr/>
            <p:nvPr/>
          </p:nvSpPr>
          <p:spPr>
            <a:xfrm>
              <a:off x="4251579" y="5297297"/>
              <a:ext cx="72644" cy="121793"/>
            </a:xfrm>
            <a:prstGeom prst="rect">
              <a:avLst/>
            </a:prstGeom>
            <a:blipFill>
              <a:blip r:embed="rId12" cstate="print"/>
              <a:stretch>
                <a:fillRect/>
              </a:stretch>
            </a:blipFill>
          </p:spPr>
          <p:txBody>
            <a:bodyPr wrap="square" lIns="0" tIns="0" rIns="0" bIns="0" rtlCol="0"/>
            <a:lstStyle/>
            <a:p>
              <a:endParaRPr/>
            </a:p>
          </p:txBody>
        </p:sp>
        <p:sp>
          <p:nvSpPr>
            <p:cNvPr id="33" name="object 33"/>
            <p:cNvSpPr/>
            <p:nvPr/>
          </p:nvSpPr>
          <p:spPr>
            <a:xfrm>
              <a:off x="3520059" y="4735956"/>
              <a:ext cx="894715" cy="636905"/>
            </a:xfrm>
            <a:custGeom>
              <a:avLst/>
              <a:gdLst/>
              <a:ahLst/>
              <a:cxnLst/>
              <a:rect l="l" t="t" r="r" b="b"/>
              <a:pathLst>
                <a:path w="894714" h="636904">
                  <a:moveTo>
                    <a:pt x="103505" y="633095"/>
                  </a:moveTo>
                  <a:lnTo>
                    <a:pt x="30632" y="365048"/>
                  </a:lnTo>
                  <a:lnTo>
                    <a:pt x="49022" y="360045"/>
                  </a:lnTo>
                  <a:lnTo>
                    <a:pt x="44183" y="352806"/>
                  </a:lnTo>
                  <a:lnTo>
                    <a:pt x="4445" y="293243"/>
                  </a:lnTo>
                  <a:lnTo>
                    <a:pt x="0" y="373380"/>
                  </a:lnTo>
                  <a:lnTo>
                    <a:pt x="18313" y="368401"/>
                  </a:lnTo>
                  <a:lnTo>
                    <a:pt x="91186" y="636524"/>
                  </a:lnTo>
                  <a:lnTo>
                    <a:pt x="103505" y="633095"/>
                  </a:lnTo>
                  <a:close/>
                </a:path>
                <a:path w="894714" h="636904">
                  <a:moveTo>
                    <a:pt x="894334" y="375539"/>
                  </a:moveTo>
                  <a:lnTo>
                    <a:pt x="629831" y="54711"/>
                  </a:lnTo>
                  <a:lnTo>
                    <a:pt x="641604" y="44958"/>
                  </a:lnTo>
                  <a:lnTo>
                    <a:pt x="644525" y="42545"/>
                  </a:lnTo>
                  <a:lnTo>
                    <a:pt x="576453" y="0"/>
                  </a:lnTo>
                  <a:lnTo>
                    <a:pt x="605409" y="74930"/>
                  </a:lnTo>
                  <a:lnTo>
                    <a:pt x="620090" y="62776"/>
                  </a:lnTo>
                  <a:lnTo>
                    <a:pt x="884555" y="383540"/>
                  </a:lnTo>
                  <a:lnTo>
                    <a:pt x="894334" y="375539"/>
                  </a:lnTo>
                  <a:close/>
                </a:path>
              </a:pathLst>
            </a:custGeom>
            <a:solidFill>
              <a:srgbClr val="000000"/>
            </a:solidFill>
          </p:spPr>
          <p:txBody>
            <a:bodyPr wrap="square" lIns="0" tIns="0" rIns="0" bIns="0" rtlCol="0"/>
            <a:lstStyle/>
            <a:p>
              <a:endParaRPr/>
            </a:p>
          </p:txBody>
        </p:sp>
        <p:sp>
          <p:nvSpPr>
            <p:cNvPr id="34" name="object 34"/>
            <p:cNvSpPr/>
            <p:nvPr/>
          </p:nvSpPr>
          <p:spPr>
            <a:xfrm>
              <a:off x="2795143" y="5309616"/>
              <a:ext cx="136779" cy="179959"/>
            </a:xfrm>
            <a:prstGeom prst="rect">
              <a:avLst/>
            </a:prstGeom>
            <a:blipFill>
              <a:blip r:embed="rId13" cstate="print"/>
              <a:stretch>
                <a:fillRect/>
              </a:stretch>
            </a:blipFill>
          </p:spPr>
          <p:txBody>
            <a:bodyPr wrap="square" lIns="0" tIns="0" rIns="0" bIns="0" rtlCol="0"/>
            <a:lstStyle/>
            <a:p>
              <a:endParaRPr/>
            </a:p>
          </p:txBody>
        </p:sp>
        <p:sp>
          <p:nvSpPr>
            <p:cNvPr id="35" name="object 35"/>
            <p:cNvSpPr/>
            <p:nvPr/>
          </p:nvSpPr>
          <p:spPr>
            <a:xfrm>
              <a:off x="3408172" y="5633669"/>
              <a:ext cx="72643" cy="121805"/>
            </a:xfrm>
            <a:prstGeom prst="rect">
              <a:avLst/>
            </a:prstGeom>
            <a:blipFill>
              <a:blip r:embed="rId14" cstate="print"/>
              <a:stretch>
                <a:fillRect/>
              </a:stretch>
            </a:blipFill>
          </p:spPr>
          <p:txBody>
            <a:bodyPr wrap="square" lIns="0" tIns="0" rIns="0" bIns="0" rtlCol="0"/>
            <a:lstStyle/>
            <a:p>
              <a:endParaRPr/>
            </a:p>
          </p:txBody>
        </p:sp>
        <p:sp>
          <p:nvSpPr>
            <p:cNvPr id="36" name="object 36"/>
            <p:cNvSpPr/>
            <p:nvPr/>
          </p:nvSpPr>
          <p:spPr>
            <a:xfrm>
              <a:off x="2825241" y="5737415"/>
              <a:ext cx="124078" cy="212788"/>
            </a:xfrm>
            <a:prstGeom prst="rect">
              <a:avLst/>
            </a:prstGeom>
            <a:blipFill>
              <a:blip r:embed="rId15" cstate="print"/>
              <a:stretch>
                <a:fillRect/>
              </a:stretch>
            </a:blipFill>
          </p:spPr>
          <p:txBody>
            <a:bodyPr wrap="square" lIns="0" tIns="0" rIns="0" bIns="0" rtlCol="0"/>
            <a:lstStyle/>
            <a:p>
              <a:endParaRPr/>
            </a:p>
          </p:txBody>
        </p:sp>
      </p:grpSp>
      <p:sp>
        <p:nvSpPr>
          <p:cNvPr id="37" name="object 37"/>
          <p:cNvSpPr txBox="1"/>
          <p:nvPr/>
        </p:nvSpPr>
        <p:spPr>
          <a:xfrm>
            <a:off x="1752092" y="6270142"/>
            <a:ext cx="164211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rlito"/>
                <a:cs typeface="Carlito"/>
              </a:rPr>
              <a:t>Photo </a:t>
            </a:r>
            <a:r>
              <a:rPr sz="1800" spc="-35" dirty="0">
                <a:latin typeface="Times New Roman"/>
                <a:cs typeface="Times New Roman"/>
              </a:rPr>
              <a:t>Voltaic</a:t>
            </a:r>
            <a:r>
              <a:rPr sz="1800" spc="-85" dirty="0">
                <a:latin typeface="Times New Roman"/>
                <a:cs typeface="Times New Roman"/>
              </a:rPr>
              <a:t> </a:t>
            </a:r>
            <a:r>
              <a:rPr sz="1800" spc="-5" dirty="0">
                <a:latin typeface="Carlito"/>
                <a:cs typeface="Carlito"/>
              </a:rPr>
              <a:t>cell</a:t>
            </a:r>
            <a:endParaRPr sz="1800">
              <a:latin typeface="Carlito"/>
              <a:cs typeface="Carlito"/>
            </a:endParaRPr>
          </a:p>
        </p:txBody>
      </p:sp>
      <p:sp>
        <p:nvSpPr>
          <p:cNvPr id="38" name="object 38"/>
          <p:cNvSpPr txBox="1"/>
          <p:nvPr/>
        </p:nvSpPr>
        <p:spPr>
          <a:xfrm>
            <a:off x="6490208" y="3646678"/>
            <a:ext cx="1881505" cy="1156335"/>
          </a:xfrm>
          <a:prstGeom prst="rect">
            <a:avLst/>
          </a:prstGeom>
        </p:spPr>
        <p:txBody>
          <a:bodyPr vert="horz" wrap="square" lIns="0" tIns="12065" rIns="0" bIns="0" rtlCol="0">
            <a:spAutoFit/>
          </a:bodyPr>
          <a:lstStyle/>
          <a:p>
            <a:pPr marL="12700">
              <a:lnSpc>
                <a:spcPts val="1755"/>
              </a:lnSpc>
              <a:spcBef>
                <a:spcPts val="95"/>
              </a:spcBef>
            </a:pPr>
            <a:r>
              <a:rPr sz="1600" spc="-5" dirty="0">
                <a:latin typeface="Times New Roman"/>
                <a:cs typeface="Times New Roman"/>
              </a:rPr>
              <a:t>Electrode</a:t>
            </a:r>
            <a:endParaRPr sz="1600">
              <a:latin typeface="Times New Roman"/>
              <a:cs typeface="Times New Roman"/>
            </a:endParaRPr>
          </a:p>
          <a:p>
            <a:pPr marL="12700">
              <a:lnSpc>
                <a:spcPts val="1755"/>
              </a:lnSpc>
            </a:pPr>
            <a:r>
              <a:rPr sz="1600" spc="-5" dirty="0">
                <a:latin typeface="Times New Roman"/>
                <a:cs typeface="Times New Roman"/>
              </a:rPr>
              <a:t>Reflect-Proof</a:t>
            </a:r>
            <a:r>
              <a:rPr sz="1600" spc="-20" dirty="0">
                <a:latin typeface="Times New Roman"/>
                <a:cs typeface="Times New Roman"/>
              </a:rPr>
              <a:t> </a:t>
            </a:r>
            <a:r>
              <a:rPr sz="1600" spc="-5" dirty="0">
                <a:latin typeface="Carlito"/>
                <a:cs typeface="Carlito"/>
              </a:rPr>
              <a:t>Film</a:t>
            </a:r>
            <a:endParaRPr sz="1600">
              <a:latin typeface="Carlito"/>
              <a:cs typeface="Carlito"/>
            </a:endParaRPr>
          </a:p>
          <a:p>
            <a:pPr marL="12700">
              <a:lnSpc>
                <a:spcPct val="100000"/>
              </a:lnSpc>
              <a:spcBef>
                <a:spcPts val="780"/>
              </a:spcBef>
            </a:pPr>
            <a:r>
              <a:rPr sz="1600" spc="-15" dirty="0">
                <a:latin typeface="Carlito"/>
                <a:cs typeface="Carlito"/>
              </a:rPr>
              <a:t>N-Type</a:t>
            </a:r>
            <a:r>
              <a:rPr sz="1600" spc="-90" dirty="0">
                <a:latin typeface="Carlito"/>
                <a:cs typeface="Carlito"/>
              </a:rPr>
              <a:t> </a:t>
            </a:r>
            <a:r>
              <a:rPr sz="1600" spc="-5" dirty="0">
                <a:latin typeface="Times New Roman"/>
                <a:cs typeface="Times New Roman"/>
              </a:rPr>
              <a:t>Semiconductor</a:t>
            </a:r>
            <a:endParaRPr sz="1600">
              <a:latin typeface="Times New Roman"/>
              <a:cs typeface="Times New Roman"/>
            </a:endParaRPr>
          </a:p>
          <a:p>
            <a:pPr marL="12700">
              <a:lnSpc>
                <a:spcPct val="100000"/>
              </a:lnSpc>
              <a:spcBef>
                <a:spcPts val="780"/>
              </a:spcBef>
            </a:pPr>
            <a:r>
              <a:rPr sz="1600" spc="-15" dirty="0">
                <a:latin typeface="Carlito"/>
                <a:cs typeface="Carlito"/>
              </a:rPr>
              <a:t>P-Type</a:t>
            </a:r>
            <a:r>
              <a:rPr sz="1600" spc="-75" dirty="0">
                <a:latin typeface="Carlito"/>
                <a:cs typeface="Carlito"/>
              </a:rPr>
              <a:t> </a:t>
            </a:r>
            <a:r>
              <a:rPr sz="1600" spc="-5" dirty="0">
                <a:latin typeface="Times New Roman"/>
                <a:cs typeface="Times New Roman"/>
              </a:rPr>
              <a:t>Semiconductor</a:t>
            </a:r>
            <a:endParaRPr sz="1600">
              <a:latin typeface="Times New Roman"/>
              <a:cs typeface="Times New Roman"/>
            </a:endParaRPr>
          </a:p>
        </p:txBody>
      </p:sp>
      <p:sp>
        <p:nvSpPr>
          <p:cNvPr id="39" name="object 39"/>
          <p:cNvSpPr txBox="1"/>
          <p:nvPr/>
        </p:nvSpPr>
        <p:spPr>
          <a:xfrm>
            <a:off x="6393307" y="5294757"/>
            <a:ext cx="80264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Elect</a:t>
            </a:r>
            <a:r>
              <a:rPr sz="1600" spc="-15" dirty="0">
                <a:latin typeface="Times New Roman"/>
                <a:cs typeface="Times New Roman"/>
              </a:rPr>
              <a:t>r</a:t>
            </a:r>
            <a:r>
              <a:rPr sz="1600" spc="-5" dirty="0">
                <a:latin typeface="Times New Roman"/>
                <a:cs typeface="Times New Roman"/>
              </a:rPr>
              <a:t>ode</a:t>
            </a:r>
            <a:endParaRPr sz="1600" dirty="0">
              <a:latin typeface="Times New Roman"/>
              <a:cs typeface="Times New Roman"/>
            </a:endParaRPr>
          </a:p>
        </p:txBody>
      </p:sp>
      <p:sp>
        <p:nvSpPr>
          <p:cNvPr id="40" name="object 40"/>
          <p:cNvSpPr txBox="1"/>
          <p:nvPr/>
        </p:nvSpPr>
        <p:spPr>
          <a:xfrm>
            <a:off x="2879598" y="4195953"/>
            <a:ext cx="108966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Solar</a:t>
            </a:r>
            <a:r>
              <a:rPr sz="1600" spc="-40" dirty="0">
                <a:latin typeface="Times New Roman"/>
                <a:cs typeface="Times New Roman"/>
              </a:rPr>
              <a:t> </a:t>
            </a:r>
            <a:r>
              <a:rPr sz="1600" spc="-10" dirty="0">
                <a:latin typeface="Times New Roman"/>
                <a:cs typeface="Times New Roman"/>
              </a:rPr>
              <a:t>Energy</a:t>
            </a:r>
            <a:endParaRPr sz="1600">
              <a:latin typeface="Times New Roman"/>
              <a:cs typeface="Times New Roman"/>
            </a:endParaRPr>
          </a:p>
        </p:txBody>
      </p:sp>
      <p:grpSp>
        <p:nvGrpSpPr>
          <p:cNvPr id="41" name="object 41"/>
          <p:cNvGrpSpPr/>
          <p:nvPr/>
        </p:nvGrpSpPr>
        <p:grpSpPr>
          <a:xfrm>
            <a:off x="214884" y="976883"/>
            <a:ext cx="11221720" cy="5377180"/>
            <a:chOff x="214884" y="976883"/>
            <a:chExt cx="11221720" cy="5377180"/>
          </a:xfrm>
        </p:grpSpPr>
        <p:sp>
          <p:nvSpPr>
            <p:cNvPr id="42" name="object 42"/>
            <p:cNvSpPr/>
            <p:nvPr/>
          </p:nvSpPr>
          <p:spPr>
            <a:xfrm>
              <a:off x="5391912" y="3276600"/>
              <a:ext cx="782320" cy="550545"/>
            </a:xfrm>
            <a:custGeom>
              <a:avLst/>
              <a:gdLst/>
              <a:ahLst/>
              <a:cxnLst/>
              <a:rect l="l" t="t" r="r" b="b"/>
              <a:pathLst>
                <a:path w="782320" h="550545">
                  <a:moveTo>
                    <a:pt x="390905" y="0"/>
                  </a:moveTo>
                  <a:lnTo>
                    <a:pt x="333138" y="2983"/>
                  </a:lnTo>
                  <a:lnTo>
                    <a:pt x="278004" y="11649"/>
                  </a:lnTo>
                  <a:lnTo>
                    <a:pt x="226106" y="25571"/>
                  </a:lnTo>
                  <a:lnTo>
                    <a:pt x="178049" y="44325"/>
                  </a:lnTo>
                  <a:lnTo>
                    <a:pt x="134439" y="67483"/>
                  </a:lnTo>
                  <a:lnTo>
                    <a:pt x="95879" y="94620"/>
                  </a:lnTo>
                  <a:lnTo>
                    <a:pt x="62975" y="125310"/>
                  </a:lnTo>
                  <a:lnTo>
                    <a:pt x="36330" y="159128"/>
                  </a:lnTo>
                  <a:lnTo>
                    <a:pt x="16549" y="195646"/>
                  </a:lnTo>
                  <a:lnTo>
                    <a:pt x="4238" y="234439"/>
                  </a:lnTo>
                  <a:lnTo>
                    <a:pt x="0" y="275082"/>
                  </a:lnTo>
                  <a:lnTo>
                    <a:pt x="4238" y="315724"/>
                  </a:lnTo>
                  <a:lnTo>
                    <a:pt x="16549" y="354517"/>
                  </a:lnTo>
                  <a:lnTo>
                    <a:pt x="36330" y="391035"/>
                  </a:lnTo>
                  <a:lnTo>
                    <a:pt x="62975" y="424853"/>
                  </a:lnTo>
                  <a:lnTo>
                    <a:pt x="95879" y="455543"/>
                  </a:lnTo>
                  <a:lnTo>
                    <a:pt x="134439" y="482680"/>
                  </a:lnTo>
                  <a:lnTo>
                    <a:pt x="178049" y="505838"/>
                  </a:lnTo>
                  <a:lnTo>
                    <a:pt x="226106" y="524592"/>
                  </a:lnTo>
                  <a:lnTo>
                    <a:pt x="278004" y="538514"/>
                  </a:lnTo>
                  <a:lnTo>
                    <a:pt x="333138" y="547180"/>
                  </a:lnTo>
                  <a:lnTo>
                    <a:pt x="390905" y="550163"/>
                  </a:lnTo>
                  <a:lnTo>
                    <a:pt x="448673" y="547180"/>
                  </a:lnTo>
                  <a:lnTo>
                    <a:pt x="503807" y="538514"/>
                  </a:lnTo>
                  <a:lnTo>
                    <a:pt x="555705" y="524592"/>
                  </a:lnTo>
                  <a:lnTo>
                    <a:pt x="603762" y="505838"/>
                  </a:lnTo>
                  <a:lnTo>
                    <a:pt x="647372" y="482680"/>
                  </a:lnTo>
                  <a:lnTo>
                    <a:pt x="685932" y="455543"/>
                  </a:lnTo>
                  <a:lnTo>
                    <a:pt x="718836" y="424853"/>
                  </a:lnTo>
                  <a:lnTo>
                    <a:pt x="745481" y="391035"/>
                  </a:lnTo>
                  <a:lnTo>
                    <a:pt x="765262" y="354517"/>
                  </a:lnTo>
                  <a:lnTo>
                    <a:pt x="777573" y="315724"/>
                  </a:lnTo>
                  <a:lnTo>
                    <a:pt x="781812" y="275082"/>
                  </a:lnTo>
                  <a:lnTo>
                    <a:pt x="777573" y="234439"/>
                  </a:lnTo>
                  <a:lnTo>
                    <a:pt x="765262" y="195646"/>
                  </a:lnTo>
                  <a:lnTo>
                    <a:pt x="745481" y="159128"/>
                  </a:lnTo>
                  <a:lnTo>
                    <a:pt x="718836" y="125310"/>
                  </a:lnTo>
                  <a:lnTo>
                    <a:pt x="685932" y="94620"/>
                  </a:lnTo>
                  <a:lnTo>
                    <a:pt x="647372" y="67483"/>
                  </a:lnTo>
                  <a:lnTo>
                    <a:pt x="603762" y="44325"/>
                  </a:lnTo>
                  <a:lnTo>
                    <a:pt x="555705" y="25571"/>
                  </a:lnTo>
                  <a:lnTo>
                    <a:pt x="503807" y="11649"/>
                  </a:lnTo>
                  <a:lnTo>
                    <a:pt x="448673" y="2983"/>
                  </a:lnTo>
                  <a:lnTo>
                    <a:pt x="390905" y="0"/>
                  </a:lnTo>
                  <a:close/>
                </a:path>
              </a:pathLst>
            </a:custGeom>
            <a:solidFill>
              <a:srgbClr val="5B9BD4"/>
            </a:solidFill>
          </p:spPr>
          <p:txBody>
            <a:bodyPr wrap="square" lIns="0" tIns="0" rIns="0" bIns="0" rtlCol="0"/>
            <a:lstStyle/>
            <a:p>
              <a:endParaRPr/>
            </a:p>
          </p:txBody>
        </p:sp>
        <p:sp>
          <p:nvSpPr>
            <p:cNvPr id="43" name="object 43"/>
            <p:cNvSpPr/>
            <p:nvPr/>
          </p:nvSpPr>
          <p:spPr>
            <a:xfrm>
              <a:off x="5391912" y="3276600"/>
              <a:ext cx="782320" cy="550545"/>
            </a:xfrm>
            <a:custGeom>
              <a:avLst/>
              <a:gdLst/>
              <a:ahLst/>
              <a:cxnLst/>
              <a:rect l="l" t="t" r="r" b="b"/>
              <a:pathLst>
                <a:path w="782320" h="550545">
                  <a:moveTo>
                    <a:pt x="0" y="275082"/>
                  </a:moveTo>
                  <a:lnTo>
                    <a:pt x="4238" y="234439"/>
                  </a:lnTo>
                  <a:lnTo>
                    <a:pt x="16549" y="195646"/>
                  </a:lnTo>
                  <a:lnTo>
                    <a:pt x="36330" y="159128"/>
                  </a:lnTo>
                  <a:lnTo>
                    <a:pt x="62975" y="125310"/>
                  </a:lnTo>
                  <a:lnTo>
                    <a:pt x="95879" y="94620"/>
                  </a:lnTo>
                  <a:lnTo>
                    <a:pt x="134439" y="67483"/>
                  </a:lnTo>
                  <a:lnTo>
                    <a:pt x="178049" y="44325"/>
                  </a:lnTo>
                  <a:lnTo>
                    <a:pt x="226106" y="25571"/>
                  </a:lnTo>
                  <a:lnTo>
                    <a:pt x="278004" y="11649"/>
                  </a:lnTo>
                  <a:lnTo>
                    <a:pt x="333138" y="2983"/>
                  </a:lnTo>
                  <a:lnTo>
                    <a:pt x="390905" y="0"/>
                  </a:lnTo>
                  <a:lnTo>
                    <a:pt x="448673" y="2983"/>
                  </a:lnTo>
                  <a:lnTo>
                    <a:pt x="503807" y="11649"/>
                  </a:lnTo>
                  <a:lnTo>
                    <a:pt x="555705" y="25571"/>
                  </a:lnTo>
                  <a:lnTo>
                    <a:pt x="603762" y="44325"/>
                  </a:lnTo>
                  <a:lnTo>
                    <a:pt x="647372" y="67483"/>
                  </a:lnTo>
                  <a:lnTo>
                    <a:pt x="685932" y="94620"/>
                  </a:lnTo>
                  <a:lnTo>
                    <a:pt x="718836" y="125310"/>
                  </a:lnTo>
                  <a:lnTo>
                    <a:pt x="745481" y="159128"/>
                  </a:lnTo>
                  <a:lnTo>
                    <a:pt x="765262" y="195646"/>
                  </a:lnTo>
                  <a:lnTo>
                    <a:pt x="777573" y="234439"/>
                  </a:lnTo>
                  <a:lnTo>
                    <a:pt x="781812" y="275082"/>
                  </a:lnTo>
                  <a:lnTo>
                    <a:pt x="777573" y="315724"/>
                  </a:lnTo>
                  <a:lnTo>
                    <a:pt x="765262" y="354517"/>
                  </a:lnTo>
                  <a:lnTo>
                    <a:pt x="745481" y="391035"/>
                  </a:lnTo>
                  <a:lnTo>
                    <a:pt x="718836" y="424853"/>
                  </a:lnTo>
                  <a:lnTo>
                    <a:pt x="685932" y="455543"/>
                  </a:lnTo>
                  <a:lnTo>
                    <a:pt x="647372" y="482680"/>
                  </a:lnTo>
                  <a:lnTo>
                    <a:pt x="603762" y="505838"/>
                  </a:lnTo>
                  <a:lnTo>
                    <a:pt x="555705" y="524592"/>
                  </a:lnTo>
                  <a:lnTo>
                    <a:pt x="503807" y="538514"/>
                  </a:lnTo>
                  <a:lnTo>
                    <a:pt x="448673" y="547180"/>
                  </a:lnTo>
                  <a:lnTo>
                    <a:pt x="390905" y="550163"/>
                  </a:lnTo>
                  <a:lnTo>
                    <a:pt x="333138" y="547180"/>
                  </a:lnTo>
                  <a:lnTo>
                    <a:pt x="278004" y="538514"/>
                  </a:lnTo>
                  <a:lnTo>
                    <a:pt x="226106" y="524592"/>
                  </a:lnTo>
                  <a:lnTo>
                    <a:pt x="178049" y="505838"/>
                  </a:lnTo>
                  <a:lnTo>
                    <a:pt x="134439" y="482680"/>
                  </a:lnTo>
                  <a:lnTo>
                    <a:pt x="95879" y="455543"/>
                  </a:lnTo>
                  <a:lnTo>
                    <a:pt x="62975" y="424853"/>
                  </a:lnTo>
                  <a:lnTo>
                    <a:pt x="36330" y="391035"/>
                  </a:lnTo>
                  <a:lnTo>
                    <a:pt x="16549" y="354517"/>
                  </a:lnTo>
                  <a:lnTo>
                    <a:pt x="4238" y="315724"/>
                  </a:lnTo>
                  <a:lnTo>
                    <a:pt x="0" y="275082"/>
                  </a:lnTo>
                  <a:close/>
                </a:path>
              </a:pathLst>
            </a:custGeom>
            <a:ln w="9144">
              <a:solidFill>
                <a:srgbClr val="000000"/>
              </a:solidFill>
            </a:ln>
          </p:spPr>
          <p:txBody>
            <a:bodyPr wrap="square" lIns="0" tIns="0" rIns="0" bIns="0" rtlCol="0"/>
            <a:lstStyle/>
            <a:p>
              <a:endParaRPr/>
            </a:p>
          </p:txBody>
        </p:sp>
        <p:sp>
          <p:nvSpPr>
            <p:cNvPr id="44" name="object 44"/>
            <p:cNvSpPr/>
            <p:nvPr/>
          </p:nvSpPr>
          <p:spPr>
            <a:xfrm>
              <a:off x="5489448" y="3523488"/>
              <a:ext cx="585470" cy="70485"/>
            </a:xfrm>
            <a:custGeom>
              <a:avLst/>
              <a:gdLst/>
              <a:ahLst/>
              <a:cxnLst/>
              <a:rect l="l" t="t" r="r" b="b"/>
              <a:pathLst>
                <a:path w="585470" h="70485">
                  <a:moveTo>
                    <a:pt x="585215" y="0"/>
                  </a:moveTo>
                  <a:lnTo>
                    <a:pt x="0" y="0"/>
                  </a:lnTo>
                  <a:lnTo>
                    <a:pt x="0" y="70103"/>
                  </a:lnTo>
                  <a:lnTo>
                    <a:pt x="585215" y="70103"/>
                  </a:lnTo>
                  <a:lnTo>
                    <a:pt x="585215" y="0"/>
                  </a:lnTo>
                  <a:close/>
                </a:path>
              </a:pathLst>
            </a:custGeom>
            <a:solidFill>
              <a:srgbClr val="FFFFFF"/>
            </a:solidFill>
          </p:spPr>
          <p:txBody>
            <a:bodyPr wrap="square" lIns="0" tIns="0" rIns="0" bIns="0" rtlCol="0"/>
            <a:lstStyle/>
            <a:p>
              <a:endParaRPr/>
            </a:p>
          </p:txBody>
        </p:sp>
        <p:sp>
          <p:nvSpPr>
            <p:cNvPr id="45" name="object 45"/>
            <p:cNvSpPr/>
            <p:nvPr/>
          </p:nvSpPr>
          <p:spPr>
            <a:xfrm>
              <a:off x="5489448" y="3523488"/>
              <a:ext cx="585470" cy="70485"/>
            </a:xfrm>
            <a:custGeom>
              <a:avLst/>
              <a:gdLst/>
              <a:ahLst/>
              <a:cxnLst/>
              <a:rect l="l" t="t" r="r" b="b"/>
              <a:pathLst>
                <a:path w="585470" h="70485">
                  <a:moveTo>
                    <a:pt x="0" y="70103"/>
                  </a:moveTo>
                  <a:lnTo>
                    <a:pt x="585215" y="70103"/>
                  </a:lnTo>
                  <a:lnTo>
                    <a:pt x="585215" y="0"/>
                  </a:lnTo>
                  <a:lnTo>
                    <a:pt x="0" y="0"/>
                  </a:lnTo>
                  <a:lnTo>
                    <a:pt x="0" y="70103"/>
                  </a:lnTo>
                  <a:close/>
                </a:path>
              </a:pathLst>
            </a:custGeom>
            <a:ln w="12192">
              <a:solidFill>
                <a:srgbClr val="000000"/>
              </a:solidFill>
            </a:ln>
          </p:spPr>
          <p:txBody>
            <a:bodyPr wrap="square" lIns="0" tIns="0" rIns="0" bIns="0" rtlCol="0"/>
            <a:lstStyle/>
            <a:p>
              <a:endParaRPr/>
            </a:p>
          </p:txBody>
        </p:sp>
        <p:sp>
          <p:nvSpPr>
            <p:cNvPr id="46" name="object 46"/>
            <p:cNvSpPr/>
            <p:nvPr/>
          </p:nvSpPr>
          <p:spPr>
            <a:xfrm>
              <a:off x="5391912" y="5635751"/>
              <a:ext cx="782320" cy="548640"/>
            </a:xfrm>
            <a:custGeom>
              <a:avLst/>
              <a:gdLst/>
              <a:ahLst/>
              <a:cxnLst/>
              <a:rect l="l" t="t" r="r" b="b"/>
              <a:pathLst>
                <a:path w="782320" h="548639">
                  <a:moveTo>
                    <a:pt x="390905" y="0"/>
                  </a:moveTo>
                  <a:lnTo>
                    <a:pt x="333138" y="2974"/>
                  </a:lnTo>
                  <a:lnTo>
                    <a:pt x="278004" y="11614"/>
                  </a:lnTo>
                  <a:lnTo>
                    <a:pt x="226106" y="25496"/>
                  </a:lnTo>
                  <a:lnTo>
                    <a:pt x="178049" y="44195"/>
                  </a:lnTo>
                  <a:lnTo>
                    <a:pt x="134439" y="67287"/>
                  </a:lnTo>
                  <a:lnTo>
                    <a:pt x="95879" y="94347"/>
                  </a:lnTo>
                  <a:lnTo>
                    <a:pt x="62975" y="124951"/>
                  </a:lnTo>
                  <a:lnTo>
                    <a:pt x="36330" y="158675"/>
                  </a:lnTo>
                  <a:lnTo>
                    <a:pt x="16549" y="195094"/>
                  </a:lnTo>
                  <a:lnTo>
                    <a:pt x="4238" y="233784"/>
                  </a:lnTo>
                  <a:lnTo>
                    <a:pt x="0" y="274320"/>
                  </a:lnTo>
                  <a:lnTo>
                    <a:pt x="4238" y="314855"/>
                  </a:lnTo>
                  <a:lnTo>
                    <a:pt x="16549" y="353545"/>
                  </a:lnTo>
                  <a:lnTo>
                    <a:pt x="36330" y="389964"/>
                  </a:lnTo>
                  <a:lnTo>
                    <a:pt x="62975" y="423688"/>
                  </a:lnTo>
                  <a:lnTo>
                    <a:pt x="95879" y="454292"/>
                  </a:lnTo>
                  <a:lnTo>
                    <a:pt x="134439" y="481352"/>
                  </a:lnTo>
                  <a:lnTo>
                    <a:pt x="178049" y="504444"/>
                  </a:lnTo>
                  <a:lnTo>
                    <a:pt x="226106" y="523143"/>
                  </a:lnTo>
                  <a:lnTo>
                    <a:pt x="278004" y="537025"/>
                  </a:lnTo>
                  <a:lnTo>
                    <a:pt x="333138" y="545665"/>
                  </a:lnTo>
                  <a:lnTo>
                    <a:pt x="390905" y="548640"/>
                  </a:lnTo>
                  <a:lnTo>
                    <a:pt x="448673" y="545665"/>
                  </a:lnTo>
                  <a:lnTo>
                    <a:pt x="503807" y="537025"/>
                  </a:lnTo>
                  <a:lnTo>
                    <a:pt x="555705" y="523143"/>
                  </a:lnTo>
                  <a:lnTo>
                    <a:pt x="603762" y="504444"/>
                  </a:lnTo>
                  <a:lnTo>
                    <a:pt x="647372" y="481352"/>
                  </a:lnTo>
                  <a:lnTo>
                    <a:pt x="685932" y="454292"/>
                  </a:lnTo>
                  <a:lnTo>
                    <a:pt x="718836" y="423688"/>
                  </a:lnTo>
                  <a:lnTo>
                    <a:pt x="745481" y="389964"/>
                  </a:lnTo>
                  <a:lnTo>
                    <a:pt x="765262" y="353545"/>
                  </a:lnTo>
                  <a:lnTo>
                    <a:pt x="777573" y="314855"/>
                  </a:lnTo>
                  <a:lnTo>
                    <a:pt x="781812" y="274320"/>
                  </a:lnTo>
                  <a:lnTo>
                    <a:pt x="777573" y="233784"/>
                  </a:lnTo>
                  <a:lnTo>
                    <a:pt x="765262" y="195094"/>
                  </a:lnTo>
                  <a:lnTo>
                    <a:pt x="745481" y="158675"/>
                  </a:lnTo>
                  <a:lnTo>
                    <a:pt x="718836" y="124951"/>
                  </a:lnTo>
                  <a:lnTo>
                    <a:pt x="685932" y="94347"/>
                  </a:lnTo>
                  <a:lnTo>
                    <a:pt x="647372" y="67287"/>
                  </a:lnTo>
                  <a:lnTo>
                    <a:pt x="603762" y="44195"/>
                  </a:lnTo>
                  <a:lnTo>
                    <a:pt x="555705" y="25496"/>
                  </a:lnTo>
                  <a:lnTo>
                    <a:pt x="503807" y="11614"/>
                  </a:lnTo>
                  <a:lnTo>
                    <a:pt x="448673" y="2974"/>
                  </a:lnTo>
                  <a:lnTo>
                    <a:pt x="390905" y="0"/>
                  </a:lnTo>
                  <a:close/>
                </a:path>
              </a:pathLst>
            </a:custGeom>
            <a:solidFill>
              <a:srgbClr val="FF99CC"/>
            </a:solidFill>
          </p:spPr>
          <p:txBody>
            <a:bodyPr wrap="square" lIns="0" tIns="0" rIns="0" bIns="0" rtlCol="0"/>
            <a:lstStyle/>
            <a:p>
              <a:endParaRPr/>
            </a:p>
          </p:txBody>
        </p:sp>
        <p:sp>
          <p:nvSpPr>
            <p:cNvPr id="47" name="object 47"/>
            <p:cNvSpPr/>
            <p:nvPr/>
          </p:nvSpPr>
          <p:spPr>
            <a:xfrm>
              <a:off x="5391912" y="5635751"/>
              <a:ext cx="782320" cy="548640"/>
            </a:xfrm>
            <a:custGeom>
              <a:avLst/>
              <a:gdLst/>
              <a:ahLst/>
              <a:cxnLst/>
              <a:rect l="l" t="t" r="r" b="b"/>
              <a:pathLst>
                <a:path w="782320" h="548639">
                  <a:moveTo>
                    <a:pt x="0" y="274320"/>
                  </a:moveTo>
                  <a:lnTo>
                    <a:pt x="4238" y="233784"/>
                  </a:lnTo>
                  <a:lnTo>
                    <a:pt x="16549" y="195094"/>
                  </a:lnTo>
                  <a:lnTo>
                    <a:pt x="36330" y="158675"/>
                  </a:lnTo>
                  <a:lnTo>
                    <a:pt x="62975" y="124951"/>
                  </a:lnTo>
                  <a:lnTo>
                    <a:pt x="95879" y="94347"/>
                  </a:lnTo>
                  <a:lnTo>
                    <a:pt x="134439" y="67287"/>
                  </a:lnTo>
                  <a:lnTo>
                    <a:pt x="178049" y="44195"/>
                  </a:lnTo>
                  <a:lnTo>
                    <a:pt x="226106" y="25496"/>
                  </a:lnTo>
                  <a:lnTo>
                    <a:pt x="278004" y="11614"/>
                  </a:lnTo>
                  <a:lnTo>
                    <a:pt x="333138" y="2974"/>
                  </a:lnTo>
                  <a:lnTo>
                    <a:pt x="390905" y="0"/>
                  </a:lnTo>
                  <a:lnTo>
                    <a:pt x="448673" y="2974"/>
                  </a:lnTo>
                  <a:lnTo>
                    <a:pt x="503807" y="11614"/>
                  </a:lnTo>
                  <a:lnTo>
                    <a:pt x="555705" y="25496"/>
                  </a:lnTo>
                  <a:lnTo>
                    <a:pt x="603762" y="44195"/>
                  </a:lnTo>
                  <a:lnTo>
                    <a:pt x="647372" y="67287"/>
                  </a:lnTo>
                  <a:lnTo>
                    <a:pt x="685932" y="94347"/>
                  </a:lnTo>
                  <a:lnTo>
                    <a:pt x="718836" y="124951"/>
                  </a:lnTo>
                  <a:lnTo>
                    <a:pt x="745481" y="158675"/>
                  </a:lnTo>
                  <a:lnTo>
                    <a:pt x="765262" y="195094"/>
                  </a:lnTo>
                  <a:lnTo>
                    <a:pt x="777573" y="233784"/>
                  </a:lnTo>
                  <a:lnTo>
                    <a:pt x="781812" y="274320"/>
                  </a:lnTo>
                  <a:lnTo>
                    <a:pt x="777573" y="314855"/>
                  </a:lnTo>
                  <a:lnTo>
                    <a:pt x="765262" y="353545"/>
                  </a:lnTo>
                  <a:lnTo>
                    <a:pt x="745481" y="389964"/>
                  </a:lnTo>
                  <a:lnTo>
                    <a:pt x="718836" y="423688"/>
                  </a:lnTo>
                  <a:lnTo>
                    <a:pt x="685932" y="454292"/>
                  </a:lnTo>
                  <a:lnTo>
                    <a:pt x="647372" y="481352"/>
                  </a:lnTo>
                  <a:lnTo>
                    <a:pt x="603762" y="504444"/>
                  </a:lnTo>
                  <a:lnTo>
                    <a:pt x="555705" y="523143"/>
                  </a:lnTo>
                  <a:lnTo>
                    <a:pt x="503807" y="537025"/>
                  </a:lnTo>
                  <a:lnTo>
                    <a:pt x="448673" y="545665"/>
                  </a:lnTo>
                  <a:lnTo>
                    <a:pt x="390905" y="548640"/>
                  </a:lnTo>
                  <a:lnTo>
                    <a:pt x="333138" y="545665"/>
                  </a:lnTo>
                  <a:lnTo>
                    <a:pt x="278004" y="537025"/>
                  </a:lnTo>
                  <a:lnTo>
                    <a:pt x="226106" y="523143"/>
                  </a:lnTo>
                  <a:lnTo>
                    <a:pt x="178049" y="504444"/>
                  </a:lnTo>
                  <a:lnTo>
                    <a:pt x="134439" y="481352"/>
                  </a:lnTo>
                  <a:lnTo>
                    <a:pt x="95879" y="454292"/>
                  </a:lnTo>
                  <a:lnTo>
                    <a:pt x="62975" y="423688"/>
                  </a:lnTo>
                  <a:lnTo>
                    <a:pt x="36330" y="389964"/>
                  </a:lnTo>
                  <a:lnTo>
                    <a:pt x="16549" y="353545"/>
                  </a:lnTo>
                  <a:lnTo>
                    <a:pt x="4238" y="314855"/>
                  </a:lnTo>
                  <a:lnTo>
                    <a:pt x="0" y="274320"/>
                  </a:lnTo>
                  <a:close/>
                </a:path>
              </a:pathLst>
            </a:custGeom>
            <a:ln w="9144">
              <a:solidFill>
                <a:srgbClr val="000000"/>
              </a:solidFill>
            </a:ln>
          </p:spPr>
          <p:txBody>
            <a:bodyPr wrap="square" lIns="0" tIns="0" rIns="0" bIns="0" rtlCol="0"/>
            <a:lstStyle/>
            <a:p>
              <a:endParaRPr/>
            </a:p>
          </p:txBody>
        </p:sp>
        <p:sp>
          <p:nvSpPr>
            <p:cNvPr id="48" name="object 48"/>
            <p:cNvSpPr/>
            <p:nvPr/>
          </p:nvSpPr>
          <p:spPr>
            <a:xfrm>
              <a:off x="5489448" y="5875019"/>
              <a:ext cx="585470" cy="68580"/>
            </a:xfrm>
            <a:custGeom>
              <a:avLst/>
              <a:gdLst/>
              <a:ahLst/>
              <a:cxnLst/>
              <a:rect l="l" t="t" r="r" b="b"/>
              <a:pathLst>
                <a:path w="585470" h="68579">
                  <a:moveTo>
                    <a:pt x="585215" y="0"/>
                  </a:moveTo>
                  <a:lnTo>
                    <a:pt x="0" y="0"/>
                  </a:lnTo>
                  <a:lnTo>
                    <a:pt x="0" y="68579"/>
                  </a:lnTo>
                  <a:lnTo>
                    <a:pt x="585215" y="68579"/>
                  </a:lnTo>
                  <a:lnTo>
                    <a:pt x="585215" y="0"/>
                  </a:lnTo>
                  <a:close/>
                </a:path>
              </a:pathLst>
            </a:custGeom>
            <a:solidFill>
              <a:srgbClr val="FFFFFF"/>
            </a:solidFill>
          </p:spPr>
          <p:txBody>
            <a:bodyPr wrap="square" lIns="0" tIns="0" rIns="0" bIns="0" rtlCol="0"/>
            <a:lstStyle/>
            <a:p>
              <a:endParaRPr/>
            </a:p>
          </p:txBody>
        </p:sp>
        <p:sp>
          <p:nvSpPr>
            <p:cNvPr id="49" name="object 49"/>
            <p:cNvSpPr/>
            <p:nvPr/>
          </p:nvSpPr>
          <p:spPr>
            <a:xfrm>
              <a:off x="5489448" y="5875019"/>
              <a:ext cx="585470" cy="68580"/>
            </a:xfrm>
            <a:custGeom>
              <a:avLst/>
              <a:gdLst/>
              <a:ahLst/>
              <a:cxnLst/>
              <a:rect l="l" t="t" r="r" b="b"/>
              <a:pathLst>
                <a:path w="585470" h="68579">
                  <a:moveTo>
                    <a:pt x="0" y="68579"/>
                  </a:moveTo>
                  <a:lnTo>
                    <a:pt x="585215" y="68579"/>
                  </a:lnTo>
                  <a:lnTo>
                    <a:pt x="585215" y="0"/>
                  </a:lnTo>
                  <a:lnTo>
                    <a:pt x="0" y="0"/>
                  </a:lnTo>
                  <a:lnTo>
                    <a:pt x="0" y="68579"/>
                  </a:lnTo>
                  <a:close/>
                </a:path>
              </a:pathLst>
            </a:custGeom>
            <a:ln w="12192">
              <a:solidFill>
                <a:srgbClr val="000000"/>
              </a:solidFill>
            </a:ln>
          </p:spPr>
          <p:txBody>
            <a:bodyPr wrap="square" lIns="0" tIns="0" rIns="0" bIns="0" rtlCol="0"/>
            <a:lstStyle/>
            <a:p>
              <a:endParaRPr/>
            </a:p>
          </p:txBody>
        </p:sp>
        <p:sp>
          <p:nvSpPr>
            <p:cNvPr id="50" name="object 50"/>
            <p:cNvSpPr/>
            <p:nvPr/>
          </p:nvSpPr>
          <p:spPr>
            <a:xfrm>
              <a:off x="5731763" y="5704331"/>
              <a:ext cx="99060" cy="411480"/>
            </a:xfrm>
            <a:custGeom>
              <a:avLst/>
              <a:gdLst/>
              <a:ahLst/>
              <a:cxnLst/>
              <a:rect l="l" t="t" r="r" b="b"/>
              <a:pathLst>
                <a:path w="99060" h="411479">
                  <a:moveTo>
                    <a:pt x="99060" y="0"/>
                  </a:moveTo>
                  <a:lnTo>
                    <a:pt x="0" y="0"/>
                  </a:lnTo>
                  <a:lnTo>
                    <a:pt x="0" y="411480"/>
                  </a:lnTo>
                  <a:lnTo>
                    <a:pt x="99060" y="411480"/>
                  </a:lnTo>
                  <a:lnTo>
                    <a:pt x="99060" y="0"/>
                  </a:lnTo>
                  <a:close/>
                </a:path>
              </a:pathLst>
            </a:custGeom>
            <a:solidFill>
              <a:srgbClr val="FFFFFF"/>
            </a:solidFill>
          </p:spPr>
          <p:txBody>
            <a:bodyPr wrap="square" lIns="0" tIns="0" rIns="0" bIns="0" rtlCol="0"/>
            <a:lstStyle/>
            <a:p>
              <a:endParaRPr/>
            </a:p>
          </p:txBody>
        </p:sp>
        <p:sp>
          <p:nvSpPr>
            <p:cNvPr id="51" name="object 51"/>
            <p:cNvSpPr/>
            <p:nvPr/>
          </p:nvSpPr>
          <p:spPr>
            <a:xfrm>
              <a:off x="5731763" y="5704331"/>
              <a:ext cx="99060" cy="411480"/>
            </a:xfrm>
            <a:custGeom>
              <a:avLst/>
              <a:gdLst/>
              <a:ahLst/>
              <a:cxnLst/>
              <a:rect l="l" t="t" r="r" b="b"/>
              <a:pathLst>
                <a:path w="99060" h="411479">
                  <a:moveTo>
                    <a:pt x="0" y="411480"/>
                  </a:moveTo>
                  <a:lnTo>
                    <a:pt x="99060" y="411480"/>
                  </a:lnTo>
                  <a:lnTo>
                    <a:pt x="99060" y="0"/>
                  </a:lnTo>
                  <a:lnTo>
                    <a:pt x="0" y="0"/>
                  </a:lnTo>
                  <a:lnTo>
                    <a:pt x="0" y="411480"/>
                  </a:lnTo>
                  <a:close/>
                </a:path>
              </a:pathLst>
            </a:custGeom>
            <a:ln w="12192">
              <a:solidFill>
                <a:srgbClr val="000000"/>
              </a:solidFill>
            </a:ln>
          </p:spPr>
          <p:txBody>
            <a:bodyPr wrap="square" lIns="0" tIns="0" rIns="0" bIns="0" rtlCol="0"/>
            <a:lstStyle/>
            <a:p>
              <a:endParaRPr/>
            </a:p>
          </p:txBody>
        </p:sp>
        <p:sp>
          <p:nvSpPr>
            <p:cNvPr id="52" name="object 52"/>
            <p:cNvSpPr/>
            <p:nvPr/>
          </p:nvSpPr>
          <p:spPr>
            <a:xfrm>
              <a:off x="5684519" y="5881116"/>
              <a:ext cx="196850" cy="58419"/>
            </a:xfrm>
            <a:custGeom>
              <a:avLst/>
              <a:gdLst/>
              <a:ahLst/>
              <a:cxnLst/>
              <a:rect l="l" t="t" r="r" b="b"/>
              <a:pathLst>
                <a:path w="196850" h="58420">
                  <a:moveTo>
                    <a:pt x="196596" y="0"/>
                  </a:moveTo>
                  <a:lnTo>
                    <a:pt x="0" y="0"/>
                  </a:lnTo>
                  <a:lnTo>
                    <a:pt x="0" y="57912"/>
                  </a:lnTo>
                  <a:lnTo>
                    <a:pt x="196596" y="57912"/>
                  </a:lnTo>
                  <a:lnTo>
                    <a:pt x="196596" y="0"/>
                  </a:lnTo>
                  <a:close/>
                </a:path>
              </a:pathLst>
            </a:custGeom>
            <a:solidFill>
              <a:srgbClr val="FFFFFF"/>
            </a:solidFill>
          </p:spPr>
          <p:txBody>
            <a:bodyPr wrap="square" lIns="0" tIns="0" rIns="0" bIns="0" rtlCol="0"/>
            <a:lstStyle/>
            <a:p>
              <a:endParaRPr/>
            </a:p>
          </p:txBody>
        </p:sp>
        <p:sp>
          <p:nvSpPr>
            <p:cNvPr id="53" name="object 53"/>
            <p:cNvSpPr/>
            <p:nvPr/>
          </p:nvSpPr>
          <p:spPr>
            <a:xfrm>
              <a:off x="5437632" y="3991355"/>
              <a:ext cx="1074420" cy="1445260"/>
            </a:xfrm>
            <a:custGeom>
              <a:avLst/>
              <a:gdLst/>
              <a:ahLst/>
              <a:cxnLst/>
              <a:rect l="l" t="t" r="r" b="b"/>
              <a:pathLst>
                <a:path w="1074420" h="1445260">
                  <a:moveTo>
                    <a:pt x="975614" y="1432560"/>
                  </a:moveTo>
                  <a:lnTo>
                    <a:pt x="75069" y="1177455"/>
                  </a:lnTo>
                  <a:lnTo>
                    <a:pt x="76047" y="1173988"/>
                  </a:lnTo>
                  <a:lnTo>
                    <a:pt x="83693" y="1146937"/>
                  </a:lnTo>
                  <a:lnTo>
                    <a:pt x="0" y="1162812"/>
                  </a:lnTo>
                  <a:lnTo>
                    <a:pt x="62992" y="1220228"/>
                  </a:lnTo>
                  <a:lnTo>
                    <a:pt x="71615" y="1189672"/>
                  </a:lnTo>
                  <a:lnTo>
                    <a:pt x="972058" y="1444752"/>
                  </a:lnTo>
                  <a:lnTo>
                    <a:pt x="975614" y="1432560"/>
                  </a:lnTo>
                  <a:close/>
                </a:path>
                <a:path w="1074420" h="1445260">
                  <a:moveTo>
                    <a:pt x="1066914" y="12192"/>
                  </a:moveTo>
                  <a:lnTo>
                    <a:pt x="1063625" y="0"/>
                  </a:lnTo>
                  <a:lnTo>
                    <a:pt x="108521" y="254673"/>
                  </a:lnTo>
                  <a:lnTo>
                    <a:pt x="100330" y="224028"/>
                  </a:lnTo>
                  <a:lnTo>
                    <a:pt x="36576" y="280416"/>
                  </a:lnTo>
                  <a:lnTo>
                    <a:pt x="120015" y="297561"/>
                  </a:lnTo>
                  <a:lnTo>
                    <a:pt x="112661" y="270129"/>
                  </a:lnTo>
                  <a:lnTo>
                    <a:pt x="111798" y="266877"/>
                  </a:lnTo>
                  <a:lnTo>
                    <a:pt x="1066914" y="12192"/>
                  </a:lnTo>
                  <a:close/>
                </a:path>
                <a:path w="1074420" h="1445260">
                  <a:moveTo>
                    <a:pt x="1073531" y="689102"/>
                  </a:moveTo>
                  <a:lnTo>
                    <a:pt x="1072261" y="676402"/>
                  </a:lnTo>
                  <a:lnTo>
                    <a:pt x="463816" y="736003"/>
                  </a:lnTo>
                  <a:lnTo>
                    <a:pt x="460756" y="704469"/>
                  </a:lnTo>
                  <a:lnTo>
                    <a:pt x="388620" y="749808"/>
                  </a:lnTo>
                  <a:lnTo>
                    <a:pt x="468122" y="780288"/>
                  </a:lnTo>
                  <a:lnTo>
                    <a:pt x="465162" y="749935"/>
                  </a:lnTo>
                  <a:lnTo>
                    <a:pt x="465048" y="748703"/>
                  </a:lnTo>
                  <a:lnTo>
                    <a:pt x="1073531" y="689102"/>
                  </a:lnTo>
                  <a:close/>
                </a:path>
                <a:path w="1074420" h="1445260">
                  <a:moveTo>
                    <a:pt x="1073912" y="346075"/>
                  </a:moveTo>
                  <a:lnTo>
                    <a:pt x="1071867" y="333629"/>
                  </a:lnTo>
                  <a:lnTo>
                    <a:pt x="267881" y="459041"/>
                  </a:lnTo>
                  <a:lnTo>
                    <a:pt x="263017" y="427609"/>
                  </a:lnTo>
                  <a:lnTo>
                    <a:pt x="193548" y="477012"/>
                  </a:lnTo>
                  <a:lnTo>
                    <a:pt x="274701" y="502920"/>
                  </a:lnTo>
                  <a:lnTo>
                    <a:pt x="270129" y="473456"/>
                  </a:lnTo>
                  <a:lnTo>
                    <a:pt x="269824" y="471512"/>
                  </a:lnTo>
                  <a:lnTo>
                    <a:pt x="1073912" y="346075"/>
                  </a:lnTo>
                  <a:close/>
                </a:path>
              </a:pathLst>
            </a:custGeom>
            <a:solidFill>
              <a:srgbClr val="000000"/>
            </a:solidFill>
          </p:spPr>
          <p:txBody>
            <a:bodyPr wrap="square" lIns="0" tIns="0" rIns="0" bIns="0" rtlCol="0"/>
            <a:lstStyle/>
            <a:p>
              <a:endParaRPr/>
            </a:p>
          </p:txBody>
        </p:sp>
        <p:sp>
          <p:nvSpPr>
            <p:cNvPr id="54" name="object 54"/>
            <p:cNvSpPr/>
            <p:nvPr/>
          </p:nvSpPr>
          <p:spPr>
            <a:xfrm>
              <a:off x="1138428" y="2822448"/>
              <a:ext cx="2790444" cy="1717548"/>
            </a:xfrm>
            <a:prstGeom prst="rect">
              <a:avLst/>
            </a:prstGeom>
            <a:blipFill>
              <a:blip r:embed="rId16" cstate="print"/>
              <a:stretch>
                <a:fillRect/>
              </a:stretch>
            </a:blipFill>
          </p:spPr>
          <p:txBody>
            <a:bodyPr wrap="square" lIns="0" tIns="0" rIns="0" bIns="0" rtlCol="0"/>
            <a:lstStyle/>
            <a:p>
              <a:endParaRPr/>
            </a:p>
          </p:txBody>
        </p:sp>
        <p:sp>
          <p:nvSpPr>
            <p:cNvPr id="55" name="object 55"/>
            <p:cNvSpPr/>
            <p:nvPr/>
          </p:nvSpPr>
          <p:spPr>
            <a:xfrm>
              <a:off x="4066031" y="3511295"/>
              <a:ext cx="106680" cy="76200"/>
            </a:xfrm>
            <a:prstGeom prst="rect">
              <a:avLst/>
            </a:prstGeom>
            <a:blipFill>
              <a:blip r:embed="rId17" cstate="print"/>
              <a:stretch>
                <a:fillRect/>
              </a:stretch>
            </a:blipFill>
          </p:spPr>
          <p:txBody>
            <a:bodyPr wrap="square" lIns="0" tIns="0" rIns="0" bIns="0" rtlCol="0"/>
            <a:lstStyle/>
            <a:p>
              <a:endParaRPr/>
            </a:p>
          </p:txBody>
        </p:sp>
        <p:sp>
          <p:nvSpPr>
            <p:cNvPr id="56" name="object 56"/>
            <p:cNvSpPr/>
            <p:nvPr/>
          </p:nvSpPr>
          <p:spPr>
            <a:xfrm>
              <a:off x="1143000" y="2827019"/>
              <a:ext cx="2828925" cy="481965"/>
            </a:xfrm>
            <a:custGeom>
              <a:avLst/>
              <a:gdLst/>
              <a:ahLst/>
              <a:cxnLst/>
              <a:rect l="l" t="t" r="r" b="b"/>
              <a:pathLst>
                <a:path w="2828925" h="481964">
                  <a:moveTo>
                    <a:pt x="2828544" y="0"/>
                  </a:moveTo>
                  <a:lnTo>
                    <a:pt x="0" y="0"/>
                  </a:lnTo>
                  <a:lnTo>
                    <a:pt x="0" y="481584"/>
                  </a:lnTo>
                  <a:lnTo>
                    <a:pt x="2828544" y="481584"/>
                  </a:lnTo>
                  <a:lnTo>
                    <a:pt x="2828544" y="0"/>
                  </a:lnTo>
                  <a:close/>
                </a:path>
              </a:pathLst>
            </a:custGeom>
            <a:solidFill>
              <a:srgbClr val="FFFFFF"/>
            </a:solidFill>
          </p:spPr>
          <p:txBody>
            <a:bodyPr wrap="square" lIns="0" tIns="0" rIns="0" bIns="0" rtlCol="0"/>
            <a:lstStyle/>
            <a:p>
              <a:endParaRPr/>
            </a:p>
          </p:txBody>
        </p:sp>
        <p:sp>
          <p:nvSpPr>
            <p:cNvPr id="57" name="object 57"/>
            <p:cNvSpPr/>
            <p:nvPr/>
          </p:nvSpPr>
          <p:spPr>
            <a:xfrm>
              <a:off x="1630680" y="3308604"/>
              <a:ext cx="1649095" cy="533400"/>
            </a:xfrm>
            <a:custGeom>
              <a:avLst/>
              <a:gdLst/>
              <a:ahLst/>
              <a:cxnLst/>
              <a:rect l="l" t="t" r="r" b="b"/>
              <a:pathLst>
                <a:path w="1649095" h="533400">
                  <a:moveTo>
                    <a:pt x="0" y="533400"/>
                  </a:moveTo>
                  <a:lnTo>
                    <a:pt x="0" y="0"/>
                  </a:lnTo>
                  <a:lnTo>
                    <a:pt x="1648968" y="0"/>
                  </a:lnTo>
                </a:path>
              </a:pathLst>
            </a:custGeom>
            <a:ln w="9143">
              <a:solidFill>
                <a:srgbClr val="000000"/>
              </a:solidFill>
            </a:ln>
          </p:spPr>
          <p:txBody>
            <a:bodyPr wrap="square" lIns="0" tIns="0" rIns="0" bIns="0" rtlCol="0"/>
            <a:lstStyle/>
            <a:p>
              <a:endParaRPr/>
            </a:p>
          </p:txBody>
        </p:sp>
        <p:sp>
          <p:nvSpPr>
            <p:cNvPr id="58" name="object 58"/>
            <p:cNvSpPr/>
            <p:nvPr/>
          </p:nvSpPr>
          <p:spPr>
            <a:xfrm>
              <a:off x="4852416" y="3773551"/>
              <a:ext cx="1660525" cy="633730"/>
            </a:xfrm>
            <a:custGeom>
              <a:avLst/>
              <a:gdLst/>
              <a:ahLst/>
              <a:cxnLst/>
              <a:rect l="l" t="t" r="r" b="b"/>
              <a:pathLst>
                <a:path w="1660525" h="633729">
                  <a:moveTo>
                    <a:pt x="58038" y="562356"/>
                  </a:moveTo>
                  <a:lnTo>
                    <a:pt x="0" y="624713"/>
                  </a:lnTo>
                  <a:lnTo>
                    <a:pt x="84709" y="633730"/>
                  </a:lnTo>
                  <a:lnTo>
                    <a:pt x="75265" y="608457"/>
                  </a:lnTo>
                  <a:lnTo>
                    <a:pt x="61722" y="608457"/>
                  </a:lnTo>
                  <a:lnTo>
                    <a:pt x="57276" y="596519"/>
                  </a:lnTo>
                  <a:lnTo>
                    <a:pt x="69149" y="592089"/>
                  </a:lnTo>
                  <a:lnTo>
                    <a:pt x="58038" y="562356"/>
                  </a:lnTo>
                  <a:close/>
                </a:path>
                <a:path w="1660525" h="633729">
                  <a:moveTo>
                    <a:pt x="69149" y="592089"/>
                  </a:moveTo>
                  <a:lnTo>
                    <a:pt x="57276" y="596519"/>
                  </a:lnTo>
                  <a:lnTo>
                    <a:pt x="61722" y="608457"/>
                  </a:lnTo>
                  <a:lnTo>
                    <a:pt x="73607" y="604021"/>
                  </a:lnTo>
                  <a:lnTo>
                    <a:pt x="69149" y="592089"/>
                  </a:lnTo>
                  <a:close/>
                </a:path>
                <a:path w="1660525" h="633729">
                  <a:moveTo>
                    <a:pt x="73607" y="604021"/>
                  </a:moveTo>
                  <a:lnTo>
                    <a:pt x="61722" y="608457"/>
                  </a:lnTo>
                  <a:lnTo>
                    <a:pt x="75265" y="608457"/>
                  </a:lnTo>
                  <a:lnTo>
                    <a:pt x="73607" y="604021"/>
                  </a:lnTo>
                  <a:close/>
                </a:path>
                <a:path w="1660525" h="633729">
                  <a:moveTo>
                    <a:pt x="1655953" y="0"/>
                  </a:moveTo>
                  <a:lnTo>
                    <a:pt x="69149" y="592089"/>
                  </a:lnTo>
                  <a:lnTo>
                    <a:pt x="73607" y="604021"/>
                  </a:lnTo>
                  <a:lnTo>
                    <a:pt x="1660270" y="11937"/>
                  </a:lnTo>
                  <a:lnTo>
                    <a:pt x="1655953" y="0"/>
                  </a:lnTo>
                  <a:close/>
                </a:path>
              </a:pathLst>
            </a:custGeom>
            <a:solidFill>
              <a:srgbClr val="000000"/>
            </a:solidFill>
          </p:spPr>
          <p:txBody>
            <a:bodyPr wrap="square" lIns="0" tIns="0" rIns="0" bIns="0" rtlCol="0"/>
            <a:lstStyle/>
            <a:p>
              <a:endParaRPr/>
            </a:p>
          </p:txBody>
        </p:sp>
        <p:sp>
          <p:nvSpPr>
            <p:cNvPr id="59" name="object 59"/>
            <p:cNvSpPr/>
            <p:nvPr/>
          </p:nvSpPr>
          <p:spPr>
            <a:xfrm>
              <a:off x="1728978" y="3713226"/>
              <a:ext cx="3121660" cy="1784985"/>
            </a:xfrm>
            <a:custGeom>
              <a:avLst/>
              <a:gdLst/>
              <a:ahLst/>
              <a:cxnLst/>
              <a:rect l="l" t="t" r="r" b="b"/>
              <a:pathLst>
                <a:path w="3121660" h="1784985">
                  <a:moveTo>
                    <a:pt x="1757172" y="893063"/>
                  </a:moveTo>
                  <a:lnTo>
                    <a:pt x="2147316" y="1371600"/>
                  </a:lnTo>
                  <a:lnTo>
                    <a:pt x="2035302" y="1331976"/>
                  </a:lnTo>
                </a:path>
                <a:path w="3121660" h="1784985">
                  <a:moveTo>
                    <a:pt x="877824" y="1028700"/>
                  </a:moveTo>
                  <a:lnTo>
                    <a:pt x="1365504" y="1647444"/>
                  </a:lnTo>
                  <a:lnTo>
                    <a:pt x="1225550" y="1596263"/>
                  </a:lnTo>
                </a:path>
                <a:path w="3121660" h="1784985">
                  <a:moveTo>
                    <a:pt x="0" y="1098804"/>
                  </a:moveTo>
                  <a:lnTo>
                    <a:pt x="585216" y="1784604"/>
                  </a:lnTo>
                  <a:lnTo>
                    <a:pt x="417195" y="1727835"/>
                  </a:lnTo>
                </a:path>
                <a:path w="3121660" h="1784985">
                  <a:moveTo>
                    <a:pt x="2634996" y="411480"/>
                  </a:moveTo>
                  <a:lnTo>
                    <a:pt x="3121152" y="960119"/>
                  </a:lnTo>
                  <a:lnTo>
                    <a:pt x="2981579" y="914781"/>
                  </a:lnTo>
                </a:path>
                <a:path w="3121660" h="1784985">
                  <a:moveTo>
                    <a:pt x="2732532" y="0"/>
                  </a:moveTo>
                  <a:lnTo>
                    <a:pt x="3121152" y="411480"/>
                  </a:lnTo>
                  <a:lnTo>
                    <a:pt x="3009646" y="377444"/>
                  </a:lnTo>
                </a:path>
              </a:pathLst>
            </a:custGeom>
            <a:ln w="38100">
              <a:solidFill>
                <a:srgbClr val="FF0000"/>
              </a:solidFill>
            </a:ln>
          </p:spPr>
          <p:txBody>
            <a:bodyPr wrap="square" lIns="0" tIns="0" rIns="0" bIns="0" rtlCol="0"/>
            <a:lstStyle/>
            <a:p>
              <a:endParaRPr/>
            </a:p>
          </p:txBody>
        </p:sp>
        <p:sp>
          <p:nvSpPr>
            <p:cNvPr id="60" name="object 60"/>
            <p:cNvSpPr/>
            <p:nvPr/>
          </p:nvSpPr>
          <p:spPr>
            <a:xfrm>
              <a:off x="229362" y="991361"/>
              <a:ext cx="11192510" cy="2209800"/>
            </a:xfrm>
            <a:custGeom>
              <a:avLst/>
              <a:gdLst/>
              <a:ahLst/>
              <a:cxnLst/>
              <a:rect l="l" t="t" r="r" b="b"/>
              <a:pathLst>
                <a:path w="11192510" h="2209800">
                  <a:moveTo>
                    <a:pt x="10976102" y="0"/>
                  </a:moveTo>
                  <a:lnTo>
                    <a:pt x="216154" y="0"/>
                  </a:lnTo>
                  <a:lnTo>
                    <a:pt x="166591" y="5708"/>
                  </a:lnTo>
                  <a:lnTo>
                    <a:pt x="121094" y="21969"/>
                  </a:lnTo>
                  <a:lnTo>
                    <a:pt x="80960" y="47486"/>
                  </a:lnTo>
                  <a:lnTo>
                    <a:pt x="47486" y="80960"/>
                  </a:lnTo>
                  <a:lnTo>
                    <a:pt x="21969" y="121094"/>
                  </a:lnTo>
                  <a:lnTo>
                    <a:pt x="5708" y="166591"/>
                  </a:lnTo>
                  <a:lnTo>
                    <a:pt x="0" y="216153"/>
                  </a:lnTo>
                  <a:lnTo>
                    <a:pt x="0" y="1993646"/>
                  </a:lnTo>
                  <a:lnTo>
                    <a:pt x="5708" y="2043208"/>
                  </a:lnTo>
                  <a:lnTo>
                    <a:pt x="21969" y="2088705"/>
                  </a:lnTo>
                  <a:lnTo>
                    <a:pt x="47486" y="2128839"/>
                  </a:lnTo>
                  <a:lnTo>
                    <a:pt x="80960" y="2162313"/>
                  </a:lnTo>
                  <a:lnTo>
                    <a:pt x="121094" y="2187830"/>
                  </a:lnTo>
                  <a:lnTo>
                    <a:pt x="166591" y="2204091"/>
                  </a:lnTo>
                  <a:lnTo>
                    <a:pt x="216154" y="2209800"/>
                  </a:lnTo>
                  <a:lnTo>
                    <a:pt x="10976102" y="2209800"/>
                  </a:lnTo>
                  <a:lnTo>
                    <a:pt x="11025664" y="2204091"/>
                  </a:lnTo>
                  <a:lnTo>
                    <a:pt x="11071161" y="2187830"/>
                  </a:lnTo>
                  <a:lnTo>
                    <a:pt x="11111295" y="2162313"/>
                  </a:lnTo>
                  <a:lnTo>
                    <a:pt x="11144769" y="2128839"/>
                  </a:lnTo>
                  <a:lnTo>
                    <a:pt x="11170286" y="2088705"/>
                  </a:lnTo>
                  <a:lnTo>
                    <a:pt x="11186547" y="2043208"/>
                  </a:lnTo>
                  <a:lnTo>
                    <a:pt x="11192256" y="1993646"/>
                  </a:lnTo>
                  <a:lnTo>
                    <a:pt x="11192256" y="216153"/>
                  </a:lnTo>
                  <a:lnTo>
                    <a:pt x="11186547" y="166591"/>
                  </a:lnTo>
                  <a:lnTo>
                    <a:pt x="11170286" y="121094"/>
                  </a:lnTo>
                  <a:lnTo>
                    <a:pt x="11144769" y="80960"/>
                  </a:lnTo>
                  <a:lnTo>
                    <a:pt x="11111295" y="47486"/>
                  </a:lnTo>
                  <a:lnTo>
                    <a:pt x="11071161" y="21969"/>
                  </a:lnTo>
                  <a:lnTo>
                    <a:pt x="11025664" y="5708"/>
                  </a:lnTo>
                  <a:lnTo>
                    <a:pt x="10976102" y="0"/>
                  </a:lnTo>
                  <a:close/>
                </a:path>
              </a:pathLst>
            </a:custGeom>
            <a:solidFill>
              <a:srgbClr val="CCFFFF"/>
            </a:solidFill>
          </p:spPr>
          <p:txBody>
            <a:bodyPr wrap="square" lIns="0" tIns="0" rIns="0" bIns="0" rtlCol="0"/>
            <a:lstStyle/>
            <a:p>
              <a:endParaRPr/>
            </a:p>
          </p:txBody>
        </p:sp>
        <p:sp>
          <p:nvSpPr>
            <p:cNvPr id="61" name="object 61"/>
            <p:cNvSpPr/>
            <p:nvPr/>
          </p:nvSpPr>
          <p:spPr>
            <a:xfrm>
              <a:off x="229362" y="991361"/>
              <a:ext cx="11192510" cy="2209800"/>
            </a:xfrm>
            <a:custGeom>
              <a:avLst/>
              <a:gdLst/>
              <a:ahLst/>
              <a:cxnLst/>
              <a:rect l="l" t="t" r="r" b="b"/>
              <a:pathLst>
                <a:path w="11192510" h="2209800">
                  <a:moveTo>
                    <a:pt x="0" y="216153"/>
                  </a:moveTo>
                  <a:lnTo>
                    <a:pt x="5708" y="166591"/>
                  </a:lnTo>
                  <a:lnTo>
                    <a:pt x="21969" y="121094"/>
                  </a:lnTo>
                  <a:lnTo>
                    <a:pt x="47486" y="80960"/>
                  </a:lnTo>
                  <a:lnTo>
                    <a:pt x="80960" y="47486"/>
                  </a:lnTo>
                  <a:lnTo>
                    <a:pt x="121094" y="21969"/>
                  </a:lnTo>
                  <a:lnTo>
                    <a:pt x="166591" y="5708"/>
                  </a:lnTo>
                  <a:lnTo>
                    <a:pt x="216154" y="0"/>
                  </a:lnTo>
                  <a:lnTo>
                    <a:pt x="10976102" y="0"/>
                  </a:lnTo>
                  <a:lnTo>
                    <a:pt x="11025664" y="5708"/>
                  </a:lnTo>
                  <a:lnTo>
                    <a:pt x="11071161" y="21969"/>
                  </a:lnTo>
                  <a:lnTo>
                    <a:pt x="11111295" y="47486"/>
                  </a:lnTo>
                  <a:lnTo>
                    <a:pt x="11144769" y="80960"/>
                  </a:lnTo>
                  <a:lnTo>
                    <a:pt x="11170286" y="121094"/>
                  </a:lnTo>
                  <a:lnTo>
                    <a:pt x="11186547" y="166591"/>
                  </a:lnTo>
                  <a:lnTo>
                    <a:pt x="11192256" y="216153"/>
                  </a:lnTo>
                  <a:lnTo>
                    <a:pt x="11192256" y="1993646"/>
                  </a:lnTo>
                  <a:lnTo>
                    <a:pt x="11186547" y="2043208"/>
                  </a:lnTo>
                  <a:lnTo>
                    <a:pt x="11170286" y="2088705"/>
                  </a:lnTo>
                  <a:lnTo>
                    <a:pt x="11144769" y="2128839"/>
                  </a:lnTo>
                  <a:lnTo>
                    <a:pt x="11111295" y="2162313"/>
                  </a:lnTo>
                  <a:lnTo>
                    <a:pt x="11071161" y="2187830"/>
                  </a:lnTo>
                  <a:lnTo>
                    <a:pt x="11025664" y="2204091"/>
                  </a:lnTo>
                  <a:lnTo>
                    <a:pt x="10976102" y="2209800"/>
                  </a:lnTo>
                  <a:lnTo>
                    <a:pt x="216154" y="2209800"/>
                  </a:lnTo>
                  <a:lnTo>
                    <a:pt x="166591" y="2204091"/>
                  </a:lnTo>
                  <a:lnTo>
                    <a:pt x="121094" y="2187830"/>
                  </a:lnTo>
                  <a:lnTo>
                    <a:pt x="80960" y="2162313"/>
                  </a:lnTo>
                  <a:lnTo>
                    <a:pt x="47486" y="2128839"/>
                  </a:lnTo>
                  <a:lnTo>
                    <a:pt x="21969" y="2088705"/>
                  </a:lnTo>
                  <a:lnTo>
                    <a:pt x="5708" y="2043208"/>
                  </a:lnTo>
                  <a:lnTo>
                    <a:pt x="0" y="1993646"/>
                  </a:lnTo>
                  <a:lnTo>
                    <a:pt x="0" y="216153"/>
                  </a:lnTo>
                  <a:close/>
                </a:path>
              </a:pathLst>
            </a:custGeom>
            <a:ln w="28956">
              <a:solidFill>
                <a:srgbClr val="0000FF"/>
              </a:solidFill>
            </a:ln>
          </p:spPr>
          <p:txBody>
            <a:bodyPr wrap="square" lIns="0" tIns="0" rIns="0" bIns="0" rtlCol="0"/>
            <a:lstStyle/>
            <a:p>
              <a:endParaRPr/>
            </a:p>
          </p:txBody>
        </p:sp>
        <p:sp>
          <p:nvSpPr>
            <p:cNvPr id="62" name="object 62"/>
            <p:cNvSpPr/>
            <p:nvPr/>
          </p:nvSpPr>
          <p:spPr>
            <a:xfrm>
              <a:off x="1536826" y="5531612"/>
              <a:ext cx="614680" cy="631190"/>
            </a:xfrm>
            <a:custGeom>
              <a:avLst/>
              <a:gdLst/>
              <a:ahLst/>
              <a:cxnLst/>
              <a:rect l="l" t="t" r="r" b="b"/>
              <a:pathLst>
                <a:path w="614680" h="631189">
                  <a:moveTo>
                    <a:pt x="68960" y="0"/>
                  </a:moveTo>
                  <a:lnTo>
                    <a:pt x="0" y="630783"/>
                  </a:lnTo>
                  <a:lnTo>
                    <a:pt x="614679" y="323621"/>
                  </a:lnTo>
                  <a:lnTo>
                    <a:pt x="68960" y="0"/>
                  </a:lnTo>
                  <a:close/>
                </a:path>
              </a:pathLst>
            </a:custGeom>
            <a:solidFill>
              <a:srgbClr val="000000"/>
            </a:solidFill>
          </p:spPr>
          <p:txBody>
            <a:bodyPr wrap="square" lIns="0" tIns="0" rIns="0" bIns="0" rtlCol="0"/>
            <a:lstStyle/>
            <a:p>
              <a:endParaRPr/>
            </a:p>
          </p:txBody>
        </p:sp>
        <p:sp>
          <p:nvSpPr>
            <p:cNvPr id="63" name="object 63"/>
            <p:cNvSpPr/>
            <p:nvPr/>
          </p:nvSpPr>
          <p:spPr>
            <a:xfrm>
              <a:off x="1536826" y="5531612"/>
              <a:ext cx="614680" cy="631190"/>
            </a:xfrm>
            <a:custGeom>
              <a:avLst/>
              <a:gdLst/>
              <a:ahLst/>
              <a:cxnLst/>
              <a:rect l="l" t="t" r="r" b="b"/>
              <a:pathLst>
                <a:path w="614680" h="631189">
                  <a:moveTo>
                    <a:pt x="0" y="630783"/>
                  </a:moveTo>
                  <a:lnTo>
                    <a:pt x="68960" y="0"/>
                  </a:lnTo>
                  <a:lnTo>
                    <a:pt x="614679" y="323621"/>
                  </a:lnTo>
                  <a:lnTo>
                    <a:pt x="0" y="630783"/>
                  </a:lnTo>
                  <a:close/>
                </a:path>
              </a:pathLst>
            </a:custGeom>
            <a:ln w="28575">
              <a:solidFill>
                <a:srgbClr val="000000"/>
              </a:solidFill>
            </a:ln>
          </p:spPr>
          <p:txBody>
            <a:bodyPr wrap="square" lIns="0" tIns="0" rIns="0" bIns="0" rtlCol="0"/>
            <a:lstStyle/>
            <a:p>
              <a:endParaRPr/>
            </a:p>
          </p:txBody>
        </p:sp>
        <p:sp>
          <p:nvSpPr>
            <p:cNvPr id="64" name="object 64"/>
            <p:cNvSpPr/>
            <p:nvPr/>
          </p:nvSpPr>
          <p:spPr>
            <a:xfrm>
              <a:off x="1209420" y="5293487"/>
              <a:ext cx="736600" cy="419734"/>
            </a:xfrm>
            <a:custGeom>
              <a:avLst/>
              <a:gdLst/>
              <a:ahLst/>
              <a:cxnLst/>
              <a:rect l="l" t="t" r="r" b="b"/>
              <a:pathLst>
                <a:path w="736600" h="419735">
                  <a:moveTo>
                    <a:pt x="702564" y="0"/>
                  </a:moveTo>
                  <a:lnTo>
                    <a:pt x="0" y="351002"/>
                  </a:lnTo>
                  <a:lnTo>
                    <a:pt x="34048" y="419176"/>
                  </a:lnTo>
                  <a:lnTo>
                    <a:pt x="736599" y="68072"/>
                  </a:lnTo>
                  <a:lnTo>
                    <a:pt x="702564" y="0"/>
                  </a:lnTo>
                  <a:close/>
                </a:path>
              </a:pathLst>
            </a:custGeom>
            <a:solidFill>
              <a:srgbClr val="000000"/>
            </a:solidFill>
          </p:spPr>
          <p:txBody>
            <a:bodyPr wrap="square" lIns="0" tIns="0" rIns="0" bIns="0" rtlCol="0"/>
            <a:lstStyle/>
            <a:p>
              <a:endParaRPr/>
            </a:p>
          </p:txBody>
        </p:sp>
        <p:sp>
          <p:nvSpPr>
            <p:cNvPr id="65" name="object 65"/>
            <p:cNvSpPr/>
            <p:nvPr/>
          </p:nvSpPr>
          <p:spPr>
            <a:xfrm>
              <a:off x="1209420" y="5293487"/>
              <a:ext cx="736600" cy="419734"/>
            </a:xfrm>
            <a:custGeom>
              <a:avLst/>
              <a:gdLst/>
              <a:ahLst/>
              <a:cxnLst/>
              <a:rect l="l" t="t" r="r" b="b"/>
              <a:pathLst>
                <a:path w="736600" h="419735">
                  <a:moveTo>
                    <a:pt x="0" y="351002"/>
                  </a:moveTo>
                  <a:lnTo>
                    <a:pt x="702564" y="0"/>
                  </a:lnTo>
                  <a:lnTo>
                    <a:pt x="736599" y="68072"/>
                  </a:lnTo>
                  <a:lnTo>
                    <a:pt x="34048" y="419176"/>
                  </a:lnTo>
                  <a:lnTo>
                    <a:pt x="0" y="351002"/>
                  </a:lnTo>
                  <a:close/>
                </a:path>
              </a:pathLst>
            </a:custGeom>
            <a:ln w="28575">
              <a:solidFill>
                <a:srgbClr val="000000"/>
              </a:solidFill>
            </a:ln>
          </p:spPr>
          <p:txBody>
            <a:bodyPr wrap="square" lIns="0" tIns="0" rIns="0" bIns="0" rtlCol="0"/>
            <a:lstStyle/>
            <a:p>
              <a:endParaRPr/>
            </a:p>
          </p:txBody>
        </p:sp>
        <p:sp>
          <p:nvSpPr>
            <p:cNvPr id="66" name="object 66"/>
            <p:cNvSpPr/>
            <p:nvPr/>
          </p:nvSpPr>
          <p:spPr>
            <a:xfrm>
              <a:off x="1064304" y="5048757"/>
              <a:ext cx="1205230" cy="1290955"/>
            </a:xfrm>
            <a:custGeom>
              <a:avLst/>
              <a:gdLst/>
              <a:ahLst/>
              <a:cxnLst/>
              <a:rect l="l" t="t" r="r" b="b"/>
              <a:pathLst>
                <a:path w="1205230" h="1290954">
                  <a:moveTo>
                    <a:pt x="42615" y="939749"/>
                  </a:moveTo>
                  <a:lnTo>
                    <a:pt x="25386" y="900124"/>
                  </a:lnTo>
                  <a:lnTo>
                    <a:pt x="12611" y="859414"/>
                  </a:lnTo>
                  <a:lnTo>
                    <a:pt x="4189" y="817836"/>
                  </a:lnTo>
                  <a:lnTo>
                    <a:pt x="19" y="775608"/>
                  </a:lnTo>
                  <a:lnTo>
                    <a:pt x="0" y="732949"/>
                  </a:lnTo>
                  <a:lnTo>
                    <a:pt x="4030" y="690078"/>
                  </a:lnTo>
                  <a:lnTo>
                    <a:pt x="12010" y="647212"/>
                  </a:lnTo>
                  <a:lnTo>
                    <a:pt x="23838" y="604570"/>
                  </a:lnTo>
                  <a:lnTo>
                    <a:pt x="39413" y="562370"/>
                  </a:lnTo>
                  <a:lnTo>
                    <a:pt x="58634" y="520830"/>
                  </a:lnTo>
                  <a:lnTo>
                    <a:pt x="81401" y="480170"/>
                  </a:lnTo>
                  <a:lnTo>
                    <a:pt x="107612" y="440606"/>
                  </a:lnTo>
                  <a:lnTo>
                    <a:pt x="137166" y="402358"/>
                  </a:lnTo>
                  <a:lnTo>
                    <a:pt x="169963" y="365644"/>
                  </a:lnTo>
                  <a:lnTo>
                    <a:pt x="205901" y="330683"/>
                  </a:lnTo>
                  <a:lnTo>
                    <a:pt x="244880" y="297691"/>
                  </a:lnTo>
                  <a:lnTo>
                    <a:pt x="286798" y="266889"/>
                  </a:lnTo>
                  <a:lnTo>
                    <a:pt x="331555" y="238494"/>
                  </a:lnTo>
                  <a:lnTo>
                    <a:pt x="379050" y="212725"/>
                  </a:lnTo>
                  <a:lnTo>
                    <a:pt x="428165" y="190220"/>
                  </a:lnTo>
                  <a:lnTo>
                    <a:pt x="477737" y="171482"/>
                  </a:lnTo>
                  <a:lnTo>
                    <a:pt x="527531" y="156459"/>
                  </a:lnTo>
                  <a:lnTo>
                    <a:pt x="577312" y="145101"/>
                  </a:lnTo>
                  <a:lnTo>
                    <a:pt x="626843" y="137358"/>
                  </a:lnTo>
                  <a:lnTo>
                    <a:pt x="675890" y="133178"/>
                  </a:lnTo>
                  <a:lnTo>
                    <a:pt x="724218" y="132513"/>
                  </a:lnTo>
                  <a:lnTo>
                    <a:pt x="771591" y="135311"/>
                  </a:lnTo>
                  <a:lnTo>
                    <a:pt x="817774" y="141521"/>
                  </a:lnTo>
                  <a:lnTo>
                    <a:pt x="862532" y="151094"/>
                  </a:lnTo>
                  <a:lnTo>
                    <a:pt x="905629" y="163979"/>
                  </a:lnTo>
                  <a:lnTo>
                    <a:pt x="946830" y="180126"/>
                  </a:lnTo>
                  <a:lnTo>
                    <a:pt x="985900" y="199484"/>
                  </a:lnTo>
                  <a:lnTo>
                    <a:pt x="1022603" y="222002"/>
                  </a:lnTo>
                  <a:lnTo>
                    <a:pt x="1056705" y="247630"/>
                  </a:lnTo>
                  <a:lnTo>
                    <a:pt x="1087969" y="276318"/>
                  </a:lnTo>
                  <a:lnTo>
                    <a:pt x="1116161" y="308016"/>
                  </a:lnTo>
                  <a:lnTo>
                    <a:pt x="1141045" y="342673"/>
                  </a:lnTo>
                  <a:lnTo>
                    <a:pt x="1162386" y="380238"/>
                  </a:lnTo>
                  <a:lnTo>
                    <a:pt x="1179617" y="419869"/>
                  </a:lnTo>
                  <a:lnTo>
                    <a:pt x="1192393" y="460586"/>
                  </a:lnTo>
                  <a:lnTo>
                    <a:pt x="1200816" y="502170"/>
                  </a:lnTo>
                  <a:lnTo>
                    <a:pt x="1204987" y="544403"/>
                  </a:lnTo>
                  <a:lnTo>
                    <a:pt x="1205007" y="587066"/>
                  </a:lnTo>
                  <a:lnTo>
                    <a:pt x="1200977" y="629942"/>
                  </a:lnTo>
                  <a:lnTo>
                    <a:pt x="1192997" y="672812"/>
                  </a:lnTo>
                  <a:lnTo>
                    <a:pt x="1181169" y="715457"/>
                  </a:lnTo>
                  <a:lnTo>
                    <a:pt x="1165594" y="757661"/>
                  </a:lnTo>
                  <a:lnTo>
                    <a:pt x="1146373" y="799204"/>
                  </a:lnTo>
                  <a:lnTo>
                    <a:pt x="1123607" y="839868"/>
                  </a:lnTo>
                  <a:lnTo>
                    <a:pt x="1097396" y="879435"/>
                  </a:lnTo>
                  <a:lnTo>
                    <a:pt x="1067842" y="917688"/>
                  </a:lnTo>
                  <a:lnTo>
                    <a:pt x="1035045" y="954407"/>
                  </a:lnTo>
                  <a:lnTo>
                    <a:pt x="999108" y="989374"/>
                  </a:lnTo>
                  <a:lnTo>
                    <a:pt x="960130" y="1022371"/>
                  </a:lnTo>
                  <a:lnTo>
                    <a:pt x="918212" y="1053181"/>
                  </a:lnTo>
                  <a:lnTo>
                    <a:pt x="873456" y="1081584"/>
                  </a:lnTo>
                  <a:lnTo>
                    <a:pt x="825963" y="1107363"/>
                  </a:lnTo>
                  <a:lnTo>
                    <a:pt x="776848" y="1129856"/>
                  </a:lnTo>
                  <a:lnTo>
                    <a:pt x="727276" y="1148585"/>
                  </a:lnTo>
                  <a:lnTo>
                    <a:pt x="677481" y="1163600"/>
                  </a:lnTo>
                  <a:lnTo>
                    <a:pt x="627700" y="1174951"/>
                  </a:lnTo>
                  <a:lnTo>
                    <a:pt x="578168" y="1182688"/>
                  </a:lnTo>
                  <a:lnTo>
                    <a:pt x="529120" y="1186862"/>
                  </a:lnTo>
                  <a:lnTo>
                    <a:pt x="480791" y="1187523"/>
                  </a:lnTo>
                  <a:lnTo>
                    <a:pt x="433417" y="1184722"/>
                  </a:lnTo>
                  <a:lnTo>
                    <a:pt x="387233" y="1178508"/>
                  </a:lnTo>
                  <a:lnTo>
                    <a:pt x="342475" y="1168932"/>
                  </a:lnTo>
                  <a:lnTo>
                    <a:pt x="299377" y="1156044"/>
                  </a:lnTo>
                  <a:lnTo>
                    <a:pt x="258175" y="1139894"/>
                  </a:lnTo>
                  <a:lnTo>
                    <a:pt x="219104" y="1120534"/>
                  </a:lnTo>
                  <a:lnTo>
                    <a:pt x="182400" y="1098012"/>
                  </a:lnTo>
                  <a:lnTo>
                    <a:pt x="148297" y="1072380"/>
                  </a:lnTo>
                  <a:lnTo>
                    <a:pt x="117033" y="1043687"/>
                  </a:lnTo>
                  <a:lnTo>
                    <a:pt x="88840" y="1011984"/>
                  </a:lnTo>
                  <a:lnTo>
                    <a:pt x="63956" y="977321"/>
                  </a:lnTo>
                  <a:lnTo>
                    <a:pt x="42615" y="939749"/>
                  </a:lnTo>
                  <a:close/>
                </a:path>
                <a:path w="1205230" h="1290954">
                  <a:moveTo>
                    <a:pt x="293325" y="0"/>
                  </a:moveTo>
                  <a:lnTo>
                    <a:pt x="938231" y="1290840"/>
                  </a:lnTo>
                </a:path>
              </a:pathLst>
            </a:custGeom>
            <a:ln w="28575">
              <a:solidFill>
                <a:srgbClr val="000000"/>
              </a:solidFill>
            </a:ln>
          </p:spPr>
          <p:txBody>
            <a:bodyPr wrap="square" lIns="0" tIns="0" rIns="0" bIns="0" rtlCol="0"/>
            <a:lstStyle/>
            <a:p>
              <a:endParaRPr/>
            </a:p>
          </p:txBody>
        </p:sp>
      </p:grpSp>
      <p:sp>
        <p:nvSpPr>
          <p:cNvPr id="67" name="object 67"/>
          <p:cNvSpPr txBox="1"/>
          <p:nvPr/>
        </p:nvSpPr>
        <p:spPr>
          <a:xfrm>
            <a:off x="9243059" y="4466844"/>
            <a:ext cx="782320" cy="824865"/>
          </a:xfrm>
          <a:prstGeom prst="rect">
            <a:avLst/>
          </a:prstGeom>
          <a:solidFill>
            <a:srgbClr val="FF9900"/>
          </a:solidFill>
          <a:ln w="9144">
            <a:solidFill>
              <a:srgbClr val="000000"/>
            </a:solidFill>
          </a:ln>
        </p:spPr>
        <p:txBody>
          <a:bodyPr vert="horz" wrap="square" lIns="0" tIns="5080" rIns="0" bIns="0" rtlCol="0">
            <a:spAutoFit/>
          </a:bodyPr>
          <a:lstStyle/>
          <a:p>
            <a:pPr>
              <a:lnSpc>
                <a:spcPct val="100000"/>
              </a:lnSpc>
              <a:spcBef>
                <a:spcPts val="40"/>
              </a:spcBef>
            </a:pPr>
            <a:endParaRPr sz="1800">
              <a:latin typeface="Times New Roman"/>
              <a:cs typeface="Times New Roman"/>
            </a:endParaRPr>
          </a:p>
          <a:p>
            <a:pPr marL="155575">
              <a:lnSpc>
                <a:spcPct val="100000"/>
              </a:lnSpc>
              <a:spcBef>
                <a:spcPts val="5"/>
              </a:spcBef>
            </a:pPr>
            <a:r>
              <a:rPr sz="1800" dirty="0">
                <a:latin typeface="Times New Roman"/>
                <a:cs typeface="Times New Roman"/>
              </a:rPr>
              <a:t>Load</a:t>
            </a:r>
            <a:endParaRPr sz="1800">
              <a:latin typeface="Times New Roman"/>
              <a:cs typeface="Times New Roman"/>
            </a:endParaRPr>
          </a:p>
        </p:txBody>
      </p:sp>
      <p:sp>
        <p:nvSpPr>
          <p:cNvPr id="68" name="object 68"/>
          <p:cNvSpPr txBox="1"/>
          <p:nvPr/>
        </p:nvSpPr>
        <p:spPr>
          <a:xfrm>
            <a:off x="10400637" y="4236427"/>
            <a:ext cx="257175" cy="1296035"/>
          </a:xfrm>
          <a:prstGeom prst="rect">
            <a:avLst/>
          </a:prstGeom>
        </p:spPr>
        <p:txBody>
          <a:bodyPr vert="vert270" wrap="square" lIns="0" tIns="0" rIns="0" bIns="0" rtlCol="0">
            <a:spAutoFit/>
          </a:bodyPr>
          <a:lstStyle/>
          <a:p>
            <a:pPr marL="12700">
              <a:lnSpc>
                <a:spcPts val="1839"/>
              </a:lnSpc>
            </a:pPr>
            <a:r>
              <a:rPr sz="1600" spc="-5" dirty="0">
                <a:latin typeface="Carlito"/>
                <a:cs typeface="Carlito"/>
              </a:rPr>
              <a:t>Electric</a:t>
            </a:r>
            <a:r>
              <a:rPr sz="1600" spc="-45" dirty="0">
                <a:latin typeface="Carlito"/>
                <a:cs typeface="Carlito"/>
              </a:rPr>
              <a:t> </a:t>
            </a:r>
            <a:r>
              <a:rPr sz="1600" spc="-5" dirty="0">
                <a:latin typeface="Times New Roman"/>
                <a:cs typeface="Times New Roman"/>
              </a:rPr>
              <a:t>Current</a:t>
            </a:r>
            <a:endParaRPr sz="1600">
              <a:latin typeface="Times New Roman"/>
              <a:cs typeface="Times New Roman"/>
            </a:endParaRPr>
          </a:p>
        </p:txBody>
      </p:sp>
      <p:sp>
        <p:nvSpPr>
          <p:cNvPr id="69" name="object 69"/>
          <p:cNvSpPr/>
          <p:nvPr/>
        </p:nvSpPr>
        <p:spPr>
          <a:xfrm>
            <a:off x="10131552" y="4605528"/>
            <a:ext cx="173990" cy="576580"/>
          </a:xfrm>
          <a:custGeom>
            <a:avLst/>
            <a:gdLst/>
            <a:ahLst/>
            <a:cxnLst/>
            <a:rect l="l" t="t" r="r" b="b"/>
            <a:pathLst>
              <a:path w="173990" h="576579">
                <a:moveTo>
                  <a:pt x="86868" y="173736"/>
                </a:moveTo>
                <a:lnTo>
                  <a:pt x="57912" y="212343"/>
                </a:lnTo>
                <a:lnTo>
                  <a:pt x="57912" y="576072"/>
                </a:lnTo>
                <a:lnTo>
                  <a:pt x="115824" y="576072"/>
                </a:lnTo>
                <a:lnTo>
                  <a:pt x="115824" y="212343"/>
                </a:lnTo>
                <a:lnTo>
                  <a:pt x="86868" y="173736"/>
                </a:lnTo>
                <a:close/>
              </a:path>
              <a:path w="173990" h="576579">
                <a:moveTo>
                  <a:pt x="86868" y="0"/>
                </a:moveTo>
                <a:lnTo>
                  <a:pt x="0" y="289560"/>
                </a:lnTo>
                <a:lnTo>
                  <a:pt x="57912" y="212343"/>
                </a:lnTo>
                <a:lnTo>
                  <a:pt x="57912" y="173736"/>
                </a:lnTo>
                <a:lnTo>
                  <a:pt x="138988" y="173736"/>
                </a:lnTo>
                <a:lnTo>
                  <a:pt x="86868" y="0"/>
                </a:lnTo>
                <a:close/>
              </a:path>
              <a:path w="173990" h="576579">
                <a:moveTo>
                  <a:pt x="138988" y="173736"/>
                </a:moveTo>
                <a:lnTo>
                  <a:pt x="115824" y="173736"/>
                </a:lnTo>
                <a:lnTo>
                  <a:pt x="115824" y="212343"/>
                </a:lnTo>
                <a:lnTo>
                  <a:pt x="173736" y="289560"/>
                </a:lnTo>
                <a:lnTo>
                  <a:pt x="138988" y="173736"/>
                </a:lnTo>
                <a:close/>
              </a:path>
              <a:path w="173990" h="576579">
                <a:moveTo>
                  <a:pt x="86868" y="173736"/>
                </a:moveTo>
                <a:lnTo>
                  <a:pt x="57912" y="173736"/>
                </a:lnTo>
                <a:lnTo>
                  <a:pt x="57912" y="212343"/>
                </a:lnTo>
                <a:lnTo>
                  <a:pt x="86868" y="173736"/>
                </a:lnTo>
                <a:close/>
              </a:path>
              <a:path w="173990" h="576579">
                <a:moveTo>
                  <a:pt x="115824" y="173736"/>
                </a:moveTo>
                <a:lnTo>
                  <a:pt x="86868" y="173736"/>
                </a:lnTo>
                <a:lnTo>
                  <a:pt x="115824" y="212343"/>
                </a:lnTo>
                <a:lnTo>
                  <a:pt x="115824" y="173736"/>
                </a:lnTo>
                <a:close/>
              </a:path>
            </a:pathLst>
          </a:custGeom>
          <a:solidFill>
            <a:srgbClr val="000000"/>
          </a:solidFill>
        </p:spPr>
        <p:txBody>
          <a:bodyPr wrap="square" lIns="0" tIns="0" rIns="0" bIns="0" rtlCol="0"/>
          <a:lstStyle/>
          <a:p>
            <a:endParaRPr/>
          </a:p>
        </p:txBody>
      </p:sp>
      <p:sp>
        <p:nvSpPr>
          <p:cNvPr id="70" name="object 70"/>
          <p:cNvSpPr txBox="1">
            <a:spLocks noGrp="1"/>
          </p:cNvSpPr>
          <p:nvPr>
            <p:ph type="title"/>
          </p:nvPr>
        </p:nvSpPr>
        <p:spPr>
          <a:xfrm>
            <a:off x="3752850" y="313689"/>
            <a:ext cx="4432300" cy="513715"/>
          </a:xfrm>
          <a:prstGeom prst="rect">
            <a:avLst/>
          </a:prstGeom>
        </p:spPr>
        <p:txBody>
          <a:bodyPr vert="horz" wrap="square" lIns="0" tIns="12700" rIns="0" bIns="0" rtlCol="0">
            <a:spAutoFit/>
          </a:bodyPr>
          <a:lstStyle/>
          <a:p>
            <a:pPr marL="12700">
              <a:lnSpc>
                <a:spcPct val="100000"/>
              </a:lnSpc>
              <a:spcBef>
                <a:spcPts val="100"/>
              </a:spcBef>
            </a:pPr>
            <a:r>
              <a:rPr sz="3200" b="1" dirty="0">
                <a:latin typeface="Times New Roman"/>
                <a:cs typeface="Times New Roman"/>
              </a:rPr>
              <a:t>Mechanism of</a:t>
            </a:r>
            <a:r>
              <a:rPr sz="3200" b="1" spc="-75" dirty="0">
                <a:latin typeface="Times New Roman"/>
                <a:cs typeface="Times New Roman"/>
              </a:rPr>
              <a:t> </a:t>
            </a:r>
            <a:r>
              <a:rPr sz="3200" b="1" dirty="0">
                <a:latin typeface="Times New Roman"/>
                <a:cs typeface="Times New Roman"/>
              </a:rPr>
              <a:t>generation</a:t>
            </a:r>
            <a:endParaRPr sz="3200">
              <a:latin typeface="Times New Roman"/>
              <a:cs typeface="Times New Roman"/>
            </a:endParaRPr>
          </a:p>
        </p:txBody>
      </p:sp>
      <p:sp>
        <p:nvSpPr>
          <p:cNvPr id="71" name="object 71"/>
          <p:cNvSpPr txBox="1"/>
          <p:nvPr/>
        </p:nvSpPr>
        <p:spPr>
          <a:xfrm>
            <a:off x="459740" y="1136650"/>
            <a:ext cx="10741660" cy="1804981"/>
          </a:xfrm>
          <a:prstGeom prst="rect">
            <a:avLst/>
          </a:prstGeom>
        </p:spPr>
        <p:txBody>
          <a:bodyPr vert="horz" wrap="square" lIns="0" tIns="47625" rIns="0" bIns="0" rtlCol="0">
            <a:spAutoFit/>
          </a:bodyPr>
          <a:lstStyle/>
          <a:p>
            <a:pPr marL="12700" marR="5080" algn="just">
              <a:lnSpc>
                <a:spcPts val="2160"/>
              </a:lnSpc>
              <a:spcBef>
                <a:spcPts val="375"/>
              </a:spcBef>
            </a:pPr>
            <a:r>
              <a:rPr sz="2000" dirty="0">
                <a:latin typeface="Times New Roman"/>
                <a:cs typeface="Times New Roman"/>
              </a:rPr>
              <a:t>The </a:t>
            </a:r>
            <a:r>
              <a:rPr sz="2000" spc="-5" dirty="0">
                <a:latin typeface="Times New Roman"/>
                <a:cs typeface="Times New Roman"/>
              </a:rPr>
              <a:t>solar cell is composed of </a:t>
            </a:r>
            <a:r>
              <a:rPr sz="2000" dirty="0">
                <a:latin typeface="Times New Roman"/>
                <a:cs typeface="Times New Roman"/>
              </a:rPr>
              <a:t>a </a:t>
            </a:r>
            <a:r>
              <a:rPr sz="2000" spc="-5" dirty="0">
                <a:latin typeface="Times New Roman"/>
                <a:cs typeface="Times New Roman"/>
              </a:rPr>
              <a:t>P-type semiconductor and an N-type </a:t>
            </a:r>
            <a:r>
              <a:rPr sz="2000" spc="-15" dirty="0">
                <a:latin typeface="Times New Roman"/>
                <a:cs typeface="Times New Roman"/>
              </a:rPr>
              <a:t>semiconductor. </a:t>
            </a:r>
            <a:r>
              <a:rPr sz="2000" spc="-5" dirty="0">
                <a:latin typeface="Times New Roman"/>
                <a:cs typeface="Times New Roman"/>
              </a:rPr>
              <a:t>Solar light hitting  </a:t>
            </a:r>
            <a:r>
              <a:rPr sz="2000" dirty="0">
                <a:latin typeface="Times New Roman"/>
                <a:cs typeface="Times New Roman"/>
              </a:rPr>
              <a:t>the </a:t>
            </a:r>
            <a:r>
              <a:rPr sz="2000" spc="-5" dirty="0">
                <a:latin typeface="Times New Roman"/>
                <a:cs typeface="Times New Roman"/>
              </a:rPr>
              <a:t>cell </a:t>
            </a:r>
            <a:r>
              <a:rPr sz="2000" dirty="0">
                <a:latin typeface="Times New Roman"/>
                <a:cs typeface="Times New Roman"/>
              </a:rPr>
              <a:t>produces </a:t>
            </a:r>
            <a:r>
              <a:rPr sz="2000" spc="-5" dirty="0">
                <a:latin typeface="Times New Roman"/>
                <a:cs typeface="Times New Roman"/>
              </a:rPr>
              <a:t>two </a:t>
            </a:r>
            <a:r>
              <a:rPr sz="2000" spc="-10" dirty="0">
                <a:latin typeface="Times New Roman"/>
                <a:cs typeface="Times New Roman"/>
              </a:rPr>
              <a:t>types </a:t>
            </a:r>
            <a:r>
              <a:rPr sz="2000" spc="-5" dirty="0">
                <a:latin typeface="Times New Roman"/>
                <a:cs typeface="Times New Roman"/>
              </a:rPr>
              <a:t>of </a:t>
            </a:r>
            <a:r>
              <a:rPr lang="en-US" sz="2000" spc="-5" dirty="0" smtClean="0">
                <a:latin typeface="Times New Roman"/>
                <a:cs typeface="Times New Roman"/>
              </a:rPr>
              <a:t>charges</a:t>
            </a:r>
            <a:r>
              <a:rPr sz="2000" spc="-5" dirty="0" smtClean="0">
                <a:latin typeface="Times New Roman"/>
                <a:cs typeface="Times New Roman"/>
              </a:rPr>
              <a:t>, </a:t>
            </a:r>
            <a:r>
              <a:rPr sz="2000" spc="-5" dirty="0">
                <a:latin typeface="Times New Roman"/>
                <a:cs typeface="Times New Roman"/>
              </a:rPr>
              <a:t>negatively </a:t>
            </a:r>
            <a:r>
              <a:rPr sz="2000" spc="-10" dirty="0" smtClean="0">
                <a:latin typeface="Times New Roman"/>
                <a:cs typeface="Times New Roman"/>
              </a:rPr>
              <a:t>charged </a:t>
            </a:r>
            <a:r>
              <a:rPr sz="2000" spc="-5" dirty="0" smtClean="0">
                <a:latin typeface="Times New Roman"/>
                <a:cs typeface="Times New Roman"/>
              </a:rPr>
              <a:t>electrons</a:t>
            </a:r>
            <a:r>
              <a:rPr lang="en-US" sz="2000" spc="-5" dirty="0" smtClean="0">
                <a:latin typeface="Times New Roman"/>
                <a:cs typeface="Times New Roman"/>
              </a:rPr>
              <a:t> </a:t>
            </a:r>
            <a:r>
              <a:rPr lang="en-US" sz="2000" dirty="0">
                <a:latin typeface="Times New Roman"/>
                <a:cs typeface="Times New Roman"/>
              </a:rPr>
              <a:t>and </a:t>
            </a:r>
            <a:r>
              <a:rPr lang="en-US" sz="2000" spc="-5" dirty="0" smtClean="0">
                <a:latin typeface="Times New Roman"/>
                <a:cs typeface="Times New Roman"/>
              </a:rPr>
              <a:t>positively charged wholes</a:t>
            </a:r>
            <a:r>
              <a:rPr sz="2000" spc="-5" dirty="0" smtClean="0">
                <a:latin typeface="Times New Roman"/>
                <a:cs typeface="Times New Roman"/>
              </a:rPr>
              <a:t> </a:t>
            </a:r>
            <a:r>
              <a:rPr sz="2000" spc="-10" dirty="0">
                <a:latin typeface="Times New Roman"/>
                <a:cs typeface="Times New Roman"/>
              </a:rPr>
              <a:t>in </a:t>
            </a:r>
            <a:r>
              <a:rPr sz="2000" spc="-5" dirty="0">
                <a:latin typeface="Times New Roman"/>
                <a:cs typeface="Times New Roman"/>
              </a:rPr>
              <a:t>the  </a:t>
            </a:r>
            <a:r>
              <a:rPr sz="2000" dirty="0">
                <a:latin typeface="Times New Roman"/>
                <a:cs typeface="Times New Roman"/>
              </a:rPr>
              <a:t>semiconductors.</a:t>
            </a:r>
          </a:p>
          <a:p>
            <a:pPr marL="12700" marR="5080" algn="just">
              <a:lnSpc>
                <a:spcPts val="2160"/>
              </a:lnSpc>
              <a:spcBef>
                <a:spcPts val="484"/>
              </a:spcBef>
            </a:pPr>
            <a:r>
              <a:rPr sz="2000" u="sng" spc="-5" dirty="0">
                <a:solidFill>
                  <a:srgbClr val="FF0000"/>
                </a:solidFill>
                <a:uFill>
                  <a:solidFill>
                    <a:srgbClr val="FF0000"/>
                  </a:solidFill>
                </a:uFill>
                <a:latin typeface="Times New Roman"/>
                <a:cs typeface="Times New Roman"/>
              </a:rPr>
              <a:t>Negatively </a:t>
            </a:r>
            <a:r>
              <a:rPr sz="2000" u="sng" spc="-10" dirty="0">
                <a:solidFill>
                  <a:srgbClr val="FF0000"/>
                </a:solidFill>
                <a:uFill>
                  <a:solidFill>
                    <a:srgbClr val="FF0000"/>
                  </a:solidFill>
                </a:uFill>
                <a:latin typeface="Times New Roman"/>
                <a:cs typeface="Times New Roman"/>
              </a:rPr>
              <a:t>charged </a:t>
            </a:r>
            <a:r>
              <a:rPr sz="2000" u="sng" spc="-5" dirty="0">
                <a:solidFill>
                  <a:srgbClr val="FF0000"/>
                </a:solidFill>
                <a:uFill>
                  <a:solidFill>
                    <a:srgbClr val="FF0000"/>
                  </a:solidFill>
                </a:uFill>
                <a:latin typeface="Times New Roman"/>
                <a:cs typeface="Times New Roman"/>
              </a:rPr>
              <a:t>(-) electrons</a:t>
            </a:r>
            <a:r>
              <a:rPr sz="2000" spc="-5" dirty="0">
                <a:solidFill>
                  <a:srgbClr val="FF0000"/>
                </a:solidFill>
                <a:latin typeface="Times New Roman"/>
                <a:cs typeface="Times New Roman"/>
              </a:rPr>
              <a:t> </a:t>
            </a:r>
            <a:r>
              <a:rPr sz="2000" spc="-5" dirty="0">
                <a:latin typeface="Times New Roman"/>
                <a:cs typeface="Times New Roman"/>
              </a:rPr>
              <a:t>gather around the </a:t>
            </a:r>
            <a:r>
              <a:rPr sz="2000" u="sng" spc="-5" dirty="0">
                <a:solidFill>
                  <a:srgbClr val="FF0000"/>
                </a:solidFill>
                <a:uFill>
                  <a:solidFill>
                    <a:srgbClr val="FF0000"/>
                  </a:solidFill>
                </a:uFill>
                <a:latin typeface="Times New Roman"/>
                <a:cs typeface="Times New Roman"/>
              </a:rPr>
              <a:t>N-type semiconductor</a:t>
            </a:r>
            <a:r>
              <a:rPr sz="2000" spc="-5" dirty="0">
                <a:solidFill>
                  <a:srgbClr val="FF0000"/>
                </a:solidFill>
                <a:latin typeface="Times New Roman"/>
                <a:cs typeface="Times New Roman"/>
              </a:rPr>
              <a:t> </a:t>
            </a:r>
            <a:r>
              <a:rPr sz="2000" spc="-5" dirty="0">
                <a:latin typeface="Times New Roman"/>
                <a:cs typeface="Times New Roman"/>
              </a:rPr>
              <a:t>while </a:t>
            </a:r>
            <a:r>
              <a:rPr sz="2000" u="sng" spc="-5" dirty="0">
                <a:solidFill>
                  <a:srgbClr val="FF0000"/>
                </a:solidFill>
                <a:uFill>
                  <a:solidFill>
                    <a:srgbClr val="FF0000"/>
                  </a:solidFill>
                </a:uFill>
                <a:latin typeface="Times New Roman"/>
                <a:cs typeface="Times New Roman"/>
              </a:rPr>
              <a:t>positively </a:t>
            </a:r>
            <a:r>
              <a:rPr sz="2000" u="sng" spc="-10" dirty="0">
                <a:solidFill>
                  <a:srgbClr val="FF0000"/>
                </a:solidFill>
                <a:uFill>
                  <a:solidFill>
                    <a:srgbClr val="FF0000"/>
                  </a:solidFill>
                </a:uFill>
                <a:latin typeface="Times New Roman"/>
                <a:cs typeface="Times New Roman"/>
              </a:rPr>
              <a:t>charged (+) </a:t>
            </a:r>
            <a:r>
              <a:rPr sz="2000" spc="-10" dirty="0">
                <a:solidFill>
                  <a:srgbClr val="FF0000"/>
                </a:solidFill>
                <a:latin typeface="Times New Roman"/>
                <a:cs typeface="Times New Roman"/>
              </a:rPr>
              <a:t> </a:t>
            </a:r>
            <a:r>
              <a:rPr lang="en-US" sz="2000" u="sng" spc="-5" dirty="0" smtClean="0">
                <a:solidFill>
                  <a:srgbClr val="FF0000"/>
                </a:solidFill>
                <a:uFill>
                  <a:solidFill>
                    <a:srgbClr val="FF0000"/>
                  </a:solidFill>
                </a:uFill>
                <a:latin typeface="Times New Roman"/>
                <a:cs typeface="Times New Roman"/>
              </a:rPr>
              <a:t>wholes</a:t>
            </a:r>
            <a:r>
              <a:rPr sz="2000" spc="-5" dirty="0" smtClean="0">
                <a:solidFill>
                  <a:srgbClr val="FF0000"/>
                </a:solidFill>
                <a:latin typeface="Times New Roman"/>
                <a:cs typeface="Times New Roman"/>
              </a:rPr>
              <a:t> </a:t>
            </a:r>
            <a:r>
              <a:rPr sz="2000" spc="-5" dirty="0">
                <a:latin typeface="Times New Roman"/>
                <a:cs typeface="Times New Roman"/>
              </a:rPr>
              <a:t>gather </a:t>
            </a:r>
            <a:r>
              <a:rPr sz="2000" dirty="0">
                <a:latin typeface="Times New Roman"/>
                <a:cs typeface="Times New Roman"/>
              </a:rPr>
              <a:t>around </a:t>
            </a:r>
            <a:r>
              <a:rPr sz="2000" spc="-5" dirty="0">
                <a:latin typeface="Times New Roman"/>
                <a:cs typeface="Times New Roman"/>
              </a:rPr>
              <a:t>the </a:t>
            </a:r>
            <a:r>
              <a:rPr sz="2000" u="sng" spc="-5" dirty="0">
                <a:solidFill>
                  <a:srgbClr val="FF0000"/>
                </a:solidFill>
                <a:uFill>
                  <a:solidFill>
                    <a:srgbClr val="FF0000"/>
                  </a:solidFill>
                </a:uFill>
                <a:latin typeface="Times New Roman"/>
                <a:cs typeface="Times New Roman"/>
              </a:rPr>
              <a:t>P-type </a:t>
            </a:r>
            <a:r>
              <a:rPr sz="2000" u="sng" spc="-15" dirty="0">
                <a:solidFill>
                  <a:srgbClr val="FF0000"/>
                </a:solidFill>
                <a:uFill>
                  <a:solidFill>
                    <a:srgbClr val="FF0000"/>
                  </a:solidFill>
                </a:uFill>
                <a:latin typeface="Times New Roman"/>
                <a:cs typeface="Times New Roman"/>
              </a:rPr>
              <a:t>semiconductor</a:t>
            </a:r>
            <a:r>
              <a:rPr sz="2000" spc="-15" dirty="0">
                <a:latin typeface="Times New Roman"/>
                <a:cs typeface="Times New Roman"/>
              </a:rPr>
              <a:t>. </a:t>
            </a:r>
            <a:r>
              <a:rPr sz="2000" spc="-5" dirty="0">
                <a:latin typeface="Times New Roman"/>
                <a:cs typeface="Times New Roman"/>
              </a:rPr>
              <a:t>When </a:t>
            </a:r>
            <a:r>
              <a:rPr sz="2000" dirty="0">
                <a:latin typeface="Times New Roman"/>
                <a:cs typeface="Times New Roman"/>
              </a:rPr>
              <a:t>you </a:t>
            </a:r>
            <a:r>
              <a:rPr sz="2000" spc="-5" dirty="0">
                <a:latin typeface="Times New Roman"/>
                <a:cs typeface="Times New Roman"/>
              </a:rPr>
              <a:t>connect loads such </a:t>
            </a:r>
            <a:r>
              <a:rPr sz="2000" spc="-10" dirty="0">
                <a:latin typeface="Times New Roman"/>
                <a:cs typeface="Times New Roman"/>
              </a:rPr>
              <a:t>as </a:t>
            </a:r>
            <a:r>
              <a:rPr sz="2000" dirty="0">
                <a:latin typeface="Times New Roman"/>
                <a:cs typeface="Times New Roman"/>
              </a:rPr>
              <a:t>a </a:t>
            </a:r>
            <a:r>
              <a:rPr sz="2000" spc="-5" dirty="0">
                <a:latin typeface="Times New Roman"/>
                <a:cs typeface="Times New Roman"/>
              </a:rPr>
              <a:t>light bulb, electric  </a:t>
            </a:r>
            <a:r>
              <a:rPr sz="2000" dirty="0">
                <a:latin typeface="Times New Roman"/>
                <a:cs typeface="Times New Roman"/>
              </a:rPr>
              <a:t>current flows between the two</a:t>
            </a:r>
            <a:r>
              <a:rPr sz="2000" spc="-110" dirty="0">
                <a:latin typeface="Times New Roman"/>
                <a:cs typeface="Times New Roman"/>
              </a:rPr>
              <a:t> </a:t>
            </a:r>
            <a:r>
              <a:rPr sz="2000" dirty="0">
                <a:latin typeface="Times New Roman"/>
                <a:cs typeface="Times New Roman"/>
              </a:rPr>
              <a:t>electrodes.</a:t>
            </a:r>
          </a:p>
        </p:txBody>
      </p:sp>
    </p:spTree>
    <p:extLst>
      <p:ext uri="{BB962C8B-B14F-4D97-AF65-F5344CB8AC3E}">
        <p14:creationId xmlns:p14="http://schemas.microsoft.com/office/powerpoint/2010/main" val="153312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3088" y="665515"/>
            <a:ext cx="3336925" cy="574040"/>
          </a:xfrm>
          <a:prstGeom prst="rect">
            <a:avLst/>
          </a:prstGeom>
        </p:spPr>
        <p:txBody>
          <a:bodyPr vert="horz" wrap="square" lIns="0" tIns="12700" rIns="0" bIns="0" rtlCol="0">
            <a:spAutoFit/>
          </a:bodyPr>
          <a:lstStyle/>
          <a:p>
            <a:pPr marL="12700">
              <a:lnSpc>
                <a:spcPct val="100000"/>
              </a:lnSpc>
              <a:spcBef>
                <a:spcPts val="100"/>
              </a:spcBef>
            </a:pPr>
            <a:r>
              <a:rPr sz="3600" b="0" spc="-35" dirty="0">
                <a:solidFill>
                  <a:schemeClr val="tx1"/>
                </a:solidFill>
                <a:latin typeface="Trebuchet MS"/>
                <a:cs typeface="Trebuchet MS"/>
              </a:rPr>
              <a:t>RECOMBINATION</a:t>
            </a:r>
            <a:endParaRPr sz="3600" dirty="0">
              <a:solidFill>
                <a:schemeClr val="tx1"/>
              </a:solidFill>
              <a:latin typeface="Trebuchet MS"/>
              <a:cs typeface="Trebuchet MS"/>
            </a:endParaRPr>
          </a:p>
        </p:txBody>
      </p:sp>
      <p:sp>
        <p:nvSpPr>
          <p:cNvPr id="3" name="object 3"/>
          <p:cNvSpPr txBox="1"/>
          <p:nvPr/>
        </p:nvSpPr>
        <p:spPr>
          <a:xfrm>
            <a:off x="759053" y="2323338"/>
            <a:ext cx="9457055" cy="2792431"/>
          </a:xfrm>
          <a:prstGeom prst="rect">
            <a:avLst/>
          </a:prstGeom>
        </p:spPr>
        <p:txBody>
          <a:bodyPr vert="horz" wrap="square" lIns="0" tIns="47625" rIns="0" bIns="0" rtlCol="0">
            <a:spAutoFit/>
          </a:bodyPr>
          <a:lstStyle/>
          <a:p>
            <a:pPr marL="241300" marR="5715" indent="-228600">
              <a:lnSpc>
                <a:spcPts val="2160"/>
              </a:lnSpc>
              <a:spcBef>
                <a:spcPts val="375"/>
              </a:spcBef>
              <a:buFont typeface="Arial"/>
              <a:buChar char="•"/>
              <a:tabLst>
                <a:tab pos="240665" algn="l"/>
                <a:tab pos="241300" algn="l"/>
              </a:tabLst>
            </a:pPr>
            <a:r>
              <a:rPr sz="2000" spc="-5" dirty="0">
                <a:latin typeface="Carlito"/>
                <a:cs typeface="Carlito"/>
              </a:rPr>
              <a:t>When </a:t>
            </a:r>
            <a:r>
              <a:rPr sz="2000" dirty="0">
                <a:latin typeface="Carlito"/>
                <a:cs typeface="Carlito"/>
              </a:rPr>
              <a:t>the </a:t>
            </a:r>
            <a:r>
              <a:rPr sz="2000" spc="-10" dirty="0">
                <a:latin typeface="Carlito"/>
                <a:cs typeface="Carlito"/>
              </a:rPr>
              <a:t>light </a:t>
            </a:r>
            <a:r>
              <a:rPr sz="2000" spc="-5" dirty="0">
                <a:latin typeface="Carlito"/>
                <a:cs typeface="Carlito"/>
              </a:rPr>
              <a:t>is switched </a:t>
            </a:r>
            <a:r>
              <a:rPr sz="2000" spc="-40" dirty="0">
                <a:latin typeface="Carlito"/>
                <a:cs typeface="Carlito"/>
              </a:rPr>
              <a:t>off, </a:t>
            </a:r>
            <a:r>
              <a:rPr sz="2000" dirty="0">
                <a:latin typeface="Carlito"/>
                <a:cs typeface="Carlito"/>
              </a:rPr>
              <a:t>the </a:t>
            </a:r>
            <a:r>
              <a:rPr sz="2000" spc="-20" dirty="0">
                <a:latin typeface="Carlito"/>
                <a:cs typeface="Carlito"/>
              </a:rPr>
              <a:t>system </a:t>
            </a:r>
            <a:r>
              <a:rPr sz="2000" spc="-10" dirty="0">
                <a:latin typeface="Carlito"/>
                <a:cs typeface="Carlito"/>
              </a:rPr>
              <a:t>must return </a:t>
            </a:r>
            <a:r>
              <a:rPr sz="2000" spc="-15" dirty="0">
                <a:latin typeface="Carlito"/>
                <a:cs typeface="Carlito"/>
              </a:rPr>
              <a:t>to </a:t>
            </a:r>
            <a:r>
              <a:rPr sz="2000" dirty="0">
                <a:latin typeface="Carlito"/>
                <a:cs typeface="Carlito"/>
              </a:rPr>
              <a:t>a </a:t>
            </a:r>
            <a:r>
              <a:rPr sz="2000" spc="-20" dirty="0">
                <a:latin typeface="Carlito"/>
                <a:cs typeface="Carlito"/>
              </a:rPr>
              <a:t>state </a:t>
            </a:r>
            <a:r>
              <a:rPr sz="2000" spc="-5" dirty="0">
                <a:latin typeface="Carlito"/>
                <a:cs typeface="Carlito"/>
              </a:rPr>
              <a:t>of equilibrium </a:t>
            </a:r>
            <a:r>
              <a:rPr sz="2000" dirty="0">
                <a:latin typeface="Carlito"/>
                <a:cs typeface="Carlito"/>
              </a:rPr>
              <a:t>and </a:t>
            </a:r>
            <a:r>
              <a:rPr sz="2000" spc="-5" dirty="0">
                <a:latin typeface="Carlito"/>
                <a:cs typeface="Carlito"/>
              </a:rPr>
              <a:t>the  electron-hole </a:t>
            </a:r>
            <a:r>
              <a:rPr sz="2000" spc="-15" dirty="0">
                <a:latin typeface="Carlito"/>
                <a:cs typeface="Carlito"/>
              </a:rPr>
              <a:t>pairs </a:t>
            </a:r>
            <a:r>
              <a:rPr sz="2000" spc="-10" dirty="0">
                <a:latin typeface="Carlito"/>
                <a:cs typeface="Carlito"/>
              </a:rPr>
              <a:t>generated </a:t>
            </a:r>
            <a:r>
              <a:rPr sz="2000" spc="-5" dirty="0">
                <a:latin typeface="Carlito"/>
                <a:cs typeface="Carlito"/>
              </a:rPr>
              <a:t>by </a:t>
            </a:r>
            <a:r>
              <a:rPr sz="2000" dirty="0">
                <a:latin typeface="Carlito"/>
                <a:cs typeface="Carlito"/>
              </a:rPr>
              <a:t>the </a:t>
            </a:r>
            <a:r>
              <a:rPr sz="2000" spc="-5" dirty="0">
                <a:latin typeface="Carlito"/>
                <a:cs typeface="Carlito"/>
              </a:rPr>
              <a:t>light </a:t>
            </a:r>
            <a:r>
              <a:rPr sz="2000" spc="-10" dirty="0">
                <a:latin typeface="Carlito"/>
                <a:cs typeface="Carlito"/>
              </a:rPr>
              <a:t>must</a:t>
            </a:r>
            <a:r>
              <a:rPr sz="2000" spc="35" dirty="0">
                <a:latin typeface="Carlito"/>
                <a:cs typeface="Carlito"/>
              </a:rPr>
              <a:t> </a:t>
            </a:r>
            <a:r>
              <a:rPr sz="2000" spc="-25" dirty="0">
                <a:latin typeface="Carlito"/>
                <a:cs typeface="Carlito"/>
              </a:rPr>
              <a:t>disappear.</a:t>
            </a:r>
            <a:endParaRPr sz="2000" dirty="0">
              <a:latin typeface="Carlito"/>
              <a:cs typeface="Carlito"/>
            </a:endParaRPr>
          </a:p>
          <a:p>
            <a:pPr>
              <a:lnSpc>
                <a:spcPct val="100000"/>
              </a:lnSpc>
              <a:buClr>
                <a:srgbClr val="FFFFFF"/>
              </a:buClr>
              <a:buFont typeface="Arial"/>
              <a:buChar char="•"/>
            </a:pPr>
            <a:endParaRPr sz="2000" dirty="0">
              <a:latin typeface="Carlito"/>
              <a:cs typeface="Carlito"/>
            </a:endParaRPr>
          </a:p>
          <a:p>
            <a:pPr marL="241300" marR="5080" indent="-228600">
              <a:lnSpc>
                <a:spcPts val="2160"/>
              </a:lnSpc>
              <a:spcBef>
                <a:spcPts val="1725"/>
              </a:spcBef>
              <a:buFont typeface="Arial"/>
              <a:buChar char="•"/>
              <a:tabLst>
                <a:tab pos="240665" algn="l"/>
                <a:tab pos="241300" algn="l"/>
              </a:tabLst>
            </a:pPr>
            <a:r>
              <a:rPr sz="2000" dirty="0">
                <a:latin typeface="Carlito"/>
                <a:cs typeface="Carlito"/>
              </a:rPr>
              <a:t>With no </a:t>
            </a:r>
            <a:r>
              <a:rPr sz="2000" spc="-10" dirty="0">
                <a:latin typeface="Carlito"/>
                <a:cs typeface="Carlito"/>
              </a:rPr>
              <a:t>external source </a:t>
            </a:r>
            <a:r>
              <a:rPr sz="2000" dirty="0">
                <a:latin typeface="Carlito"/>
                <a:cs typeface="Carlito"/>
              </a:rPr>
              <a:t>of </a:t>
            </a:r>
            <a:r>
              <a:rPr sz="2000" spc="-25" dirty="0">
                <a:latin typeface="Carlito"/>
                <a:cs typeface="Carlito"/>
              </a:rPr>
              <a:t>energy, </a:t>
            </a:r>
            <a:r>
              <a:rPr sz="2000" spc="-5" dirty="0">
                <a:latin typeface="Carlito"/>
                <a:cs typeface="Carlito"/>
              </a:rPr>
              <a:t>the electrons </a:t>
            </a:r>
            <a:r>
              <a:rPr sz="2000" dirty="0">
                <a:latin typeface="Carlito"/>
                <a:cs typeface="Carlito"/>
              </a:rPr>
              <a:t>and </a:t>
            </a:r>
            <a:r>
              <a:rPr sz="2000" spc="-5" dirty="0">
                <a:latin typeface="Carlito"/>
                <a:cs typeface="Carlito"/>
              </a:rPr>
              <a:t>holes wander </a:t>
            </a:r>
            <a:r>
              <a:rPr sz="2000" spc="-10" dirty="0">
                <a:latin typeface="Carlito"/>
                <a:cs typeface="Carlito"/>
              </a:rPr>
              <a:t>around </a:t>
            </a:r>
            <a:r>
              <a:rPr sz="2000" spc="-5" dirty="0">
                <a:latin typeface="Carlito"/>
                <a:cs typeface="Carlito"/>
              </a:rPr>
              <a:t>until they  meet </a:t>
            </a:r>
            <a:r>
              <a:rPr sz="2000" dirty="0">
                <a:latin typeface="Carlito"/>
                <a:cs typeface="Carlito"/>
              </a:rPr>
              <a:t>up and</a:t>
            </a:r>
            <a:r>
              <a:rPr sz="2000" spc="-5" dirty="0">
                <a:latin typeface="Carlito"/>
                <a:cs typeface="Carlito"/>
              </a:rPr>
              <a:t> recombine.</a:t>
            </a:r>
            <a:endParaRPr sz="2000" dirty="0">
              <a:latin typeface="Carlito"/>
              <a:cs typeface="Carlito"/>
            </a:endParaRPr>
          </a:p>
          <a:p>
            <a:pPr>
              <a:lnSpc>
                <a:spcPct val="100000"/>
              </a:lnSpc>
              <a:buClr>
                <a:srgbClr val="FFFFFF"/>
              </a:buClr>
              <a:buFont typeface="Arial"/>
              <a:buChar char="•"/>
            </a:pPr>
            <a:endParaRPr sz="2000" dirty="0">
              <a:latin typeface="Carlito"/>
              <a:cs typeface="Carlito"/>
            </a:endParaRPr>
          </a:p>
          <a:p>
            <a:pPr marL="241300" marR="6350" indent="-228600">
              <a:lnSpc>
                <a:spcPts val="2160"/>
              </a:lnSpc>
              <a:spcBef>
                <a:spcPts val="1710"/>
              </a:spcBef>
              <a:buFont typeface="Arial"/>
              <a:buChar char="•"/>
              <a:tabLst>
                <a:tab pos="240665" algn="l"/>
                <a:tab pos="241300" algn="l"/>
                <a:tab pos="767080" algn="l"/>
                <a:tab pos="1652270" algn="l"/>
                <a:tab pos="2009139" algn="l"/>
                <a:tab pos="3192145" algn="l"/>
                <a:tab pos="3978275" algn="l"/>
                <a:tab pos="4336415" algn="l"/>
                <a:tab pos="4674870" algn="l"/>
                <a:tab pos="5156200" algn="l"/>
                <a:tab pos="6043930" algn="l"/>
                <a:tab pos="6389370" algn="l"/>
                <a:tab pos="6871334" algn="l"/>
                <a:tab pos="8546465" algn="l"/>
              </a:tabLst>
            </a:pPr>
            <a:r>
              <a:rPr sz="2000" dirty="0">
                <a:latin typeface="Carlito"/>
                <a:cs typeface="Carlito"/>
              </a:rPr>
              <a:t>A</a:t>
            </a:r>
            <a:r>
              <a:rPr sz="2000" spc="-40" dirty="0">
                <a:latin typeface="Carlito"/>
                <a:cs typeface="Carlito"/>
              </a:rPr>
              <a:t>n</a:t>
            </a:r>
            <a:r>
              <a:rPr sz="2000" dirty="0">
                <a:latin typeface="Carlito"/>
                <a:cs typeface="Carlito"/>
              </a:rPr>
              <a:t>y	</a:t>
            </a:r>
            <a:r>
              <a:rPr sz="2000" spc="-5" dirty="0">
                <a:latin typeface="Carlito"/>
                <a:cs typeface="Carlito"/>
              </a:rPr>
              <a:t>d</a:t>
            </a:r>
            <a:r>
              <a:rPr sz="2000" spc="-15" dirty="0">
                <a:latin typeface="Carlito"/>
                <a:cs typeface="Carlito"/>
              </a:rPr>
              <a:t>e</a:t>
            </a:r>
            <a:r>
              <a:rPr sz="2000" spc="-50" dirty="0">
                <a:latin typeface="Carlito"/>
                <a:cs typeface="Carlito"/>
              </a:rPr>
              <a:t>f</a:t>
            </a:r>
            <a:r>
              <a:rPr sz="2000" dirty="0">
                <a:latin typeface="Carlito"/>
                <a:cs typeface="Carlito"/>
              </a:rPr>
              <a:t>ects	</a:t>
            </a:r>
            <a:r>
              <a:rPr sz="2000" spc="-15" dirty="0">
                <a:latin typeface="Carlito"/>
                <a:cs typeface="Carlito"/>
              </a:rPr>
              <a:t>o</a:t>
            </a:r>
            <a:r>
              <a:rPr sz="2000" dirty="0">
                <a:latin typeface="Carlito"/>
                <a:cs typeface="Carlito"/>
              </a:rPr>
              <a:t>r	i</a:t>
            </a:r>
            <a:r>
              <a:rPr sz="2000" spc="-10" dirty="0">
                <a:latin typeface="Carlito"/>
                <a:cs typeface="Carlito"/>
              </a:rPr>
              <a:t>m</a:t>
            </a:r>
            <a:r>
              <a:rPr sz="2000" spc="-5" dirty="0">
                <a:latin typeface="Carlito"/>
                <a:cs typeface="Carlito"/>
              </a:rPr>
              <a:t>p</a:t>
            </a:r>
            <a:r>
              <a:rPr sz="2000" spc="5" dirty="0">
                <a:latin typeface="Carlito"/>
                <a:cs typeface="Carlito"/>
              </a:rPr>
              <a:t>u</a:t>
            </a:r>
            <a:r>
              <a:rPr sz="2000" dirty="0">
                <a:latin typeface="Carlito"/>
                <a:cs typeface="Carlito"/>
              </a:rPr>
              <a:t>r</a:t>
            </a:r>
            <a:r>
              <a:rPr sz="2000" spc="-10" dirty="0">
                <a:latin typeface="Carlito"/>
                <a:cs typeface="Carlito"/>
              </a:rPr>
              <a:t>i</a:t>
            </a:r>
            <a:r>
              <a:rPr sz="2000" dirty="0">
                <a:latin typeface="Carlito"/>
                <a:cs typeface="Carlito"/>
              </a:rPr>
              <a:t>t</a:t>
            </a:r>
            <a:r>
              <a:rPr sz="2000" spc="5" dirty="0">
                <a:latin typeface="Carlito"/>
                <a:cs typeface="Carlito"/>
              </a:rPr>
              <a:t>i</a:t>
            </a:r>
            <a:r>
              <a:rPr sz="2000" dirty="0">
                <a:latin typeface="Carlito"/>
                <a:cs typeface="Carlito"/>
              </a:rPr>
              <a:t>es	w</a:t>
            </a:r>
            <a:r>
              <a:rPr sz="2000" spc="-10" dirty="0">
                <a:latin typeface="Carlito"/>
                <a:cs typeface="Carlito"/>
              </a:rPr>
              <a:t>i</a:t>
            </a:r>
            <a:r>
              <a:rPr sz="2000" dirty="0">
                <a:latin typeface="Carlito"/>
                <a:cs typeface="Carlito"/>
              </a:rPr>
              <a:t>thin	</a:t>
            </a:r>
            <a:r>
              <a:rPr sz="2000" spc="-5" dirty="0">
                <a:latin typeface="Carlito"/>
                <a:cs typeface="Carlito"/>
              </a:rPr>
              <a:t>o</a:t>
            </a:r>
            <a:r>
              <a:rPr sz="2000" dirty="0">
                <a:latin typeface="Carlito"/>
                <a:cs typeface="Carlito"/>
              </a:rPr>
              <a:t>r	</a:t>
            </a:r>
            <a:r>
              <a:rPr sz="2000" spc="-25" dirty="0">
                <a:latin typeface="Carlito"/>
                <a:cs typeface="Carlito"/>
              </a:rPr>
              <a:t>a</a:t>
            </a:r>
            <a:r>
              <a:rPr sz="2000" dirty="0">
                <a:latin typeface="Carlito"/>
                <a:cs typeface="Carlito"/>
              </a:rPr>
              <a:t>t	the	</a:t>
            </a:r>
            <a:r>
              <a:rPr sz="2000" spc="-5" dirty="0">
                <a:latin typeface="Carlito"/>
                <a:cs typeface="Carlito"/>
              </a:rPr>
              <a:t>sur</a:t>
            </a:r>
            <a:r>
              <a:rPr sz="2000" spc="-40" dirty="0">
                <a:latin typeface="Carlito"/>
                <a:cs typeface="Carlito"/>
              </a:rPr>
              <a:t>f</a:t>
            </a:r>
            <a:r>
              <a:rPr sz="2000" dirty="0">
                <a:latin typeface="Carlito"/>
                <a:cs typeface="Carlito"/>
              </a:rPr>
              <a:t>ace	</a:t>
            </a:r>
            <a:r>
              <a:rPr sz="2000" spc="-15" dirty="0">
                <a:latin typeface="Carlito"/>
                <a:cs typeface="Carlito"/>
              </a:rPr>
              <a:t>o</a:t>
            </a:r>
            <a:r>
              <a:rPr sz="2000" dirty="0">
                <a:latin typeface="Carlito"/>
                <a:cs typeface="Carlito"/>
              </a:rPr>
              <a:t>f	the	</a:t>
            </a:r>
            <a:r>
              <a:rPr sz="2000" spc="-5" dirty="0">
                <a:latin typeface="Carlito"/>
                <a:cs typeface="Carlito"/>
              </a:rPr>
              <a:t>se</a:t>
            </a:r>
            <a:r>
              <a:rPr sz="2000" spc="-15" dirty="0">
                <a:latin typeface="Carlito"/>
                <a:cs typeface="Carlito"/>
              </a:rPr>
              <a:t>m</a:t>
            </a:r>
            <a:r>
              <a:rPr sz="2000" dirty="0">
                <a:latin typeface="Carlito"/>
                <a:cs typeface="Carlito"/>
              </a:rPr>
              <a:t>i</a:t>
            </a:r>
            <a:r>
              <a:rPr sz="2000" spc="-15" dirty="0">
                <a:latin typeface="Carlito"/>
                <a:cs typeface="Carlito"/>
              </a:rPr>
              <a:t>c</a:t>
            </a:r>
            <a:r>
              <a:rPr sz="2000" spc="-5" dirty="0">
                <a:latin typeface="Carlito"/>
                <a:cs typeface="Carlito"/>
              </a:rPr>
              <a:t>o</a:t>
            </a:r>
            <a:r>
              <a:rPr sz="2000" spc="-10" dirty="0">
                <a:latin typeface="Carlito"/>
                <a:cs typeface="Carlito"/>
              </a:rPr>
              <a:t>n</a:t>
            </a:r>
            <a:r>
              <a:rPr sz="2000" spc="-5" dirty="0">
                <a:latin typeface="Carlito"/>
                <a:cs typeface="Carlito"/>
              </a:rPr>
              <a:t>d</a:t>
            </a:r>
            <a:r>
              <a:rPr sz="2000" spc="5" dirty="0">
                <a:latin typeface="Carlito"/>
                <a:cs typeface="Carlito"/>
              </a:rPr>
              <a:t>u</a:t>
            </a:r>
            <a:r>
              <a:rPr sz="2000" dirty="0">
                <a:latin typeface="Carlito"/>
                <a:cs typeface="Carlito"/>
              </a:rPr>
              <a:t>c</a:t>
            </a:r>
            <a:r>
              <a:rPr sz="2000" spc="-20" dirty="0">
                <a:latin typeface="Carlito"/>
                <a:cs typeface="Carlito"/>
              </a:rPr>
              <a:t>t</a:t>
            </a:r>
            <a:r>
              <a:rPr sz="2000" spc="-5" dirty="0">
                <a:latin typeface="Carlito"/>
                <a:cs typeface="Carlito"/>
              </a:rPr>
              <a:t>o</a:t>
            </a:r>
            <a:r>
              <a:rPr sz="2000" dirty="0">
                <a:latin typeface="Carlito"/>
                <a:cs typeface="Carlito"/>
              </a:rPr>
              <a:t>r	</a:t>
            </a:r>
            <a:r>
              <a:rPr sz="2000" spc="-5" dirty="0">
                <a:latin typeface="Carlito"/>
                <a:cs typeface="Carlito"/>
              </a:rPr>
              <a:t>p</a:t>
            </a:r>
            <a:r>
              <a:rPr sz="2000" spc="-40" dirty="0">
                <a:latin typeface="Carlito"/>
                <a:cs typeface="Carlito"/>
              </a:rPr>
              <a:t>r</a:t>
            </a:r>
            <a:r>
              <a:rPr sz="2000" spc="-5" dirty="0">
                <a:latin typeface="Carlito"/>
                <a:cs typeface="Carlito"/>
              </a:rPr>
              <a:t>om</a:t>
            </a:r>
            <a:r>
              <a:rPr sz="2000" spc="-20" dirty="0">
                <a:latin typeface="Carlito"/>
                <a:cs typeface="Carlito"/>
              </a:rPr>
              <a:t>o</a:t>
            </a:r>
            <a:r>
              <a:rPr sz="2000" spc="-25" dirty="0">
                <a:latin typeface="Carlito"/>
                <a:cs typeface="Carlito"/>
              </a:rPr>
              <a:t>t</a:t>
            </a:r>
            <a:r>
              <a:rPr sz="2000" dirty="0">
                <a:latin typeface="Carlito"/>
                <a:cs typeface="Carlito"/>
              </a:rPr>
              <a:t>e  </a:t>
            </a:r>
            <a:r>
              <a:rPr sz="2000" spc="-5" dirty="0">
                <a:latin typeface="Carlito"/>
                <a:cs typeface="Carlito"/>
              </a:rPr>
              <a:t>recombination.</a:t>
            </a:r>
            <a:endParaRPr sz="2000" dirty="0">
              <a:latin typeface="Carlito"/>
              <a:cs typeface="Carlito"/>
            </a:endParaRPr>
          </a:p>
        </p:txBody>
      </p:sp>
    </p:spTree>
    <p:extLst>
      <p:ext uri="{BB962C8B-B14F-4D97-AF65-F5344CB8AC3E}">
        <p14:creationId xmlns:p14="http://schemas.microsoft.com/office/powerpoint/2010/main" val="2523484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Links</a:t>
            </a:r>
            <a:endParaRPr lang="en-US" dirty="0"/>
          </a:p>
        </p:txBody>
      </p:sp>
      <p:sp>
        <p:nvSpPr>
          <p:cNvPr id="3" name="Content Placeholder 2"/>
          <p:cNvSpPr>
            <a:spLocks noGrp="1"/>
          </p:cNvSpPr>
          <p:nvPr>
            <p:ph idx="1"/>
          </p:nvPr>
        </p:nvSpPr>
        <p:spPr>
          <a:xfrm>
            <a:off x="1936069" y="1334224"/>
            <a:ext cx="8915400" cy="3777622"/>
          </a:xfrm>
        </p:spPr>
        <p:txBody>
          <a:bodyPr/>
          <a:lstStyle/>
          <a:p>
            <a:r>
              <a:rPr lang="en-US" dirty="0">
                <a:hlinkClick r:id="rId2"/>
              </a:rPr>
              <a:t>https://</a:t>
            </a:r>
            <a:r>
              <a:rPr lang="en-US" dirty="0" smtClean="0">
                <a:hlinkClick r:id="rId2"/>
              </a:rPr>
              <a:t>www.youtube.com/watch?v=Rq5Nzv_6v98</a:t>
            </a:r>
            <a:endParaRPr lang="en-US" dirty="0" smtClean="0"/>
          </a:p>
          <a:p>
            <a:endParaRPr lang="en-US" dirty="0"/>
          </a:p>
          <a:p>
            <a:r>
              <a:rPr lang="en-US" dirty="0">
                <a:hlinkClick r:id="rId3"/>
              </a:rPr>
              <a:t>https://</a:t>
            </a:r>
            <a:r>
              <a:rPr lang="en-US" dirty="0" smtClean="0">
                <a:hlinkClick r:id="rId3"/>
              </a:rPr>
              <a:t>www.youtube.com/watch?v=UJ8XW9AgUrw</a:t>
            </a:r>
            <a:endParaRPr lang="en-US" dirty="0" smtClean="0"/>
          </a:p>
          <a:p>
            <a:endParaRPr lang="en-US" dirty="0"/>
          </a:p>
          <a:p>
            <a:r>
              <a:rPr lang="en-US" dirty="0">
                <a:hlinkClick r:id="rId4"/>
              </a:rPr>
              <a:t>https://</a:t>
            </a:r>
            <a:r>
              <a:rPr lang="en-US" dirty="0" smtClean="0">
                <a:hlinkClick r:id="rId4"/>
              </a:rPr>
              <a:t>www.youtube.com/watch?v=L_q6LRgKpTw</a:t>
            </a:r>
            <a:endParaRPr lang="en-US" dirty="0" smtClean="0"/>
          </a:p>
          <a:p>
            <a:endParaRPr lang="en-US" dirty="0"/>
          </a:p>
          <a:p>
            <a:r>
              <a:rPr lang="en-US">
                <a:hlinkClick r:id="rId5"/>
              </a:rPr>
              <a:t>https</a:t>
            </a:r>
            <a:r>
              <a:rPr lang="en-US">
                <a:hlinkClick r:id="rId5"/>
              </a:rPr>
              <a:t>://</a:t>
            </a:r>
            <a:r>
              <a:rPr lang="en-US" smtClean="0">
                <a:hlinkClick r:id="rId5"/>
              </a:rPr>
              <a:t>www.youtube.com/watch?v=NkVAqwYsiFs</a:t>
            </a:r>
            <a:endParaRPr lang="en-US" smtClean="0"/>
          </a:p>
          <a:p>
            <a:endParaRPr lang="en-US"/>
          </a:p>
        </p:txBody>
      </p:sp>
    </p:spTree>
    <p:extLst>
      <p:ext uri="{BB962C8B-B14F-4D97-AF65-F5344CB8AC3E}">
        <p14:creationId xmlns:p14="http://schemas.microsoft.com/office/powerpoint/2010/main" val="475230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9396" y="456510"/>
            <a:ext cx="3170555" cy="574040"/>
          </a:xfrm>
          <a:prstGeom prst="rect">
            <a:avLst/>
          </a:prstGeom>
        </p:spPr>
        <p:txBody>
          <a:bodyPr vert="horz" wrap="square" lIns="0" tIns="12700" rIns="0" bIns="0" rtlCol="0">
            <a:spAutoFit/>
          </a:bodyPr>
          <a:lstStyle/>
          <a:p>
            <a:pPr marL="12700">
              <a:lnSpc>
                <a:spcPct val="100000"/>
              </a:lnSpc>
              <a:spcBef>
                <a:spcPts val="100"/>
              </a:spcBef>
            </a:pPr>
            <a:r>
              <a:rPr sz="3600" b="0" spc="-5" dirty="0">
                <a:solidFill>
                  <a:schemeClr val="tx1"/>
                </a:solidFill>
                <a:latin typeface="Trebuchet MS"/>
                <a:cs typeface="Trebuchet MS"/>
              </a:rPr>
              <a:t>P-N</a:t>
            </a:r>
            <a:r>
              <a:rPr sz="3600" b="0" spc="-45" dirty="0">
                <a:solidFill>
                  <a:schemeClr val="tx1"/>
                </a:solidFill>
                <a:latin typeface="Trebuchet MS"/>
                <a:cs typeface="Trebuchet MS"/>
              </a:rPr>
              <a:t> </a:t>
            </a:r>
            <a:r>
              <a:rPr sz="3600" b="0" spc="-5" dirty="0">
                <a:solidFill>
                  <a:schemeClr val="tx1"/>
                </a:solidFill>
                <a:latin typeface="Trebuchet MS"/>
                <a:cs typeface="Trebuchet MS"/>
              </a:rPr>
              <a:t>JUNCTIONS</a:t>
            </a:r>
            <a:endParaRPr sz="3600" dirty="0">
              <a:solidFill>
                <a:schemeClr val="tx1"/>
              </a:solidFill>
              <a:latin typeface="Trebuchet MS"/>
              <a:cs typeface="Trebuchet MS"/>
            </a:endParaRPr>
          </a:p>
        </p:txBody>
      </p:sp>
      <p:sp>
        <p:nvSpPr>
          <p:cNvPr id="3" name="object 3"/>
          <p:cNvSpPr txBox="1"/>
          <p:nvPr/>
        </p:nvSpPr>
        <p:spPr>
          <a:xfrm>
            <a:off x="602299" y="1552630"/>
            <a:ext cx="7522798" cy="3631122"/>
          </a:xfrm>
          <a:prstGeom prst="rect">
            <a:avLst/>
          </a:prstGeom>
        </p:spPr>
        <p:txBody>
          <a:bodyPr vert="horz" wrap="square" lIns="0" tIns="47625" rIns="0" bIns="0" rtlCol="0">
            <a:spAutoFit/>
          </a:bodyPr>
          <a:lstStyle/>
          <a:p>
            <a:pPr marL="241300" marR="5080" indent="-228600" algn="just">
              <a:lnSpc>
                <a:spcPts val="2160"/>
              </a:lnSpc>
              <a:spcBef>
                <a:spcPts val="375"/>
              </a:spcBef>
              <a:buFont typeface="Arial"/>
              <a:buChar char="•"/>
              <a:tabLst>
                <a:tab pos="241300" algn="l"/>
              </a:tabLst>
            </a:pPr>
            <a:r>
              <a:rPr sz="2000" dirty="0">
                <a:latin typeface="Carlito"/>
                <a:cs typeface="Carlito"/>
              </a:rPr>
              <a:t>A </a:t>
            </a:r>
            <a:r>
              <a:rPr sz="2000" spc="-5" dirty="0">
                <a:latin typeface="Carlito"/>
                <a:cs typeface="Carlito"/>
              </a:rPr>
              <a:t>p-n junction is </a:t>
            </a:r>
            <a:r>
              <a:rPr sz="2000" spc="-10" dirty="0">
                <a:latin typeface="Carlito"/>
                <a:cs typeface="Carlito"/>
              </a:rPr>
              <a:t>formed </a:t>
            </a:r>
            <a:r>
              <a:rPr sz="2000" spc="-15" dirty="0">
                <a:latin typeface="Carlito"/>
                <a:cs typeface="Carlito"/>
              </a:rPr>
              <a:t>by </a:t>
            </a:r>
            <a:r>
              <a:rPr sz="2000" spc="-5" dirty="0">
                <a:latin typeface="Carlito"/>
                <a:cs typeface="Carlito"/>
              </a:rPr>
              <a:t>joining n-type </a:t>
            </a:r>
            <a:r>
              <a:rPr sz="2000" dirty="0">
                <a:latin typeface="Carlito"/>
                <a:cs typeface="Carlito"/>
              </a:rPr>
              <a:t>and </a:t>
            </a:r>
            <a:r>
              <a:rPr sz="2000" spc="-5" dirty="0">
                <a:latin typeface="Carlito"/>
                <a:cs typeface="Carlito"/>
              </a:rPr>
              <a:t>p-type  semiconductor </a:t>
            </a:r>
            <a:r>
              <a:rPr sz="2000" spc="-10" dirty="0">
                <a:latin typeface="Carlito"/>
                <a:cs typeface="Carlito"/>
              </a:rPr>
              <a:t>materials, </a:t>
            </a:r>
            <a:r>
              <a:rPr sz="2000" dirty="0">
                <a:latin typeface="Carlito"/>
                <a:cs typeface="Carlito"/>
              </a:rPr>
              <a:t>as </a:t>
            </a:r>
            <a:r>
              <a:rPr sz="2000" spc="-5" dirty="0">
                <a:latin typeface="Carlito"/>
                <a:cs typeface="Carlito"/>
              </a:rPr>
              <a:t>shown in </a:t>
            </a:r>
            <a:r>
              <a:rPr sz="2000" dirty="0">
                <a:latin typeface="Carlito"/>
                <a:cs typeface="Carlito"/>
              </a:rPr>
              <a:t>Fig.</a:t>
            </a:r>
            <a:r>
              <a:rPr sz="2000" spc="40" dirty="0">
                <a:latin typeface="Carlito"/>
                <a:cs typeface="Carlito"/>
              </a:rPr>
              <a:t> </a:t>
            </a:r>
            <a:r>
              <a:rPr sz="2000" dirty="0">
                <a:latin typeface="Carlito"/>
                <a:cs typeface="Carlito"/>
              </a:rPr>
              <a:t>2.9.</a:t>
            </a:r>
          </a:p>
          <a:p>
            <a:pPr>
              <a:lnSpc>
                <a:spcPct val="100000"/>
              </a:lnSpc>
              <a:buClr>
                <a:srgbClr val="FFFFFF"/>
              </a:buClr>
              <a:buFont typeface="Arial"/>
              <a:buChar char="•"/>
            </a:pPr>
            <a:endParaRPr sz="2000" dirty="0">
              <a:latin typeface="Carlito"/>
              <a:cs typeface="Carlito"/>
            </a:endParaRPr>
          </a:p>
          <a:p>
            <a:pPr marL="241300" marR="5080" indent="-228600" algn="just">
              <a:lnSpc>
                <a:spcPct val="90000"/>
              </a:lnSpc>
              <a:spcBef>
                <a:spcPts val="1689"/>
              </a:spcBef>
              <a:buFont typeface="Arial"/>
              <a:buChar char="•"/>
              <a:tabLst>
                <a:tab pos="241300" algn="l"/>
              </a:tabLst>
            </a:pPr>
            <a:r>
              <a:rPr sz="2000" spc="-5" dirty="0">
                <a:latin typeface="Carlito"/>
                <a:cs typeface="Carlito"/>
              </a:rPr>
              <a:t>When joined, </a:t>
            </a:r>
            <a:r>
              <a:rPr sz="2000" dirty="0">
                <a:latin typeface="Carlito"/>
                <a:cs typeface="Carlito"/>
              </a:rPr>
              <a:t>the </a:t>
            </a:r>
            <a:r>
              <a:rPr sz="2000" spc="-15" dirty="0">
                <a:latin typeface="Carlito"/>
                <a:cs typeface="Carlito"/>
              </a:rPr>
              <a:t>excess </a:t>
            </a:r>
            <a:r>
              <a:rPr sz="2000" spc="-5" dirty="0">
                <a:latin typeface="Carlito"/>
                <a:cs typeface="Carlito"/>
              </a:rPr>
              <a:t>holes in </a:t>
            </a:r>
            <a:r>
              <a:rPr sz="2000" dirty="0">
                <a:latin typeface="Carlito"/>
                <a:cs typeface="Carlito"/>
              </a:rPr>
              <a:t>the </a:t>
            </a:r>
            <a:r>
              <a:rPr sz="2000" spc="-5" dirty="0">
                <a:latin typeface="Carlito"/>
                <a:cs typeface="Carlito"/>
              </a:rPr>
              <a:t>p-type material </a:t>
            </a:r>
            <a:r>
              <a:rPr sz="2000" spc="-10" dirty="0">
                <a:latin typeface="Carlito"/>
                <a:cs typeface="Carlito"/>
              </a:rPr>
              <a:t>flow </a:t>
            </a:r>
            <a:r>
              <a:rPr sz="2000" spc="-25" dirty="0">
                <a:latin typeface="Carlito"/>
                <a:cs typeface="Carlito"/>
              </a:rPr>
              <a:t>by  </a:t>
            </a:r>
            <a:r>
              <a:rPr sz="2000" spc="-10" dirty="0">
                <a:latin typeface="Carlito"/>
                <a:cs typeface="Carlito"/>
              </a:rPr>
              <a:t>diffusion </a:t>
            </a:r>
            <a:r>
              <a:rPr sz="2000" spc="-15" dirty="0">
                <a:latin typeface="Carlito"/>
                <a:cs typeface="Carlito"/>
              </a:rPr>
              <a:t>to </a:t>
            </a:r>
            <a:r>
              <a:rPr sz="2000" spc="-5" dirty="0">
                <a:latin typeface="Carlito"/>
                <a:cs typeface="Carlito"/>
              </a:rPr>
              <a:t>the n-type material, while electrons </a:t>
            </a:r>
            <a:r>
              <a:rPr sz="2000" spc="-10" dirty="0">
                <a:latin typeface="Carlito"/>
                <a:cs typeface="Carlito"/>
              </a:rPr>
              <a:t>flow </a:t>
            </a:r>
            <a:r>
              <a:rPr sz="2000" spc="-15" dirty="0">
                <a:latin typeface="Carlito"/>
                <a:cs typeface="Carlito"/>
              </a:rPr>
              <a:t>by </a:t>
            </a:r>
            <a:r>
              <a:rPr sz="2000" spc="-10" dirty="0">
                <a:latin typeface="Carlito"/>
                <a:cs typeface="Carlito"/>
              </a:rPr>
              <a:t>diffusion  </a:t>
            </a:r>
            <a:r>
              <a:rPr sz="2000" spc="-15" dirty="0">
                <a:latin typeface="Carlito"/>
                <a:cs typeface="Carlito"/>
              </a:rPr>
              <a:t>from </a:t>
            </a:r>
            <a:r>
              <a:rPr sz="2000" dirty="0">
                <a:latin typeface="Carlito"/>
                <a:cs typeface="Carlito"/>
              </a:rPr>
              <a:t>the </a:t>
            </a:r>
            <a:r>
              <a:rPr sz="2000" spc="-5" dirty="0">
                <a:latin typeface="Carlito"/>
                <a:cs typeface="Carlito"/>
              </a:rPr>
              <a:t>n-type material </a:t>
            </a:r>
            <a:r>
              <a:rPr sz="2000" spc="-10" dirty="0">
                <a:latin typeface="Carlito"/>
                <a:cs typeface="Carlito"/>
              </a:rPr>
              <a:t>to </a:t>
            </a:r>
            <a:r>
              <a:rPr sz="2000" dirty="0">
                <a:latin typeface="Carlito"/>
                <a:cs typeface="Carlito"/>
              </a:rPr>
              <a:t>the </a:t>
            </a:r>
            <a:r>
              <a:rPr sz="2000" spc="-5" dirty="0">
                <a:latin typeface="Carlito"/>
                <a:cs typeface="Carlito"/>
              </a:rPr>
              <a:t>p-type </a:t>
            </a:r>
            <a:r>
              <a:rPr sz="2000" spc="-10" dirty="0">
                <a:latin typeface="Carlito"/>
                <a:cs typeface="Carlito"/>
              </a:rPr>
              <a:t>material </a:t>
            </a:r>
            <a:r>
              <a:rPr sz="2000" dirty="0">
                <a:latin typeface="Carlito"/>
                <a:cs typeface="Carlito"/>
              </a:rPr>
              <a:t>as a </a:t>
            </a:r>
            <a:r>
              <a:rPr sz="2000" spc="-5" dirty="0">
                <a:latin typeface="Carlito"/>
                <a:cs typeface="Carlito"/>
              </a:rPr>
              <a:t>result </a:t>
            </a:r>
            <a:r>
              <a:rPr sz="2000" dirty="0">
                <a:latin typeface="Carlito"/>
                <a:cs typeface="Carlito"/>
              </a:rPr>
              <a:t>of the  </a:t>
            </a:r>
            <a:r>
              <a:rPr sz="2000" spc="-5" dirty="0">
                <a:latin typeface="Carlito"/>
                <a:cs typeface="Carlito"/>
              </a:rPr>
              <a:t>carrier </a:t>
            </a:r>
            <a:r>
              <a:rPr sz="2000" spc="-10" dirty="0">
                <a:latin typeface="Carlito"/>
                <a:cs typeface="Carlito"/>
              </a:rPr>
              <a:t>concentration gradients across </a:t>
            </a:r>
            <a:r>
              <a:rPr sz="2000" dirty="0">
                <a:latin typeface="Carlito"/>
                <a:cs typeface="Carlito"/>
              </a:rPr>
              <a:t>the</a:t>
            </a:r>
            <a:r>
              <a:rPr sz="2000" spc="40" dirty="0">
                <a:latin typeface="Carlito"/>
                <a:cs typeface="Carlito"/>
              </a:rPr>
              <a:t> </a:t>
            </a:r>
            <a:r>
              <a:rPr sz="2000" dirty="0">
                <a:latin typeface="Carlito"/>
                <a:cs typeface="Carlito"/>
              </a:rPr>
              <a:t>junction.</a:t>
            </a:r>
          </a:p>
          <a:p>
            <a:pPr>
              <a:lnSpc>
                <a:spcPct val="100000"/>
              </a:lnSpc>
              <a:buClr>
                <a:srgbClr val="FFFFFF"/>
              </a:buClr>
              <a:buFont typeface="Arial"/>
              <a:buChar char="•"/>
            </a:pPr>
            <a:endParaRPr sz="2000" dirty="0">
              <a:latin typeface="Carlito"/>
              <a:cs typeface="Carlito"/>
            </a:endParaRPr>
          </a:p>
          <a:p>
            <a:pPr marL="241300" indent="-228600">
              <a:lnSpc>
                <a:spcPts val="2280"/>
              </a:lnSpc>
              <a:spcBef>
                <a:spcPts val="1475"/>
              </a:spcBef>
              <a:buFont typeface="Arial"/>
              <a:buChar char="•"/>
              <a:tabLst>
                <a:tab pos="240665" algn="l"/>
                <a:tab pos="241300" algn="l"/>
              </a:tabLst>
            </a:pPr>
            <a:r>
              <a:rPr sz="2000" spc="-5" dirty="0">
                <a:latin typeface="Carlito"/>
                <a:cs typeface="Carlito"/>
              </a:rPr>
              <a:t>The electrons </a:t>
            </a:r>
            <a:r>
              <a:rPr sz="2000" dirty="0">
                <a:latin typeface="Carlito"/>
                <a:cs typeface="Carlito"/>
              </a:rPr>
              <a:t>and </a:t>
            </a:r>
            <a:r>
              <a:rPr sz="2000" spc="-5" dirty="0">
                <a:latin typeface="Carlito"/>
                <a:cs typeface="Carlito"/>
              </a:rPr>
              <a:t>holes </a:t>
            </a:r>
            <a:r>
              <a:rPr sz="2000" spc="-10" dirty="0">
                <a:latin typeface="Carlito"/>
                <a:cs typeface="Carlito"/>
              </a:rPr>
              <a:t>leave </a:t>
            </a:r>
            <a:r>
              <a:rPr sz="2000" spc="-5" dirty="0">
                <a:latin typeface="Carlito"/>
                <a:cs typeface="Carlito"/>
              </a:rPr>
              <a:t>behind </a:t>
            </a:r>
            <a:r>
              <a:rPr sz="2000" spc="-10" dirty="0">
                <a:latin typeface="Carlito"/>
                <a:cs typeface="Carlito"/>
              </a:rPr>
              <a:t>exposed charges </a:t>
            </a:r>
            <a:r>
              <a:rPr sz="2000" spc="-5" dirty="0">
                <a:latin typeface="Carlito"/>
                <a:cs typeface="Carlito"/>
              </a:rPr>
              <a:t>on</a:t>
            </a:r>
            <a:r>
              <a:rPr sz="2000" spc="65" dirty="0">
                <a:latin typeface="Carlito"/>
                <a:cs typeface="Carlito"/>
              </a:rPr>
              <a:t> </a:t>
            </a:r>
            <a:r>
              <a:rPr sz="2000" spc="-10" dirty="0">
                <a:latin typeface="Carlito"/>
                <a:cs typeface="Carlito"/>
              </a:rPr>
              <a:t>dopant</a:t>
            </a:r>
            <a:endParaRPr sz="2000" dirty="0">
              <a:latin typeface="Carlito"/>
              <a:cs typeface="Carlito"/>
            </a:endParaRPr>
          </a:p>
          <a:p>
            <a:pPr marL="241300">
              <a:lnSpc>
                <a:spcPts val="2280"/>
              </a:lnSpc>
            </a:pPr>
            <a:r>
              <a:rPr sz="2000" spc="-15" dirty="0">
                <a:latin typeface="Carlito"/>
                <a:cs typeface="Carlito"/>
              </a:rPr>
              <a:t>atom </a:t>
            </a:r>
            <a:r>
              <a:rPr sz="2000" spc="-10" dirty="0">
                <a:latin typeface="Carlito"/>
                <a:cs typeface="Carlito"/>
              </a:rPr>
              <a:t>sites, </a:t>
            </a:r>
            <a:r>
              <a:rPr sz="2000" spc="-15" dirty="0">
                <a:latin typeface="Carlito"/>
                <a:cs typeface="Carlito"/>
              </a:rPr>
              <a:t>fixed </a:t>
            </a:r>
            <a:r>
              <a:rPr sz="2000" spc="-5" dirty="0">
                <a:latin typeface="Carlito"/>
                <a:cs typeface="Carlito"/>
              </a:rPr>
              <a:t>in </a:t>
            </a:r>
            <a:r>
              <a:rPr sz="2000" dirty="0">
                <a:latin typeface="Carlito"/>
                <a:cs typeface="Carlito"/>
              </a:rPr>
              <a:t>the </a:t>
            </a:r>
            <a:r>
              <a:rPr sz="2000" spc="-10" dirty="0">
                <a:latin typeface="Carlito"/>
                <a:cs typeface="Carlito"/>
              </a:rPr>
              <a:t>crystal</a:t>
            </a:r>
            <a:r>
              <a:rPr sz="2000" spc="65" dirty="0">
                <a:latin typeface="Carlito"/>
                <a:cs typeface="Carlito"/>
              </a:rPr>
              <a:t> </a:t>
            </a:r>
            <a:r>
              <a:rPr sz="2000" spc="-10" dirty="0">
                <a:latin typeface="Carlito"/>
                <a:cs typeface="Carlito"/>
              </a:rPr>
              <a:t>lattice.</a:t>
            </a:r>
            <a:endParaRPr sz="2000" dirty="0">
              <a:latin typeface="Carlito"/>
              <a:cs typeface="Carlito"/>
            </a:endParaRPr>
          </a:p>
        </p:txBody>
      </p:sp>
      <p:sp>
        <p:nvSpPr>
          <p:cNvPr id="4" name="object 4"/>
          <p:cNvSpPr/>
          <p:nvPr/>
        </p:nvSpPr>
        <p:spPr>
          <a:xfrm>
            <a:off x="8416399" y="1030550"/>
            <a:ext cx="3174492" cy="427634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53279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6962" y="782175"/>
            <a:ext cx="3170555" cy="574040"/>
          </a:xfrm>
          <a:prstGeom prst="rect">
            <a:avLst/>
          </a:prstGeom>
        </p:spPr>
        <p:txBody>
          <a:bodyPr vert="horz" wrap="square" lIns="0" tIns="12700" rIns="0" bIns="0" rtlCol="0">
            <a:spAutoFit/>
          </a:bodyPr>
          <a:lstStyle/>
          <a:p>
            <a:pPr marL="12700">
              <a:lnSpc>
                <a:spcPct val="100000"/>
              </a:lnSpc>
              <a:spcBef>
                <a:spcPts val="100"/>
              </a:spcBef>
            </a:pPr>
            <a:r>
              <a:rPr sz="3600" b="0" spc="-5" dirty="0">
                <a:solidFill>
                  <a:schemeClr val="tx1"/>
                </a:solidFill>
                <a:latin typeface="Trebuchet MS"/>
                <a:cs typeface="Trebuchet MS"/>
              </a:rPr>
              <a:t>P-N</a:t>
            </a:r>
            <a:r>
              <a:rPr sz="3600" b="0" spc="-45" dirty="0">
                <a:solidFill>
                  <a:schemeClr val="tx1"/>
                </a:solidFill>
                <a:latin typeface="Trebuchet MS"/>
                <a:cs typeface="Trebuchet MS"/>
              </a:rPr>
              <a:t> </a:t>
            </a:r>
            <a:r>
              <a:rPr sz="3600" b="0" spc="-5" dirty="0">
                <a:solidFill>
                  <a:schemeClr val="tx1"/>
                </a:solidFill>
                <a:latin typeface="Trebuchet MS"/>
                <a:cs typeface="Trebuchet MS"/>
              </a:rPr>
              <a:t>JUNCTIONS</a:t>
            </a:r>
            <a:endParaRPr sz="3600" dirty="0">
              <a:solidFill>
                <a:schemeClr val="tx1"/>
              </a:solidFill>
              <a:latin typeface="Trebuchet MS"/>
              <a:cs typeface="Trebuchet MS"/>
            </a:endParaRPr>
          </a:p>
        </p:txBody>
      </p:sp>
      <p:sp>
        <p:nvSpPr>
          <p:cNvPr id="3" name="object 3"/>
          <p:cNvSpPr txBox="1"/>
          <p:nvPr/>
        </p:nvSpPr>
        <p:spPr>
          <a:xfrm>
            <a:off x="720953" y="2323338"/>
            <a:ext cx="6123984" cy="2254463"/>
          </a:xfrm>
          <a:prstGeom prst="rect">
            <a:avLst/>
          </a:prstGeom>
        </p:spPr>
        <p:txBody>
          <a:bodyPr vert="horz" wrap="square" lIns="0" tIns="43180" rIns="0" bIns="0" rtlCol="0">
            <a:spAutoFit/>
          </a:bodyPr>
          <a:lstStyle/>
          <a:p>
            <a:pPr marL="279400" marR="78740" indent="-228600" algn="just">
              <a:lnSpc>
                <a:spcPct val="90000"/>
              </a:lnSpc>
              <a:spcBef>
                <a:spcPts val="340"/>
              </a:spcBef>
              <a:buFont typeface="Arial"/>
              <a:buChar char="•"/>
              <a:tabLst>
                <a:tab pos="279400" algn="l"/>
              </a:tabLst>
            </a:pPr>
            <a:r>
              <a:rPr sz="2000" dirty="0">
                <a:latin typeface="Carlito"/>
                <a:cs typeface="Carlito"/>
              </a:rPr>
              <a:t>An electric </a:t>
            </a:r>
            <a:r>
              <a:rPr sz="2000" spc="-5" dirty="0">
                <a:latin typeface="Carlito"/>
                <a:cs typeface="Carlito"/>
              </a:rPr>
              <a:t>field (E) </a:t>
            </a:r>
            <a:r>
              <a:rPr sz="2000" spc="-15" dirty="0">
                <a:latin typeface="Carlito"/>
                <a:cs typeface="Carlito"/>
              </a:rPr>
              <a:t>therefore </a:t>
            </a:r>
            <a:r>
              <a:rPr sz="2000" spc="-5" dirty="0">
                <a:latin typeface="Carlito"/>
                <a:cs typeface="Carlito"/>
              </a:rPr>
              <a:t>builds </a:t>
            </a:r>
            <a:r>
              <a:rPr sz="2000" dirty="0">
                <a:latin typeface="Carlito"/>
                <a:cs typeface="Carlito"/>
              </a:rPr>
              <a:t>up </a:t>
            </a:r>
            <a:r>
              <a:rPr sz="2000" spc="-5" dirty="0">
                <a:latin typeface="Carlito"/>
                <a:cs typeface="Carlito"/>
              </a:rPr>
              <a:t>in </a:t>
            </a:r>
            <a:r>
              <a:rPr sz="2000" spc="-10" dirty="0">
                <a:latin typeface="Carlito"/>
                <a:cs typeface="Carlito"/>
              </a:rPr>
              <a:t>the  </a:t>
            </a:r>
            <a:r>
              <a:rPr sz="2000" spc="-5" dirty="0">
                <a:latin typeface="Carlito"/>
                <a:cs typeface="Carlito"/>
              </a:rPr>
              <a:t>so-called depletion region </a:t>
            </a:r>
            <a:r>
              <a:rPr sz="2000" spc="-10" dirty="0">
                <a:latin typeface="Carlito"/>
                <a:cs typeface="Carlito"/>
              </a:rPr>
              <a:t>around the  </a:t>
            </a:r>
            <a:r>
              <a:rPr sz="2000" dirty="0">
                <a:latin typeface="Carlito"/>
                <a:cs typeface="Carlito"/>
              </a:rPr>
              <a:t>junction </a:t>
            </a:r>
            <a:r>
              <a:rPr sz="2000" spc="-10" dirty="0">
                <a:latin typeface="Carlito"/>
                <a:cs typeface="Carlito"/>
              </a:rPr>
              <a:t>to </a:t>
            </a:r>
            <a:r>
              <a:rPr sz="2000" spc="-15" dirty="0">
                <a:latin typeface="Carlito"/>
                <a:cs typeface="Carlito"/>
              </a:rPr>
              <a:t>stop </a:t>
            </a:r>
            <a:r>
              <a:rPr sz="2000" dirty="0">
                <a:latin typeface="Carlito"/>
                <a:cs typeface="Carlito"/>
              </a:rPr>
              <a:t>the </a:t>
            </a:r>
            <a:r>
              <a:rPr sz="2000" spc="-35" dirty="0">
                <a:latin typeface="Carlito"/>
                <a:cs typeface="Carlito"/>
              </a:rPr>
              <a:t>flow. </a:t>
            </a:r>
            <a:r>
              <a:rPr sz="2000" spc="-5" dirty="0">
                <a:latin typeface="Carlito"/>
                <a:cs typeface="Carlito"/>
              </a:rPr>
              <a:t>Depending </a:t>
            </a:r>
            <a:r>
              <a:rPr sz="2000" dirty="0">
                <a:latin typeface="Carlito"/>
                <a:cs typeface="Carlito"/>
              </a:rPr>
              <a:t>on </a:t>
            </a:r>
            <a:r>
              <a:rPr sz="2000" spc="-10" dirty="0">
                <a:latin typeface="Carlito"/>
                <a:cs typeface="Carlito"/>
              </a:rPr>
              <a:t>the  </a:t>
            </a:r>
            <a:r>
              <a:rPr sz="2000" spc="-5" dirty="0">
                <a:latin typeface="Carlito"/>
                <a:cs typeface="Carlito"/>
              </a:rPr>
              <a:t>materials used, </a:t>
            </a:r>
            <a:r>
              <a:rPr sz="2000" dirty="0">
                <a:latin typeface="Carlito"/>
                <a:cs typeface="Carlito"/>
              </a:rPr>
              <a:t>a </a:t>
            </a:r>
            <a:r>
              <a:rPr sz="2000" spc="-5" dirty="0">
                <a:latin typeface="Carlito"/>
                <a:cs typeface="Carlito"/>
              </a:rPr>
              <a:t>‘builtin’ potential </a:t>
            </a:r>
            <a:r>
              <a:rPr sz="2000" dirty="0">
                <a:latin typeface="Carlito"/>
                <a:cs typeface="Carlito"/>
              </a:rPr>
              <a:t>(V</a:t>
            </a:r>
            <a:r>
              <a:rPr sz="1950" baseline="-21367" dirty="0">
                <a:latin typeface="Carlito"/>
                <a:cs typeface="Carlito"/>
              </a:rPr>
              <a:t>bi</a:t>
            </a:r>
            <a:r>
              <a:rPr sz="2000" dirty="0">
                <a:latin typeface="Carlito"/>
                <a:cs typeface="Carlito"/>
              </a:rPr>
              <a:t>)  </a:t>
            </a:r>
            <a:r>
              <a:rPr sz="2000" spc="-5" dirty="0">
                <a:latin typeface="Carlito"/>
                <a:cs typeface="Carlito"/>
              </a:rPr>
              <a:t>owing </a:t>
            </a:r>
            <a:r>
              <a:rPr sz="2000" spc="-15" dirty="0">
                <a:latin typeface="Carlito"/>
                <a:cs typeface="Carlito"/>
              </a:rPr>
              <a:t>to </a:t>
            </a:r>
            <a:r>
              <a:rPr sz="2000" dirty="0">
                <a:latin typeface="Carlito"/>
                <a:cs typeface="Carlito"/>
              </a:rPr>
              <a:t>E </a:t>
            </a:r>
            <a:r>
              <a:rPr sz="2000" spc="-5" dirty="0">
                <a:latin typeface="Carlito"/>
                <a:cs typeface="Carlito"/>
              </a:rPr>
              <a:t>will </a:t>
            </a:r>
            <a:r>
              <a:rPr sz="2000" dirty="0">
                <a:latin typeface="Carlito"/>
                <a:cs typeface="Carlito"/>
              </a:rPr>
              <a:t>be</a:t>
            </a:r>
            <a:r>
              <a:rPr sz="2000" spc="-10" dirty="0">
                <a:latin typeface="Carlito"/>
                <a:cs typeface="Carlito"/>
              </a:rPr>
              <a:t> formed.</a:t>
            </a:r>
            <a:endParaRPr sz="2000" dirty="0">
              <a:latin typeface="Carlito"/>
              <a:cs typeface="Carlito"/>
            </a:endParaRPr>
          </a:p>
          <a:p>
            <a:pPr>
              <a:lnSpc>
                <a:spcPct val="100000"/>
              </a:lnSpc>
              <a:buClr>
                <a:srgbClr val="FFFFFF"/>
              </a:buClr>
              <a:buFont typeface="Arial"/>
              <a:buChar char="•"/>
            </a:pPr>
            <a:endParaRPr sz="2000" dirty="0">
              <a:latin typeface="Carlito"/>
              <a:cs typeface="Carlito"/>
            </a:endParaRPr>
          </a:p>
          <a:p>
            <a:pPr marL="279400" marR="80010" indent="-228600" algn="just">
              <a:lnSpc>
                <a:spcPts val="2160"/>
              </a:lnSpc>
              <a:spcBef>
                <a:spcPts val="1760"/>
              </a:spcBef>
              <a:buFont typeface="Arial"/>
              <a:buChar char="•"/>
              <a:tabLst>
                <a:tab pos="279400" algn="l"/>
              </a:tabLst>
            </a:pPr>
            <a:r>
              <a:rPr sz="2000" spc="-5" dirty="0">
                <a:latin typeface="Carlito"/>
                <a:cs typeface="Carlito"/>
              </a:rPr>
              <a:t>If </a:t>
            </a:r>
            <a:r>
              <a:rPr sz="2000" dirty="0">
                <a:latin typeface="Carlito"/>
                <a:cs typeface="Carlito"/>
              </a:rPr>
              <a:t>a </a:t>
            </a:r>
            <a:r>
              <a:rPr sz="2000" spc="-10" dirty="0">
                <a:latin typeface="Carlito"/>
                <a:cs typeface="Carlito"/>
              </a:rPr>
              <a:t>voltage is </a:t>
            </a:r>
            <a:r>
              <a:rPr sz="2000" dirty="0">
                <a:latin typeface="Carlito"/>
                <a:cs typeface="Carlito"/>
              </a:rPr>
              <a:t>applied </a:t>
            </a:r>
            <a:r>
              <a:rPr sz="2000" spc="-15" dirty="0">
                <a:latin typeface="Carlito"/>
                <a:cs typeface="Carlito"/>
              </a:rPr>
              <a:t>to </a:t>
            </a:r>
            <a:r>
              <a:rPr sz="2000" dirty="0">
                <a:latin typeface="Carlito"/>
                <a:cs typeface="Carlito"/>
              </a:rPr>
              <a:t>the </a:t>
            </a:r>
            <a:r>
              <a:rPr sz="2000" spc="-5" dirty="0">
                <a:latin typeface="Carlito"/>
                <a:cs typeface="Carlito"/>
              </a:rPr>
              <a:t>junction, </a:t>
            </a:r>
            <a:r>
              <a:rPr sz="2000" dirty="0">
                <a:latin typeface="Carlito"/>
                <a:cs typeface="Carlito"/>
              </a:rPr>
              <a:t>as  </a:t>
            </a:r>
            <a:r>
              <a:rPr sz="2000" spc="-5" dirty="0">
                <a:latin typeface="Carlito"/>
                <a:cs typeface="Carlito"/>
              </a:rPr>
              <a:t>shown in </a:t>
            </a:r>
            <a:r>
              <a:rPr sz="2000" dirty="0">
                <a:latin typeface="Carlito"/>
                <a:cs typeface="Carlito"/>
              </a:rPr>
              <a:t>Fig. 2.10, E </a:t>
            </a:r>
            <a:r>
              <a:rPr sz="2000" spc="-5" dirty="0">
                <a:latin typeface="Carlito"/>
                <a:cs typeface="Carlito"/>
              </a:rPr>
              <a:t>will </a:t>
            </a:r>
            <a:r>
              <a:rPr sz="2000" dirty="0">
                <a:latin typeface="Carlito"/>
                <a:cs typeface="Carlito"/>
              </a:rPr>
              <a:t>be</a:t>
            </a:r>
            <a:r>
              <a:rPr sz="2000" spc="-60" dirty="0">
                <a:latin typeface="Carlito"/>
                <a:cs typeface="Carlito"/>
              </a:rPr>
              <a:t> </a:t>
            </a:r>
            <a:r>
              <a:rPr sz="2000" spc="-5" dirty="0">
                <a:latin typeface="Carlito"/>
                <a:cs typeface="Carlito"/>
              </a:rPr>
              <a:t>reduced.</a:t>
            </a:r>
            <a:endParaRPr sz="2000" dirty="0">
              <a:latin typeface="Carlito"/>
              <a:cs typeface="Carlito"/>
            </a:endParaRPr>
          </a:p>
        </p:txBody>
      </p:sp>
      <p:sp>
        <p:nvSpPr>
          <p:cNvPr id="4" name="object 4"/>
          <p:cNvSpPr/>
          <p:nvPr/>
        </p:nvSpPr>
        <p:spPr>
          <a:xfrm>
            <a:off x="7837714" y="1069195"/>
            <a:ext cx="3619500" cy="325831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67013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1830" y="495698"/>
            <a:ext cx="6164580" cy="574040"/>
          </a:xfrm>
          <a:prstGeom prst="rect">
            <a:avLst/>
          </a:prstGeom>
        </p:spPr>
        <p:txBody>
          <a:bodyPr vert="horz" wrap="square" lIns="0" tIns="12700" rIns="0" bIns="0" rtlCol="0">
            <a:spAutoFit/>
          </a:bodyPr>
          <a:lstStyle/>
          <a:p>
            <a:pPr marL="12700">
              <a:lnSpc>
                <a:spcPct val="100000"/>
              </a:lnSpc>
              <a:spcBef>
                <a:spcPts val="100"/>
              </a:spcBef>
            </a:pPr>
            <a:r>
              <a:rPr sz="3600" b="0" spc="-5" dirty="0">
                <a:solidFill>
                  <a:schemeClr val="tx1"/>
                </a:solidFill>
                <a:latin typeface="Trebuchet MS"/>
                <a:cs typeface="Trebuchet MS"/>
              </a:rPr>
              <a:t>Generation </a:t>
            </a:r>
            <a:r>
              <a:rPr sz="3600" b="0" dirty="0">
                <a:solidFill>
                  <a:schemeClr val="tx1"/>
                </a:solidFill>
                <a:latin typeface="Trebuchet MS"/>
                <a:cs typeface="Trebuchet MS"/>
              </a:rPr>
              <a:t>of </a:t>
            </a:r>
            <a:r>
              <a:rPr sz="3600" b="0" spc="-5" dirty="0">
                <a:solidFill>
                  <a:schemeClr val="tx1"/>
                </a:solidFill>
                <a:latin typeface="Trebuchet MS"/>
                <a:cs typeface="Trebuchet MS"/>
              </a:rPr>
              <a:t>Charge</a:t>
            </a:r>
            <a:r>
              <a:rPr sz="3600" b="0" spc="-85" dirty="0">
                <a:solidFill>
                  <a:schemeClr val="tx1"/>
                </a:solidFill>
                <a:latin typeface="Trebuchet MS"/>
                <a:cs typeface="Trebuchet MS"/>
              </a:rPr>
              <a:t> </a:t>
            </a:r>
            <a:r>
              <a:rPr sz="3600" b="0" spc="-5" dirty="0">
                <a:solidFill>
                  <a:schemeClr val="tx1"/>
                </a:solidFill>
                <a:latin typeface="Trebuchet MS"/>
                <a:cs typeface="Trebuchet MS"/>
              </a:rPr>
              <a:t>Carriers</a:t>
            </a:r>
            <a:endParaRPr sz="3600" dirty="0">
              <a:solidFill>
                <a:schemeClr val="tx1"/>
              </a:solidFill>
              <a:latin typeface="Trebuchet MS"/>
              <a:cs typeface="Trebuchet MS"/>
            </a:endParaRPr>
          </a:p>
        </p:txBody>
      </p:sp>
      <p:sp>
        <p:nvSpPr>
          <p:cNvPr id="3" name="object 3"/>
          <p:cNvSpPr txBox="1"/>
          <p:nvPr/>
        </p:nvSpPr>
        <p:spPr>
          <a:xfrm>
            <a:off x="1529762" y="1444583"/>
            <a:ext cx="9289415" cy="4007507"/>
          </a:xfrm>
          <a:prstGeom prst="rect">
            <a:avLst/>
          </a:prstGeom>
        </p:spPr>
        <p:txBody>
          <a:bodyPr vert="horz" wrap="square" lIns="0" tIns="107950" rIns="0" bIns="0" rtlCol="0">
            <a:spAutoFit/>
          </a:bodyPr>
          <a:lstStyle/>
          <a:p>
            <a:pPr marL="241300" indent="-228600">
              <a:lnSpc>
                <a:spcPct val="100000"/>
              </a:lnSpc>
              <a:spcBef>
                <a:spcPts val="850"/>
              </a:spcBef>
              <a:buFont typeface="Arial"/>
              <a:buChar char="•"/>
              <a:tabLst>
                <a:tab pos="240665" algn="l"/>
                <a:tab pos="241300" algn="l"/>
              </a:tabLst>
            </a:pPr>
            <a:r>
              <a:rPr sz="2000" dirty="0">
                <a:latin typeface="Carlito"/>
                <a:cs typeface="Carlito"/>
              </a:rPr>
              <a:t>In the </a:t>
            </a:r>
            <a:r>
              <a:rPr sz="2000" spc="-10" dirty="0">
                <a:latin typeface="Carlito"/>
                <a:cs typeface="Carlito"/>
              </a:rPr>
              <a:t>operating </a:t>
            </a:r>
            <a:r>
              <a:rPr sz="2000" spc="-5" dirty="0">
                <a:latin typeface="Carlito"/>
                <a:cs typeface="Carlito"/>
              </a:rPr>
              <a:t>condition, semiconductor device </a:t>
            </a:r>
            <a:r>
              <a:rPr sz="2000" dirty="0">
                <a:latin typeface="Carlito"/>
                <a:cs typeface="Carlito"/>
              </a:rPr>
              <a:t>is </a:t>
            </a:r>
            <a:r>
              <a:rPr sz="2000" spc="-5" dirty="0">
                <a:latin typeface="Carlito"/>
                <a:cs typeface="Carlito"/>
              </a:rPr>
              <a:t>not </a:t>
            </a:r>
            <a:r>
              <a:rPr sz="2000" dirty="0">
                <a:latin typeface="Carlito"/>
                <a:cs typeface="Carlito"/>
              </a:rPr>
              <a:t>in </a:t>
            </a:r>
            <a:r>
              <a:rPr sz="2000" spc="-5" dirty="0">
                <a:latin typeface="Carlito"/>
                <a:cs typeface="Carlito"/>
              </a:rPr>
              <a:t>equilibrium </a:t>
            </a:r>
            <a:r>
              <a:rPr sz="2000" dirty="0">
                <a:latin typeface="Carlito"/>
                <a:cs typeface="Carlito"/>
              </a:rPr>
              <a:t>as </a:t>
            </a:r>
            <a:r>
              <a:rPr sz="2000" spc="-5" dirty="0">
                <a:latin typeface="Carlito"/>
                <a:cs typeface="Carlito"/>
              </a:rPr>
              <a:t>there</a:t>
            </a:r>
            <a:r>
              <a:rPr sz="2000" spc="10" dirty="0">
                <a:latin typeface="Carlito"/>
                <a:cs typeface="Carlito"/>
              </a:rPr>
              <a:t> </a:t>
            </a:r>
            <a:r>
              <a:rPr sz="2000" dirty="0">
                <a:latin typeface="Carlito"/>
                <a:cs typeface="Carlito"/>
              </a:rPr>
              <a:t>is</a:t>
            </a:r>
          </a:p>
          <a:p>
            <a:pPr marL="469900" indent="-457834">
              <a:lnSpc>
                <a:spcPct val="100000"/>
              </a:lnSpc>
              <a:spcBef>
                <a:spcPts val="755"/>
              </a:spcBef>
              <a:buAutoNum type="arabicParenBoth"/>
              <a:tabLst>
                <a:tab pos="469900" algn="l"/>
                <a:tab pos="470534" algn="l"/>
              </a:tabLst>
            </a:pPr>
            <a:r>
              <a:rPr sz="2000" spc="-5" dirty="0">
                <a:latin typeface="Carlito"/>
                <a:cs typeface="Carlito"/>
              </a:rPr>
              <a:t>Flow </a:t>
            </a:r>
            <a:r>
              <a:rPr sz="2000" dirty="0">
                <a:latin typeface="Carlito"/>
                <a:cs typeface="Carlito"/>
              </a:rPr>
              <a:t>of</a:t>
            </a:r>
            <a:r>
              <a:rPr sz="2000" spc="-15" dirty="0">
                <a:latin typeface="Carlito"/>
                <a:cs typeface="Carlito"/>
              </a:rPr>
              <a:t> </a:t>
            </a:r>
            <a:r>
              <a:rPr sz="2000" spc="-10" dirty="0">
                <a:latin typeface="Carlito"/>
                <a:cs typeface="Carlito"/>
              </a:rPr>
              <a:t>current</a:t>
            </a:r>
            <a:endParaRPr sz="2000" dirty="0">
              <a:latin typeface="Carlito"/>
              <a:cs typeface="Carlito"/>
            </a:endParaRPr>
          </a:p>
          <a:p>
            <a:pPr marL="469900" indent="-457834">
              <a:lnSpc>
                <a:spcPct val="100000"/>
              </a:lnSpc>
              <a:spcBef>
                <a:spcPts val="770"/>
              </a:spcBef>
              <a:buAutoNum type="arabicParenBoth"/>
              <a:tabLst>
                <a:tab pos="469900" algn="l"/>
                <a:tab pos="470534" algn="l"/>
              </a:tabLst>
            </a:pPr>
            <a:r>
              <a:rPr sz="2000" spc="-20" dirty="0">
                <a:latin typeface="Carlito"/>
                <a:cs typeface="Carlito"/>
              </a:rPr>
              <a:t>Voltage </a:t>
            </a:r>
            <a:r>
              <a:rPr sz="2000" dirty="0">
                <a:latin typeface="Carlito"/>
                <a:cs typeface="Carlito"/>
              </a:rPr>
              <a:t>applied </a:t>
            </a:r>
            <a:r>
              <a:rPr sz="2000" spc="-10" dirty="0">
                <a:latin typeface="Carlito"/>
                <a:cs typeface="Carlito"/>
              </a:rPr>
              <a:t>across </a:t>
            </a:r>
            <a:r>
              <a:rPr sz="2000" dirty="0">
                <a:latin typeface="Carlito"/>
                <a:cs typeface="Carlito"/>
              </a:rPr>
              <a:t>the</a:t>
            </a:r>
            <a:r>
              <a:rPr sz="2000" spc="15" dirty="0">
                <a:latin typeface="Carlito"/>
                <a:cs typeface="Carlito"/>
              </a:rPr>
              <a:t> </a:t>
            </a:r>
            <a:r>
              <a:rPr sz="2000" spc="-5" dirty="0">
                <a:latin typeface="Carlito"/>
                <a:cs typeface="Carlito"/>
              </a:rPr>
              <a:t>terminals</a:t>
            </a:r>
            <a:endParaRPr sz="2000" dirty="0">
              <a:latin typeface="Carlito"/>
              <a:cs typeface="Carlito"/>
            </a:endParaRPr>
          </a:p>
          <a:p>
            <a:pPr marL="469900" indent="-457834">
              <a:lnSpc>
                <a:spcPct val="100000"/>
              </a:lnSpc>
              <a:spcBef>
                <a:spcPts val="755"/>
              </a:spcBef>
              <a:buAutoNum type="arabicParenBoth"/>
              <a:tabLst>
                <a:tab pos="469900" algn="l"/>
                <a:tab pos="470534" algn="l"/>
              </a:tabLst>
            </a:pPr>
            <a:r>
              <a:rPr sz="2000" spc="-5" dirty="0">
                <a:latin typeface="Carlito"/>
                <a:cs typeface="Carlito"/>
              </a:rPr>
              <a:t>Application of light on </a:t>
            </a:r>
            <a:r>
              <a:rPr sz="2000" dirty="0">
                <a:latin typeface="Carlito"/>
                <a:cs typeface="Carlito"/>
              </a:rPr>
              <a:t>the</a:t>
            </a:r>
            <a:r>
              <a:rPr sz="2000" spc="-20" dirty="0">
                <a:latin typeface="Carlito"/>
                <a:cs typeface="Carlito"/>
              </a:rPr>
              <a:t> </a:t>
            </a:r>
            <a:r>
              <a:rPr sz="2000" spc="-5" dirty="0">
                <a:latin typeface="Carlito"/>
                <a:cs typeface="Carlito"/>
              </a:rPr>
              <a:t>device.</a:t>
            </a:r>
            <a:endParaRPr sz="2000" dirty="0">
              <a:latin typeface="Carlito"/>
              <a:cs typeface="Carlito"/>
            </a:endParaRPr>
          </a:p>
          <a:p>
            <a:pPr marL="241300" indent="-228600">
              <a:lnSpc>
                <a:spcPts val="2280"/>
              </a:lnSpc>
              <a:spcBef>
                <a:spcPts val="760"/>
              </a:spcBef>
              <a:buFont typeface="Arial"/>
              <a:buChar char="•"/>
              <a:tabLst>
                <a:tab pos="240665" algn="l"/>
                <a:tab pos="241300" algn="l"/>
              </a:tabLst>
            </a:pPr>
            <a:r>
              <a:rPr sz="2000" dirty="0">
                <a:latin typeface="Carlito"/>
                <a:cs typeface="Carlito"/>
              </a:rPr>
              <a:t>In the </a:t>
            </a:r>
            <a:r>
              <a:rPr sz="2000" spc="-5" dirty="0">
                <a:latin typeface="Carlito"/>
                <a:cs typeface="Carlito"/>
              </a:rPr>
              <a:t>disturbed condition </a:t>
            </a:r>
            <a:r>
              <a:rPr sz="2000" dirty="0">
                <a:latin typeface="Carlito"/>
                <a:cs typeface="Carlito"/>
              </a:rPr>
              <a:t>or non-equilibrium </a:t>
            </a:r>
            <a:r>
              <a:rPr sz="2000" spc="-5" dirty="0">
                <a:latin typeface="Carlito"/>
                <a:cs typeface="Carlito"/>
              </a:rPr>
              <a:t>condition, </a:t>
            </a:r>
            <a:r>
              <a:rPr sz="2000" dirty="0">
                <a:latin typeface="Carlito"/>
                <a:cs typeface="Carlito"/>
              </a:rPr>
              <a:t>the </a:t>
            </a:r>
            <a:r>
              <a:rPr sz="2000" spc="-5" dirty="0">
                <a:latin typeface="Carlito"/>
                <a:cs typeface="Carlito"/>
              </a:rPr>
              <a:t>carrier</a:t>
            </a:r>
            <a:r>
              <a:rPr sz="2000" spc="-55" dirty="0">
                <a:latin typeface="Carlito"/>
                <a:cs typeface="Carlito"/>
              </a:rPr>
              <a:t> </a:t>
            </a:r>
            <a:r>
              <a:rPr sz="2000" spc="-10" dirty="0">
                <a:latin typeface="Carlito"/>
                <a:cs typeface="Carlito"/>
              </a:rPr>
              <a:t>concentration</a:t>
            </a:r>
            <a:endParaRPr sz="2000" dirty="0">
              <a:latin typeface="Carlito"/>
              <a:cs typeface="Carlito"/>
            </a:endParaRPr>
          </a:p>
          <a:p>
            <a:pPr marL="241300">
              <a:lnSpc>
                <a:spcPts val="2280"/>
              </a:lnSpc>
            </a:pPr>
            <a:r>
              <a:rPr sz="2000" dirty="0">
                <a:latin typeface="Carlito"/>
                <a:cs typeface="Carlito"/>
              </a:rPr>
              <a:t>changes in the</a:t>
            </a:r>
            <a:r>
              <a:rPr sz="2000" spc="-45" dirty="0">
                <a:latin typeface="Carlito"/>
                <a:cs typeface="Carlito"/>
              </a:rPr>
              <a:t> </a:t>
            </a:r>
            <a:r>
              <a:rPr sz="2000" spc="-5" dirty="0">
                <a:latin typeface="Carlito"/>
                <a:cs typeface="Carlito"/>
              </a:rPr>
              <a:t>device.</a:t>
            </a:r>
            <a:endParaRPr sz="2000" dirty="0">
              <a:latin typeface="Carlito"/>
              <a:cs typeface="Carlito"/>
            </a:endParaRPr>
          </a:p>
          <a:p>
            <a:pPr marL="241300" marR="246379" indent="-228600">
              <a:lnSpc>
                <a:spcPts val="2160"/>
              </a:lnSpc>
              <a:spcBef>
                <a:spcPts val="1040"/>
              </a:spcBef>
              <a:buFont typeface="Arial"/>
              <a:buChar char="•"/>
              <a:tabLst>
                <a:tab pos="240665" algn="l"/>
                <a:tab pos="241300" algn="l"/>
              </a:tabLst>
            </a:pPr>
            <a:r>
              <a:rPr sz="2000" spc="-5" dirty="0">
                <a:latin typeface="Carlito"/>
                <a:cs typeface="Carlito"/>
              </a:rPr>
              <a:t>The carrier </a:t>
            </a:r>
            <a:r>
              <a:rPr sz="2000" spc="-10" dirty="0">
                <a:latin typeface="Carlito"/>
                <a:cs typeface="Carlito"/>
              </a:rPr>
              <a:t>concentration </a:t>
            </a:r>
            <a:r>
              <a:rPr sz="2000" spc="-5" dirty="0">
                <a:latin typeface="Carlito"/>
                <a:cs typeface="Carlito"/>
              </a:rPr>
              <a:t>can be increased or decreased depending </a:t>
            </a:r>
            <a:r>
              <a:rPr sz="2000" dirty="0">
                <a:latin typeface="Carlito"/>
                <a:cs typeface="Carlito"/>
              </a:rPr>
              <a:t>upon the </a:t>
            </a:r>
            <a:r>
              <a:rPr sz="2000" spc="-10" dirty="0">
                <a:latin typeface="Carlito"/>
                <a:cs typeface="Carlito"/>
              </a:rPr>
              <a:t>process  </a:t>
            </a:r>
            <a:r>
              <a:rPr sz="2000" spc="-5" dirty="0">
                <a:latin typeface="Carlito"/>
                <a:cs typeface="Carlito"/>
              </a:rPr>
              <a:t>happening </a:t>
            </a:r>
            <a:r>
              <a:rPr sz="2000" dirty="0">
                <a:latin typeface="Carlito"/>
                <a:cs typeface="Carlito"/>
              </a:rPr>
              <a:t>in the</a:t>
            </a:r>
            <a:r>
              <a:rPr sz="2000" spc="-40" dirty="0">
                <a:latin typeface="Carlito"/>
                <a:cs typeface="Carlito"/>
              </a:rPr>
              <a:t> </a:t>
            </a:r>
            <a:r>
              <a:rPr sz="2000" spc="-5" dirty="0">
                <a:latin typeface="Carlito"/>
                <a:cs typeface="Carlito"/>
              </a:rPr>
              <a:t>device.</a:t>
            </a:r>
            <a:endParaRPr sz="2000" dirty="0">
              <a:latin typeface="Carlito"/>
              <a:cs typeface="Carlito"/>
            </a:endParaRPr>
          </a:p>
          <a:p>
            <a:pPr marL="241300" indent="-228600">
              <a:lnSpc>
                <a:spcPts val="2280"/>
              </a:lnSpc>
              <a:spcBef>
                <a:spcPts val="720"/>
              </a:spcBef>
              <a:buFont typeface="Arial"/>
              <a:buChar char="•"/>
              <a:tabLst>
                <a:tab pos="240665" algn="l"/>
                <a:tab pos="241300" algn="l"/>
              </a:tabLst>
            </a:pPr>
            <a:r>
              <a:rPr sz="2000" spc="-10" dirty="0">
                <a:latin typeface="Carlito"/>
                <a:cs typeface="Carlito"/>
              </a:rPr>
              <a:t>For </a:t>
            </a:r>
            <a:r>
              <a:rPr sz="2000" spc="-5" dirty="0">
                <a:latin typeface="Carlito"/>
                <a:cs typeface="Carlito"/>
              </a:rPr>
              <a:t>instance, when solar </a:t>
            </a:r>
            <a:r>
              <a:rPr sz="2000" spc="-10" dirty="0">
                <a:latin typeface="Carlito"/>
                <a:cs typeface="Carlito"/>
              </a:rPr>
              <a:t>radiation falls </a:t>
            </a:r>
            <a:r>
              <a:rPr sz="2000" dirty="0">
                <a:latin typeface="Carlito"/>
                <a:cs typeface="Carlito"/>
              </a:rPr>
              <a:t>on the </a:t>
            </a:r>
            <a:r>
              <a:rPr sz="2000" spc="-10" dirty="0">
                <a:latin typeface="Carlito"/>
                <a:cs typeface="Carlito"/>
              </a:rPr>
              <a:t>surface </a:t>
            </a:r>
            <a:r>
              <a:rPr sz="2000" dirty="0">
                <a:latin typeface="Carlito"/>
                <a:cs typeface="Carlito"/>
              </a:rPr>
              <a:t>of the </a:t>
            </a:r>
            <a:r>
              <a:rPr sz="2000" spc="-5" dirty="0">
                <a:latin typeface="Carlito"/>
                <a:cs typeface="Carlito"/>
              </a:rPr>
              <a:t>solar </a:t>
            </a:r>
            <a:r>
              <a:rPr sz="2000" dirty="0">
                <a:latin typeface="Carlito"/>
                <a:cs typeface="Carlito"/>
              </a:rPr>
              <a:t>cell, the </a:t>
            </a:r>
            <a:r>
              <a:rPr sz="2000" spc="-5" dirty="0">
                <a:latin typeface="Carlito"/>
                <a:cs typeface="Carlito"/>
              </a:rPr>
              <a:t>electron</a:t>
            </a:r>
            <a:r>
              <a:rPr sz="2000" spc="85" dirty="0">
                <a:latin typeface="Carlito"/>
                <a:cs typeface="Carlito"/>
              </a:rPr>
              <a:t> </a:t>
            </a:r>
            <a:r>
              <a:rPr sz="2000" spc="-5" dirty="0">
                <a:latin typeface="Carlito"/>
                <a:cs typeface="Carlito"/>
              </a:rPr>
              <a:t>hole</a:t>
            </a:r>
            <a:endParaRPr sz="2000" dirty="0">
              <a:latin typeface="Carlito"/>
              <a:cs typeface="Carlito"/>
            </a:endParaRPr>
          </a:p>
          <a:p>
            <a:pPr marL="241300">
              <a:lnSpc>
                <a:spcPts val="2280"/>
              </a:lnSpc>
            </a:pPr>
            <a:r>
              <a:rPr sz="2000" spc="-5" dirty="0">
                <a:latin typeface="Carlito"/>
                <a:cs typeface="Carlito"/>
              </a:rPr>
              <a:t>(e-h) </a:t>
            </a:r>
            <a:r>
              <a:rPr sz="2000" spc="-15" dirty="0">
                <a:latin typeface="Carlito"/>
                <a:cs typeface="Carlito"/>
              </a:rPr>
              <a:t>pairs </a:t>
            </a:r>
            <a:r>
              <a:rPr sz="2000" spc="-10" dirty="0">
                <a:latin typeface="Carlito"/>
                <a:cs typeface="Carlito"/>
              </a:rPr>
              <a:t>are generated, </a:t>
            </a:r>
            <a:r>
              <a:rPr sz="2000" spc="-5" dirty="0">
                <a:latin typeface="Carlito"/>
                <a:cs typeface="Carlito"/>
              </a:rPr>
              <a:t>resulting </a:t>
            </a:r>
            <a:r>
              <a:rPr sz="2000" dirty="0">
                <a:latin typeface="Carlito"/>
                <a:cs typeface="Carlito"/>
              </a:rPr>
              <a:t>in </a:t>
            </a:r>
            <a:r>
              <a:rPr sz="2000" spc="-5" dirty="0">
                <a:latin typeface="Carlito"/>
                <a:cs typeface="Carlito"/>
              </a:rPr>
              <a:t>increased </a:t>
            </a:r>
            <a:r>
              <a:rPr sz="2000" dirty="0">
                <a:latin typeface="Carlito"/>
                <a:cs typeface="Carlito"/>
              </a:rPr>
              <a:t>in their</a:t>
            </a:r>
            <a:r>
              <a:rPr sz="2000" spc="85" dirty="0">
                <a:latin typeface="Carlito"/>
                <a:cs typeface="Carlito"/>
              </a:rPr>
              <a:t> </a:t>
            </a:r>
            <a:r>
              <a:rPr sz="2000" spc="-10" dirty="0">
                <a:latin typeface="Carlito"/>
                <a:cs typeface="Carlito"/>
              </a:rPr>
              <a:t>concentration.</a:t>
            </a:r>
            <a:endParaRPr sz="2000" dirty="0">
              <a:latin typeface="Carlito"/>
              <a:cs typeface="Carlito"/>
            </a:endParaRPr>
          </a:p>
        </p:txBody>
      </p:sp>
    </p:spTree>
    <p:extLst>
      <p:ext uri="{BB962C8B-B14F-4D97-AF65-F5344CB8AC3E}">
        <p14:creationId xmlns:p14="http://schemas.microsoft.com/office/powerpoint/2010/main" val="3009967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7956" y="613264"/>
            <a:ext cx="6164580" cy="574040"/>
          </a:xfrm>
          <a:prstGeom prst="rect">
            <a:avLst/>
          </a:prstGeom>
        </p:spPr>
        <p:txBody>
          <a:bodyPr vert="horz" wrap="square" lIns="0" tIns="12700" rIns="0" bIns="0" rtlCol="0">
            <a:spAutoFit/>
          </a:bodyPr>
          <a:lstStyle/>
          <a:p>
            <a:pPr marL="12700">
              <a:lnSpc>
                <a:spcPct val="100000"/>
              </a:lnSpc>
              <a:spcBef>
                <a:spcPts val="100"/>
              </a:spcBef>
            </a:pPr>
            <a:r>
              <a:rPr sz="3600" b="0" spc="-5" dirty="0">
                <a:solidFill>
                  <a:schemeClr val="tx1"/>
                </a:solidFill>
                <a:latin typeface="Trebuchet MS"/>
                <a:cs typeface="Trebuchet MS"/>
              </a:rPr>
              <a:t>Generation </a:t>
            </a:r>
            <a:r>
              <a:rPr sz="3600" b="0" dirty="0">
                <a:solidFill>
                  <a:schemeClr val="tx1"/>
                </a:solidFill>
                <a:latin typeface="Trebuchet MS"/>
                <a:cs typeface="Trebuchet MS"/>
              </a:rPr>
              <a:t>of </a:t>
            </a:r>
            <a:r>
              <a:rPr sz="3600" b="0" spc="-5" dirty="0">
                <a:solidFill>
                  <a:schemeClr val="tx1"/>
                </a:solidFill>
                <a:latin typeface="Trebuchet MS"/>
                <a:cs typeface="Trebuchet MS"/>
              </a:rPr>
              <a:t>Charge</a:t>
            </a:r>
            <a:r>
              <a:rPr sz="3600" b="0" spc="-85" dirty="0">
                <a:solidFill>
                  <a:schemeClr val="tx1"/>
                </a:solidFill>
                <a:latin typeface="Trebuchet MS"/>
                <a:cs typeface="Trebuchet MS"/>
              </a:rPr>
              <a:t> </a:t>
            </a:r>
            <a:r>
              <a:rPr sz="3600" b="0" spc="-5" dirty="0">
                <a:solidFill>
                  <a:schemeClr val="tx1"/>
                </a:solidFill>
                <a:latin typeface="Trebuchet MS"/>
                <a:cs typeface="Trebuchet MS"/>
              </a:rPr>
              <a:t>Carriers</a:t>
            </a:r>
            <a:endParaRPr sz="3600" dirty="0">
              <a:solidFill>
                <a:schemeClr val="tx1"/>
              </a:solidFill>
              <a:latin typeface="Trebuchet MS"/>
              <a:cs typeface="Trebuchet MS"/>
            </a:endParaRPr>
          </a:p>
        </p:txBody>
      </p:sp>
      <p:sp>
        <p:nvSpPr>
          <p:cNvPr id="3" name="object 3"/>
          <p:cNvSpPr txBox="1"/>
          <p:nvPr/>
        </p:nvSpPr>
        <p:spPr>
          <a:xfrm>
            <a:off x="1137876" y="1813886"/>
            <a:ext cx="9457055" cy="3581109"/>
          </a:xfrm>
          <a:prstGeom prst="rect">
            <a:avLst/>
          </a:prstGeom>
        </p:spPr>
        <p:txBody>
          <a:bodyPr vert="horz" wrap="square" lIns="0" tIns="13335" rIns="0" bIns="0" rtlCol="0">
            <a:spAutoFit/>
          </a:bodyPr>
          <a:lstStyle/>
          <a:p>
            <a:pPr marL="241300" indent="-228600">
              <a:lnSpc>
                <a:spcPct val="100000"/>
              </a:lnSpc>
              <a:spcBef>
                <a:spcPts val="105"/>
              </a:spcBef>
              <a:buFont typeface="Arial"/>
              <a:buChar char="•"/>
              <a:tabLst>
                <a:tab pos="240665" algn="l"/>
                <a:tab pos="241300" algn="l"/>
              </a:tabLst>
            </a:pPr>
            <a:r>
              <a:rPr sz="2000" spc="-5" dirty="0">
                <a:latin typeface="Carlito"/>
                <a:cs typeface="Carlito"/>
              </a:rPr>
              <a:t>This </a:t>
            </a:r>
            <a:r>
              <a:rPr sz="2000" spc="-10" dirty="0">
                <a:latin typeface="Carlito"/>
                <a:cs typeface="Carlito"/>
              </a:rPr>
              <a:t>creation </a:t>
            </a:r>
            <a:r>
              <a:rPr sz="2000" spc="-5" dirty="0">
                <a:latin typeface="Carlito"/>
                <a:cs typeface="Carlito"/>
              </a:rPr>
              <a:t>of e-h pair is called</a:t>
            </a:r>
            <a:r>
              <a:rPr sz="2000" spc="35" dirty="0">
                <a:latin typeface="Carlito"/>
                <a:cs typeface="Carlito"/>
              </a:rPr>
              <a:t> </a:t>
            </a:r>
            <a:r>
              <a:rPr sz="2000" spc="-10" dirty="0">
                <a:latin typeface="Carlito"/>
                <a:cs typeface="Carlito"/>
              </a:rPr>
              <a:t>Generation</a:t>
            </a:r>
            <a:endParaRPr sz="2000" dirty="0">
              <a:latin typeface="Carlito"/>
              <a:cs typeface="Carlito"/>
            </a:endParaRPr>
          </a:p>
          <a:p>
            <a:pPr>
              <a:lnSpc>
                <a:spcPct val="100000"/>
              </a:lnSpc>
              <a:spcBef>
                <a:spcPts val="45"/>
              </a:spcBef>
              <a:buClr>
                <a:srgbClr val="FFFFFF"/>
              </a:buClr>
              <a:buFont typeface="Arial"/>
              <a:buChar char="•"/>
            </a:pPr>
            <a:endParaRPr sz="3400" dirty="0">
              <a:latin typeface="Carlito"/>
              <a:cs typeface="Carlito"/>
            </a:endParaRPr>
          </a:p>
          <a:p>
            <a:pPr marL="241300" marR="5715" indent="-228600">
              <a:lnSpc>
                <a:spcPts val="2160"/>
              </a:lnSpc>
              <a:buFont typeface="Arial"/>
              <a:buChar char="•"/>
              <a:tabLst>
                <a:tab pos="240665" algn="l"/>
                <a:tab pos="241300" algn="l"/>
              </a:tabLst>
            </a:pPr>
            <a:r>
              <a:rPr sz="2000" dirty="0">
                <a:latin typeface="Carlito"/>
                <a:cs typeface="Carlito"/>
              </a:rPr>
              <a:t>But </a:t>
            </a:r>
            <a:r>
              <a:rPr sz="2000" spc="-5" dirty="0">
                <a:latin typeface="Carlito"/>
                <a:cs typeface="Carlito"/>
              </a:rPr>
              <a:t>there is </a:t>
            </a:r>
            <a:r>
              <a:rPr sz="2000" spc="-15" dirty="0">
                <a:latin typeface="Carlito"/>
                <a:cs typeface="Carlito"/>
              </a:rPr>
              <a:t>always </a:t>
            </a:r>
            <a:r>
              <a:rPr sz="2000" spc="-10" dirty="0">
                <a:latin typeface="Carlito"/>
                <a:cs typeface="Carlito"/>
              </a:rPr>
              <a:t>order restoring process </a:t>
            </a:r>
            <a:r>
              <a:rPr sz="2000" dirty="0">
                <a:latin typeface="Carlito"/>
                <a:cs typeface="Carlito"/>
              </a:rPr>
              <a:t>which </a:t>
            </a:r>
            <a:r>
              <a:rPr sz="2000" spc="-5" dirty="0">
                <a:latin typeface="Carlito"/>
                <a:cs typeface="Carlito"/>
              </a:rPr>
              <a:t>happens in </a:t>
            </a:r>
            <a:r>
              <a:rPr sz="2000" dirty="0">
                <a:latin typeface="Carlito"/>
                <a:cs typeface="Carlito"/>
              </a:rPr>
              <a:t>the </a:t>
            </a:r>
            <a:r>
              <a:rPr sz="2000" spc="-15" dirty="0">
                <a:latin typeface="Carlito"/>
                <a:cs typeface="Carlito"/>
              </a:rPr>
              <a:t>reverse </a:t>
            </a:r>
            <a:r>
              <a:rPr sz="2000" spc="-5" dirty="0">
                <a:latin typeface="Carlito"/>
                <a:cs typeface="Carlito"/>
              </a:rPr>
              <a:t>direction </a:t>
            </a:r>
            <a:r>
              <a:rPr sz="2000" dirty="0">
                <a:latin typeface="Carlito"/>
                <a:cs typeface="Carlito"/>
              </a:rPr>
              <a:t>than  </a:t>
            </a:r>
            <a:r>
              <a:rPr sz="2000" spc="-5" dirty="0">
                <a:latin typeface="Carlito"/>
                <a:cs typeface="Carlito"/>
              </a:rPr>
              <a:t>that of </a:t>
            </a:r>
            <a:r>
              <a:rPr sz="2000" spc="-10" dirty="0">
                <a:latin typeface="Carlito"/>
                <a:cs typeface="Carlito"/>
              </a:rPr>
              <a:t>generation, </a:t>
            </a:r>
            <a:r>
              <a:rPr sz="2000" dirty="0">
                <a:latin typeface="Carlito"/>
                <a:cs typeface="Carlito"/>
              </a:rPr>
              <a:t>known as</a:t>
            </a:r>
            <a:r>
              <a:rPr sz="2000" spc="-20" dirty="0">
                <a:latin typeface="Carlito"/>
                <a:cs typeface="Carlito"/>
              </a:rPr>
              <a:t> </a:t>
            </a:r>
            <a:r>
              <a:rPr sz="2000" spc="-10" dirty="0">
                <a:latin typeface="Carlito"/>
                <a:cs typeface="Carlito"/>
              </a:rPr>
              <a:t>Recombination.</a:t>
            </a:r>
            <a:endParaRPr sz="2000" dirty="0">
              <a:latin typeface="Carlito"/>
              <a:cs typeface="Carlito"/>
            </a:endParaRPr>
          </a:p>
          <a:p>
            <a:pPr>
              <a:lnSpc>
                <a:spcPct val="100000"/>
              </a:lnSpc>
              <a:buClr>
                <a:srgbClr val="FFFFFF"/>
              </a:buClr>
              <a:buFont typeface="Arial"/>
              <a:buChar char="•"/>
            </a:pPr>
            <a:endParaRPr sz="2000" dirty="0">
              <a:latin typeface="Carlito"/>
              <a:cs typeface="Carlito"/>
            </a:endParaRPr>
          </a:p>
          <a:p>
            <a:pPr marL="241300" indent="-228600">
              <a:lnSpc>
                <a:spcPct val="100000"/>
              </a:lnSpc>
              <a:spcBef>
                <a:spcPts val="1440"/>
              </a:spcBef>
              <a:buFont typeface="Arial"/>
              <a:buChar char="•"/>
              <a:tabLst>
                <a:tab pos="240665" algn="l"/>
                <a:tab pos="241300" algn="l"/>
              </a:tabLst>
            </a:pPr>
            <a:r>
              <a:rPr sz="2000" spc="-10" dirty="0">
                <a:latin typeface="Carlito"/>
                <a:cs typeface="Carlito"/>
              </a:rPr>
              <a:t>Recombination </a:t>
            </a:r>
            <a:r>
              <a:rPr sz="2000" spc="-5" dirty="0">
                <a:latin typeface="Carlito"/>
                <a:cs typeface="Carlito"/>
              </a:rPr>
              <a:t>is </a:t>
            </a:r>
            <a:r>
              <a:rPr sz="2000" dirty="0">
                <a:latin typeface="Carlito"/>
                <a:cs typeface="Carlito"/>
              </a:rPr>
              <a:t>a </a:t>
            </a:r>
            <a:r>
              <a:rPr sz="2000" spc="-10" dirty="0">
                <a:latin typeface="Carlito"/>
                <a:cs typeface="Carlito"/>
              </a:rPr>
              <a:t>process </a:t>
            </a:r>
            <a:r>
              <a:rPr sz="2000" spc="-5" dirty="0">
                <a:latin typeface="Carlito"/>
                <a:cs typeface="Carlito"/>
              </a:rPr>
              <a:t>in </a:t>
            </a:r>
            <a:r>
              <a:rPr sz="2000" dirty="0">
                <a:latin typeface="Carlito"/>
                <a:cs typeface="Carlito"/>
              </a:rPr>
              <a:t>which </a:t>
            </a:r>
            <a:r>
              <a:rPr sz="2000" spc="-5" dirty="0">
                <a:latin typeface="Carlito"/>
                <a:cs typeface="Carlito"/>
              </a:rPr>
              <a:t>e-h </a:t>
            </a:r>
            <a:r>
              <a:rPr sz="2000" spc="-15" dirty="0">
                <a:latin typeface="Carlito"/>
                <a:cs typeface="Carlito"/>
              </a:rPr>
              <a:t>pairs </a:t>
            </a:r>
            <a:r>
              <a:rPr sz="2000" spc="-5" dirty="0">
                <a:latin typeface="Carlito"/>
                <a:cs typeface="Carlito"/>
              </a:rPr>
              <a:t>annihilated (or dies</a:t>
            </a:r>
            <a:r>
              <a:rPr sz="2000" spc="100" dirty="0">
                <a:latin typeface="Carlito"/>
                <a:cs typeface="Carlito"/>
              </a:rPr>
              <a:t> </a:t>
            </a:r>
            <a:r>
              <a:rPr sz="2000" spc="-5" dirty="0">
                <a:latin typeface="Carlito"/>
                <a:cs typeface="Carlito"/>
              </a:rPr>
              <a:t>out).</a:t>
            </a:r>
            <a:endParaRPr sz="2000" dirty="0">
              <a:latin typeface="Carlito"/>
              <a:cs typeface="Carlito"/>
            </a:endParaRPr>
          </a:p>
          <a:p>
            <a:pPr>
              <a:lnSpc>
                <a:spcPct val="100000"/>
              </a:lnSpc>
              <a:spcBef>
                <a:spcPts val="20"/>
              </a:spcBef>
              <a:buClr>
                <a:srgbClr val="FFFFFF"/>
              </a:buClr>
              <a:buFont typeface="Arial"/>
              <a:buChar char="•"/>
            </a:pPr>
            <a:endParaRPr sz="3200" dirty="0">
              <a:latin typeface="Carlito"/>
              <a:cs typeface="Carlito"/>
            </a:endParaRPr>
          </a:p>
          <a:p>
            <a:pPr marL="241300" indent="-228600">
              <a:lnSpc>
                <a:spcPts val="2280"/>
              </a:lnSpc>
              <a:buFont typeface="Arial"/>
              <a:buChar char="•"/>
              <a:tabLst>
                <a:tab pos="240665" algn="l"/>
                <a:tab pos="241300" algn="l"/>
              </a:tabLst>
            </a:pPr>
            <a:r>
              <a:rPr sz="2000" spc="-5" dirty="0">
                <a:latin typeface="Carlito"/>
                <a:cs typeface="Carlito"/>
              </a:rPr>
              <a:t>When</a:t>
            </a:r>
            <a:r>
              <a:rPr sz="2000" spc="180" dirty="0">
                <a:latin typeface="Carlito"/>
                <a:cs typeface="Carlito"/>
              </a:rPr>
              <a:t> </a:t>
            </a:r>
            <a:r>
              <a:rPr sz="2000" spc="-5" dirty="0">
                <a:latin typeface="Carlito"/>
                <a:cs typeface="Carlito"/>
              </a:rPr>
              <a:t>light</a:t>
            </a:r>
            <a:r>
              <a:rPr sz="2000" spc="175" dirty="0">
                <a:latin typeface="Carlito"/>
                <a:cs typeface="Carlito"/>
              </a:rPr>
              <a:t> </a:t>
            </a:r>
            <a:r>
              <a:rPr sz="2000" spc="-10" dirty="0">
                <a:latin typeface="Carlito"/>
                <a:cs typeface="Carlito"/>
              </a:rPr>
              <a:t>falls</a:t>
            </a:r>
            <a:r>
              <a:rPr sz="2000" spc="175" dirty="0">
                <a:latin typeface="Carlito"/>
                <a:cs typeface="Carlito"/>
              </a:rPr>
              <a:t> </a:t>
            </a:r>
            <a:r>
              <a:rPr sz="2000" spc="-5" dirty="0">
                <a:latin typeface="Carlito"/>
                <a:cs typeface="Carlito"/>
              </a:rPr>
              <a:t>on</a:t>
            </a:r>
            <a:r>
              <a:rPr sz="2000" spc="180" dirty="0">
                <a:latin typeface="Carlito"/>
                <a:cs typeface="Carlito"/>
              </a:rPr>
              <a:t> </a:t>
            </a:r>
            <a:r>
              <a:rPr sz="2000" dirty="0">
                <a:latin typeface="Carlito"/>
                <a:cs typeface="Carlito"/>
              </a:rPr>
              <a:t>a</a:t>
            </a:r>
            <a:r>
              <a:rPr sz="2000" spc="175" dirty="0">
                <a:latin typeface="Carlito"/>
                <a:cs typeface="Carlito"/>
              </a:rPr>
              <a:t> </a:t>
            </a:r>
            <a:r>
              <a:rPr sz="2000" spc="-5" dirty="0">
                <a:latin typeface="Carlito"/>
                <a:cs typeface="Carlito"/>
              </a:rPr>
              <a:t>solar</a:t>
            </a:r>
            <a:r>
              <a:rPr sz="2000" spc="175" dirty="0">
                <a:latin typeface="Carlito"/>
                <a:cs typeface="Carlito"/>
              </a:rPr>
              <a:t> </a:t>
            </a:r>
            <a:r>
              <a:rPr sz="2000" spc="-5" dirty="0">
                <a:latin typeface="Carlito"/>
                <a:cs typeface="Carlito"/>
              </a:rPr>
              <a:t>cell,</a:t>
            </a:r>
            <a:r>
              <a:rPr sz="2000" spc="180" dirty="0">
                <a:latin typeface="Carlito"/>
                <a:cs typeface="Carlito"/>
              </a:rPr>
              <a:t> </a:t>
            </a:r>
            <a:r>
              <a:rPr sz="2000" spc="-5" dirty="0">
                <a:latin typeface="Carlito"/>
                <a:cs typeface="Carlito"/>
              </a:rPr>
              <a:t>some</a:t>
            </a:r>
            <a:r>
              <a:rPr sz="2000" spc="175" dirty="0">
                <a:latin typeface="Carlito"/>
                <a:cs typeface="Carlito"/>
              </a:rPr>
              <a:t> </a:t>
            </a:r>
            <a:r>
              <a:rPr sz="2000" spc="-5" dirty="0">
                <a:latin typeface="Carlito"/>
                <a:cs typeface="Carlito"/>
              </a:rPr>
              <a:t>of</a:t>
            </a:r>
            <a:r>
              <a:rPr sz="2000" spc="175" dirty="0">
                <a:latin typeface="Carlito"/>
                <a:cs typeface="Carlito"/>
              </a:rPr>
              <a:t> </a:t>
            </a:r>
            <a:r>
              <a:rPr sz="2000" spc="-5" dirty="0">
                <a:latin typeface="Carlito"/>
                <a:cs typeface="Carlito"/>
              </a:rPr>
              <a:t>it</a:t>
            </a:r>
            <a:r>
              <a:rPr sz="2000" spc="175" dirty="0">
                <a:latin typeface="Carlito"/>
                <a:cs typeface="Carlito"/>
              </a:rPr>
              <a:t> </a:t>
            </a:r>
            <a:r>
              <a:rPr sz="2000" spc="-10" dirty="0">
                <a:latin typeface="Carlito"/>
                <a:cs typeface="Carlito"/>
              </a:rPr>
              <a:t>gets</a:t>
            </a:r>
            <a:r>
              <a:rPr sz="2000" spc="170" dirty="0">
                <a:latin typeface="Carlito"/>
                <a:cs typeface="Carlito"/>
              </a:rPr>
              <a:t> </a:t>
            </a:r>
            <a:r>
              <a:rPr sz="2000" spc="-5" dirty="0">
                <a:latin typeface="Carlito"/>
                <a:cs typeface="Carlito"/>
              </a:rPr>
              <a:t>reflected,</a:t>
            </a:r>
            <a:r>
              <a:rPr sz="2000" spc="180" dirty="0">
                <a:latin typeface="Carlito"/>
                <a:cs typeface="Carlito"/>
              </a:rPr>
              <a:t> </a:t>
            </a:r>
            <a:r>
              <a:rPr sz="2000" spc="-5" dirty="0">
                <a:latin typeface="Carlito"/>
                <a:cs typeface="Carlito"/>
              </a:rPr>
              <a:t>some</a:t>
            </a:r>
            <a:r>
              <a:rPr sz="2000" spc="175" dirty="0">
                <a:latin typeface="Carlito"/>
                <a:cs typeface="Carlito"/>
              </a:rPr>
              <a:t> </a:t>
            </a:r>
            <a:r>
              <a:rPr sz="2000" spc="-5" dirty="0">
                <a:latin typeface="Carlito"/>
                <a:cs typeface="Carlito"/>
              </a:rPr>
              <a:t>of</a:t>
            </a:r>
            <a:r>
              <a:rPr sz="2000" spc="175" dirty="0">
                <a:latin typeface="Carlito"/>
                <a:cs typeface="Carlito"/>
              </a:rPr>
              <a:t> </a:t>
            </a:r>
            <a:r>
              <a:rPr sz="2000" spc="-5" dirty="0">
                <a:latin typeface="Carlito"/>
                <a:cs typeface="Carlito"/>
              </a:rPr>
              <a:t>it</a:t>
            </a:r>
            <a:r>
              <a:rPr sz="2000" spc="165" dirty="0">
                <a:latin typeface="Carlito"/>
                <a:cs typeface="Carlito"/>
              </a:rPr>
              <a:t> </a:t>
            </a:r>
            <a:r>
              <a:rPr sz="2000" spc="-5" dirty="0">
                <a:latin typeface="Carlito"/>
                <a:cs typeface="Carlito"/>
              </a:rPr>
              <a:t>gets</a:t>
            </a:r>
            <a:r>
              <a:rPr sz="2000" spc="185" dirty="0">
                <a:latin typeface="Carlito"/>
                <a:cs typeface="Carlito"/>
              </a:rPr>
              <a:t> </a:t>
            </a:r>
            <a:r>
              <a:rPr sz="2000" spc="-10" dirty="0">
                <a:latin typeface="Carlito"/>
                <a:cs typeface="Carlito"/>
              </a:rPr>
              <a:t>transmitted</a:t>
            </a:r>
            <a:r>
              <a:rPr sz="2000" spc="180" dirty="0">
                <a:latin typeface="Carlito"/>
                <a:cs typeface="Carlito"/>
              </a:rPr>
              <a:t> </a:t>
            </a:r>
            <a:r>
              <a:rPr sz="2000" dirty="0">
                <a:latin typeface="Carlito"/>
                <a:cs typeface="Carlito"/>
              </a:rPr>
              <a:t>&amp;</a:t>
            </a:r>
          </a:p>
          <a:p>
            <a:pPr marL="241300">
              <a:lnSpc>
                <a:spcPts val="2280"/>
              </a:lnSpc>
            </a:pPr>
            <a:r>
              <a:rPr sz="2000" spc="-5" dirty="0">
                <a:latin typeface="Carlito"/>
                <a:cs typeface="Carlito"/>
              </a:rPr>
              <a:t>some </a:t>
            </a:r>
            <a:r>
              <a:rPr sz="2000" dirty="0">
                <a:latin typeface="Carlito"/>
                <a:cs typeface="Carlito"/>
              </a:rPr>
              <a:t>of </a:t>
            </a:r>
            <a:r>
              <a:rPr sz="2000" spc="-5" dirty="0">
                <a:latin typeface="Carlito"/>
                <a:cs typeface="Carlito"/>
              </a:rPr>
              <a:t>it gets absorbed </a:t>
            </a:r>
            <a:r>
              <a:rPr sz="2000" dirty="0">
                <a:latin typeface="Carlito"/>
                <a:cs typeface="Carlito"/>
              </a:rPr>
              <a:t>with </a:t>
            </a:r>
            <a:r>
              <a:rPr sz="2000" spc="-5" dirty="0">
                <a:latin typeface="Carlito"/>
                <a:cs typeface="Carlito"/>
              </a:rPr>
              <a:t>in </a:t>
            </a:r>
            <a:r>
              <a:rPr sz="2000" dirty="0">
                <a:latin typeface="Carlito"/>
                <a:cs typeface="Carlito"/>
              </a:rPr>
              <a:t>the </a:t>
            </a:r>
            <a:r>
              <a:rPr sz="2000" spc="-5" dirty="0">
                <a:latin typeface="Carlito"/>
                <a:cs typeface="Carlito"/>
              </a:rPr>
              <a:t>solar</a:t>
            </a:r>
            <a:r>
              <a:rPr sz="2000" dirty="0">
                <a:latin typeface="Carlito"/>
                <a:cs typeface="Carlito"/>
              </a:rPr>
              <a:t> cell.</a:t>
            </a:r>
          </a:p>
        </p:txBody>
      </p:sp>
    </p:spTree>
    <p:extLst>
      <p:ext uri="{BB962C8B-B14F-4D97-AF65-F5344CB8AC3E}">
        <p14:creationId xmlns:p14="http://schemas.microsoft.com/office/powerpoint/2010/main" val="2850350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4710" y="796143"/>
            <a:ext cx="6164580" cy="574040"/>
          </a:xfrm>
          <a:prstGeom prst="rect">
            <a:avLst/>
          </a:prstGeom>
        </p:spPr>
        <p:txBody>
          <a:bodyPr vert="horz" wrap="square" lIns="0" tIns="12700" rIns="0" bIns="0" rtlCol="0">
            <a:spAutoFit/>
          </a:bodyPr>
          <a:lstStyle/>
          <a:p>
            <a:pPr marL="12700">
              <a:lnSpc>
                <a:spcPct val="100000"/>
              </a:lnSpc>
              <a:spcBef>
                <a:spcPts val="100"/>
              </a:spcBef>
            </a:pPr>
            <a:r>
              <a:rPr sz="3600" b="0" spc="-5" dirty="0">
                <a:solidFill>
                  <a:schemeClr val="tx1"/>
                </a:solidFill>
                <a:latin typeface="Trebuchet MS"/>
                <a:cs typeface="Trebuchet MS"/>
              </a:rPr>
              <a:t>Generation </a:t>
            </a:r>
            <a:r>
              <a:rPr sz="3600" b="0" dirty="0">
                <a:solidFill>
                  <a:schemeClr val="tx1"/>
                </a:solidFill>
                <a:latin typeface="Trebuchet MS"/>
                <a:cs typeface="Trebuchet MS"/>
              </a:rPr>
              <a:t>of </a:t>
            </a:r>
            <a:r>
              <a:rPr sz="3600" b="0" spc="-5" dirty="0">
                <a:solidFill>
                  <a:schemeClr val="tx1"/>
                </a:solidFill>
                <a:latin typeface="Trebuchet MS"/>
                <a:cs typeface="Trebuchet MS"/>
              </a:rPr>
              <a:t>Charge</a:t>
            </a:r>
            <a:r>
              <a:rPr sz="3600" b="0" spc="-85" dirty="0">
                <a:solidFill>
                  <a:schemeClr val="tx1"/>
                </a:solidFill>
                <a:latin typeface="Trebuchet MS"/>
                <a:cs typeface="Trebuchet MS"/>
              </a:rPr>
              <a:t> </a:t>
            </a:r>
            <a:r>
              <a:rPr sz="3600" b="0" spc="-5" dirty="0">
                <a:solidFill>
                  <a:schemeClr val="tx1"/>
                </a:solidFill>
                <a:latin typeface="Trebuchet MS"/>
                <a:cs typeface="Trebuchet MS"/>
              </a:rPr>
              <a:t>Carriers</a:t>
            </a:r>
            <a:endParaRPr sz="3600" dirty="0">
              <a:solidFill>
                <a:schemeClr val="tx1"/>
              </a:solidFill>
              <a:latin typeface="Trebuchet MS"/>
              <a:cs typeface="Trebuchet MS"/>
            </a:endParaRPr>
          </a:p>
        </p:txBody>
      </p:sp>
      <p:sp>
        <p:nvSpPr>
          <p:cNvPr id="3" name="object 3"/>
          <p:cNvSpPr txBox="1"/>
          <p:nvPr/>
        </p:nvSpPr>
        <p:spPr>
          <a:xfrm>
            <a:off x="877344" y="1679714"/>
            <a:ext cx="9507855" cy="4789773"/>
          </a:xfrm>
          <a:prstGeom prst="rect">
            <a:avLst/>
          </a:prstGeom>
        </p:spPr>
        <p:txBody>
          <a:bodyPr vert="horz" wrap="square" lIns="0" tIns="107950" rIns="0" bIns="0" rtlCol="0">
            <a:spAutoFit/>
          </a:bodyPr>
          <a:lstStyle/>
          <a:p>
            <a:pPr marL="266700" indent="-228600">
              <a:lnSpc>
                <a:spcPct val="100000"/>
              </a:lnSpc>
              <a:spcBef>
                <a:spcPts val="850"/>
              </a:spcBef>
              <a:buFont typeface="Arial"/>
              <a:buChar char="•"/>
              <a:tabLst>
                <a:tab pos="266065" algn="l"/>
                <a:tab pos="266700" algn="l"/>
              </a:tabLst>
            </a:pPr>
            <a:r>
              <a:rPr sz="2000" spc="-5" dirty="0">
                <a:latin typeface="Carlito"/>
                <a:cs typeface="Carlito"/>
              </a:rPr>
              <a:t>Photons </a:t>
            </a:r>
            <a:r>
              <a:rPr sz="2000" spc="-10" dirty="0">
                <a:latin typeface="Carlito"/>
                <a:cs typeface="Carlito"/>
              </a:rPr>
              <a:t>after entering </a:t>
            </a:r>
            <a:r>
              <a:rPr sz="2000" spc="-15" dirty="0">
                <a:latin typeface="Carlito"/>
                <a:cs typeface="Carlito"/>
              </a:rPr>
              <a:t>into </a:t>
            </a:r>
            <a:r>
              <a:rPr sz="2000" dirty="0">
                <a:latin typeface="Carlito"/>
                <a:cs typeface="Carlito"/>
              </a:rPr>
              <a:t>the </a:t>
            </a:r>
            <a:r>
              <a:rPr sz="2000" spc="-5" dirty="0">
                <a:latin typeface="Carlito"/>
                <a:cs typeface="Carlito"/>
              </a:rPr>
              <a:t>semiconductor </a:t>
            </a:r>
            <a:r>
              <a:rPr sz="2000" spc="-10" dirty="0">
                <a:latin typeface="Carlito"/>
                <a:cs typeface="Carlito"/>
              </a:rPr>
              <a:t>interacts </a:t>
            </a:r>
            <a:r>
              <a:rPr sz="2000" spc="-5" dirty="0">
                <a:latin typeface="Carlito"/>
                <a:cs typeface="Carlito"/>
              </a:rPr>
              <a:t>with </a:t>
            </a:r>
            <a:r>
              <a:rPr sz="2000" dirty="0">
                <a:latin typeface="Carlito"/>
                <a:cs typeface="Carlito"/>
              </a:rPr>
              <a:t>the</a:t>
            </a:r>
            <a:r>
              <a:rPr sz="2000" spc="100" dirty="0">
                <a:latin typeface="Carlito"/>
                <a:cs typeface="Carlito"/>
              </a:rPr>
              <a:t> </a:t>
            </a:r>
            <a:r>
              <a:rPr sz="2000" spc="-10" dirty="0">
                <a:latin typeface="Carlito"/>
                <a:cs typeface="Carlito"/>
              </a:rPr>
              <a:t>atoms.</a:t>
            </a:r>
            <a:endParaRPr sz="2000" dirty="0">
              <a:latin typeface="Carlito"/>
              <a:cs typeface="Carlito"/>
            </a:endParaRPr>
          </a:p>
          <a:p>
            <a:pPr marL="266700" indent="-228600">
              <a:lnSpc>
                <a:spcPts val="2280"/>
              </a:lnSpc>
              <a:spcBef>
                <a:spcPts val="755"/>
              </a:spcBef>
              <a:buFont typeface="Arial"/>
              <a:buChar char="•"/>
              <a:tabLst>
                <a:tab pos="266065" algn="l"/>
                <a:tab pos="266700" algn="l"/>
              </a:tabLst>
            </a:pPr>
            <a:r>
              <a:rPr sz="2000" spc="-5" dirty="0">
                <a:latin typeface="Carlito"/>
                <a:cs typeface="Carlito"/>
              </a:rPr>
              <a:t>Only</a:t>
            </a:r>
            <a:r>
              <a:rPr sz="2000" spc="80" dirty="0">
                <a:latin typeface="Carlito"/>
                <a:cs typeface="Carlito"/>
              </a:rPr>
              <a:t> </a:t>
            </a:r>
            <a:r>
              <a:rPr sz="2000" dirty="0">
                <a:latin typeface="Carlito"/>
                <a:cs typeface="Carlito"/>
              </a:rPr>
              <a:t>the</a:t>
            </a:r>
            <a:r>
              <a:rPr sz="2000" spc="65" dirty="0">
                <a:latin typeface="Carlito"/>
                <a:cs typeface="Carlito"/>
              </a:rPr>
              <a:t> </a:t>
            </a:r>
            <a:r>
              <a:rPr sz="2000" spc="-10" dirty="0">
                <a:latin typeface="Carlito"/>
                <a:cs typeface="Carlito"/>
              </a:rPr>
              <a:t>photons</a:t>
            </a:r>
            <a:r>
              <a:rPr sz="2000" spc="70" dirty="0">
                <a:latin typeface="Carlito"/>
                <a:cs typeface="Carlito"/>
              </a:rPr>
              <a:t> </a:t>
            </a:r>
            <a:r>
              <a:rPr sz="2000" spc="-10" dirty="0">
                <a:latin typeface="Carlito"/>
                <a:cs typeface="Carlito"/>
              </a:rPr>
              <a:t>having</a:t>
            </a:r>
            <a:r>
              <a:rPr sz="2000" spc="80" dirty="0">
                <a:latin typeface="Carlito"/>
                <a:cs typeface="Carlito"/>
              </a:rPr>
              <a:t> </a:t>
            </a:r>
            <a:r>
              <a:rPr sz="2000" dirty="0">
                <a:latin typeface="Carlito"/>
                <a:cs typeface="Carlito"/>
              </a:rPr>
              <a:t>the</a:t>
            </a:r>
            <a:r>
              <a:rPr sz="2000" spc="70" dirty="0">
                <a:latin typeface="Carlito"/>
                <a:cs typeface="Carlito"/>
              </a:rPr>
              <a:t> </a:t>
            </a:r>
            <a:r>
              <a:rPr sz="2000" spc="-5" dirty="0">
                <a:latin typeface="Carlito"/>
                <a:cs typeface="Carlito"/>
              </a:rPr>
              <a:t>energy</a:t>
            </a:r>
            <a:r>
              <a:rPr sz="2000" spc="65" dirty="0">
                <a:latin typeface="Carlito"/>
                <a:cs typeface="Carlito"/>
              </a:rPr>
              <a:t> </a:t>
            </a:r>
            <a:r>
              <a:rPr sz="2000" spc="-10" dirty="0">
                <a:latin typeface="Carlito"/>
                <a:cs typeface="Carlito"/>
              </a:rPr>
              <a:t>more</a:t>
            </a:r>
            <a:r>
              <a:rPr sz="2000" spc="80" dirty="0">
                <a:latin typeface="Carlito"/>
                <a:cs typeface="Carlito"/>
              </a:rPr>
              <a:t> </a:t>
            </a:r>
            <a:r>
              <a:rPr sz="2000" dirty="0">
                <a:latin typeface="Carlito"/>
                <a:cs typeface="Carlito"/>
              </a:rPr>
              <a:t>than</a:t>
            </a:r>
            <a:r>
              <a:rPr sz="2000" spc="70" dirty="0">
                <a:latin typeface="Carlito"/>
                <a:cs typeface="Carlito"/>
              </a:rPr>
              <a:t> </a:t>
            </a:r>
            <a:r>
              <a:rPr sz="2000" dirty="0">
                <a:latin typeface="Carlito"/>
                <a:cs typeface="Carlito"/>
              </a:rPr>
              <a:t>or</a:t>
            </a:r>
            <a:r>
              <a:rPr sz="2000" spc="70" dirty="0">
                <a:latin typeface="Carlito"/>
                <a:cs typeface="Carlito"/>
              </a:rPr>
              <a:t> </a:t>
            </a:r>
            <a:r>
              <a:rPr sz="2000" dirty="0">
                <a:latin typeface="Carlito"/>
                <a:cs typeface="Carlito"/>
              </a:rPr>
              <a:t>equal</a:t>
            </a:r>
            <a:r>
              <a:rPr sz="2000" spc="75" dirty="0">
                <a:latin typeface="Carlito"/>
                <a:cs typeface="Carlito"/>
              </a:rPr>
              <a:t> </a:t>
            </a:r>
            <a:r>
              <a:rPr sz="2000" spc="-20" dirty="0">
                <a:latin typeface="Carlito"/>
                <a:cs typeface="Carlito"/>
              </a:rPr>
              <a:t>to</a:t>
            </a:r>
            <a:r>
              <a:rPr sz="2000" spc="75" dirty="0">
                <a:latin typeface="Carlito"/>
                <a:cs typeface="Carlito"/>
              </a:rPr>
              <a:t> </a:t>
            </a:r>
            <a:r>
              <a:rPr sz="2000" dirty="0">
                <a:latin typeface="Carlito"/>
                <a:cs typeface="Carlito"/>
              </a:rPr>
              <a:t>the</a:t>
            </a:r>
            <a:r>
              <a:rPr sz="2000" spc="60" dirty="0">
                <a:latin typeface="Carlito"/>
                <a:cs typeface="Carlito"/>
              </a:rPr>
              <a:t> </a:t>
            </a:r>
            <a:r>
              <a:rPr sz="2000" spc="-10" dirty="0">
                <a:latin typeface="Carlito"/>
                <a:cs typeface="Carlito"/>
              </a:rPr>
              <a:t>bandgap</a:t>
            </a:r>
            <a:r>
              <a:rPr sz="2000" spc="70" dirty="0">
                <a:latin typeface="Carlito"/>
                <a:cs typeface="Carlito"/>
              </a:rPr>
              <a:t> </a:t>
            </a:r>
            <a:r>
              <a:rPr sz="2000" spc="-5" dirty="0">
                <a:latin typeface="Carlito"/>
                <a:cs typeface="Carlito"/>
              </a:rPr>
              <a:t>energy</a:t>
            </a:r>
            <a:r>
              <a:rPr sz="2000" spc="70" dirty="0">
                <a:latin typeface="Carlito"/>
                <a:cs typeface="Carlito"/>
              </a:rPr>
              <a:t> </a:t>
            </a:r>
            <a:r>
              <a:rPr sz="2000" dirty="0">
                <a:latin typeface="Carlito"/>
                <a:cs typeface="Carlito"/>
              </a:rPr>
              <a:t>(hυ</a:t>
            </a:r>
            <a:r>
              <a:rPr sz="2000" spc="65" dirty="0">
                <a:latin typeface="Carlito"/>
                <a:cs typeface="Carlito"/>
              </a:rPr>
              <a:t> </a:t>
            </a:r>
            <a:r>
              <a:rPr sz="2000" dirty="0">
                <a:latin typeface="Carlito"/>
                <a:cs typeface="Carlito"/>
              </a:rPr>
              <a:t>≥</a:t>
            </a:r>
            <a:r>
              <a:rPr sz="2000" spc="65" dirty="0">
                <a:latin typeface="Carlito"/>
                <a:cs typeface="Carlito"/>
              </a:rPr>
              <a:t> </a:t>
            </a:r>
            <a:r>
              <a:rPr sz="2000" spc="5" dirty="0">
                <a:latin typeface="Carlito"/>
                <a:cs typeface="Carlito"/>
              </a:rPr>
              <a:t>E</a:t>
            </a:r>
            <a:r>
              <a:rPr sz="1950" spc="7" baseline="-21367" dirty="0">
                <a:latin typeface="Carlito"/>
                <a:cs typeface="Carlito"/>
              </a:rPr>
              <a:t>g</a:t>
            </a:r>
            <a:r>
              <a:rPr sz="2000" spc="5" dirty="0">
                <a:latin typeface="Carlito"/>
                <a:cs typeface="Carlito"/>
              </a:rPr>
              <a:t>)</a:t>
            </a:r>
            <a:endParaRPr sz="2000" dirty="0">
              <a:latin typeface="Carlito"/>
              <a:cs typeface="Carlito"/>
            </a:endParaRPr>
          </a:p>
          <a:p>
            <a:pPr marL="266700" algn="just">
              <a:lnSpc>
                <a:spcPts val="2280"/>
              </a:lnSpc>
            </a:pPr>
            <a:r>
              <a:rPr sz="2000" spc="-5" dirty="0">
                <a:latin typeface="Carlito"/>
                <a:cs typeface="Carlito"/>
              </a:rPr>
              <a:t>can </a:t>
            </a:r>
            <a:r>
              <a:rPr sz="2000" spc="-10" dirty="0">
                <a:latin typeface="Carlito"/>
                <a:cs typeface="Carlito"/>
              </a:rPr>
              <a:t>get </a:t>
            </a:r>
            <a:r>
              <a:rPr sz="2000" spc="-5" dirty="0">
                <a:latin typeface="Carlito"/>
                <a:cs typeface="Carlito"/>
              </a:rPr>
              <a:t>absorbed in </a:t>
            </a:r>
            <a:r>
              <a:rPr sz="2000" dirty="0">
                <a:latin typeface="Carlito"/>
                <a:cs typeface="Carlito"/>
              </a:rPr>
              <a:t>the </a:t>
            </a:r>
            <a:r>
              <a:rPr sz="2000" spc="-10" dirty="0">
                <a:latin typeface="Carlito"/>
                <a:cs typeface="Carlito"/>
              </a:rPr>
              <a:t>material.</a:t>
            </a:r>
            <a:endParaRPr sz="2000" dirty="0">
              <a:latin typeface="Carlito"/>
              <a:cs typeface="Carlito"/>
            </a:endParaRPr>
          </a:p>
          <a:p>
            <a:pPr marL="266700" marR="30480" indent="-228600" algn="just">
              <a:lnSpc>
                <a:spcPts val="2160"/>
              </a:lnSpc>
              <a:spcBef>
                <a:spcPts val="1040"/>
              </a:spcBef>
              <a:buFont typeface="Arial"/>
              <a:buChar char="•"/>
              <a:tabLst>
                <a:tab pos="266700" algn="l"/>
              </a:tabLst>
            </a:pPr>
            <a:r>
              <a:rPr sz="2000" spc="-5" dirty="0">
                <a:latin typeface="Carlito"/>
                <a:cs typeface="Carlito"/>
              </a:rPr>
              <a:t>The </a:t>
            </a:r>
            <a:r>
              <a:rPr sz="2000" spc="-10" dirty="0">
                <a:latin typeface="Carlito"/>
                <a:cs typeface="Carlito"/>
              </a:rPr>
              <a:t>photons </a:t>
            </a:r>
            <a:r>
              <a:rPr sz="2000" spc="-5" dirty="0">
                <a:latin typeface="Carlito"/>
                <a:cs typeface="Carlito"/>
              </a:rPr>
              <a:t>that </a:t>
            </a:r>
            <a:r>
              <a:rPr sz="2000" spc="-10" dirty="0">
                <a:latin typeface="Carlito"/>
                <a:cs typeface="Carlito"/>
              </a:rPr>
              <a:t>are </a:t>
            </a:r>
            <a:r>
              <a:rPr sz="2000" spc="-5" dirty="0">
                <a:latin typeface="Carlito"/>
                <a:cs typeface="Carlito"/>
              </a:rPr>
              <a:t>absorbed in </a:t>
            </a:r>
            <a:r>
              <a:rPr sz="2000" dirty="0">
                <a:latin typeface="Carlito"/>
                <a:cs typeface="Carlito"/>
              </a:rPr>
              <a:t>the </a:t>
            </a:r>
            <a:r>
              <a:rPr sz="2000" spc="-10" dirty="0">
                <a:latin typeface="Carlito"/>
                <a:cs typeface="Carlito"/>
              </a:rPr>
              <a:t>semiconductor </a:t>
            </a:r>
            <a:r>
              <a:rPr sz="2000" spc="-5" dirty="0">
                <a:latin typeface="Carlito"/>
                <a:cs typeface="Carlito"/>
              </a:rPr>
              <a:t>material cause </a:t>
            </a:r>
            <a:r>
              <a:rPr sz="2000" spc="-15" dirty="0">
                <a:latin typeface="Carlito"/>
                <a:cs typeface="Carlito"/>
              </a:rPr>
              <a:t>excitation </a:t>
            </a:r>
            <a:r>
              <a:rPr sz="2000" spc="-5" dirty="0">
                <a:latin typeface="Carlito"/>
                <a:cs typeface="Carlito"/>
              </a:rPr>
              <a:t>of  electrons </a:t>
            </a:r>
            <a:r>
              <a:rPr sz="2000" spc="-10" dirty="0">
                <a:latin typeface="Carlito"/>
                <a:cs typeface="Carlito"/>
              </a:rPr>
              <a:t>from </a:t>
            </a:r>
            <a:r>
              <a:rPr sz="2000" dirty="0">
                <a:latin typeface="Carlito"/>
                <a:cs typeface="Carlito"/>
              </a:rPr>
              <a:t>the </a:t>
            </a:r>
            <a:r>
              <a:rPr sz="2000" spc="-15" dirty="0">
                <a:latin typeface="Carlito"/>
                <a:cs typeface="Carlito"/>
              </a:rPr>
              <a:t>Valence </a:t>
            </a:r>
            <a:r>
              <a:rPr sz="2000" dirty="0">
                <a:latin typeface="Carlito"/>
                <a:cs typeface="Carlito"/>
              </a:rPr>
              <a:t>band </a:t>
            </a:r>
            <a:r>
              <a:rPr sz="2000" spc="-5" dirty="0">
                <a:latin typeface="Carlito"/>
                <a:cs typeface="Carlito"/>
              </a:rPr>
              <a:t>(VB) </a:t>
            </a:r>
            <a:r>
              <a:rPr sz="2000" spc="-15" dirty="0">
                <a:latin typeface="Carlito"/>
                <a:cs typeface="Carlito"/>
              </a:rPr>
              <a:t>to </a:t>
            </a:r>
            <a:r>
              <a:rPr sz="2000" spc="-5" dirty="0">
                <a:latin typeface="Carlito"/>
                <a:cs typeface="Carlito"/>
              </a:rPr>
              <a:t>Conduction </a:t>
            </a:r>
            <a:r>
              <a:rPr sz="2000" dirty="0">
                <a:latin typeface="Carlito"/>
                <a:cs typeface="Carlito"/>
              </a:rPr>
              <a:t>band </a:t>
            </a:r>
            <a:r>
              <a:rPr sz="2000" spc="-5" dirty="0">
                <a:latin typeface="Carlito"/>
                <a:cs typeface="Carlito"/>
              </a:rPr>
              <a:t>(CB), resulting in </a:t>
            </a:r>
            <a:r>
              <a:rPr sz="2000" dirty="0">
                <a:latin typeface="Carlito"/>
                <a:cs typeface="Carlito"/>
              </a:rPr>
              <a:t>the  </a:t>
            </a:r>
            <a:r>
              <a:rPr sz="2000" spc="-10" dirty="0">
                <a:latin typeface="Carlito"/>
                <a:cs typeface="Carlito"/>
              </a:rPr>
              <a:t>generation </a:t>
            </a:r>
            <a:r>
              <a:rPr sz="2000" dirty="0">
                <a:latin typeface="Carlito"/>
                <a:cs typeface="Carlito"/>
              </a:rPr>
              <a:t>of </a:t>
            </a:r>
            <a:r>
              <a:rPr sz="2000" spc="-5" dirty="0">
                <a:latin typeface="Carlito"/>
                <a:cs typeface="Carlito"/>
              </a:rPr>
              <a:t>e-h</a:t>
            </a:r>
            <a:r>
              <a:rPr sz="2000" spc="-25" dirty="0">
                <a:latin typeface="Carlito"/>
                <a:cs typeface="Carlito"/>
              </a:rPr>
              <a:t> </a:t>
            </a:r>
            <a:r>
              <a:rPr sz="2000" spc="-10" dirty="0">
                <a:latin typeface="Carlito"/>
                <a:cs typeface="Carlito"/>
              </a:rPr>
              <a:t>pairs.</a:t>
            </a:r>
            <a:endParaRPr sz="2000" dirty="0">
              <a:latin typeface="Carlito"/>
              <a:cs typeface="Carlito"/>
            </a:endParaRPr>
          </a:p>
          <a:p>
            <a:pPr marL="266700" indent="-228600">
              <a:lnSpc>
                <a:spcPct val="100000"/>
              </a:lnSpc>
              <a:spcBef>
                <a:spcPts val="725"/>
              </a:spcBef>
              <a:buFont typeface="Arial"/>
              <a:buChar char="•"/>
              <a:tabLst>
                <a:tab pos="266065" algn="l"/>
                <a:tab pos="266700" algn="l"/>
              </a:tabLst>
            </a:pPr>
            <a:r>
              <a:rPr sz="2000" spc="-5" dirty="0">
                <a:latin typeface="Carlito"/>
                <a:cs typeface="Carlito"/>
              </a:rPr>
              <a:t>If </a:t>
            </a:r>
            <a:r>
              <a:rPr sz="2000" spc="10" dirty="0">
                <a:latin typeface="Carlito"/>
                <a:cs typeface="Carlito"/>
              </a:rPr>
              <a:t>E</a:t>
            </a:r>
            <a:r>
              <a:rPr sz="1950" spc="15" baseline="-21367" dirty="0">
                <a:latin typeface="Carlito"/>
                <a:cs typeface="Carlito"/>
              </a:rPr>
              <a:t>photon </a:t>
            </a:r>
            <a:r>
              <a:rPr sz="2000" dirty="0">
                <a:latin typeface="Carlito"/>
                <a:cs typeface="Carlito"/>
              </a:rPr>
              <a:t>&gt; </a:t>
            </a:r>
            <a:r>
              <a:rPr sz="2000" spc="5" dirty="0">
                <a:latin typeface="Carlito"/>
                <a:cs typeface="Carlito"/>
              </a:rPr>
              <a:t>E</a:t>
            </a:r>
            <a:r>
              <a:rPr sz="1950" spc="7" baseline="-21367" dirty="0">
                <a:latin typeface="Carlito"/>
                <a:cs typeface="Carlito"/>
              </a:rPr>
              <a:t>g</a:t>
            </a:r>
            <a:r>
              <a:rPr sz="2000" spc="5" dirty="0">
                <a:latin typeface="Carlito"/>
                <a:cs typeface="Carlito"/>
              </a:rPr>
              <a:t>, </a:t>
            </a:r>
            <a:r>
              <a:rPr sz="2000" dirty="0">
                <a:latin typeface="Carlito"/>
                <a:cs typeface="Carlito"/>
              </a:rPr>
              <a:t>the </a:t>
            </a:r>
            <a:r>
              <a:rPr sz="2000" spc="-10" dirty="0">
                <a:latin typeface="Carlito"/>
                <a:cs typeface="Carlito"/>
              </a:rPr>
              <a:t>electron </a:t>
            </a:r>
            <a:r>
              <a:rPr sz="2000" spc="-5" dirty="0">
                <a:latin typeface="Carlito"/>
                <a:cs typeface="Carlito"/>
              </a:rPr>
              <a:t>get </a:t>
            </a:r>
            <a:r>
              <a:rPr sz="2000" spc="-20" dirty="0">
                <a:latin typeface="Carlito"/>
                <a:cs typeface="Carlito"/>
              </a:rPr>
              <a:t>excited </a:t>
            </a:r>
            <a:r>
              <a:rPr sz="2000" spc="-15" dirty="0">
                <a:latin typeface="Carlito"/>
                <a:cs typeface="Carlito"/>
              </a:rPr>
              <a:t>to </a:t>
            </a:r>
            <a:r>
              <a:rPr sz="2000" spc="-5" dirty="0">
                <a:latin typeface="Carlito"/>
                <a:cs typeface="Carlito"/>
              </a:rPr>
              <a:t>higher energy </a:t>
            </a:r>
            <a:r>
              <a:rPr sz="2000" spc="-10" dirty="0">
                <a:latin typeface="Carlito"/>
                <a:cs typeface="Carlito"/>
              </a:rPr>
              <a:t>level </a:t>
            </a:r>
            <a:r>
              <a:rPr sz="2000" dirty="0">
                <a:latin typeface="Carlito"/>
                <a:cs typeface="Carlito"/>
              </a:rPr>
              <a:t>than the </a:t>
            </a:r>
            <a:r>
              <a:rPr sz="2000" spc="-5" dirty="0">
                <a:latin typeface="Carlito"/>
                <a:cs typeface="Carlito"/>
              </a:rPr>
              <a:t>CB </a:t>
            </a:r>
            <a:r>
              <a:rPr sz="2000" dirty="0">
                <a:latin typeface="Carlito"/>
                <a:cs typeface="Carlito"/>
              </a:rPr>
              <a:t>edge</a:t>
            </a:r>
            <a:r>
              <a:rPr sz="2000" spc="-114" dirty="0">
                <a:latin typeface="Carlito"/>
                <a:cs typeface="Carlito"/>
              </a:rPr>
              <a:t> </a:t>
            </a:r>
            <a:r>
              <a:rPr sz="2000" spc="-5" dirty="0">
                <a:latin typeface="Carlito"/>
                <a:cs typeface="Carlito"/>
              </a:rPr>
              <a:t>(E</a:t>
            </a:r>
            <a:r>
              <a:rPr sz="1950" spc="-7" baseline="-21367" dirty="0">
                <a:latin typeface="Carlito"/>
                <a:cs typeface="Carlito"/>
              </a:rPr>
              <a:t>C</a:t>
            </a:r>
            <a:r>
              <a:rPr sz="2000" spc="-5" dirty="0">
                <a:latin typeface="Carlito"/>
                <a:cs typeface="Carlito"/>
              </a:rPr>
              <a:t>).</a:t>
            </a:r>
            <a:endParaRPr sz="2000" dirty="0">
              <a:latin typeface="Carlito"/>
              <a:cs typeface="Carlito"/>
            </a:endParaRPr>
          </a:p>
          <a:p>
            <a:pPr marL="266700" indent="-228600">
              <a:lnSpc>
                <a:spcPct val="100000"/>
              </a:lnSpc>
              <a:spcBef>
                <a:spcPts val="760"/>
              </a:spcBef>
              <a:buFont typeface="Arial"/>
              <a:buChar char="•"/>
              <a:tabLst>
                <a:tab pos="266065" algn="l"/>
                <a:tab pos="266700" algn="l"/>
              </a:tabLst>
            </a:pPr>
            <a:r>
              <a:rPr sz="2000" spc="-5" dirty="0">
                <a:latin typeface="Carlito"/>
                <a:cs typeface="Carlito"/>
              </a:rPr>
              <a:t>The energy </a:t>
            </a:r>
            <a:r>
              <a:rPr sz="2000" spc="-10" dirty="0">
                <a:latin typeface="Carlito"/>
                <a:cs typeface="Carlito"/>
              </a:rPr>
              <a:t>difference </a:t>
            </a:r>
            <a:r>
              <a:rPr sz="2000" spc="5" dirty="0">
                <a:latin typeface="Carlito"/>
                <a:cs typeface="Carlito"/>
              </a:rPr>
              <a:t>(E</a:t>
            </a:r>
            <a:r>
              <a:rPr sz="1950" spc="7" baseline="-21367" dirty="0">
                <a:latin typeface="Carlito"/>
                <a:cs typeface="Carlito"/>
              </a:rPr>
              <a:t>ph</a:t>
            </a:r>
            <a:r>
              <a:rPr sz="2000" spc="5" dirty="0">
                <a:latin typeface="Carlito"/>
                <a:cs typeface="Carlito"/>
              </a:rPr>
              <a:t>-E</a:t>
            </a:r>
            <a:r>
              <a:rPr sz="1950" spc="7" baseline="-21367" dirty="0">
                <a:latin typeface="Carlito"/>
                <a:cs typeface="Carlito"/>
              </a:rPr>
              <a:t>g</a:t>
            </a:r>
            <a:r>
              <a:rPr sz="2000" spc="5" dirty="0">
                <a:latin typeface="Carlito"/>
                <a:cs typeface="Carlito"/>
              </a:rPr>
              <a:t>) </a:t>
            </a:r>
            <a:r>
              <a:rPr sz="2000" spc="-5" dirty="0">
                <a:latin typeface="Carlito"/>
                <a:cs typeface="Carlito"/>
              </a:rPr>
              <a:t>is corresponding </a:t>
            </a:r>
            <a:r>
              <a:rPr sz="2000" spc="-15" dirty="0">
                <a:latin typeface="Carlito"/>
                <a:cs typeface="Carlito"/>
              </a:rPr>
              <a:t>to </a:t>
            </a:r>
            <a:r>
              <a:rPr sz="2000" spc="-5" dirty="0">
                <a:latin typeface="Carlito"/>
                <a:cs typeface="Carlito"/>
              </a:rPr>
              <a:t>Kinetic Energy </a:t>
            </a:r>
            <a:r>
              <a:rPr sz="2000" dirty="0">
                <a:latin typeface="Carlito"/>
                <a:cs typeface="Carlito"/>
              </a:rPr>
              <a:t>(K.E) </a:t>
            </a:r>
            <a:r>
              <a:rPr sz="2000" spc="-5" dirty="0">
                <a:latin typeface="Carlito"/>
                <a:cs typeface="Carlito"/>
              </a:rPr>
              <a:t>of</a:t>
            </a:r>
            <a:r>
              <a:rPr sz="2000" spc="-35" dirty="0">
                <a:latin typeface="Carlito"/>
                <a:cs typeface="Carlito"/>
              </a:rPr>
              <a:t> </a:t>
            </a:r>
            <a:r>
              <a:rPr sz="2000" spc="-5" dirty="0">
                <a:latin typeface="Carlito"/>
                <a:cs typeface="Carlito"/>
              </a:rPr>
              <a:t>electrons.</a:t>
            </a:r>
            <a:endParaRPr sz="2000" dirty="0">
              <a:latin typeface="Carlito"/>
              <a:cs typeface="Carlito"/>
            </a:endParaRPr>
          </a:p>
          <a:p>
            <a:pPr marL="266700" indent="-228600">
              <a:lnSpc>
                <a:spcPts val="2280"/>
              </a:lnSpc>
              <a:spcBef>
                <a:spcPts val="765"/>
              </a:spcBef>
              <a:buFont typeface="Arial"/>
              <a:buChar char="•"/>
              <a:tabLst>
                <a:tab pos="266065" algn="l"/>
                <a:tab pos="266700" algn="l"/>
              </a:tabLst>
            </a:pPr>
            <a:r>
              <a:rPr sz="2000" dirty="0">
                <a:latin typeface="Carlito"/>
                <a:cs typeface="Carlito"/>
              </a:rPr>
              <a:t>Due </a:t>
            </a:r>
            <a:r>
              <a:rPr sz="2000" spc="-10" dirty="0">
                <a:latin typeface="Carlito"/>
                <a:cs typeface="Carlito"/>
              </a:rPr>
              <a:t>to K.E, </a:t>
            </a:r>
            <a:r>
              <a:rPr sz="2000" dirty="0">
                <a:latin typeface="Carlito"/>
                <a:cs typeface="Carlito"/>
              </a:rPr>
              <a:t>the </a:t>
            </a:r>
            <a:r>
              <a:rPr sz="2000" spc="-5" dirty="0">
                <a:latin typeface="Carlito"/>
                <a:cs typeface="Carlito"/>
              </a:rPr>
              <a:t>electrons </a:t>
            </a:r>
            <a:r>
              <a:rPr sz="2000" spc="-10" dirty="0">
                <a:latin typeface="Carlito"/>
                <a:cs typeface="Carlito"/>
              </a:rPr>
              <a:t>undergo </a:t>
            </a:r>
            <a:r>
              <a:rPr sz="2000" spc="-15" dirty="0">
                <a:latin typeface="Carlito"/>
                <a:cs typeface="Carlito"/>
              </a:rPr>
              <a:t>several </a:t>
            </a:r>
            <a:r>
              <a:rPr sz="2000" spc="-10" dirty="0">
                <a:latin typeface="Carlito"/>
                <a:cs typeface="Carlito"/>
              </a:rPr>
              <a:t>events </a:t>
            </a:r>
            <a:r>
              <a:rPr sz="2000" dirty="0">
                <a:latin typeface="Carlito"/>
                <a:cs typeface="Carlito"/>
              </a:rPr>
              <a:t>of </a:t>
            </a:r>
            <a:r>
              <a:rPr sz="2000" spc="-10" dirty="0">
                <a:latin typeface="Carlito"/>
                <a:cs typeface="Carlito"/>
              </a:rPr>
              <a:t>scattering </a:t>
            </a:r>
            <a:r>
              <a:rPr sz="2000" dirty="0">
                <a:latin typeface="Carlito"/>
                <a:cs typeface="Carlito"/>
              </a:rPr>
              <a:t>&amp; </a:t>
            </a:r>
            <a:r>
              <a:rPr sz="2000" spc="-5" dirty="0">
                <a:latin typeface="Carlito"/>
                <a:cs typeface="Carlito"/>
              </a:rPr>
              <a:t>loose </a:t>
            </a:r>
            <a:r>
              <a:rPr sz="2000" spc="-10" dirty="0">
                <a:latin typeface="Carlito"/>
                <a:cs typeface="Carlito"/>
              </a:rPr>
              <a:t>energy </a:t>
            </a:r>
            <a:r>
              <a:rPr sz="2000" spc="-5" dirty="0">
                <a:latin typeface="Carlito"/>
                <a:cs typeface="Carlito"/>
              </a:rPr>
              <a:t>in </a:t>
            </a:r>
            <a:r>
              <a:rPr sz="2000" dirty="0">
                <a:latin typeface="Carlito"/>
                <a:cs typeface="Carlito"/>
              </a:rPr>
              <a:t>the</a:t>
            </a:r>
            <a:r>
              <a:rPr sz="2000" spc="240" dirty="0">
                <a:latin typeface="Carlito"/>
                <a:cs typeface="Carlito"/>
              </a:rPr>
              <a:t> </a:t>
            </a:r>
            <a:r>
              <a:rPr sz="2000" spc="-10" dirty="0">
                <a:latin typeface="Carlito"/>
                <a:cs typeface="Carlito"/>
              </a:rPr>
              <a:t>steps</a:t>
            </a:r>
            <a:endParaRPr sz="2000" dirty="0">
              <a:latin typeface="Carlito"/>
              <a:cs typeface="Carlito"/>
            </a:endParaRPr>
          </a:p>
          <a:p>
            <a:pPr marL="266700">
              <a:lnSpc>
                <a:spcPts val="2280"/>
              </a:lnSpc>
            </a:pPr>
            <a:r>
              <a:rPr sz="2000" dirty="0">
                <a:latin typeface="Carlito"/>
                <a:cs typeface="Carlito"/>
              </a:rPr>
              <a:t>and </a:t>
            </a:r>
            <a:r>
              <a:rPr sz="2000" spc="-10" dirty="0">
                <a:latin typeface="Carlito"/>
                <a:cs typeface="Carlito"/>
              </a:rPr>
              <a:t>eventually electron </a:t>
            </a:r>
            <a:r>
              <a:rPr sz="2000" spc="-5" dirty="0">
                <a:latin typeface="Carlito"/>
                <a:cs typeface="Carlito"/>
              </a:rPr>
              <a:t>comes down </a:t>
            </a:r>
            <a:r>
              <a:rPr sz="2000" spc="-15" dirty="0">
                <a:latin typeface="Carlito"/>
                <a:cs typeface="Carlito"/>
              </a:rPr>
              <a:t>to </a:t>
            </a:r>
            <a:r>
              <a:rPr sz="2000" spc="-5" dirty="0">
                <a:latin typeface="Carlito"/>
                <a:cs typeface="Carlito"/>
              </a:rPr>
              <a:t>E</a:t>
            </a:r>
            <a:r>
              <a:rPr sz="1950" spc="-7" baseline="-21367" dirty="0">
                <a:latin typeface="Carlito"/>
                <a:cs typeface="Carlito"/>
              </a:rPr>
              <a:t>C</a:t>
            </a:r>
            <a:r>
              <a:rPr sz="1950" spc="284" baseline="-21367" dirty="0">
                <a:latin typeface="Carlito"/>
                <a:cs typeface="Carlito"/>
              </a:rPr>
              <a:t> </a:t>
            </a:r>
            <a:r>
              <a:rPr sz="2000" dirty="0">
                <a:latin typeface="Carlito"/>
                <a:cs typeface="Carlito"/>
              </a:rPr>
              <a:t>.</a:t>
            </a:r>
          </a:p>
        </p:txBody>
      </p:sp>
    </p:spTree>
    <p:extLst>
      <p:ext uri="{BB962C8B-B14F-4D97-AF65-F5344CB8AC3E}">
        <p14:creationId xmlns:p14="http://schemas.microsoft.com/office/powerpoint/2010/main" val="1576399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4527" y="547949"/>
            <a:ext cx="3938270" cy="574040"/>
          </a:xfrm>
          <a:prstGeom prst="rect">
            <a:avLst/>
          </a:prstGeom>
        </p:spPr>
        <p:txBody>
          <a:bodyPr vert="horz" wrap="square" lIns="0" tIns="12700" rIns="0" bIns="0" rtlCol="0">
            <a:spAutoFit/>
          </a:bodyPr>
          <a:lstStyle/>
          <a:p>
            <a:pPr marL="12700">
              <a:lnSpc>
                <a:spcPct val="100000"/>
              </a:lnSpc>
              <a:spcBef>
                <a:spcPts val="100"/>
              </a:spcBef>
            </a:pPr>
            <a:r>
              <a:rPr sz="3600" b="0" dirty="0">
                <a:solidFill>
                  <a:schemeClr val="tx1"/>
                </a:solidFill>
                <a:latin typeface="Trebuchet MS"/>
                <a:cs typeface="Trebuchet MS"/>
              </a:rPr>
              <a:t>Rate of</a:t>
            </a:r>
            <a:r>
              <a:rPr sz="3600" b="0" spc="-75" dirty="0">
                <a:solidFill>
                  <a:schemeClr val="tx1"/>
                </a:solidFill>
                <a:latin typeface="Trebuchet MS"/>
                <a:cs typeface="Trebuchet MS"/>
              </a:rPr>
              <a:t> </a:t>
            </a:r>
            <a:r>
              <a:rPr sz="3600" b="0" spc="-5" dirty="0">
                <a:solidFill>
                  <a:schemeClr val="tx1"/>
                </a:solidFill>
                <a:latin typeface="Trebuchet MS"/>
                <a:cs typeface="Trebuchet MS"/>
              </a:rPr>
              <a:t>Generation</a:t>
            </a:r>
            <a:endParaRPr sz="3600" dirty="0">
              <a:solidFill>
                <a:schemeClr val="tx1"/>
              </a:solidFill>
              <a:latin typeface="Trebuchet MS"/>
              <a:cs typeface="Trebuchet MS"/>
            </a:endParaRPr>
          </a:p>
        </p:txBody>
      </p:sp>
      <p:sp>
        <p:nvSpPr>
          <p:cNvPr id="3" name="object 3"/>
          <p:cNvSpPr txBox="1"/>
          <p:nvPr/>
        </p:nvSpPr>
        <p:spPr>
          <a:xfrm>
            <a:off x="851581" y="1737642"/>
            <a:ext cx="9486265" cy="4559582"/>
          </a:xfrm>
          <a:prstGeom prst="rect">
            <a:avLst/>
          </a:prstGeom>
        </p:spPr>
        <p:txBody>
          <a:bodyPr vert="horz" wrap="square" lIns="0" tIns="78105" rIns="0" bIns="0" rtlCol="0">
            <a:spAutoFit/>
          </a:bodyPr>
          <a:lstStyle/>
          <a:p>
            <a:pPr marL="279400" indent="-228600">
              <a:lnSpc>
                <a:spcPct val="100000"/>
              </a:lnSpc>
              <a:spcBef>
                <a:spcPts val="615"/>
              </a:spcBef>
              <a:buFont typeface="Arial"/>
              <a:buChar char="•"/>
              <a:tabLst>
                <a:tab pos="278765" algn="l"/>
                <a:tab pos="279400" algn="l"/>
              </a:tabLst>
            </a:pPr>
            <a:r>
              <a:rPr sz="2000" dirty="0">
                <a:latin typeface="Carlito"/>
                <a:cs typeface="Carlito"/>
              </a:rPr>
              <a:t>As the </a:t>
            </a:r>
            <a:r>
              <a:rPr sz="2000" spc="-5" dirty="0">
                <a:latin typeface="Carlito"/>
                <a:cs typeface="Carlito"/>
              </a:rPr>
              <a:t>light of </a:t>
            </a:r>
            <a:r>
              <a:rPr sz="2000" spc="-25" dirty="0">
                <a:latin typeface="Carlito"/>
                <a:cs typeface="Carlito"/>
              </a:rPr>
              <a:t>energy, </a:t>
            </a:r>
            <a:r>
              <a:rPr sz="2000" spc="-10" dirty="0">
                <a:latin typeface="Carlito"/>
                <a:cs typeface="Carlito"/>
              </a:rPr>
              <a:t>more </a:t>
            </a:r>
            <a:r>
              <a:rPr sz="2000" dirty="0">
                <a:latin typeface="Carlito"/>
                <a:cs typeface="Carlito"/>
              </a:rPr>
              <a:t>than the </a:t>
            </a:r>
            <a:r>
              <a:rPr sz="2000" spc="10" dirty="0">
                <a:latin typeface="Carlito"/>
                <a:cs typeface="Carlito"/>
              </a:rPr>
              <a:t>Eg, </a:t>
            </a:r>
            <a:r>
              <a:rPr sz="2000" spc="-20" dirty="0">
                <a:latin typeface="Carlito"/>
                <a:cs typeface="Carlito"/>
              </a:rPr>
              <a:t>travels </a:t>
            </a:r>
            <a:r>
              <a:rPr sz="2000" spc="-5" dirty="0">
                <a:latin typeface="Carlito"/>
                <a:cs typeface="Carlito"/>
              </a:rPr>
              <a:t>in </a:t>
            </a:r>
            <a:r>
              <a:rPr sz="2000" dirty="0">
                <a:latin typeface="Carlito"/>
                <a:cs typeface="Carlito"/>
              </a:rPr>
              <a:t>a </a:t>
            </a:r>
            <a:r>
              <a:rPr sz="2000" spc="-15" dirty="0">
                <a:latin typeface="Carlito"/>
                <a:cs typeface="Carlito"/>
              </a:rPr>
              <a:t>semiconductor, </a:t>
            </a:r>
            <a:r>
              <a:rPr sz="2000" spc="-5" dirty="0">
                <a:latin typeface="Carlito"/>
                <a:cs typeface="Carlito"/>
              </a:rPr>
              <a:t>it gets</a:t>
            </a:r>
            <a:r>
              <a:rPr sz="2000" spc="30" dirty="0">
                <a:latin typeface="Carlito"/>
                <a:cs typeface="Carlito"/>
              </a:rPr>
              <a:t> </a:t>
            </a:r>
            <a:r>
              <a:rPr sz="2000" spc="-5" dirty="0">
                <a:latin typeface="Carlito"/>
                <a:cs typeface="Carlito"/>
              </a:rPr>
              <a:t>absorbed.</a:t>
            </a:r>
            <a:endParaRPr sz="2000" dirty="0">
              <a:latin typeface="Carlito"/>
              <a:cs typeface="Carlito"/>
            </a:endParaRPr>
          </a:p>
          <a:p>
            <a:pPr marL="279400" indent="-228600">
              <a:lnSpc>
                <a:spcPct val="100000"/>
              </a:lnSpc>
              <a:spcBef>
                <a:spcPts val="515"/>
              </a:spcBef>
              <a:buFont typeface="Arial"/>
              <a:buChar char="•"/>
              <a:tabLst>
                <a:tab pos="278765" algn="l"/>
                <a:tab pos="279400" algn="l"/>
              </a:tabLst>
            </a:pPr>
            <a:r>
              <a:rPr sz="2000" spc="-5" dirty="0">
                <a:latin typeface="Carlito"/>
                <a:cs typeface="Carlito"/>
              </a:rPr>
              <a:t>The light </a:t>
            </a:r>
            <a:r>
              <a:rPr sz="2000" spc="-10" dirty="0">
                <a:latin typeface="Carlito"/>
                <a:cs typeface="Carlito"/>
              </a:rPr>
              <a:t>intensity </a:t>
            </a:r>
            <a:r>
              <a:rPr sz="2000" spc="-5" dirty="0">
                <a:latin typeface="Carlito"/>
                <a:cs typeface="Carlito"/>
              </a:rPr>
              <a:t>(I) reduces </a:t>
            </a:r>
            <a:r>
              <a:rPr sz="2000" dirty="0">
                <a:latin typeface="Carlito"/>
                <a:cs typeface="Carlito"/>
              </a:rPr>
              <a:t>as </a:t>
            </a:r>
            <a:r>
              <a:rPr sz="2000" spc="-5" dirty="0">
                <a:latin typeface="Carlito"/>
                <a:cs typeface="Carlito"/>
              </a:rPr>
              <a:t>it </a:t>
            </a:r>
            <a:r>
              <a:rPr sz="2000" spc="-20" dirty="0">
                <a:latin typeface="Carlito"/>
                <a:cs typeface="Carlito"/>
              </a:rPr>
              <a:t>travels </a:t>
            </a:r>
            <a:r>
              <a:rPr sz="2000" spc="-5" dirty="0">
                <a:latin typeface="Carlito"/>
                <a:cs typeface="Carlito"/>
              </a:rPr>
              <a:t>deeper in </a:t>
            </a:r>
            <a:r>
              <a:rPr sz="2000" dirty="0">
                <a:latin typeface="Carlito"/>
                <a:cs typeface="Carlito"/>
              </a:rPr>
              <a:t>the </a:t>
            </a:r>
            <a:r>
              <a:rPr sz="2000" spc="-10" dirty="0">
                <a:latin typeface="Carlito"/>
                <a:cs typeface="Carlito"/>
              </a:rPr>
              <a:t>material </a:t>
            </a:r>
            <a:r>
              <a:rPr sz="2000" dirty="0">
                <a:latin typeface="Carlito"/>
                <a:cs typeface="Carlito"/>
              </a:rPr>
              <a:t>&amp; </a:t>
            </a:r>
            <a:r>
              <a:rPr sz="2000" spc="-5" dirty="0">
                <a:latin typeface="Carlito"/>
                <a:cs typeface="Carlito"/>
              </a:rPr>
              <a:t>can </a:t>
            </a:r>
            <a:r>
              <a:rPr sz="2000" dirty="0">
                <a:latin typeface="Carlito"/>
                <a:cs typeface="Carlito"/>
              </a:rPr>
              <a:t>be </a:t>
            </a:r>
            <a:r>
              <a:rPr sz="2000" spc="-10" dirty="0">
                <a:latin typeface="Carlito"/>
                <a:cs typeface="Carlito"/>
              </a:rPr>
              <a:t>written</a:t>
            </a:r>
            <a:r>
              <a:rPr sz="2000" spc="200" dirty="0">
                <a:latin typeface="Carlito"/>
                <a:cs typeface="Carlito"/>
              </a:rPr>
              <a:t> </a:t>
            </a:r>
            <a:r>
              <a:rPr sz="2000" dirty="0">
                <a:latin typeface="Carlito"/>
                <a:cs typeface="Carlito"/>
              </a:rPr>
              <a:t>as</a:t>
            </a:r>
          </a:p>
          <a:p>
            <a:pPr marL="45720" algn="ctr">
              <a:lnSpc>
                <a:spcPct val="100000"/>
              </a:lnSpc>
              <a:spcBef>
                <a:spcPts val="420"/>
              </a:spcBef>
              <a:tabLst>
                <a:tab pos="263525" algn="l"/>
              </a:tabLst>
            </a:pPr>
            <a:r>
              <a:rPr sz="2400" b="1" dirty="0">
                <a:latin typeface="Carlito"/>
                <a:cs typeface="Carlito"/>
              </a:rPr>
              <a:t>I	= </a:t>
            </a:r>
            <a:r>
              <a:rPr sz="2400" b="1" spc="-5" dirty="0">
                <a:latin typeface="Carlito"/>
                <a:cs typeface="Carlito"/>
              </a:rPr>
              <a:t>I</a:t>
            </a:r>
            <a:r>
              <a:rPr sz="2400" b="1" spc="-7" baseline="-20833" dirty="0">
                <a:latin typeface="Carlito"/>
                <a:cs typeface="Carlito"/>
              </a:rPr>
              <a:t>o</a:t>
            </a:r>
            <a:r>
              <a:rPr sz="2400" b="1" spc="247" baseline="-20833" dirty="0">
                <a:latin typeface="Carlito"/>
                <a:cs typeface="Carlito"/>
              </a:rPr>
              <a:t> </a:t>
            </a:r>
            <a:r>
              <a:rPr sz="2400" b="1" spc="-5" dirty="0">
                <a:latin typeface="Carlito"/>
                <a:cs typeface="Carlito"/>
              </a:rPr>
              <a:t>e</a:t>
            </a:r>
            <a:r>
              <a:rPr sz="2400" b="1" spc="-7" baseline="24305" dirty="0">
                <a:latin typeface="Carlito"/>
                <a:cs typeface="Carlito"/>
              </a:rPr>
              <a:t>-αx</a:t>
            </a:r>
            <a:endParaRPr sz="2400" baseline="24305" dirty="0">
              <a:latin typeface="Carlito"/>
              <a:cs typeface="Carlito"/>
            </a:endParaRPr>
          </a:p>
          <a:p>
            <a:pPr marL="50800">
              <a:lnSpc>
                <a:spcPct val="100000"/>
              </a:lnSpc>
              <a:spcBef>
                <a:spcPts val="530"/>
              </a:spcBef>
            </a:pPr>
            <a:r>
              <a:rPr sz="2000" spc="-5" dirty="0">
                <a:latin typeface="Carlito"/>
                <a:cs typeface="Carlito"/>
              </a:rPr>
              <a:t>Where;</a:t>
            </a:r>
            <a:endParaRPr sz="2000" dirty="0">
              <a:latin typeface="Carlito"/>
              <a:cs typeface="Carlito"/>
            </a:endParaRPr>
          </a:p>
          <a:p>
            <a:pPr marL="279400" indent="-228600">
              <a:lnSpc>
                <a:spcPct val="100000"/>
              </a:lnSpc>
              <a:spcBef>
                <a:spcPts val="515"/>
              </a:spcBef>
              <a:buFont typeface="Arial"/>
              <a:buChar char="•"/>
              <a:tabLst>
                <a:tab pos="278765" algn="l"/>
                <a:tab pos="279400" algn="l"/>
              </a:tabLst>
            </a:pPr>
            <a:r>
              <a:rPr sz="2000" b="1" spc="10" dirty="0">
                <a:latin typeface="Carlito"/>
                <a:cs typeface="Carlito"/>
              </a:rPr>
              <a:t>I</a:t>
            </a:r>
            <a:r>
              <a:rPr sz="1950" b="1" spc="15" baseline="-21367" dirty="0">
                <a:latin typeface="Carlito"/>
                <a:cs typeface="Carlito"/>
              </a:rPr>
              <a:t>o </a:t>
            </a:r>
            <a:r>
              <a:rPr sz="2000" b="1" spc="-5" dirty="0">
                <a:latin typeface="Carlito"/>
                <a:cs typeface="Carlito"/>
              </a:rPr>
              <a:t>i</a:t>
            </a:r>
            <a:r>
              <a:rPr sz="2000" spc="-5" dirty="0">
                <a:latin typeface="Carlito"/>
                <a:cs typeface="Carlito"/>
              </a:rPr>
              <a:t>s </a:t>
            </a:r>
            <a:r>
              <a:rPr sz="2000" dirty="0">
                <a:latin typeface="Carlito"/>
                <a:cs typeface="Carlito"/>
              </a:rPr>
              <a:t>the </a:t>
            </a:r>
            <a:r>
              <a:rPr sz="2000" spc="-5" dirty="0">
                <a:latin typeface="Carlito"/>
                <a:cs typeface="Carlito"/>
              </a:rPr>
              <a:t>light </a:t>
            </a:r>
            <a:r>
              <a:rPr sz="2000" spc="-10" dirty="0">
                <a:latin typeface="Carlito"/>
                <a:cs typeface="Carlito"/>
              </a:rPr>
              <a:t>intensity </a:t>
            </a:r>
            <a:r>
              <a:rPr sz="2000" spc="-15" dirty="0">
                <a:latin typeface="Carlito"/>
                <a:cs typeface="Carlito"/>
              </a:rPr>
              <a:t>at </a:t>
            </a:r>
            <a:r>
              <a:rPr sz="2000" dirty="0">
                <a:latin typeface="Carlito"/>
                <a:cs typeface="Carlito"/>
              </a:rPr>
              <a:t>the </a:t>
            </a:r>
            <a:r>
              <a:rPr sz="2000" spc="-10" dirty="0">
                <a:latin typeface="Carlito"/>
                <a:cs typeface="Carlito"/>
              </a:rPr>
              <a:t>surface </a:t>
            </a:r>
            <a:r>
              <a:rPr sz="2000" spc="-5" dirty="0">
                <a:latin typeface="Carlito"/>
                <a:cs typeface="Carlito"/>
              </a:rPr>
              <a:t>of </a:t>
            </a:r>
            <a:r>
              <a:rPr sz="2000" dirty="0">
                <a:latin typeface="Carlito"/>
                <a:cs typeface="Carlito"/>
              </a:rPr>
              <a:t>the</a:t>
            </a:r>
            <a:r>
              <a:rPr sz="2000" spc="35" dirty="0">
                <a:latin typeface="Carlito"/>
                <a:cs typeface="Carlito"/>
              </a:rPr>
              <a:t> </a:t>
            </a:r>
            <a:r>
              <a:rPr sz="2000" dirty="0">
                <a:latin typeface="Carlito"/>
                <a:cs typeface="Carlito"/>
              </a:rPr>
              <a:t>SC.</a:t>
            </a:r>
          </a:p>
          <a:p>
            <a:pPr marL="279400" indent="-228600">
              <a:lnSpc>
                <a:spcPct val="100000"/>
              </a:lnSpc>
              <a:spcBef>
                <a:spcPts val="530"/>
              </a:spcBef>
              <a:buFont typeface="Arial"/>
              <a:buChar char="•"/>
              <a:tabLst>
                <a:tab pos="278765" algn="l"/>
                <a:tab pos="279400" algn="l"/>
              </a:tabLst>
            </a:pPr>
            <a:r>
              <a:rPr sz="2000" b="1" dirty="0">
                <a:latin typeface="Carlito"/>
                <a:cs typeface="Carlito"/>
              </a:rPr>
              <a:t>α </a:t>
            </a:r>
            <a:r>
              <a:rPr sz="2000" spc="-5" dirty="0">
                <a:latin typeface="Carlito"/>
                <a:cs typeface="Carlito"/>
              </a:rPr>
              <a:t>is called </a:t>
            </a:r>
            <a:r>
              <a:rPr sz="2000" dirty="0">
                <a:latin typeface="Carlito"/>
                <a:cs typeface="Carlito"/>
              </a:rPr>
              <a:t>the </a:t>
            </a:r>
            <a:r>
              <a:rPr sz="2000" spc="-5" dirty="0">
                <a:latin typeface="Carlito"/>
                <a:cs typeface="Carlito"/>
              </a:rPr>
              <a:t>absorption </a:t>
            </a:r>
            <a:r>
              <a:rPr sz="2000" spc="-10" dirty="0">
                <a:latin typeface="Carlito"/>
                <a:cs typeface="Carlito"/>
              </a:rPr>
              <a:t>coefficient </a:t>
            </a:r>
            <a:r>
              <a:rPr sz="2000" dirty="0">
                <a:latin typeface="Carlito"/>
                <a:cs typeface="Carlito"/>
              </a:rPr>
              <a:t>and </a:t>
            </a:r>
            <a:r>
              <a:rPr sz="2000" spc="-5" dirty="0">
                <a:latin typeface="Carlito"/>
                <a:cs typeface="Carlito"/>
              </a:rPr>
              <a:t>it </a:t>
            </a:r>
            <a:r>
              <a:rPr sz="2000" dirty="0">
                <a:latin typeface="Carlito"/>
                <a:cs typeface="Carlito"/>
              </a:rPr>
              <a:t>is the function </a:t>
            </a:r>
            <a:r>
              <a:rPr sz="2000" spc="-5" dirty="0">
                <a:latin typeface="Carlito"/>
                <a:cs typeface="Carlito"/>
              </a:rPr>
              <a:t>of </a:t>
            </a:r>
            <a:r>
              <a:rPr sz="2000" spc="-15" dirty="0">
                <a:latin typeface="Carlito"/>
                <a:cs typeface="Carlito"/>
              </a:rPr>
              <a:t>wavelength </a:t>
            </a:r>
            <a:r>
              <a:rPr sz="2000" spc="-5" dirty="0">
                <a:latin typeface="Carlito"/>
                <a:cs typeface="Carlito"/>
              </a:rPr>
              <a:t>of</a:t>
            </a:r>
            <a:r>
              <a:rPr sz="2000" spc="45" dirty="0">
                <a:latin typeface="Carlito"/>
                <a:cs typeface="Carlito"/>
              </a:rPr>
              <a:t> </a:t>
            </a:r>
            <a:r>
              <a:rPr sz="2000" spc="-5" dirty="0">
                <a:latin typeface="Carlito"/>
                <a:cs typeface="Carlito"/>
              </a:rPr>
              <a:t>light.</a:t>
            </a:r>
            <a:endParaRPr sz="2000" dirty="0">
              <a:latin typeface="Carlito"/>
              <a:cs typeface="Carlito"/>
            </a:endParaRPr>
          </a:p>
          <a:p>
            <a:pPr marL="279400" indent="-228600">
              <a:lnSpc>
                <a:spcPct val="100000"/>
              </a:lnSpc>
              <a:spcBef>
                <a:spcPts val="515"/>
              </a:spcBef>
              <a:buFont typeface="Arial"/>
              <a:buChar char="•"/>
              <a:tabLst>
                <a:tab pos="278765" algn="l"/>
                <a:tab pos="279400" algn="l"/>
              </a:tabLst>
            </a:pPr>
            <a:r>
              <a:rPr sz="2000" b="1" dirty="0">
                <a:latin typeface="Carlito"/>
                <a:cs typeface="Carlito"/>
              </a:rPr>
              <a:t>X </a:t>
            </a:r>
            <a:r>
              <a:rPr sz="2000" dirty="0">
                <a:latin typeface="Carlito"/>
                <a:cs typeface="Carlito"/>
              </a:rPr>
              <a:t>is the </a:t>
            </a:r>
            <a:r>
              <a:rPr sz="2000" spc="-5" dirty="0">
                <a:latin typeface="Carlito"/>
                <a:cs typeface="Carlito"/>
              </a:rPr>
              <a:t>depth of </a:t>
            </a:r>
            <a:r>
              <a:rPr sz="2000" dirty="0">
                <a:latin typeface="Carlito"/>
                <a:cs typeface="Carlito"/>
              </a:rPr>
              <a:t>the SC</a:t>
            </a:r>
            <a:r>
              <a:rPr sz="2000" spc="-40" dirty="0">
                <a:latin typeface="Carlito"/>
                <a:cs typeface="Carlito"/>
              </a:rPr>
              <a:t> </a:t>
            </a:r>
            <a:r>
              <a:rPr sz="2000" spc="-10" dirty="0">
                <a:latin typeface="Carlito"/>
                <a:cs typeface="Carlito"/>
              </a:rPr>
              <a:t>material.</a:t>
            </a:r>
            <a:endParaRPr sz="2000" dirty="0">
              <a:latin typeface="Carlito"/>
              <a:cs typeface="Carlito"/>
            </a:endParaRPr>
          </a:p>
          <a:p>
            <a:pPr>
              <a:lnSpc>
                <a:spcPct val="100000"/>
              </a:lnSpc>
              <a:spcBef>
                <a:spcPts val="25"/>
              </a:spcBef>
              <a:buChar char="•"/>
            </a:pPr>
            <a:endParaRPr sz="2800" dirty="0">
              <a:latin typeface="Carlito"/>
              <a:cs typeface="Carlito"/>
            </a:endParaRPr>
          </a:p>
          <a:p>
            <a:pPr marL="279400" indent="-228600">
              <a:lnSpc>
                <a:spcPts val="2160"/>
              </a:lnSpc>
              <a:spcBef>
                <a:spcPts val="5"/>
              </a:spcBef>
              <a:buFont typeface="Arial"/>
              <a:buChar char="•"/>
              <a:tabLst>
                <a:tab pos="278765" algn="l"/>
                <a:tab pos="279400" algn="l"/>
              </a:tabLst>
            </a:pPr>
            <a:r>
              <a:rPr sz="2000" spc="-5" dirty="0">
                <a:latin typeface="Carlito"/>
                <a:cs typeface="Carlito"/>
              </a:rPr>
              <a:t>The equation </a:t>
            </a:r>
            <a:r>
              <a:rPr sz="2000" spc="-10" dirty="0">
                <a:latin typeface="Carlito"/>
                <a:cs typeface="Carlito"/>
              </a:rPr>
              <a:t>shows </a:t>
            </a:r>
            <a:r>
              <a:rPr sz="2000" spc="-5" dirty="0">
                <a:latin typeface="Carlito"/>
                <a:cs typeface="Carlito"/>
              </a:rPr>
              <a:t>that intensity </a:t>
            </a:r>
            <a:r>
              <a:rPr sz="2000" dirty="0">
                <a:latin typeface="Carlito"/>
                <a:cs typeface="Carlito"/>
              </a:rPr>
              <a:t>of </a:t>
            </a:r>
            <a:r>
              <a:rPr sz="2000" spc="-5" dirty="0">
                <a:latin typeface="Carlito"/>
                <a:cs typeface="Carlito"/>
              </a:rPr>
              <a:t>light decreases </a:t>
            </a:r>
            <a:r>
              <a:rPr sz="2000" dirty="0">
                <a:latin typeface="Carlito"/>
                <a:cs typeface="Carlito"/>
              </a:rPr>
              <a:t>or </a:t>
            </a:r>
            <a:r>
              <a:rPr sz="2000" spc="-5" dirty="0">
                <a:latin typeface="Carlito"/>
                <a:cs typeface="Carlito"/>
              </a:rPr>
              <a:t>reduces </a:t>
            </a:r>
            <a:r>
              <a:rPr sz="2000" spc="-10" dirty="0">
                <a:latin typeface="Carlito"/>
                <a:cs typeface="Carlito"/>
              </a:rPr>
              <a:t>exponentially </a:t>
            </a:r>
            <a:r>
              <a:rPr sz="2000" dirty="0">
                <a:latin typeface="Carlito"/>
                <a:cs typeface="Carlito"/>
              </a:rPr>
              <a:t>as it</a:t>
            </a:r>
            <a:r>
              <a:rPr sz="2000" spc="105" dirty="0">
                <a:latin typeface="Carlito"/>
                <a:cs typeface="Carlito"/>
              </a:rPr>
              <a:t> </a:t>
            </a:r>
            <a:r>
              <a:rPr sz="2000" spc="-5" dirty="0">
                <a:latin typeface="Carlito"/>
                <a:cs typeface="Carlito"/>
              </a:rPr>
              <a:t>passes</a:t>
            </a:r>
            <a:endParaRPr sz="2000" dirty="0">
              <a:latin typeface="Carlito"/>
              <a:cs typeface="Carlito"/>
            </a:endParaRPr>
          </a:p>
          <a:p>
            <a:pPr marL="279400">
              <a:lnSpc>
                <a:spcPts val="2160"/>
              </a:lnSpc>
            </a:pPr>
            <a:r>
              <a:rPr sz="2000" spc="-5" dirty="0">
                <a:latin typeface="Carlito"/>
                <a:cs typeface="Carlito"/>
              </a:rPr>
              <a:t>through </a:t>
            </a:r>
            <a:r>
              <a:rPr sz="2000" dirty="0">
                <a:latin typeface="Carlito"/>
                <a:cs typeface="Carlito"/>
              </a:rPr>
              <a:t>the</a:t>
            </a:r>
            <a:r>
              <a:rPr sz="2000" spc="-30" dirty="0">
                <a:latin typeface="Carlito"/>
                <a:cs typeface="Carlito"/>
              </a:rPr>
              <a:t> </a:t>
            </a:r>
            <a:r>
              <a:rPr sz="2000" spc="-5" dirty="0">
                <a:latin typeface="Carlito"/>
                <a:cs typeface="Carlito"/>
              </a:rPr>
              <a:t>SC.</a:t>
            </a:r>
            <a:endParaRPr sz="2000" dirty="0">
              <a:latin typeface="Carlito"/>
              <a:cs typeface="Carlito"/>
            </a:endParaRPr>
          </a:p>
        </p:txBody>
      </p:sp>
    </p:spTree>
    <p:extLst>
      <p:ext uri="{BB962C8B-B14F-4D97-AF65-F5344CB8AC3E}">
        <p14:creationId xmlns:p14="http://schemas.microsoft.com/office/powerpoint/2010/main" val="282661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9213" y="495699"/>
            <a:ext cx="3938270" cy="574040"/>
          </a:xfrm>
          <a:prstGeom prst="rect">
            <a:avLst/>
          </a:prstGeom>
        </p:spPr>
        <p:txBody>
          <a:bodyPr vert="horz" wrap="square" lIns="0" tIns="12700" rIns="0" bIns="0" rtlCol="0">
            <a:spAutoFit/>
          </a:bodyPr>
          <a:lstStyle/>
          <a:p>
            <a:pPr marL="12700">
              <a:lnSpc>
                <a:spcPct val="100000"/>
              </a:lnSpc>
              <a:spcBef>
                <a:spcPts val="100"/>
              </a:spcBef>
            </a:pPr>
            <a:r>
              <a:rPr sz="3600" b="0" dirty="0">
                <a:solidFill>
                  <a:schemeClr val="tx1"/>
                </a:solidFill>
                <a:latin typeface="Trebuchet MS"/>
                <a:cs typeface="Trebuchet MS"/>
              </a:rPr>
              <a:t>Rate of</a:t>
            </a:r>
            <a:r>
              <a:rPr sz="3600" b="0" spc="-75" dirty="0">
                <a:solidFill>
                  <a:schemeClr val="tx1"/>
                </a:solidFill>
                <a:latin typeface="Trebuchet MS"/>
                <a:cs typeface="Trebuchet MS"/>
              </a:rPr>
              <a:t> </a:t>
            </a:r>
            <a:r>
              <a:rPr sz="3600" b="0" spc="-5" dirty="0">
                <a:solidFill>
                  <a:schemeClr val="tx1"/>
                </a:solidFill>
                <a:latin typeface="Trebuchet MS"/>
                <a:cs typeface="Trebuchet MS"/>
              </a:rPr>
              <a:t>Generation</a:t>
            </a:r>
            <a:endParaRPr sz="3600" dirty="0">
              <a:solidFill>
                <a:schemeClr val="tx1"/>
              </a:solidFill>
              <a:latin typeface="Trebuchet MS"/>
              <a:cs typeface="Trebuchet MS"/>
            </a:endParaRPr>
          </a:p>
        </p:txBody>
      </p:sp>
      <p:sp>
        <p:nvSpPr>
          <p:cNvPr id="3" name="object 3"/>
          <p:cNvSpPr txBox="1"/>
          <p:nvPr/>
        </p:nvSpPr>
        <p:spPr>
          <a:xfrm>
            <a:off x="1211173" y="1735510"/>
            <a:ext cx="9532620" cy="3841436"/>
          </a:xfrm>
          <a:prstGeom prst="rect">
            <a:avLst/>
          </a:prstGeom>
        </p:spPr>
        <p:txBody>
          <a:bodyPr vert="horz" wrap="square" lIns="0" tIns="47625" rIns="0" bIns="0" rtlCol="0">
            <a:spAutoFit/>
          </a:bodyPr>
          <a:lstStyle/>
          <a:p>
            <a:pPr marL="279400" marR="43180" indent="-228600" algn="just">
              <a:lnSpc>
                <a:spcPts val="2160"/>
              </a:lnSpc>
              <a:spcBef>
                <a:spcPts val="375"/>
              </a:spcBef>
              <a:buFont typeface="Arial"/>
              <a:buChar char="•"/>
              <a:tabLst>
                <a:tab pos="279400" algn="l"/>
              </a:tabLst>
            </a:pPr>
            <a:r>
              <a:rPr sz="2000" dirty="0">
                <a:latin typeface="Carlito"/>
                <a:cs typeface="Carlito"/>
              </a:rPr>
              <a:t>As </a:t>
            </a:r>
            <a:r>
              <a:rPr sz="2000" spc="-5" dirty="0">
                <a:latin typeface="Carlito"/>
                <a:cs typeface="Carlito"/>
              </a:rPr>
              <a:t>absorption of light is </a:t>
            </a:r>
            <a:r>
              <a:rPr sz="2000" spc="-10" dirty="0">
                <a:latin typeface="Carlito"/>
                <a:cs typeface="Carlito"/>
              </a:rPr>
              <a:t>related </a:t>
            </a:r>
            <a:r>
              <a:rPr sz="2000" spc="-15" dirty="0">
                <a:latin typeface="Carlito"/>
                <a:cs typeface="Carlito"/>
              </a:rPr>
              <a:t>to </a:t>
            </a:r>
            <a:r>
              <a:rPr sz="2000" dirty="0">
                <a:latin typeface="Carlito"/>
                <a:cs typeface="Carlito"/>
              </a:rPr>
              <a:t>the </a:t>
            </a:r>
            <a:r>
              <a:rPr sz="2000" spc="-10" dirty="0">
                <a:latin typeface="Carlito"/>
                <a:cs typeface="Carlito"/>
              </a:rPr>
              <a:t>generation </a:t>
            </a:r>
            <a:r>
              <a:rPr sz="2000" spc="-5" dirty="0">
                <a:latin typeface="Carlito"/>
                <a:cs typeface="Carlito"/>
              </a:rPr>
              <a:t>of </a:t>
            </a:r>
            <a:r>
              <a:rPr sz="2000" spc="-10" dirty="0">
                <a:latin typeface="Carlito"/>
                <a:cs typeface="Carlito"/>
              </a:rPr>
              <a:t>carriers </a:t>
            </a:r>
            <a:r>
              <a:rPr sz="2000" spc="-15" dirty="0">
                <a:latin typeface="Carlito"/>
                <a:cs typeface="Carlito"/>
              </a:rPr>
              <a:t>therefore </a:t>
            </a:r>
            <a:r>
              <a:rPr sz="2000" dirty="0">
                <a:latin typeface="Carlito"/>
                <a:cs typeface="Carlito"/>
              </a:rPr>
              <a:t>the </a:t>
            </a:r>
            <a:r>
              <a:rPr sz="2000" spc="-10" dirty="0">
                <a:latin typeface="Carlito"/>
                <a:cs typeface="Carlito"/>
              </a:rPr>
              <a:t>generation </a:t>
            </a:r>
            <a:r>
              <a:rPr sz="2000" spc="-15" dirty="0">
                <a:latin typeface="Carlito"/>
                <a:cs typeface="Carlito"/>
              </a:rPr>
              <a:t>of  </a:t>
            </a:r>
            <a:r>
              <a:rPr sz="2000" spc="-10" dirty="0">
                <a:latin typeface="Carlito"/>
                <a:cs typeface="Carlito"/>
              </a:rPr>
              <a:t>carriers </a:t>
            </a:r>
            <a:r>
              <a:rPr sz="2000" dirty="0">
                <a:latin typeface="Carlito"/>
                <a:cs typeface="Carlito"/>
              </a:rPr>
              <a:t>along the </a:t>
            </a:r>
            <a:r>
              <a:rPr sz="2000" spc="-5" dirty="0">
                <a:latin typeface="Carlito"/>
                <a:cs typeface="Carlito"/>
              </a:rPr>
              <a:t>depth </a:t>
            </a:r>
            <a:r>
              <a:rPr sz="2000" dirty="0">
                <a:latin typeface="Carlito"/>
                <a:cs typeface="Carlito"/>
              </a:rPr>
              <a:t>of SC </a:t>
            </a:r>
            <a:r>
              <a:rPr sz="2000" spc="-5" dirty="0">
                <a:latin typeface="Carlito"/>
                <a:cs typeface="Carlito"/>
              </a:rPr>
              <a:t>should also </a:t>
            </a:r>
            <a:r>
              <a:rPr sz="2000" spc="-15" dirty="0">
                <a:latin typeface="Carlito"/>
                <a:cs typeface="Carlito"/>
              </a:rPr>
              <a:t>follow </a:t>
            </a:r>
            <a:r>
              <a:rPr sz="2000" spc="-10" dirty="0">
                <a:latin typeface="Carlito"/>
                <a:cs typeface="Carlito"/>
              </a:rPr>
              <a:t>exponential </a:t>
            </a:r>
            <a:r>
              <a:rPr sz="2000" spc="-5" dirty="0">
                <a:latin typeface="Carlito"/>
                <a:cs typeface="Carlito"/>
              </a:rPr>
              <a:t>relationship similar </a:t>
            </a:r>
            <a:r>
              <a:rPr sz="2000" spc="-25" dirty="0">
                <a:latin typeface="Carlito"/>
                <a:cs typeface="Carlito"/>
              </a:rPr>
              <a:t>to  </a:t>
            </a:r>
            <a:r>
              <a:rPr sz="2000" spc="-10" dirty="0">
                <a:latin typeface="Carlito"/>
                <a:cs typeface="Carlito"/>
              </a:rPr>
              <a:t>previous </a:t>
            </a:r>
            <a:r>
              <a:rPr sz="2000" spc="-5" dirty="0">
                <a:latin typeface="Carlito"/>
                <a:cs typeface="Carlito"/>
              </a:rPr>
              <a:t>equation, </a:t>
            </a:r>
            <a:r>
              <a:rPr sz="2000" dirty="0">
                <a:latin typeface="Carlito"/>
                <a:cs typeface="Carlito"/>
              </a:rPr>
              <a:t>and </a:t>
            </a:r>
            <a:r>
              <a:rPr sz="2000" spc="-5" dirty="0">
                <a:latin typeface="Carlito"/>
                <a:cs typeface="Carlito"/>
              </a:rPr>
              <a:t>should </a:t>
            </a:r>
            <a:r>
              <a:rPr sz="2000" dirty="0">
                <a:latin typeface="Carlito"/>
                <a:cs typeface="Carlito"/>
              </a:rPr>
              <a:t>be a function of </a:t>
            </a:r>
            <a:r>
              <a:rPr sz="2000" spc="-10" dirty="0">
                <a:latin typeface="Carlito"/>
                <a:cs typeface="Carlito"/>
              </a:rPr>
              <a:t>distance </a:t>
            </a:r>
            <a:r>
              <a:rPr sz="2000" dirty="0">
                <a:latin typeface="Carlito"/>
                <a:cs typeface="Carlito"/>
              </a:rPr>
              <a:t>and</a:t>
            </a:r>
            <a:r>
              <a:rPr sz="2000" spc="-30" dirty="0">
                <a:latin typeface="Carlito"/>
                <a:cs typeface="Carlito"/>
              </a:rPr>
              <a:t> </a:t>
            </a:r>
            <a:r>
              <a:rPr sz="2000" spc="-15" dirty="0">
                <a:latin typeface="Carlito"/>
                <a:cs typeface="Carlito"/>
              </a:rPr>
              <a:t>wavelength.</a:t>
            </a:r>
            <a:endParaRPr sz="2000" dirty="0">
              <a:latin typeface="Carlito"/>
              <a:cs typeface="Carlito"/>
            </a:endParaRPr>
          </a:p>
          <a:p>
            <a:pPr>
              <a:lnSpc>
                <a:spcPct val="100000"/>
              </a:lnSpc>
              <a:buClr>
                <a:srgbClr val="FFFFFF"/>
              </a:buClr>
              <a:buFont typeface="Arial"/>
              <a:buChar char="•"/>
            </a:pPr>
            <a:endParaRPr sz="2000" dirty="0">
              <a:latin typeface="Carlito"/>
              <a:cs typeface="Carlito"/>
            </a:endParaRPr>
          </a:p>
          <a:p>
            <a:pPr marL="279400" indent="-228600">
              <a:lnSpc>
                <a:spcPts val="2280"/>
              </a:lnSpc>
              <a:spcBef>
                <a:spcPts val="1450"/>
              </a:spcBef>
              <a:buFont typeface="Arial"/>
              <a:buChar char="•"/>
              <a:tabLst>
                <a:tab pos="278765" algn="l"/>
                <a:tab pos="279400" algn="l"/>
              </a:tabLst>
            </a:pPr>
            <a:r>
              <a:rPr sz="2000" spc="-5" dirty="0">
                <a:latin typeface="Carlito"/>
                <a:cs typeface="Carlito"/>
              </a:rPr>
              <a:t>If</a:t>
            </a:r>
            <a:r>
              <a:rPr sz="2000" spc="140" dirty="0">
                <a:latin typeface="Carlito"/>
                <a:cs typeface="Carlito"/>
              </a:rPr>
              <a:t> </a:t>
            </a:r>
            <a:r>
              <a:rPr sz="2000" spc="-10" dirty="0">
                <a:latin typeface="Carlito"/>
                <a:cs typeface="Carlito"/>
              </a:rPr>
              <a:t>we</a:t>
            </a:r>
            <a:r>
              <a:rPr sz="2000" spc="135" dirty="0">
                <a:latin typeface="Carlito"/>
                <a:cs typeface="Carlito"/>
              </a:rPr>
              <a:t> </a:t>
            </a:r>
            <a:r>
              <a:rPr sz="2000" spc="-5" dirty="0">
                <a:latin typeface="Carlito"/>
                <a:cs typeface="Carlito"/>
              </a:rPr>
              <a:t>assume</a:t>
            </a:r>
            <a:r>
              <a:rPr sz="2000" spc="140" dirty="0">
                <a:latin typeface="Carlito"/>
                <a:cs typeface="Carlito"/>
              </a:rPr>
              <a:t> </a:t>
            </a:r>
            <a:r>
              <a:rPr sz="2000" spc="-5" dirty="0">
                <a:latin typeface="Carlito"/>
                <a:cs typeface="Carlito"/>
              </a:rPr>
              <a:t>that</a:t>
            </a:r>
            <a:r>
              <a:rPr sz="2000" spc="145" dirty="0">
                <a:latin typeface="Carlito"/>
                <a:cs typeface="Carlito"/>
              </a:rPr>
              <a:t> </a:t>
            </a:r>
            <a:r>
              <a:rPr sz="2000" spc="-5" dirty="0">
                <a:latin typeface="Carlito"/>
                <a:cs typeface="Carlito"/>
              </a:rPr>
              <a:t>light</a:t>
            </a:r>
            <a:r>
              <a:rPr sz="2000" spc="140" dirty="0">
                <a:latin typeface="Carlito"/>
                <a:cs typeface="Carlito"/>
              </a:rPr>
              <a:t> </a:t>
            </a:r>
            <a:r>
              <a:rPr sz="2000" dirty="0">
                <a:latin typeface="Carlito"/>
                <a:cs typeface="Carlito"/>
              </a:rPr>
              <a:t>is</a:t>
            </a:r>
            <a:r>
              <a:rPr sz="2000" spc="135" dirty="0">
                <a:latin typeface="Carlito"/>
                <a:cs typeface="Carlito"/>
              </a:rPr>
              <a:t> </a:t>
            </a:r>
            <a:r>
              <a:rPr sz="2000" spc="-5" dirty="0">
                <a:latin typeface="Carlito"/>
                <a:cs typeface="Carlito"/>
              </a:rPr>
              <a:t>falling</a:t>
            </a:r>
            <a:r>
              <a:rPr sz="2000" spc="140" dirty="0">
                <a:latin typeface="Carlito"/>
                <a:cs typeface="Carlito"/>
              </a:rPr>
              <a:t> </a:t>
            </a:r>
            <a:r>
              <a:rPr sz="2000" spc="-5" dirty="0">
                <a:latin typeface="Carlito"/>
                <a:cs typeface="Carlito"/>
              </a:rPr>
              <a:t>continuously</a:t>
            </a:r>
            <a:r>
              <a:rPr sz="2000" spc="140" dirty="0">
                <a:latin typeface="Carlito"/>
                <a:cs typeface="Carlito"/>
              </a:rPr>
              <a:t> </a:t>
            </a:r>
            <a:r>
              <a:rPr sz="2000" spc="-5" dirty="0">
                <a:latin typeface="Carlito"/>
                <a:cs typeface="Carlito"/>
              </a:rPr>
              <a:t>then</a:t>
            </a:r>
            <a:r>
              <a:rPr sz="2000" spc="140" dirty="0">
                <a:latin typeface="Carlito"/>
                <a:cs typeface="Carlito"/>
              </a:rPr>
              <a:t> </a:t>
            </a:r>
            <a:r>
              <a:rPr sz="2000" dirty="0">
                <a:latin typeface="Carlito"/>
                <a:cs typeface="Carlito"/>
              </a:rPr>
              <a:t>the</a:t>
            </a:r>
            <a:r>
              <a:rPr sz="2000" spc="135" dirty="0">
                <a:latin typeface="Carlito"/>
                <a:cs typeface="Carlito"/>
              </a:rPr>
              <a:t> </a:t>
            </a:r>
            <a:r>
              <a:rPr sz="2000" spc="-25" dirty="0">
                <a:latin typeface="Carlito"/>
                <a:cs typeface="Carlito"/>
              </a:rPr>
              <a:t>rate</a:t>
            </a:r>
            <a:r>
              <a:rPr sz="2000" spc="145" dirty="0">
                <a:latin typeface="Carlito"/>
                <a:cs typeface="Carlito"/>
              </a:rPr>
              <a:t> </a:t>
            </a:r>
            <a:r>
              <a:rPr sz="2000" spc="-5" dirty="0">
                <a:latin typeface="Carlito"/>
                <a:cs typeface="Carlito"/>
              </a:rPr>
              <a:t>of</a:t>
            </a:r>
            <a:r>
              <a:rPr sz="2000" spc="140" dirty="0">
                <a:latin typeface="Carlito"/>
                <a:cs typeface="Carlito"/>
              </a:rPr>
              <a:t> </a:t>
            </a:r>
            <a:r>
              <a:rPr sz="2000" spc="-5" dirty="0">
                <a:latin typeface="Carlito"/>
                <a:cs typeface="Carlito"/>
              </a:rPr>
              <a:t>carrier</a:t>
            </a:r>
            <a:r>
              <a:rPr sz="2000" spc="135" dirty="0">
                <a:latin typeface="Carlito"/>
                <a:cs typeface="Carlito"/>
              </a:rPr>
              <a:t> </a:t>
            </a:r>
            <a:r>
              <a:rPr sz="2000" spc="-10" dirty="0">
                <a:latin typeface="Carlito"/>
                <a:cs typeface="Carlito"/>
              </a:rPr>
              <a:t>generation</a:t>
            </a:r>
            <a:r>
              <a:rPr sz="2000" spc="145" dirty="0">
                <a:latin typeface="Carlito"/>
                <a:cs typeface="Carlito"/>
              </a:rPr>
              <a:t> </a:t>
            </a:r>
            <a:r>
              <a:rPr sz="2000" spc="-5" dirty="0">
                <a:latin typeface="Carlito"/>
                <a:cs typeface="Carlito"/>
              </a:rPr>
              <a:t>can</a:t>
            </a:r>
            <a:r>
              <a:rPr sz="2000" spc="130" dirty="0">
                <a:latin typeface="Carlito"/>
                <a:cs typeface="Carlito"/>
              </a:rPr>
              <a:t> </a:t>
            </a:r>
            <a:r>
              <a:rPr sz="2000" dirty="0">
                <a:latin typeface="Carlito"/>
                <a:cs typeface="Carlito"/>
              </a:rPr>
              <a:t>be</a:t>
            </a:r>
          </a:p>
          <a:p>
            <a:pPr marL="279400">
              <a:lnSpc>
                <a:spcPts val="2280"/>
              </a:lnSpc>
            </a:pPr>
            <a:r>
              <a:rPr sz="2000" spc="-10" dirty="0">
                <a:latin typeface="Carlito"/>
                <a:cs typeface="Carlito"/>
              </a:rPr>
              <a:t>written</a:t>
            </a:r>
            <a:r>
              <a:rPr sz="2000" spc="-5" dirty="0">
                <a:latin typeface="Carlito"/>
                <a:cs typeface="Carlito"/>
              </a:rPr>
              <a:t> as</a:t>
            </a:r>
            <a:endParaRPr sz="2000" dirty="0">
              <a:latin typeface="Carlito"/>
              <a:cs typeface="Carlito"/>
            </a:endParaRPr>
          </a:p>
          <a:p>
            <a:pPr marL="1270" algn="ctr">
              <a:lnSpc>
                <a:spcPct val="100000"/>
              </a:lnSpc>
              <a:spcBef>
                <a:spcPts val="685"/>
              </a:spcBef>
            </a:pPr>
            <a:r>
              <a:rPr sz="2400" b="1" spc="-5" dirty="0">
                <a:latin typeface="Carlito"/>
                <a:cs typeface="Carlito"/>
              </a:rPr>
              <a:t>G</a:t>
            </a:r>
            <a:r>
              <a:rPr sz="2400" b="1" spc="-7" baseline="-20833" dirty="0">
                <a:latin typeface="Carlito"/>
                <a:cs typeface="Carlito"/>
              </a:rPr>
              <a:t>L </a:t>
            </a:r>
            <a:r>
              <a:rPr sz="2400" b="1" dirty="0">
                <a:latin typeface="Carlito"/>
                <a:cs typeface="Carlito"/>
              </a:rPr>
              <a:t>= </a:t>
            </a:r>
            <a:r>
              <a:rPr sz="2400" b="1" spc="-5" dirty="0">
                <a:latin typeface="Carlito"/>
                <a:cs typeface="Carlito"/>
              </a:rPr>
              <a:t>G</a:t>
            </a:r>
            <a:r>
              <a:rPr sz="2400" b="1" spc="-7" baseline="-20833" dirty="0">
                <a:latin typeface="Carlito"/>
                <a:cs typeface="Carlito"/>
              </a:rPr>
              <a:t>L0 </a:t>
            </a:r>
            <a:r>
              <a:rPr sz="2400" b="1" spc="-5" dirty="0">
                <a:latin typeface="Carlito"/>
                <a:cs typeface="Carlito"/>
              </a:rPr>
              <a:t>e</a:t>
            </a:r>
            <a:r>
              <a:rPr sz="2400" b="1" spc="-7" baseline="24305" dirty="0">
                <a:latin typeface="Carlito"/>
                <a:cs typeface="Carlito"/>
              </a:rPr>
              <a:t>-αx </a:t>
            </a:r>
            <a:r>
              <a:rPr sz="2400" b="1" dirty="0">
                <a:latin typeface="Carlito"/>
                <a:cs typeface="Carlito"/>
              </a:rPr>
              <a:t>= </a:t>
            </a:r>
            <a:r>
              <a:rPr sz="2400" b="1" spc="-5" dirty="0">
                <a:latin typeface="Carlito"/>
                <a:cs typeface="Carlito"/>
              </a:rPr>
              <a:t>dn/dx =dp/dx</a:t>
            </a:r>
            <a:endParaRPr sz="2400" dirty="0">
              <a:latin typeface="Carlito"/>
              <a:cs typeface="Carlito"/>
            </a:endParaRPr>
          </a:p>
          <a:p>
            <a:pPr marL="50800">
              <a:lnSpc>
                <a:spcPct val="100000"/>
              </a:lnSpc>
              <a:spcBef>
                <a:spcPts val="785"/>
              </a:spcBef>
            </a:pPr>
            <a:r>
              <a:rPr sz="2000" spc="-5" dirty="0">
                <a:latin typeface="Carlito"/>
                <a:cs typeface="Carlito"/>
              </a:rPr>
              <a:t>Where;</a:t>
            </a:r>
            <a:endParaRPr sz="2000" dirty="0">
              <a:latin typeface="Carlito"/>
              <a:cs typeface="Carlito"/>
            </a:endParaRPr>
          </a:p>
          <a:p>
            <a:pPr marL="50800">
              <a:lnSpc>
                <a:spcPct val="100000"/>
              </a:lnSpc>
              <a:spcBef>
                <a:spcPts val="765"/>
              </a:spcBef>
            </a:pPr>
            <a:r>
              <a:rPr sz="2000" b="1" spc="5" dirty="0">
                <a:latin typeface="Carlito"/>
                <a:cs typeface="Carlito"/>
              </a:rPr>
              <a:t>G</a:t>
            </a:r>
            <a:r>
              <a:rPr sz="1950" b="1" spc="7" baseline="-21367" dirty="0">
                <a:latin typeface="Carlito"/>
                <a:cs typeface="Carlito"/>
              </a:rPr>
              <a:t>L0 </a:t>
            </a:r>
            <a:r>
              <a:rPr sz="2000" spc="-5" dirty="0">
                <a:latin typeface="Carlito"/>
                <a:cs typeface="Carlito"/>
              </a:rPr>
              <a:t>is </a:t>
            </a:r>
            <a:r>
              <a:rPr sz="2000" dirty="0">
                <a:latin typeface="Carlito"/>
                <a:cs typeface="Carlito"/>
              </a:rPr>
              <a:t>the </a:t>
            </a:r>
            <a:r>
              <a:rPr sz="2000" spc="-10" dirty="0">
                <a:latin typeface="Carlito"/>
                <a:cs typeface="Carlito"/>
              </a:rPr>
              <a:t>generation </a:t>
            </a:r>
            <a:r>
              <a:rPr sz="2000" spc="-20" dirty="0">
                <a:latin typeface="Carlito"/>
                <a:cs typeface="Carlito"/>
              </a:rPr>
              <a:t>rate </a:t>
            </a:r>
            <a:r>
              <a:rPr sz="2000" spc="-15" dirty="0">
                <a:latin typeface="Carlito"/>
                <a:cs typeface="Carlito"/>
              </a:rPr>
              <a:t>at </a:t>
            </a:r>
            <a:r>
              <a:rPr sz="2000" dirty="0">
                <a:latin typeface="Carlito"/>
                <a:cs typeface="Carlito"/>
              </a:rPr>
              <a:t>the </a:t>
            </a:r>
            <a:r>
              <a:rPr sz="2000" spc="-10" dirty="0">
                <a:latin typeface="Carlito"/>
                <a:cs typeface="Carlito"/>
              </a:rPr>
              <a:t>surface </a:t>
            </a:r>
            <a:r>
              <a:rPr sz="2000" dirty="0">
                <a:latin typeface="Carlito"/>
                <a:cs typeface="Carlito"/>
              </a:rPr>
              <a:t>of SC</a:t>
            </a:r>
            <a:r>
              <a:rPr sz="2000" spc="45" dirty="0">
                <a:latin typeface="Carlito"/>
                <a:cs typeface="Carlito"/>
              </a:rPr>
              <a:t> </a:t>
            </a:r>
            <a:r>
              <a:rPr sz="2000" spc="-10" dirty="0">
                <a:latin typeface="Carlito"/>
                <a:cs typeface="Carlito"/>
              </a:rPr>
              <a:t>material.</a:t>
            </a:r>
            <a:endParaRPr sz="2000" dirty="0">
              <a:latin typeface="Carlito"/>
              <a:cs typeface="Carlito"/>
            </a:endParaRPr>
          </a:p>
        </p:txBody>
      </p:sp>
    </p:spTree>
    <p:extLst>
      <p:ext uri="{BB962C8B-B14F-4D97-AF65-F5344CB8AC3E}">
        <p14:creationId xmlns:p14="http://schemas.microsoft.com/office/powerpoint/2010/main" val="3600626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86516" y="652452"/>
            <a:ext cx="5369560" cy="574040"/>
          </a:xfrm>
          <a:prstGeom prst="rect">
            <a:avLst/>
          </a:prstGeom>
        </p:spPr>
        <p:txBody>
          <a:bodyPr vert="horz" wrap="square" lIns="0" tIns="12700" rIns="0" bIns="0" rtlCol="0">
            <a:spAutoFit/>
          </a:bodyPr>
          <a:lstStyle/>
          <a:p>
            <a:pPr marL="12700">
              <a:lnSpc>
                <a:spcPct val="100000"/>
              </a:lnSpc>
              <a:spcBef>
                <a:spcPts val="100"/>
              </a:spcBef>
            </a:pPr>
            <a:r>
              <a:rPr sz="3600" b="0" dirty="0">
                <a:solidFill>
                  <a:schemeClr val="tx1"/>
                </a:solidFill>
                <a:latin typeface="Trebuchet MS"/>
                <a:cs typeface="Trebuchet MS"/>
              </a:rPr>
              <a:t>Absorption </a:t>
            </a:r>
            <a:r>
              <a:rPr sz="3600" b="0" spc="-5" dirty="0">
                <a:solidFill>
                  <a:schemeClr val="tx1"/>
                </a:solidFill>
                <a:latin typeface="Trebuchet MS"/>
                <a:cs typeface="Trebuchet MS"/>
              </a:rPr>
              <a:t>Coefficient</a:t>
            </a:r>
            <a:r>
              <a:rPr sz="3600" b="0" spc="-110" dirty="0">
                <a:solidFill>
                  <a:schemeClr val="tx1"/>
                </a:solidFill>
                <a:latin typeface="Trebuchet MS"/>
                <a:cs typeface="Trebuchet MS"/>
              </a:rPr>
              <a:t> </a:t>
            </a:r>
            <a:r>
              <a:rPr sz="3600" b="0" dirty="0">
                <a:solidFill>
                  <a:schemeClr val="tx1"/>
                </a:solidFill>
                <a:latin typeface="Trebuchet MS"/>
                <a:cs typeface="Trebuchet MS"/>
              </a:rPr>
              <a:t>(α)</a:t>
            </a:r>
            <a:endParaRPr sz="3600" dirty="0">
              <a:solidFill>
                <a:schemeClr val="tx1"/>
              </a:solidFill>
              <a:latin typeface="Trebuchet MS"/>
              <a:cs typeface="Trebuchet MS"/>
            </a:endParaRPr>
          </a:p>
        </p:txBody>
      </p:sp>
      <p:sp>
        <p:nvSpPr>
          <p:cNvPr id="3" name="object 3"/>
          <p:cNvSpPr txBox="1"/>
          <p:nvPr/>
        </p:nvSpPr>
        <p:spPr>
          <a:xfrm>
            <a:off x="812393" y="1875657"/>
            <a:ext cx="9533890" cy="3434715"/>
          </a:xfrm>
          <a:prstGeom prst="rect">
            <a:avLst/>
          </a:prstGeom>
        </p:spPr>
        <p:txBody>
          <a:bodyPr vert="horz" wrap="square" lIns="0" tIns="107950" rIns="0" bIns="0" rtlCol="0">
            <a:spAutoFit/>
          </a:bodyPr>
          <a:lstStyle/>
          <a:p>
            <a:pPr marL="279400" indent="-228600">
              <a:lnSpc>
                <a:spcPct val="100000"/>
              </a:lnSpc>
              <a:spcBef>
                <a:spcPts val="850"/>
              </a:spcBef>
              <a:buFont typeface="Arial"/>
              <a:buChar char="•"/>
              <a:tabLst>
                <a:tab pos="278765" algn="l"/>
                <a:tab pos="279400" algn="l"/>
              </a:tabLst>
            </a:pPr>
            <a:r>
              <a:rPr sz="2000" spc="-5" dirty="0">
                <a:latin typeface="Carlito"/>
                <a:cs typeface="Carlito"/>
              </a:rPr>
              <a:t>How </a:t>
            </a:r>
            <a:r>
              <a:rPr sz="2000" spc="-10" dirty="0">
                <a:latin typeface="Carlito"/>
                <a:cs typeface="Carlito"/>
              </a:rPr>
              <a:t>strongly </a:t>
            </a:r>
            <a:r>
              <a:rPr sz="2000" dirty="0">
                <a:latin typeface="Carlito"/>
                <a:cs typeface="Carlito"/>
              </a:rPr>
              <a:t>a </a:t>
            </a:r>
            <a:r>
              <a:rPr sz="2000" spc="-5" dirty="0">
                <a:latin typeface="Carlito"/>
                <a:cs typeface="Carlito"/>
              </a:rPr>
              <a:t>particular photon </a:t>
            </a:r>
            <a:r>
              <a:rPr sz="2000" spc="-10" dirty="0">
                <a:latin typeface="Carlito"/>
                <a:cs typeface="Carlito"/>
              </a:rPr>
              <a:t>get </a:t>
            </a:r>
            <a:r>
              <a:rPr sz="2000" spc="-5" dirty="0">
                <a:latin typeface="Carlito"/>
                <a:cs typeface="Carlito"/>
              </a:rPr>
              <a:t>absorbed in </a:t>
            </a:r>
            <a:r>
              <a:rPr sz="2000" dirty="0">
                <a:latin typeface="Carlito"/>
                <a:cs typeface="Carlito"/>
              </a:rPr>
              <a:t>a</a:t>
            </a:r>
            <a:r>
              <a:rPr sz="2000" spc="-5" dirty="0">
                <a:latin typeface="Carlito"/>
                <a:cs typeface="Carlito"/>
              </a:rPr>
              <a:t> material</a:t>
            </a:r>
            <a:endParaRPr sz="2000" dirty="0">
              <a:latin typeface="Carlito"/>
              <a:cs typeface="Carlito"/>
            </a:endParaRPr>
          </a:p>
          <a:p>
            <a:pPr marL="279400" indent="-228600">
              <a:lnSpc>
                <a:spcPct val="100000"/>
              </a:lnSpc>
              <a:spcBef>
                <a:spcPts val="755"/>
              </a:spcBef>
              <a:buFont typeface="Arial"/>
              <a:buChar char="•"/>
              <a:tabLst>
                <a:tab pos="278765" algn="l"/>
                <a:tab pos="279400" algn="l"/>
              </a:tabLst>
            </a:pPr>
            <a:r>
              <a:rPr sz="2000" spc="-5" dirty="0">
                <a:latin typeface="Carlito"/>
                <a:cs typeface="Carlito"/>
              </a:rPr>
              <a:t>It is </a:t>
            </a:r>
            <a:r>
              <a:rPr sz="2000" dirty="0">
                <a:latin typeface="Carlito"/>
                <a:cs typeface="Carlito"/>
              </a:rPr>
              <a:t>a </a:t>
            </a:r>
            <a:r>
              <a:rPr sz="2000" spc="-10" dirty="0">
                <a:latin typeface="Carlito"/>
                <a:cs typeface="Carlito"/>
              </a:rPr>
              <a:t>material parameter </a:t>
            </a:r>
            <a:r>
              <a:rPr sz="2000" dirty="0">
                <a:latin typeface="Carlito"/>
                <a:cs typeface="Carlito"/>
              </a:rPr>
              <a:t>and </a:t>
            </a:r>
            <a:r>
              <a:rPr sz="2000" spc="-5" dirty="0">
                <a:latin typeface="Carlito"/>
                <a:cs typeface="Carlito"/>
              </a:rPr>
              <a:t>depends </a:t>
            </a:r>
            <a:r>
              <a:rPr sz="2000" dirty="0">
                <a:latin typeface="Carlito"/>
                <a:cs typeface="Carlito"/>
              </a:rPr>
              <a:t>on the </a:t>
            </a:r>
            <a:r>
              <a:rPr sz="2000" spc="-15" dirty="0">
                <a:latin typeface="Carlito"/>
                <a:cs typeface="Carlito"/>
              </a:rPr>
              <a:t>wavelength </a:t>
            </a:r>
            <a:r>
              <a:rPr sz="2000" dirty="0">
                <a:latin typeface="Carlito"/>
                <a:cs typeface="Carlito"/>
              </a:rPr>
              <a:t>of</a:t>
            </a:r>
            <a:r>
              <a:rPr sz="2000" spc="50" dirty="0">
                <a:latin typeface="Carlito"/>
                <a:cs typeface="Carlito"/>
              </a:rPr>
              <a:t> </a:t>
            </a:r>
            <a:r>
              <a:rPr sz="2000" spc="-5" dirty="0">
                <a:latin typeface="Carlito"/>
                <a:cs typeface="Carlito"/>
              </a:rPr>
              <a:t>light</a:t>
            </a:r>
            <a:endParaRPr sz="2000" dirty="0">
              <a:latin typeface="Carlito"/>
              <a:cs typeface="Carlito"/>
            </a:endParaRPr>
          </a:p>
          <a:p>
            <a:pPr marL="279400" marR="44450" indent="-228600">
              <a:lnSpc>
                <a:spcPts val="2160"/>
              </a:lnSpc>
              <a:spcBef>
                <a:spcPts val="1045"/>
              </a:spcBef>
              <a:buFont typeface="Arial"/>
              <a:buChar char="•"/>
              <a:tabLst>
                <a:tab pos="278765" algn="l"/>
                <a:tab pos="279400" algn="l"/>
              </a:tabLst>
            </a:pPr>
            <a:r>
              <a:rPr sz="2000" dirty="0">
                <a:latin typeface="Carlito"/>
                <a:cs typeface="Carlito"/>
              </a:rPr>
              <a:t>Its </a:t>
            </a:r>
            <a:r>
              <a:rPr sz="2000" spc="-5" dirty="0">
                <a:latin typeface="Carlito"/>
                <a:cs typeface="Carlito"/>
              </a:rPr>
              <a:t>value </a:t>
            </a:r>
            <a:r>
              <a:rPr sz="2000" dirty="0">
                <a:latin typeface="Carlito"/>
                <a:cs typeface="Carlito"/>
              </a:rPr>
              <a:t>is a </a:t>
            </a:r>
            <a:r>
              <a:rPr sz="2000" spc="-5" dirty="0">
                <a:latin typeface="Carlito"/>
                <a:cs typeface="Carlito"/>
              </a:rPr>
              <a:t>determining parameter in </a:t>
            </a:r>
            <a:r>
              <a:rPr sz="2000" dirty="0">
                <a:latin typeface="Carlito"/>
                <a:cs typeface="Carlito"/>
              </a:rPr>
              <a:t>deciding </a:t>
            </a:r>
            <a:r>
              <a:rPr sz="2000" spc="-5" dirty="0">
                <a:latin typeface="Carlito"/>
                <a:cs typeface="Carlito"/>
              </a:rPr>
              <a:t>the </a:t>
            </a:r>
            <a:r>
              <a:rPr sz="2000" dirty="0">
                <a:latin typeface="Carlito"/>
                <a:cs typeface="Carlito"/>
              </a:rPr>
              <a:t>thickness </a:t>
            </a:r>
            <a:r>
              <a:rPr sz="2000" spc="-5" dirty="0">
                <a:latin typeface="Carlito"/>
                <a:cs typeface="Carlito"/>
              </a:rPr>
              <a:t>of </a:t>
            </a:r>
            <a:r>
              <a:rPr sz="2000" dirty="0">
                <a:latin typeface="Carlito"/>
                <a:cs typeface="Carlito"/>
              </a:rPr>
              <a:t>the </a:t>
            </a:r>
            <a:r>
              <a:rPr sz="2000" spc="-5" dirty="0">
                <a:latin typeface="Carlito"/>
                <a:cs typeface="Carlito"/>
              </a:rPr>
              <a:t>material </a:t>
            </a:r>
            <a:r>
              <a:rPr sz="2000" spc="-10" dirty="0">
                <a:latin typeface="Carlito"/>
                <a:cs typeface="Carlito"/>
              </a:rPr>
              <a:t>required </a:t>
            </a:r>
            <a:r>
              <a:rPr sz="2000" spc="-15" dirty="0">
                <a:latin typeface="Carlito"/>
                <a:cs typeface="Carlito"/>
              </a:rPr>
              <a:t>to  </a:t>
            </a:r>
            <a:r>
              <a:rPr sz="2000" spc="-5" dirty="0">
                <a:latin typeface="Carlito"/>
                <a:cs typeface="Carlito"/>
              </a:rPr>
              <a:t>absorb </a:t>
            </a:r>
            <a:r>
              <a:rPr sz="2000" spc="-10" dirty="0">
                <a:latin typeface="Carlito"/>
                <a:cs typeface="Carlito"/>
              </a:rPr>
              <a:t>most </a:t>
            </a:r>
            <a:r>
              <a:rPr sz="2000" spc="-5" dirty="0">
                <a:latin typeface="Carlito"/>
                <a:cs typeface="Carlito"/>
              </a:rPr>
              <a:t>of </a:t>
            </a:r>
            <a:r>
              <a:rPr sz="2000" dirty="0">
                <a:latin typeface="Carlito"/>
                <a:cs typeface="Carlito"/>
              </a:rPr>
              <a:t>the </a:t>
            </a:r>
            <a:r>
              <a:rPr sz="2000" spc="-5" dirty="0">
                <a:latin typeface="Carlito"/>
                <a:cs typeface="Carlito"/>
              </a:rPr>
              <a:t>solar</a:t>
            </a:r>
            <a:r>
              <a:rPr sz="2000" spc="10" dirty="0">
                <a:latin typeface="Carlito"/>
                <a:cs typeface="Carlito"/>
              </a:rPr>
              <a:t> </a:t>
            </a:r>
            <a:r>
              <a:rPr sz="2000" spc="-5" dirty="0">
                <a:latin typeface="Carlito"/>
                <a:cs typeface="Carlito"/>
              </a:rPr>
              <a:t>radiation.</a:t>
            </a:r>
            <a:endParaRPr sz="2000" dirty="0">
              <a:latin typeface="Carlito"/>
              <a:cs typeface="Carlito"/>
            </a:endParaRPr>
          </a:p>
          <a:p>
            <a:pPr>
              <a:lnSpc>
                <a:spcPct val="100000"/>
              </a:lnSpc>
              <a:buClr>
                <a:srgbClr val="FFFFFF"/>
              </a:buClr>
              <a:buFont typeface="Arial"/>
              <a:buChar char="•"/>
            </a:pPr>
            <a:endParaRPr sz="2000" dirty="0">
              <a:latin typeface="Carlito"/>
              <a:cs typeface="Carlito"/>
            </a:endParaRPr>
          </a:p>
          <a:p>
            <a:pPr marL="50800">
              <a:lnSpc>
                <a:spcPct val="100000"/>
              </a:lnSpc>
              <a:spcBef>
                <a:spcPts val="1440"/>
              </a:spcBef>
            </a:pPr>
            <a:r>
              <a:rPr sz="2000" u="heavy" spc="-5" dirty="0">
                <a:uFill>
                  <a:solidFill>
                    <a:srgbClr val="FFFF00"/>
                  </a:solidFill>
                </a:uFill>
                <a:latin typeface="Carlito"/>
                <a:cs typeface="Carlito"/>
              </a:rPr>
              <a:t>Absorption </a:t>
            </a:r>
            <a:r>
              <a:rPr sz="2000" u="heavy" spc="-10" dirty="0">
                <a:uFill>
                  <a:solidFill>
                    <a:srgbClr val="FFFF00"/>
                  </a:solidFill>
                </a:uFill>
                <a:latin typeface="Carlito"/>
                <a:cs typeface="Carlito"/>
              </a:rPr>
              <a:t>Length</a:t>
            </a:r>
            <a:r>
              <a:rPr sz="2000" u="heavy" spc="-15" dirty="0">
                <a:uFill>
                  <a:solidFill>
                    <a:srgbClr val="FFFF00"/>
                  </a:solidFill>
                </a:uFill>
                <a:latin typeface="Carlito"/>
                <a:cs typeface="Carlito"/>
              </a:rPr>
              <a:t> </a:t>
            </a:r>
            <a:r>
              <a:rPr sz="2000" u="heavy" dirty="0">
                <a:uFill>
                  <a:solidFill>
                    <a:srgbClr val="FFFF00"/>
                  </a:solidFill>
                </a:uFill>
                <a:latin typeface="Carlito"/>
                <a:cs typeface="Carlito"/>
              </a:rPr>
              <a:t>(Lα):</a:t>
            </a:r>
            <a:endParaRPr sz="2000" dirty="0">
              <a:latin typeface="Carlito"/>
              <a:cs typeface="Carlito"/>
            </a:endParaRPr>
          </a:p>
          <a:p>
            <a:pPr marL="279400" marR="43180" indent="-228600">
              <a:lnSpc>
                <a:spcPts val="2160"/>
              </a:lnSpc>
              <a:spcBef>
                <a:spcPts val="1040"/>
              </a:spcBef>
              <a:buFont typeface="Arial"/>
              <a:buChar char="•"/>
              <a:tabLst>
                <a:tab pos="278765" algn="l"/>
                <a:tab pos="279400" algn="l"/>
              </a:tabLst>
            </a:pPr>
            <a:r>
              <a:rPr sz="2000" spc="-5" dirty="0">
                <a:latin typeface="Carlito"/>
                <a:cs typeface="Carlito"/>
              </a:rPr>
              <a:t>It is </a:t>
            </a:r>
            <a:r>
              <a:rPr sz="2000" dirty="0">
                <a:latin typeface="Carlito"/>
                <a:cs typeface="Carlito"/>
              </a:rPr>
              <a:t>the </a:t>
            </a:r>
            <a:r>
              <a:rPr sz="2000" spc="-15" dirty="0">
                <a:latin typeface="Carlito"/>
                <a:cs typeface="Carlito"/>
              </a:rPr>
              <a:t>inverse </a:t>
            </a:r>
            <a:r>
              <a:rPr sz="2000" spc="-5" dirty="0">
                <a:latin typeface="Carlito"/>
                <a:cs typeface="Carlito"/>
              </a:rPr>
              <a:t>of absorption </a:t>
            </a:r>
            <a:r>
              <a:rPr sz="2000" spc="-10" dirty="0">
                <a:latin typeface="Carlito"/>
                <a:cs typeface="Carlito"/>
              </a:rPr>
              <a:t>coefficient </a:t>
            </a:r>
            <a:r>
              <a:rPr sz="2000" dirty="0">
                <a:latin typeface="Carlito"/>
                <a:cs typeface="Carlito"/>
              </a:rPr>
              <a:t>and </a:t>
            </a:r>
            <a:r>
              <a:rPr sz="2000" spc="-5" dirty="0">
                <a:latin typeface="Carlito"/>
                <a:cs typeface="Carlito"/>
              </a:rPr>
              <a:t>it is defined </a:t>
            </a:r>
            <a:r>
              <a:rPr sz="2000" dirty="0">
                <a:latin typeface="Carlito"/>
                <a:cs typeface="Carlito"/>
              </a:rPr>
              <a:t>as the </a:t>
            </a:r>
            <a:r>
              <a:rPr sz="2000" spc="-5" dirty="0">
                <a:latin typeface="Carlito"/>
                <a:cs typeface="Carlito"/>
              </a:rPr>
              <a:t>maximum </a:t>
            </a:r>
            <a:r>
              <a:rPr sz="2000" spc="-10" dirty="0">
                <a:latin typeface="Carlito"/>
                <a:cs typeface="Carlito"/>
              </a:rPr>
              <a:t>distance </a:t>
            </a:r>
            <a:r>
              <a:rPr sz="2000" dirty="0">
                <a:latin typeface="Carlito"/>
                <a:cs typeface="Carlito"/>
              </a:rPr>
              <a:t>a  </a:t>
            </a:r>
            <a:r>
              <a:rPr sz="2000" spc="-5" dirty="0">
                <a:latin typeface="Carlito"/>
                <a:cs typeface="Carlito"/>
              </a:rPr>
              <a:t>photon can </a:t>
            </a:r>
            <a:r>
              <a:rPr sz="2000" spc="-20" dirty="0">
                <a:latin typeface="Carlito"/>
                <a:cs typeface="Carlito"/>
              </a:rPr>
              <a:t>travel </a:t>
            </a:r>
            <a:r>
              <a:rPr sz="2000" spc="-5" dirty="0">
                <a:latin typeface="Carlito"/>
                <a:cs typeface="Carlito"/>
              </a:rPr>
              <a:t>in </a:t>
            </a:r>
            <a:r>
              <a:rPr sz="2000" dirty="0">
                <a:latin typeface="Carlito"/>
                <a:cs typeface="Carlito"/>
              </a:rPr>
              <a:t>SC without</a:t>
            </a:r>
            <a:r>
              <a:rPr sz="2000" spc="-5" dirty="0">
                <a:latin typeface="Carlito"/>
                <a:cs typeface="Carlito"/>
              </a:rPr>
              <a:t> absorption.</a:t>
            </a:r>
            <a:endParaRPr sz="2000" dirty="0">
              <a:latin typeface="Carlito"/>
              <a:cs typeface="Carlito"/>
            </a:endParaRPr>
          </a:p>
          <a:p>
            <a:pPr algn="ctr">
              <a:lnSpc>
                <a:spcPct val="100000"/>
              </a:lnSpc>
              <a:spcBef>
                <a:spcPts val="645"/>
              </a:spcBef>
            </a:pPr>
            <a:r>
              <a:rPr sz="2400" b="1" spc="-5" dirty="0">
                <a:latin typeface="Carlito"/>
                <a:cs typeface="Carlito"/>
              </a:rPr>
              <a:t>L</a:t>
            </a:r>
            <a:r>
              <a:rPr sz="2400" b="1" spc="-7" baseline="-20833" dirty="0">
                <a:latin typeface="Carlito"/>
                <a:cs typeface="Carlito"/>
              </a:rPr>
              <a:t>α  </a:t>
            </a:r>
            <a:r>
              <a:rPr sz="2400" b="1" dirty="0">
                <a:latin typeface="Carlito"/>
                <a:cs typeface="Carlito"/>
              </a:rPr>
              <a:t>=</a:t>
            </a:r>
            <a:r>
              <a:rPr sz="2400" b="1" spc="-185" dirty="0">
                <a:latin typeface="Carlito"/>
                <a:cs typeface="Carlito"/>
              </a:rPr>
              <a:t> </a:t>
            </a:r>
            <a:r>
              <a:rPr sz="2400" b="1" spc="-5" dirty="0">
                <a:latin typeface="Carlito"/>
                <a:cs typeface="Carlito"/>
              </a:rPr>
              <a:t>1/α</a:t>
            </a:r>
            <a:endParaRPr sz="2400" dirty="0">
              <a:latin typeface="Carlito"/>
              <a:cs typeface="Carlito"/>
            </a:endParaRPr>
          </a:p>
        </p:txBody>
      </p:sp>
    </p:spTree>
    <p:extLst>
      <p:ext uri="{BB962C8B-B14F-4D97-AF65-F5344CB8AC3E}">
        <p14:creationId xmlns:p14="http://schemas.microsoft.com/office/powerpoint/2010/main" val="2704754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0208" y="639389"/>
            <a:ext cx="5369560" cy="574040"/>
          </a:xfrm>
          <a:prstGeom prst="rect">
            <a:avLst/>
          </a:prstGeom>
        </p:spPr>
        <p:txBody>
          <a:bodyPr vert="horz" wrap="square" lIns="0" tIns="12700" rIns="0" bIns="0" rtlCol="0">
            <a:spAutoFit/>
          </a:bodyPr>
          <a:lstStyle/>
          <a:p>
            <a:pPr marL="12700">
              <a:lnSpc>
                <a:spcPct val="100000"/>
              </a:lnSpc>
              <a:spcBef>
                <a:spcPts val="100"/>
              </a:spcBef>
            </a:pPr>
            <a:r>
              <a:rPr sz="3600" b="0" dirty="0">
                <a:solidFill>
                  <a:schemeClr val="tx1"/>
                </a:solidFill>
                <a:latin typeface="Trebuchet MS"/>
                <a:cs typeface="Trebuchet MS"/>
              </a:rPr>
              <a:t>Absorption </a:t>
            </a:r>
            <a:r>
              <a:rPr sz="3600" b="0" spc="-5" dirty="0">
                <a:solidFill>
                  <a:schemeClr val="tx1"/>
                </a:solidFill>
                <a:latin typeface="Trebuchet MS"/>
                <a:cs typeface="Trebuchet MS"/>
              </a:rPr>
              <a:t>Coefficient</a:t>
            </a:r>
            <a:r>
              <a:rPr sz="3600" b="0" spc="-110" dirty="0">
                <a:solidFill>
                  <a:schemeClr val="tx1"/>
                </a:solidFill>
                <a:latin typeface="Trebuchet MS"/>
                <a:cs typeface="Trebuchet MS"/>
              </a:rPr>
              <a:t> </a:t>
            </a:r>
            <a:r>
              <a:rPr sz="3600" b="0" dirty="0">
                <a:solidFill>
                  <a:schemeClr val="tx1"/>
                </a:solidFill>
                <a:latin typeface="Trebuchet MS"/>
                <a:cs typeface="Trebuchet MS"/>
              </a:rPr>
              <a:t>(α)</a:t>
            </a:r>
            <a:endParaRPr sz="3600" dirty="0">
              <a:solidFill>
                <a:schemeClr val="tx1"/>
              </a:solidFill>
              <a:latin typeface="Trebuchet MS"/>
              <a:cs typeface="Trebuchet MS"/>
            </a:endParaRPr>
          </a:p>
        </p:txBody>
      </p:sp>
      <p:sp>
        <p:nvSpPr>
          <p:cNvPr id="3" name="object 3"/>
          <p:cNvSpPr txBox="1"/>
          <p:nvPr/>
        </p:nvSpPr>
        <p:spPr>
          <a:xfrm>
            <a:off x="916532" y="1810342"/>
            <a:ext cx="9964827" cy="3661259"/>
          </a:xfrm>
          <a:prstGeom prst="rect">
            <a:avLst/>
          </a:prstGeom>
        </p:spPr>
        <p:txBody>
          <a:bodyPr vert="horz" wrap="square" lIns="0" tIns="107950" rIns="0" bIns="0" rtlCol="0">
            <a:spAutoFit/>
          </a:bodyPr>
          <a:lstStyle/>
          <a:p>
            <a:pPr marL="266700" indent="-228600" algn="just">
              <a:lnSpc>
                <a:spcPct val="100000"/>
              </a:lnSpc>
              <a:spcBef>
                <a:spcPts val="850"/>
              </a:spcBef>
              <a:buFont typeface="Arial"/>
              <a:buChar char="•"/>
              <a:tabLst>
                <a:tab pos="266700" algn="l"/>
              </a:tabLst>
            </a:pPr>
            <a:r>
              <a:rPr sz="2000" dirty="0">
                <a:latin typeface="Carlito"/>
                <a:cs typeface="Carlito"/>
              </a:rPr>
              <a:t>α </a:t>
            </a:r>
            <a:r>
              <a:rPr sz="2000" spc="-5" dirty="0">
                <a:latin typeface="Carlito"/>
                <a:cs typeface="Carlito"/>
              </a:rPr>
              <a:t>of </a:t>
            </a:r>
            <a:r>
              <a:rPr sz="2000" spc="-10" dirty="0">
                <a:latin typeface="Carlito"/>
                <a:cs typeface="Carlito"/>
              </a:rPr>
              <a:t>direct </a:t>
            </a:r>
            <a:r>
              <a:rPr sz="2000" spc="-5" dirty="0">
                <a:latin typeface="Carlito"/>
                <a:cs typeface="Carlito"/>
              </a:rPr>
              <a:t>bandgap </a:t>
            </a:r>
            <a:r>
              <a:rPr sz="2000" dirty="0">
                <a:latin typeface="Carlito"/>
                <a:cs typeface="Carlito"/>
              </a:rPr>
              <a:t>SC </a:t>
            </a:r>
            <a:r>
              <a:rPr sz="2000" spc="-10" dirty="0">
                <a:latin typeface="Carlito"/>
                <a:cs typeface="Carlito"/>
              </a:rPr>
              <a:t>materials </a:t>
            </a:r>
            <a:r>
              <a:rPr sz="2000" spc="-5" dirty="0">
                <a:latin typeface="Carlito"/>
                <a:cs typeface="Carlito"/>
              </a:rPr>
              <a:t>is HIGH </a:t>
            </a:r>
            <a:r>
              <a:rPr sz="2000" dirty="0">
                <a:latin typeface="Carlito"/>
                <a:cs typeface="Carlito"/>
              </a:rPr>
              <a:t>(&gt;10</a:t>
            </a:r>
            <a:r>
              <a:rPr sz="1950" baseline="25641" dirty="0">
                <a:latin typeface="Carlito"/>
                <a:cs typeface="Carlito"/>
              </a:rPr>
              <a:t>4 </a:t>
            </a:r>
            <a:r>
              <a:rPr sz="2000" dirty="0">
                <a:latin typeface="Carlito"/>
                <a:cs typeface="Carlito"/>
              </a:rPr>
              <a:t>cm</a:t>
            </a:r>
            <a:r>
              <a:rPr sz="1950" baseline="25641" dirty="0">
                <a:latin typeface="Carlito"/>
                <a:cs typeface="Carlito"/>
              </a:rPr>
              <a:t>-1</a:t>
            </a:r>
            <a:r>
              <a:rPr sz="2000" dirty="0">
                <a:latin typeface="Carlito"/>
                <a:cs typeface="Carlito"/>
              </a:rPr>
              <a:t>) </a:t>
            </a:r>
            <a:r>
              <a:rPr sz="2000" spc="-15" dirty="0">
                <a:latin typeface="Carlito"/>
                <a:cs typeface="Carlito"/>
              </a:rPr>
              <a:t>for </a:t>
            </a:r>
            <a:r>
              <a:rPr sz="2000" spc="-10" dirty="0">
                <a:latin typeface="Carlito"/>
                <a:cs typeface="Carlito"/>
              </a:rPr>
              <a:t>most </a:t>
            </a:r>
            <a:r>
              <a:rPr sz="2000" spc="-5" dirty="0">
                <a:latin typeface="Carlito"/>
                <a:cs typeface="Carlito"/>
              </a:rPr>
              <a:t>of </a:t>
            </a:r>
            <a:r>
              <a:rPr sz="2000" dirty="0">
                <a:latin typeface="Carlito"/>
                <a:cs typeface="Carlito"/>
              </a:rPr>
              <a:t>the λ </a:t>
            </a:r>
            <a:r>
              <a:rPr sz="2000" spc="-5" dirty="0">
                <a:latin typeface="Carlito"/>
                <a:cs typeface="Carlito"/>
              </a:rPr>
              <a:t>of solar</a:t>
            </a:r>
            <a:r>
              <a:rPr sz="2000" spc="170" dirty="0">
                <a:latin typeface="Carlito"/>
                <a:cs typeface="Carlito"/>
              </a:rPr>
              <a:t> </a:t>
            </a:r>
            <a:r>
              <a:rPr sz="2000" spc="-5" dirty="0">
                <a:latin typeface="Carlito"/>
                <a:cs typeface="Carlito"/>
              </a:rPr>
              <a:t>spectrum.</a:t>
            </a:r>
            <a:endParaRPr sz="2000" dirty="0">
              <a:latin typeface="Carlito"/>
              <a:cs typeface="Carlito"/>
            </a:endParaRPr>
          </a:p>
          <a:p>
            <a:pPr marL="266700" indent="-228600" algn="just">
              <a:lnSpc>
                <a:spcPts val="2280"/>
              </a:lnSpc>
              <a:spcBef>
                <a:spcPts val="755"/>
              </a:spcBef>
              <a:buFont typeface="Arial"/>
              <a:buChar char="•"/>
              <a:tabLst>
                <a:tab pos="266700" algn="l"/>
              </a:tabLst>
            </a:pPr>
            <a:r>
              <a:rPr sz="2000" spc="-5" dirty="0">
                <a:latin typeface="Carlito"/>
                <a:cs typeface="Carlito"/>
              </a:rPr>
              <a:t>High</a:t>
            </a:r>
            <a:r>
              <a:rPr sz="2000" spc="114" dirty="0">
                <a:latin typeface="Carlito"/>
                <a:cs typeface="Carlito"/>
              </a:rPr>
              <a:t> </a:t>
            </a:r>
            <a:r>
              <a:rPr sz="2000" spc="-10" dirty="0">
                <a:latin typeface="Carlito"/>
                <a:cs typeface="Carlito"/>
              </a:rPr>
              <a:t>value</a:t>
            </a:r>
            <a:r>
              <a:rPr sz="2000" spc="120" dirty="0">
                <a:latin typeface="Carlito"/>
                <a:cs typeface="Carlito"/>
              </a:rPr>
              <a:t> </a:t>
            </a:r>
            <a:r>
              <a:rPr sz="2000" dirty="0">
                <a:latin typeface="Carlito"/>
                <a:cs typeface="Carlito"/>
              </a:rPr>
              <a:t>of</a:t>
            </a:r>
            <a:r>
              <a:rPr sz="2000" spc="105" dirty="0">
                <a:latin typeface="Carlito"/>
                <a:cs typeface="Carlito"/>
              </a:rPr>
              <a:t> </a:t>
            </a:r>
            <a:r>
              <a:rPr sz="2000" dirty="0">
                <a:latin typeface="Carlito"/>
                <a:cs typeface="Carlito"/>
              </a:rPr>
              <a:t>α</a:t>
            </a:r>
            <a:r>
              <a:rPr sz="2000" spc="125" dirty="0">
                <a:latin typeface="Carlito"/>
                <a:cs typeface="Carlito"/>
              </a:rPr>
              <a:t> </a:t>
            </a:r>
            <a:r>
              <a:rPr sz="2000" spc="-10" dirty="0">
                <a:latin typeface="Carlito"/>
                <a:cs typeface="Carlito"/>
              </a:rPr>
              <a:t>represents</a:t>
            </a:r>
            <a:r>
              <a:rPr sz="2000" spc="114" dirty="0">
                <a:latin typeface="Carlito"/>
                <a:cs typeface="Carlito"/>
              </a:rPr>
              <a:t> </a:t>
            </a:r>
            <a:r>
              <a:rPr sz="2000" spc="-5" dirty="0">
                <a:latin typeface="Carlito"/>
                <a:cs typeface="Carlito"/>
              </a:rPr>
              <a:t>high</a:t>
            </a:r>
            <a:r>
              <a:rPr sz="2000" spc="125" dirty="0">
                <a:latin typeface="Carlito"/>
                <a:cs typeface="Carlito"/>
              </a:rPr>
              <a:t> </a:t>
            </a:r>
            <a:r>
              <a:rPr sz="2000" spc="-5" dirty="0">
                <a:latin typeface="Carlito"/>
                <a:cs typeface="Carlito"/>
              </a:rPr>
              <a:t>absorption</a:t>
            </a:r>
            <a:r>
              <a:rPr sz="2000" spc="114" dirty="0">
                <a:latin typeface="Carlito"/>
                <a:cs typeface="Carlito"/>
              </a:rPr>
              <a:t> </a:t>
            </a:r>
            <a:r>
              <a:rPr sz="2000" spc="-5" dirty="0">
                <a:latin typeface="Carlito"/>
                <a:cs typeface="Carlito"/>
              </a:rPr>
              <a:t>possibility</a:t>
            </a:r>
            <a:r>
              <a:rPr sz="2000" spc="125" dirty="0">
                <a:latin typeface="Carlito"/>
                <a:cs typeface="Carlito"/>
              </a:rPr>
              <a:t> </a:t>
            </a:r>
            <a:r>
              <a:rPr sz="2000" spc="-5" dirty="0">
                <a:latin typeface="Carlito"/>
                <a:cs typeface="Carlito"/>
              </a:rPr>
              <a:t>because</a:t>
            </a:r>
            <a:r>
              <a:rPr sz="2000" spc="114" dirty="0">
                <a:latin typeface="Carlito"/>
                <a:cs typeface="Carlito"/>
              </a:rPr>
              <a:t> </a:t>
            </a:r>
            <a:r>
              <a:rPr sz="2000" spc="-5" dirty="0">
                <a:latin typeface="Carlito"/>
                <a:cs typeface="Carlito"/>
              </a:rPr>
              <a:t>it</a:t>
            </a:r>
            <a:r>
              <a:rPr sz="2000" spc="120" dirty="0">
                <a:latin typeface="Carlito"/>
                <a:cs typeface="Carlito"/>
              </a:rPr>
              <a:t> </a:t>
            </a:r>
            <a:r>
              <a:rPr sz="2000" spc="-15" dirty="0">
                <a:latin typeface="Carlito"/>
                <a:cs typeface="Carlito"/>
              </a:rPr>
              <a:t>involves</a:t>
            </a:r>
            <a:r>
              <a:rPr sz="2000" spc="125" dirty="0">
                <a:latin typeface="Carlito"/>
                <a:cs typeface="Carlito"/>
              </a:rPr>
              <a:t> </a:t>
            </a:r>
            <a:r>
              <a:rPr sz="2000" spc="-5" dirty="0">
                <a:latin typeface="Carlito"/>
                <a:cs typeface="Carlito"/>
              </a:rPr>
              <a:t>only</a:t>
            </a:r>
            <a:r>
              <a:rPr sz="2000" spc="110" dirty="0">
                <a:latin typeface="Carlito"/>
                <a:cs typeface="Carlito"/>
              </a:rPr>
              <a:t> </a:t>
            </a:r>
            <a:r>
              <a:rPr sz="2000" dirty="0">
                <a:latin typeface="Carlito"/>
                <a:cs typeface="Carlito"/>
              </a:rPr>
              <a:t>a</a:t>
            </a:r>
            <a:r>
              <a:rPr sz="2000" spc="120" dirty="0">
                <a:latin typeface="Carlito"/>
                <a:cs typeface="Carlito"/>
              </a:rPr>
              <a:t> </a:t>
            </a:r>
            <a:r>
              <a:rPr sz="2000" spc="-10" dirty="0">
                <a:latin typeface="Carlito"/>
                <a:cs typeface="Carlito"/>
              </a:rPr>
              <a:t>photon,</a:t>
            </a:r>
            <a:endParaRPr sz="2000" dirty="0">
              <a:latin typeface="Carlito"/>
              <a:cs typeface="Carlito"/>
            </a:endParaRPr>
          </a:p>
          <a:p>
            <a:pPr marL="266700" algn="just">
              <a:lnSpc>
                <a:spcPts val="2280"/>
              </a:lnSpc>
            </a:pPr>
            <a:r>
              <a:rPr sz="2000" dirty="0">
                <a:latin typeface="Carlito"/>
                <a:cs typeface="Carlito"/>
              </a:rPr>
              <a:t>but no </a:t>
            </a:r>
            <a:r>
              <a:rPr sz="2000" spc="-5" dirty="0">
                <a:latin typeface="Carlito"/>
                <a:cs typeface="Carlito"/>
              </a:rPr>
              <a:t>phonon </a:t>
            </a:r>
            <a:r>
              <a:rPr sz="2000" spc="-15" dirty="0">
                <a:latin typeface="Carlito"/>
                <a:cs typeface="Carlito"/>
              </a:rPr>
              <a:t>for </a:t>
            </a:r>
            <a:r>
              <a:rPr sz="2000" spc="-5" dirty="0">
                <a:latin typeface="Carlito"/>
                <a:cs typeface="Carlito"/>
              </a:rPr>
              <a:t>absorption </a:t>
            </a:r>
            <a:r>
              <a:rPr sz="2000" spc="-15" dirty="0">
                <a:latin typeface="Carlito"/>
                <a:cs typeface="Carlito"/>
              </a:rPr>
              <a:t>to</a:t>
            </a:r>
            <a:r>
              <a:rPr sz="2000" spc="-65" dirty="0">
                <a:latin typeface="Carlito"/>
                <a:cs typeface="Carlito"/>
              </a:rPr>
              <a:t> </a:t>
            </a:r>
            <a:r>
              <a:rPr sz="2000" spc="-35" dirty="0">
                <a:latin typeface="Carlito"/>
                <a:cs typeface="Carlito"/>
              </a:rPr>
              <a:t>occur.</a:t>
            </a:r>
            <a:endParaRPr sz="2000" dirty="0">
              <a:latin typeface="Carlito"/>
              <a:cs typeface="Carlito"/>
            </a:endParaRPr>
          </a:p>
          <a:p>
            <a:pPr marL="266700" marR="31750" indent="-228600" algn="just">
              <a:lnSpc>
                <a:spcPts val="2160"/>
              </a:lnSpc>
              <a:spcBef>
                <a:spcPts val="1040"/>
              </a:spcBef>
              <a:buFont typeface="Arial"/>
              <a:buChar char="•"/>
              <a:tabLst>
                <a:tab pos="266700" algn="l"/>
              </a:tabLst>
            </a:pPr>
            <a:r>
              <a:rPr sz="2000" spc="-5" dirty="0">
                <a:latin typeface="Carlito"/>
                <a:cs typeface="Carlito"/>
              </a:rPr>
              <a:t>High value of </a:t>
            </a:r>
            <a:r>
              <a:rPr sz="2000" dirty="0">
                <a:latin typeface="Carlito"/>
                <a:cs typeface="Carlito"/>
              </a:rPr>
              <a:t>α </a:t>
            </a:r>
            <a:r>
              <a:rPr sz="2000" spc="-5" dirty="0">
                <a:latin typeface="Carlito"/>
                <a:cs typeface="Carlito"/>
              </a:rPr>
              <a:t>implies that </a:t>
            </a:r>
            <a:r>
              <a:rPr sz="2000" dirty="0">
                <a:latin typeface="Carlito"/>
                <a:cs typeface="Carlito"/>
              </a:rPr>
              <a:t>small thickness </a:t>
            </a:r>
            <a:r>
              <a:rPr sz="2000" spc="-5" dirty="0">
                <a:latin typeface="Carlito"/>
                <a:cs typeface="Carlito"/>
              </a:rPr>
              <a:t>of </a:t>
            </a:r>
            <a:r>
              <a:rPr sz="2000" dirty="0">
                <a:latin typeface="Carlito"/>
                <a:cs typeface="Carlito"/>
              </a:rPr>
              <a:t>SC </a:t>
            </a:r>
            <a:r>
              <a:rPr sz="2000" spc="-5" dirty="0">
                <a:latin typeface="Carlito"/>
                <a:cs typeface="Carlito"/>
              </a:rPr>
              <a:t>material is required </a:t>
            </a:r>
            <a:r>
              <a:rPr sz="2000" spc="-15" dirty="0">
                <a:latin typeface="Carlito"/>
                <a:cs typeface="Carlito"/>
              </a:rPr>
              <a:t>to </a:t>
            </a:r>
            <a:r>
              <a:rPr sz="2000" spc="-5" dirty="0">
                <a:latin typeface="Carlito"/>
                <a:cs typeface="Carlito"/>
              </a:rPr>
              <a:t>capture </a:t>
            </a:r>
            <a:r>
              <a:rPr sz="2000" spc="-15" dirty="0">
                <a:latin typeface="Carlito"/>
                <a:cs typeface="Carlito"/>
              </a:rPr>
              <a:t>relevant  range </a:t>
            </a:r>
            <a:r>
              <a:rPr sz="2000" spc="-5" dirty="0">
                <a:latin typeface="Carlito"/>
                <a:cs typeface="Carlito"/>
              </a:rPr>
              <a:t>of </a:t>
            </a:r>
            <a:r>
              <a:rPr sz="2000" spc="-10" dirty="0">
                <a:latin typeface="Carlito"/>
                <a:cs typeface="Carlito"/>
              </a:rPr>
              <a:t>photons </a:t>
            </a:r>
            <a:r>
              <a:rPr sz="2000" dirty="0">
                <a:latin typeface="Carlito"/>
                <a:cs typeface="Carlito"/>
              </a:rPr>
              <a:t>(λ), </a:t>
            </a:r>
            <a:r>
              <a:rPr sz="2000" spc="-15" dirty="0">
                <a:latin typeface="Carlito"/>
                <a:cs typeface="Carlito"/>
              </a:rPr>
              <a:t>therefor </a:t>
            </a:r>
            <a:r>
              <a:rPr sz="2000" spc="-5" dirty="0">
                <a:latin typeface="Carlito"/>
                <a:cs typeface="Carlito"/>
              </a:rPr>
              <a:t>solar </a:t>
            </a:r>
            <a:r>
              <a:rPr sz="2000" dirty="0">
                <a:latin typeface="Carlito"/>
                <a:cs typeface="Carlito"/>
              </a:rPr>
              <a:t>cell made </a:t>
            </a:r>
            <a:r>
              <a:rPr sz="2000" spc="-15" dirty="0">
                <a:latin typeface="Carlito"/>
                <a:cs typeface="Carlito"/>
              </a:rPr>
              <a:t>from </a:t>
            </a:r>
            <a:r>
              <a:rPr sz="2000" spc="-10" dirty="0">
                <a:latin typeface="Carlito"/>
                <a:cs typeface="Carlito"/>
              </a:rPr>
              <a:t>direct bandgap </a:t>
            </a:r>
            <a:r>
              <a:rPr sz="2000" spc="-5" dirty="0">
                <a:latin typeface="Carlito"/>
                <a:cs typeface="Carlito"/>
              </a:rPr>
              <a:t>materials can </a:t>
            </a:r>
            <a:r>
              <a:rPr sz="2000" dirty="0">
                <a:latin typeface="Carlito"/>
                <a:cs typeface="Carlito"/>
              </a:rPr>
              <a:t>be  </a:t>
            </a:r>
            <a:r>
              <a:rPr sz="2000" spc="-20" dirty="0">
                <a:latin typeface="Carlito"/>
                <a:cs typeface="Carlito"/>
              </a:rPr>
              <a:t>thinner, </a:t>
            </a:r>
            <a:r>
              <a:rPr sz="2000" dirty="0">
                <a:latin typeface="Carlito"/>
                <a:cs typeface="Carlito"/>
              </a:rPr>
              <a:t>thickness </a:t>
            </a:r>
            <a:r>
              <a:rPr sz="2000" spc="-5" dirty="0">
                <a:latin typeface="Carlito"/>
                <a:cs typeface="Carlito"/>
              </a:rPr>
              <a:t>being in </a:t>
            </a:r>
            <a:r>
              <a:rPr sz="2000" dirty="0">
                <a:latin typeface="Carlito"/>
                <a:cs typeface="Carlito"/>
              </a:rPr>
              <a:t>the </a:t>
            </a:r>
            <a:r>
              <a:rPr sz="2000" spc="-10" dirty="0">
                <a:latin typeface="Carlito"/>
                <a:cs typeface="Carlito"/>
              </a:rPr>
              <a:t>range </a:t>
            </a:r>
            <a:r>
              <a:rPr sz="2000" dirty="0">
                <a:latin typeface="Carlito"/>
                <a:cs typeface="Carlito"/>
              </a:rPr>
              <a:t>of a </a:t>
            </a:r>
            <a:r>
              <a:rPr sz="2000" spc="-25" dirty="0">
                <a:latin typeface="Carlito"/>
                <a:cs typeface="Carlito"/>
              </a:rPr>
              <a:t>few </a:t>
            </a:r>
            <a:r>
              <a:rPr sz="2000" spc="-10" dirty="0">
                <a:latin typeface="Carlito"/>
                <a:cs typeface="Carlito"/>
              </a:rPr>
              <a:t>microns.</a:t>
            </a:r>
            <a:endParaRPr sz="2000" dirty="0">
              <a:latin typeface="Carlito"/>
              <a:cs typeface="Carlito"/>
            </a:endParaRPr>
          </a:p>
          <a:p>
            <a:pPr marL="266700" marR="30480" indent="-228600" algn="just">
              <a:lnSpc>
                <a:spcPts val="2160"/>
              </a:lnSpc>
              <a:spcBef>
                <a:spcPts val="1000"/>
              </a:spcBef>
              <a:buFont typeface="Arial"/>
              <a:buChar char="•"/>
              <a:tabLst>
                <a:tab pos="266700" algn="l"/>
              </a:tabLst>
            </a:pPr>
            <a:r>
              <a:rPr sz="2000" dirty="0">
                <a:latin typeface="Carlito"/>
                <a:cs typeface="Carlito"/>
              </a:rPr>
              <a:t>α </a:t>
            </a:r>
            <a:r>
              <a:rPr sz="2000" spc="-5" dirty="0">
                <a:latin typeface="Carlito"/>
                <a:cs typeface="Carlito"/>
              </a:rPr>
              <a:t>of </a:t>
            </a:r>
            <a:r>
              <a:rPr sz="2000" spc="-10" dirty="0">
                <a:latin typeface="Carlito"/>
                <a:cs typeface="Carlito"/>
              </a:rPr>
              <a:t>indirect bandgap material </a:t>
            </a:r>
            <a:r>
              <a:rPr sz="2000" spc="-5" dirty="0">
                <a:latin typeface="Carlito"/>
                <a:cs typeface="Carlito"/>
              </a:rPr>
              <a:t>varies </a:t>
            </a:r>
            <a:r>
              <a:rPr sz="2000" spc="-15" dirty="0">
                <a:latin typeface="Carlito"/>
                <a:cs typeface="Carlito"/>
              </a:rPr>
              <a:t>from </a:t>
            </a:r>
            <a:r>
              <a:rPr sz="2000" spc="-5" dirty="0">
                <a:latin typeface="Carlito"/>
                <a:cs typeface="Carlito"/>
              </a:rPr>
              <a:t>high </a:t>
            </a:r>
            <a:r>
              <a:rPr sz="2000" spc="-15" dirty="0">
                <a:latin typeface="Carlito"/>
                <a:cs typeface="Carlito"/>
              </a:rPr>
              <a:t>to </a:t>
            </a:r>
            <a:r>
              <a:rPr sz="2000" spc="-40" dirty="0">
                <a:latin typeface="Carlito"/>
                <a:cs typeface="Carlito"/>
              </a:rPr>
              <a:t>low. </a:t>
            </a:r>
            <a:r>
              <a:rPr sz="2000" spc="-10" dirty="0">
                <a:latin typeface="Carlito"/>
                <a:cs typeface="Carlito"/>
              </a:rPr>
              <a:t>The </a:t>
            </a:r>
            <a:r>
              <a:rPr sz="2000" spc="-5" dirty="0">
                <a:latin typeface="Carlito"/>
                <a:cs typeface="Carlito"/>
              </a:rPr>
              <a:t>low value </a:t>
            </a:r>
            <a:r>
              <a:rPr sz="2000" spc="-10" dirty="0">
                <a:latin typeface="Carlito"/>
                <a:cs typeface="Carlito"/>
              </a:rPr>
              <a:t>of </a:t>
            </a:r>
            <a:r>
              <a:rPr sz="2000" dirty="0">
                <a:latin typeface="Carlito"/>
                <a:cs typeface="Carlito"/>
              </a:rPr>
              <a:t>α </a:t>
            </a:r>
            <a:r>
              <a:rPr sz="2000" spc="-5" dirty="0">
                <a:latin typeface="Carlito"/>
                <a:cs typeface="Carlito"/>
              </a:rPr>
              <a:t>is </a:t>
            </a:r>
            <a:r>
              <a:rPr sz="2000" dirty="0">
                <a:latin typeface="Carlito"/>
                <a:cs typeface="Carlito"/>
              </a:rPr>
              <a:t>due </a:t>
            </a:r>
            <a:r>
              <a:rPr sz="2000" spc="-15" dirty="0">
                <a:latin typeface="Carlito"/>
                <a:cs typeface="Carlito"/>
              </a:rPr>
              <a:t>to </a:t>
            </a:r>
            <a:r>
              <a:rPr sz="2000" spc="-10" dirty="0">
                <a:latin typeface="Carlito"/>
                <a:cs typeface="Carlito"/>
              </a:rPr>
              <a:t>the  requirement </a:t>
            </a:r>
            <a:r>
              <a:rPr sz="2000" spc="5" dirty="0">
                <a:latin typeface="Carlito"/>
                <a:cs typeface="Carlito"/>
              </a:rPr>
              <a:t>of </a:t>
            </a:r>
            <a:r>
              <a:rPr sz="2000" spc="-10" dirty="0">
                <a:latin typeface="Carlito"/>
                <a:cs typeface="Carlito"/>
              </a:rPr>
              <a:t>photon </a:t>
            </a:r>
            <a:r>
              <a:rPr sz="2000" spc="-5" dirty="0">
                <a:latin typeface="Carlito"/>
                <a:cs typeface="Carlito"/>
              </a:rPr>
              <a:t>and phonon </a:t>
            </a:r>
            <a:r>
              <a:rPr sz="2000" spc="-20" dirty="0">
                <a:latin typeface="Carlito"/>
                <a:cs typeface="Carlito"/>
              </a:rPr>
              <a:t>for </a:t>
            </a:r>
            <a:r>
              <a:rPr sz="2000" spc="-5" dirty="0">
                <a:latin typeface="Carlito"/>
                <a:cs typeface="Carlito"/>
              </a:rPr>
              <a:t>absorption </a:t>
            </a:r>
            <a:r>
              <a:rPr sz="2000" spc="-15" dirty="0">
                <a:latin typeface="Carlito"/>
                <a:cs typeface="Carlito"/>
              </a:rPr>
              <a:t>to </a:t>
            </a:r>
            <a:r>
              <a:rPr sz="2000" spc="-35" dirty="0">
                <a:latin typeface="Carlito"/>
                <a:cs typeface="Carlito"/>
              </a:rPr>
              <a:t>occur, </a:t>
            </a:r>
            <a:r>
              <a:rPr sz="2000" dirty="0">
                <a:latin typeface="Carlito"/>
                <a:cs typeface="Carlito"/>
              </a:rPr>
              <a:t>(α </a:t>
            </a:r>
            <a:r>
              <a:rPr sz="1950" spc="22" baseline="-21367" dirty="0">
                <a:latin typeface="Carlito"/>
                <a:cs typeface="Carlito"/>
              </a:rPr>
              <a:t>~ </a:t>
            </a:r>
            <a:r>
              <a:rPr sz="2000" dirty="0">
                <a:latin typeface="Carlito"/>
                <a:cs typeface="Carlito"/>
              </a:rPr>
              <a:t>10</a:t>
            </a:r>
            <a:r>
              <a:rPr sz="1950" baseline="25641" dirty="0">
                <a:latin typeface="Carlito"/>
                <a:cs typeface="Carlito"/>
              </a:rPr>
              <a:t>4 </a:t>
            </a:r>
            <a:r>
              <a:rPr sz="2000" dirty="0">
                <a:latin typeface="Carlito"/>
                <a:cs typeface="Carlito"/>
              </a:rPr>
              <a:t>cm</a:t>
            </a:r>
            <a:r>
              <a:rPr sz="1950" baseline="25641" dirty="0">
                <a:latin typeface="Carlito"/>
                <a:cs typeface="Carlito"/>
              </a:rPr>
              <a:t>-1</a:t>
            </a:r>
            <a:r>
              <a:rPr sz="2000" dirty="0">
                <a:latin typeface="Carlito"/>
                <a:cs typeface="Carlito"/>
              </a:rPr>
              <a:t>) </a:t>
            </a:r>
            <a:r>
              <a:rPr sz="2000" spc="-15" dirty="0">
                <a:latin typeface="Carlito"/>
                <a:cs typeface="Carlito"/>
              </a:rPr>
              <a:t>therefore </a:t>
            </a:r>
            <a:r>
              <a:rPr sz="2000" spc="-10" dirty="0">
                <a:latin typeface="Carlito"/>
                <a:cs typeface="Carlito"/>
              </a:rPr>
              <a:t>large  </a:t>
            </a:r>
            <a:r>
              <a:rPr sz="2000" dirty="0">
                <a:latin typeface="Carlito"/>
                <a:cs typeface="Carlito"/>
              </a:rPr>
              <a:t>thickness </a:t>
            </a:r>
            <a:r>
              <a:rPr sz="2000" spc="-5" dirty="0">
                <a:latin typeface="Carlito"/>
                <a:cs typeface="Carlito"/>
              </a:rPr>
              <a:t>of </a:t>
            </a:r>
            <a:r>
              <a:rPr sz="2000" spc="-10" dirty="0">
                <a:latin typeface="Carlito"/>
                <a:cs typeface="Carlito"/>
              </a:rPr>
              <a:t>material </a:t>
            </a:r>
            <a:r>
              <a:rPr sz="2000" spc="-5" dirty="0">
                <a:latin typeface="Carlito"/>
                <a:cs typeface="Carlito"/>
              </a:rPr>
              <a:t>is </a:t>
            </a:r>
            <a:r>
              <a:rPr sz="2000" spc="-10" dirty="0">
                <a:latin typeface="Carlito"/>
                <a:cs typeface="Carlito"/>
              </a:rPr>
              <a:t>required </a:t>
            </a:r>
            <a:r>
              <a:rPr sz="2000" spc="-15" dirty="0">
                <a:latin typeface="Carlito"/>
                <a:cs typeface="Carlito"/>
              </a:rPr>
              <a:t>to </a:t>
            </a:r>
            <a:r>
              <a:rPr sz="2000" spc="-5" dirty="0">
                <a:latin typeface="Carlito"/>
                <a:cs typeface="Carlito"/>
              </a:rPr>
              <a:t>capture </a:t>
            </a:r>
            <a:r>
              <a:rPr sz="2000" dirty="0">
                <a:latin typeface="Carlito"/>
                <a:cs typeface="Carlito"/>
              </a:rPr>
              <a:t>the </a:t>
            </a:r>
            <a:r>
              <a:rPr sz="2000" spc="-15" dirty="0">
                <a:latin typeface="Carlito"/>
                <a:cs typeface="Carlito"/>
              </a:rPr>
              <a:t>relevant</a:t>
            </a:r>
            <a:r>
              <a:rPr sz="2000" spc="80" dirty="0">
                <a:latin typeface="Carlito"/>
                <a:cs typeface="Carlito"/>
              </a:rPr>
              <a:t> </a:t>
            </a:r>
            <a:r>
              <a:rPr sz="2000" spc="-5" dirty="0">
                <a:latin typeface="Carlito"/>
                <a:cs typeface="Carlito"/>
              </a:rPr>
              <a:t>light.</a:t>
            </a:r>
            <a:endParaRPr sz="2000" dirty="0">
              <a:latin typeface="Carlito"/>
              <a:cs typeface="Carlito"/>
            </a:endParaRPr>
          </a:p>
        </p:txBody>
      </p:sp>
    </p:spTree>
    <p:extLst>
      <p:ext uri="{BB962C8B-B14F-4D97-AF65-F5344CB8AC3E}">
        <p14:creationId xmlns:p14="http://schemas.microsoft.com/office/powerpoint/2010/main" val="1383966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5705" y="469573"/>
            <a:ext cx="5369560" cy="574040"/>
          </a:xfrm>
          <a:prstGeom prst="rect">
            <a:avLst/>
          </a:prstGeom>
        </p:spPr>
        <p:txBody>
          <a:bodyPr vert="horz" wrap="square" lIns="0" tIns="12700" rIns="0" bIns="0" rtlCol="0">
            <a:spAutoFit/>
          </a:bodyPr>
          <a:lstStyle/>
          <a:p>
            <a:pPr marL="12700">
              <a:lnSpc>
                <a:spcPct val="100000"/>
              </a:lnSpc>
              <a:spcBef>
                <a:spcPts val="100"/>
              </a:spcBef>
            </a:pPr>
            <a:r>
              <a:rPr sz="3600" b="0" dirty="0">
                <a:solidFill>
                  <a:schemeClr val="tx1"/>
                </a:solidFill>
                <a:latin typeface="Trebuchet MS"/>
                <a:cs typeface="Trebuchet MS"/>
              </a:rPr>
              <a:t>Absorption </a:t>
            </a:r>
            <a:r>
              <a:rPr sz="3600" b="0" spc="-5" dirty="0">
                <a:solidFill>
                  <a:schemeClr val="tx1"/>
                </a:solidFill>
                <a:latin typeface="Trebuchet MS"/>
                <a:cs typeface="Trebuchet MS"/>
              </a:rPr>
              <a:t>Coefficient</a:t>
            </a:r>
            <a:r>
              <a:rPr sz="3600" b="0" spc="-110" dirty="0">
                <a:solidFill>
                  <a:schemeClr val="tx1"/>
                </a:solidFill>
                <a:latin typeface="Trebuchet MS"/>
                <a:cs typeface="Trebuchet MS"/>
              </a:rPr>
              <a:t> </a:t>
            </a:r>
            <a:r>
              <a:rPr sz="3600" b="0" dirty="0">
                <a:solidFill>
                  <a:schemeClr val="tx1"/>
                </a:solidFill>
                <a:latin typeface="Trebuchet MS"/>
                <a:cs typeface="Trebuchet MS"/>
              </a:rPr>
              <a:t>(α)</a:t>
            </a:r>
            <a:endParaRPr sz="3600" dirty="0">
              <a:solidFill>
                <a:schemeClr val="tx1"/>
              </a:solidFill>
              <a:latin typeface="Trebuchet MS"/>
              <a:cs typeface="Trebuchet MS"/>
            </a:endParaRPr>
          </a:p>
        </p:txBody>
      </p:sp>
      <p:sp>
        <p:nvSpPr>
          <p:cNvPr id="3" name="object 3"/>
          <p:cNvSpPr txBox="1"/>
          <p:nvPr/>
        </p:nvSpPr>
        <p:spPr>
          <a:xfrm>
            <a:off x="759053" y="2323338"/>
            <a:ext cx="9455150" cy="2420534"/>
          </a:xfrm>
          <a:prstGeom prst="rect">
            <a:avLst/>
          </a:prstGeom>
        </p:spPr>
        <p:txBody>
          <a:bodyPr vert="horz" wrap="square" lIns="0" tIns="47625" rIns="0" bIns="0" rtlCol="0">
            <a:spAutoFit/>
          </a:bodyPr>
          <a:lstStyle/>
          <a:p>
            <a:pPr marL="241300" marR="5080" indent="-228600">
              <a:lnSpc>
                <a:spcPts val="2160"/>
              </a:lnSpc>
              <a:spcBef>
                <a:spcPts val="375"/>
              </a:spcBef>
              <a:buFont typeface="Arial"/>
              <a:buChar char="•"/>
              <a:tabLst>
                <a:tab pos="240665" algn="l"/>
                <a:tab pos="241300" algn="l"/>
                <a:tab pos="1999614" algn="l"/>
                <a:tab pos="3333750" algn="l"/>
                <a:tab pos="3653790" algn="l"/>
                <a:tab pos="4378960" algn="l"/>
                <a:tab pos="5596890" algn="l"/>
                <a:tab pos="6616700" algn="l"/>
                <a:tab pos="7280909" algn="l"/>
                <a:tab pos="8015605" algn="l"/>
              </a:tabLst>
            </a:pPr>
            <a:r>
              <a:rPr sz="2000" spc="-5" dirty="0">
                <a:latin typeface="Carlito"/>
                <a:cs typeface="Carlito"/>
              </a:rPr>
              <a:t>Th</a:t>
            </a:r>
            <a:r>
              <a:rPr sz="2000" dirty="0">
                <a:latin typeface="Carlito"/>
                <a:cs typeface="Carlito"/>
              </a:rPr>
              <a:t>e </a:t>
            </a:r>
            <a:r>
              <a:rPr sz="2000" spc="90" dirty="0">
                <a:latin typeface="Carlito"/>
                <a:cs typeface="Carlito"/>
              </a:rPr>
              <a:t> </a:t>
            </a:r>
            <a:r>
              <a:rPr sz="2000" spc="-10" dirty="0">
                <a:latin typeface="Carlito"/>
                <a:cs typeface="Carlito"/>
              </a:rPr>
              <a:t>g</a:t>
            </a:r>
            <a:r>
              <a:rPr sz="2000" dirty="0">
                <a:latin typeface="Carlito"/>
                <a:cs typeface="Carlito"/>
              </a:rPr>
              <a:t>ene</a:t>
            </a:r>
            <a:r>
              <a:rPr sz="2000" spc="-40" dirty="0">
                <a:latin typeface="Carlito"/>
                <a:cs typeface="Carlito"/>
              </a:rPr>
              <a:t>r</a:t>
            </a:r>
            <a:r>
              <a:rPr sz="2000" spc="-25" dirty="0">
                <a:latin typeface="Carlito"/>
                <a:cs typeface="Carlito"/>
              </a:rPr>
              <a:t>a</a:t>
            </a:r>
            <a:r>
              <a:rPr sz="2000" dirty="0">
                <a:latin typeface="Carlito"/>
                <a:cs typeface="Carlito"/>
              </a:rPr>
              <a:t>tion	</a:t>
            </a:r>
            <a:r>
              <a:rPr sz="2000" spc="-5" dirty="0">
                <a:latin typeface="Carlito"/>
                <a:cs typeface="Carlito"/>
              </a:rPr>
              <a:t>o</a:t>
            </a:r>
            <a:r>
              <a:rPr sz="2000" dirty="0">
                <a:latin typeface="Carlito"/>
                <a:cs typeface="Carlito"/>
              </a:rPr>
              <a:t>f </a:t>
            </a:r>
            <a:r>
              <a:rPr sz="2000" spc="90" dirty="0">
                <a:latin typeface="Carlito"/>
                <a:cs typeface="Carlito"/>
              </a:rPr>
              <a:t> </a:t>
            </a:r>
            <a:r>
              <a:rPr sz="2000" spc="-5" dirty="0">
                <a:latin typeface="Carlito"/>
                <a:cs typeface="Carlito"/>
              </a:rPr>
              <a:t>e-</a:t>
            </a:r>
            <a:r>
              <a:rPr sz="2000" dirty="0">
                <a:latin typeface="Carlito"/>
                <a:cs typeface="Carlito"/>
              </a:rPr>
              <a:t>h </a:t>
            </a:r>
            <a:r>
              <a:rPr sz="2000" spc="90" dirty="0">
                <a:latin typeface="Carlito"/>
                <a:cs typeface="Carlito"/>
              </a:rPr>
              <a:t> </a:t>
            </a:r>
            <a:r>
              <a:rPr sz="2000" spc="-5" dirty="0">
                <a:latin typeface="Carlito"/>
                <a:cs typeface="Carlito"/>
              </a:rPr>
              <a:t>pai</a:t>
            </a:r>
            <a:r>
              <a:rPr sz="2000" dirty="0">
                <a:latin typeface="Carlito"/>
                <a:cs typeface="Carlito"/>
              </a:rPr>
              <a:t>r	</a:t>
            </a:r>
            <a:r>
              <a:rPr sz="2000" spc="-5" dirty="0">
                <a:latin typeface="Carlito"/>
                <a:cs typeface="Carlito"/>
              </a:rPr>
              <a:t>i</a:t>
            </a:r>
            <a:r>
              <a:rPr sz="2000" dirty="0">
                <a:latin typeface="Carlito"/>
                <a:cs typeface="Carlito"/>
              </a:rPr>
              <a:t>n	</a:t>
            </a:r>
            <a:r>
              <a:rPr sz="2000" spc="-5" dirty="0">
                <a:latin typeface="Carlito"/>
                <a:cs typeface="Carlito"/>
              </a:rPr>
              <a:t>di</a:t>
            </a:r>
            <a:r>
              <a:rPr sz="2000" spc="-30" dirty="0">
                <a:latin typeface="Carlito"/>
                <a:cs typeface="Carlito"/>
              </a:rPr>
              <a:t>r</a:t>
            </a:r>
            <a:r>
              <a:rPr sz="2000" dirty="0">
                <a:latin typeface="Carlito"/>
                <a:cs typeface="Carlito"/>
              </a:rPr>
              <a:t>ect	&amp; </a:t>
            </a:r>
            <a:r>
              <a:rPr sz="2000" spc="90" dirty="0">
                <a:latin typeface="Carlito"/>
                <a:cs typeface="Carlito"/>
              </a:rPr>
              <a:t> </a:t>
            </a:r>
            <a:r>
              <a:rPr sz="2000" dirty="0">
                <a:latin typeface="Carlito"/>
                <a:cs typeface="Carlito"/>
              </a:rPr>
              <a:t>indi</a:t>
            </a:r>
            <a:r>
              <a:rPr sz="2000" spc="-30" dirty="0">
                <a:latin typeface="Carlito"/>
                <a:cs typeface="Carlito"/>
              </a:rPr>
              <a:t>r</a:t>
            </a:r>
            <a:r>
              <a:rPr sz="2000" dirty="0">
                <a:latin typeface="Carlito"/>
                <a:cs typeface="Carlito"/>
              </a:rPr>
              <a:t>ect	ban</a:t>
            </a:r>
            <a:r>
              <a:rPr sz="2000" spc="-10" dirty="0">
                <a:latin typeface="Carlito"/>
                <a:cs typeface="Carlito"/>
              </a:rPr>
              <a:t>d</a:t>
            </a:r>
            <a:r>
              <a:rPr sz="2000" spc="-45" dirty="0">
                <a:latin typeface="Carlito"/>
                <a:cs typeface="Carlito"/>
              </a:rPr>
              <a:t>g</a:t>
            </a:r>
            <a:r>
              <a:rPr sz="2000" dirty="0">
                <a:latin typeface="Carlito"/>
                <a:cs typeface="Carlito"/>
              </a:rPr>
              <a:t>ap	SC </a:t>
            </a:r>
            <a:r>
              <a:rPr sz="2000" spc="90" dirty="0">
                <a:latin typeface="Carlito"/>
                <a:cs typeface="Carlito"/>
              </a:rPr>
              <a:t> </a:t>
            </a:r>
            <a:r>
              <a:rPr sz="2000" spc="-5" dirty="0">
                <a:latin typeface="Carlito"/>
                <a:cs typeface="Carlito"/>
              </a:rPr>
              <a:t>i</a:t>
            </a:r>
            <a:r>
              <a:rPr sz="2000" dirty="0">
                <a:latin typeface="Carlito"/>
                <a:cs typeface="Carlito"/>
              </a:rPr>
              <a:t>s	</a:t>
            </a:r>
            <a:r>
              <a:rPr sz="2000" spc="-10" dirty="0">
                <a:latin typeface="Carlito"/>
                <a:cs typeface="Carlito"/>
              </a:rPr>
              <a:t>c</a:t>
            </a:r>
            <a:r>
              <a:rPr sz="2000" dirty="0">
                <a:latin typeface="Carlito"/>
                <a:cs typeface="Carlito"/>
              </a:rPr>
              <a:t>al</a:t>
            </a:r>
            <a:r>
              <a:rPr sz="2000" spc="-10" dirty="0">
                <a:latin typeface="Carlito"/>
                <a:cs typeface="Carlito"/>
              </a:rPr>
              <a:t>l</a:t>
            </a:r>
            <a:r>
              <a:rPr sz="2000" spc="5" dirty="0">
                <a:latin typeface="Carlito"/>
                <a:cs typeface="Carlito"/>
              </a:rPr>
              <a:t>e</a:t>
            </a:r>
            <a:r>
              <a:rPr sz="2000" dirty="0">
                <a:latin typeface="Carlito"/>
                <a:cs typeface="Carlito"/>
              </a:rPr>
              <a:t>d	B</a:t>
            </a:r>
            <a:r>
              <a:rPr sz="2000" spc="-10" dirty="0">
                <a:latin typeface="Carlito"/>
                <a:cs typeface="Carlito"/>
              </a:rPr>
              <a:t>a</a:t>
            </a:r>
            <a:r>
              <a:rPr sz="2000" spc="-5" dirty="0">
                <a:latin typeface="Carlito"/>
                <a:cs typeface="Carlito"/>
              </a:rPr>
              <a:t>n</a:t>
            </a:r>
            <a:r>
              <a:rPr sz="2000" spc="5" dirty="0">
                <a:latin typeface="Carlito"/>
                <a:cs typeface="Carlito"/>
              </a:rPr>
              <a:t>d</a:t>
            </a:r>
            <a:r>
              <a:rPr sz="2000" spc="-5" dirty="0">
                <a:latin typeface="Carlito"/>
                <a:cs typeface="Carlito"/>
              </a:rPr>
              <a:t>-</a:t>
            </a:r>
            <a:r>
              <a:rPr sz="2000" spc="-25" dirty="0">
                <a:latin typeface="Carlito"/>
                <a:cs typeface="Carlito"/>
              </a:rPr>
              <a:t>t</a:t>
            </a:r>
            <a:r>
              <a:rPr sz="2000" spc="-5" dirty="0">
                <a:latin typeface="Carlito"/>
                <a:cs typeface="Carlito"/>
              </a:rPr>
              <a:t>o-</a:t>
            </a:r>
            <a:r>
              <a:rPr sz="2000" dirty="0">
                <a:latin typeface="Carlito"/>
                <a:cs typeface="Carlito"/>
              </a:rPr>
              <a:t>B</a:t>
            </a:r>
            <a:r>
              <a:rPr sz="2000" spc="-10" dirty="0">
                <a:latin typeface="Carlito"/>
                <a:cs typeface="Carlito"/>
              </a:rPr>
              <a:t>a</a:t>
            </a:r>
            <a:r>
              <a:rPr sz="2000" spc="-5" dirty="0">
                <a:latin typeface="Carlito"/>
                <a:cs typeface="Carlito"/>
              </a:rPr>
              <a:t>nd  </a:t>
            </a:r>
            <a:r>
              <a:rPr sz="2000" spc="-10" dirty="0">
                <a:latin typeface="Carlito"/>
                <a:cs typeface="Carlito"/>
              </a:rPr>
              <a:t>generation.</a:t>
            </a:r>
            <a:endParaRPr sz="2000" dirty="0">
              <a:latin typeface="Carlito"/>
              <a:cs typeface="Carlito"/>
            </a:endParaRPr>
          </a:p>
          <a:p>
            <a:pPr>
              <a:lnSpc>
                <a:spcPct val="100000"/>
              </a:lnSpc>
              <a:buClr>
                <a:srgbClr val="FFFFFF"/>
              </a:buClr>
              <a:buFont typeface="Arial"/>
              <a:buChar char="•"/>
            </a:pPr>
            <a:endParaRPr sz="2000" dirty="0">
              <a:latin typeface="Carlito"/>
              <a:cs typeface="Carlito"/>
            </a:endParaRPr>
          </a:p>
          <a:p>
            <a:pPr marL="241300" indent="-228600">
              <a:lnSpc>
                <a:spcPct val="100000"/>
              </a:lnSpc>
              <a:spcBef>
                <a:spcPts val="1450"/>
              </a:spcBef>
              <a:buFont typeface="Arial"/>
              <a:buChar char="•"/>
              <a:tabLst>
                <a:tab pos="240665" algn="l"/>
                <a:tab pos="241300" algn="l"/>
              </a:tabLst>
            </a:pPr>
            <a:r>
              <a:rPr sz="2000" dirty="0">
                <a:latin typeface="Carlito"/>
                <a:cs typeface="Carlito"/>
              </a:rPr>
              <a:t>Other </a:t>
            </a:r>
            <a:r>
              <a:rPr sz="2000" spc="-10" dirty="0">
                <a:latin typeface="Carlito"/>
                <a:cs typeface="Carlito"/>
              </a:rPr>
              <a:t>processes </a:t>
            </a:r>
            <a:r>
              <a:rPr sz="2000" spc="-5" dirty="0">
                <a:latin typeface="Carlito"/>
                <a:cs typeface="Carlito"/>
              </a:rPr>
              <a:t>(which </a:t>
            </a:r>
            <a:r>
              <a:rPr sz="2000" spc="-10" dirty="0">
                <a:latin typeface="Carlito"/>
                <a:cs typeface="Carlito"/>
              </a:rPr>
              <a:t>are </a:t>
            </a:r>
            <a:r>
              <a:rPr sz="2000" spc="-5" dirty="0">
                <a:latin typeface="Carlito"/>
                <a:cs typeface="Carlito"/>
              </a:rPr>
              <a:t>not dominant) that can </a:t>
            </a:r>
            <a:r>
              <a:rPr sz="2000" spc="-10" dirty="0">
                <a:latin typeface="Carlito"/>
                <a:cs typeface="Carlito"/>
              </a:rPr>
              <a:t>give </a:t>
            </a:r>
            <a:r>
              <a:rPr sz="2000" spc="-5" dirty="0">
                <a:latin typeface="Carlito"/>
                <a:cs typeface="Carlito"/>
              </a:rPr>
              <a:t>rise </a:t>
            </a:r>
            <a:r>
              <a:rPr sz="2000" spc="-15" dirty="0">
                <a:latin typeface="Carlito"/>
                <a:cs typeface="Carlito"/>
              </a:rPr>
              <a:t>to </a:t>
            </a:r>
            <a:r>
              <a:rPr sz="2000" spc="-5" dirty="0">
                <a:latin typeface="Carlito"/>
                <a:cs typeface="Carlito"/>
              </a:rPr>
              <a:t>carrier </a:t>
            </a:r>
            <a:r>
              <a:rPr sz="2000" spc="-10" dirty="0">
                <a:latin typeface="Carlito"/>
                <a:cs typeface="Carlito"/>
              </a:rPr>
              <a:t>generation</a:t>
            </a:r>
            <a:r>
              <a:rPr sz="2000" spc="140" dirty="0">
                <a:latin typeface="Carlito"/>
                <a:cs typeface="Carlito"/>
              </a:rPr>
              <a:t> </a:t>
            </a:r>
            <a:r>
              <a:rPr sz="2000" spc="-10" dirty="0">
                <a:latin typeface="Carlito"/>
                <a:cs typeface="Carlito"/>
              </a:rPr>
              <a:t>are</a:t>
            </a:r>
            <a:endParaRPr sz="2000" dirty="0">
              <a:latin typeface="Carlito"/>
              <a:cs typeface="Carlito"/>
            </a:endParaRPr>
          </a:p>
          <a:p>
            <a:pPr marL="698500" lvl="1" indent="-229235">
              <a:lnSpc>
                <a:spcPct val="100000"/>
              </a:lnSpc>
              <a:spcBef>
                <a:spcPts val="254"/>
              </a:spcBef>
              <a:buFont typeface="Arial"/>
              <a:buChar char="•"/>
              <a:tabLst>
                <a:tab pos="698500" algn="l"/>
                <a:tab pos="699135" algn="l"/>
              </a:tabLst>
            </a:pPr>
            <a:r>
              <a:rPr sz="2000" spc="-40" dirty="0">
                <a:latin typeface="Carlito"/>
                <a:cs typeface="Carlito"/>
              </a:rPr>
              <a:t>Trap </a:t>
            </a:r>
            <a:r>
              <a:rPr sz="2000" spc="-5" dirty="0">
                <a:latin typeface="Carlito"/>
                <a:cs typeface="Carlito"/>
              </a:rPr>
              <a:t>energy</a:t>
            </a:r>
            <a:r>
              <a:rPr sz="2000" spc="15" dirty="0">
                <a:latin typeface="Carlito"/>
                <a:cs typeface="Carlito"/>
              </a:rPr>
              <a:t> </a:t>
            </a:r>
            <a:r>
              <a:rPr sz="2000" spc="-10" dirty="0">
                <a:latin typeface="Carlito"/>
                <a:cs typeface="Carlito"/>
              </a:rPr>
              <a:t>levels</a:t>
            </a:r>
            <a:endParaRPr sz="2000" dirty="0">
              <a:latin typeface="Carlito"/>
              <a:cs typeface="Carlito"/>
            </a:endParaRPr>
          </a:p>
          <a:p>
            <a:pPr marL="698500" lvl="1" indent="-229235">
              <a:lnSpc>
                <a:spcPct val="100000"/>
              </a:lnSpc>
              <a:spcBef>
                <a:spcPts val="265"/>
              </a:spcBef>
              <a:buFont typeface="Arial"/>
              <a:buChar char="•"/>
              <a:tabLst>
                <a:tab pos="698500" algn="l"/>
                <a:tab pos="699135" algn="l"/>
              </a:tabLst>
            </a:pPr>
            <a:r>
              <a:rPr sz="2000" dirty="0">
                <a:latin typeface="Carlito"/>
                <a:cs typeface="Carlito"/>
              </a:rPr>
              <a:t>Auger</a:t>
            </a:r>
            <a:r>
              <a:rPr sz="2000" spc="-30" dirty="0">
                <a:latin typeface="Carlito"/>
                <a:cs typeface="Carlito"/>
              </a:rPr>
              <a:t> </a:t>
            </a:r>
            <a:r>
              <a:rPr sz="2000" spc="-15" dirty="0">
                <a:latin typeface="Carlito"/>
                <a:cs typeface="Carlito"/>
              </a:rPr>
              <a:t>excitation</a:t>
            </a:r>
            <a:endParaRPr sz="2000" dirty="0">
              <a:latin typeface="Carlito"/>
              <a:cs typeface="Carlito"/>
            </a:endParaRPr>
          </a:p>
        </p:txBody>
      </p:sp>
    </p:spTree>
    <p:extLst>
      <p:ext uri="{BB962C8B-B14F-4D97-AF65-F5344CB8AC3E}">
        <p14:creationId xmlns:p14="http://schemas.microsoft.com/office/powerpoint/2010/main" val="244798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6195">
              <a:lnSpc>
                <a:spcPct val="100000"/>
              </a:lnSpc>
              <a:spcBef>
                <a:spcPts val="95"/>
              </a:spcBef>
            </a:pPr>
            <a:r>
              <a:rPr spc="-15" dirty="0"/>
              <a:t>Energy </a:t>
            </a:r>
            <a:r>
              <a:rPr spc="-5" dirty="0"/>
              <a:t>from </a:t>
            </a:r>
            <a:r>
              <a:rPr dirty="0"/>
              <a:t>the</a:t>
            </a:r>
            <a:r>
              <a:rPr spc="-20" dirty="0"/>
              <a:t> </a:t>
            </a:r>
            <a:r>
              <a:rPr spc="-5" dirty="0"/>
              <a:t>Sun</a:t>
            </a:r>
          </a:p>
        </p:txBody>
      </p:sp>
      <p:sp>
        <p:nvSpPr>
          <p:cNvPr id="3" name="object 3"/>
          <p:cNvSpPr txBox="1"/>
          <p:nvPr/>
        </p:nvSpPr>
        <p:spPr>
          <a:xfrm>
            <a:off x="762304" y="1397253"/>
            <a:ext cx="10698480" cy="4050029"/>
          </a:xfrm>
          <a:prstGeom prst="rect">
            <a:avLst/>
          </a:prstGeom>
        </p:spPr>
        <p:txBody>
          <a:bodyPr vert="horz" wrap="square" lIns="0" tIns="12700" rIns="0" bIns="0" rtlCol="0">
            <a:spAutoFit/>
          </a:bodyPr>
          <a:lstStyle/>
          <a:p>
            <a:pPr marL="419100" indent="-342900">
              <a:lnSpc>
                <a:spcPct val="100000"/>
              </a:lnSpc>
              <a:spcBef>
                <a:spcPts val="100"/>
              </a:spcBef>
              <a:buFont typeface="Arial"/>
              <a:buChar char="•"/>
              <a:tabLst>
                <a:tab pos="418465" algn="l"/>
                <a:tab pos="419100" algn="l"/>
              </a:tabLst>
            </a:pPr>
            <a:r>
              <a:rPr sz="2400" dirty="0">
                <a:latin typeface="Times New Roman"/>
                <a:cs typeface="Times New Roman"/>
              </a:rPr>
              <a:t>About half the </a:t>
            </a:r>
            <a:r>
              <a:rPr sz="2400" spc="-5" dirty="0">
                <a:latin typeface="Times New Roman"/>
                <a:cs typeface="Times New Roman"/>
              </a:rPr>
              <a:t>incoming </a:t>
            </a:r>
            <a:r>
              <a:rPr sz="2400" dirty="0">
                <a:latin typeface="Times New Roman"/>
                <a:cs typeface="Times New Roman"/>
              </a:rPr>
              <a:t>solar </a:t>
            </a:r>
            <a:r>
              <a:rPr sz="2400" spc="-10" dirty="0">
                <a:latin typeface="Times New Roman"/>
                <a:cs typeface="Times New Roman"/>
              </a:rPr>
              <a:t>energy </a:t>
            </a:r>
            <a:r>
              <a:rPr sz="2400" dirty="0">
                <a:latin typeface="Times New Roman"/>
                <a:cs typeface="Times New Roman"/>
              </a:rPr>
              <a:t>reaches the </a:t>
            </a:r>
            <a:r>
              <a:rPr sz="2400" spc="-5" dirty="0">
                <a:latin typeface="Times New Roman"/>
                <a:cs typeface="Times New Roman"/>
              </a:rPr>
              <a:t>Earth's</a:t>
            </a:r>
            <a:r>
              <a:rPr sz="2400" spc="-50" dirty="0">
                <a:latin typeface="Times New Roman"/>
                <a:cs typeface="Times New Roman"/>
              </a:rPr>
              <a:t> </a:t>
            </a:r>
            <a:r>
              <a:rPr sz="2400" dirty="0">
                <a:latin typeface="Times New Roman"/>
                <a:cs typeface="Times New Roman"/>
              </a:rPr>
              <a:t>surface.</a:t>
            </a:r>
            <a:endParaRPr sz="2400">
              <a:latin typeface="Times New Roman"/>
              <a:cs typeface="Times New Roman"/>
            </a:endParaRPr>
          </a:p>
          <a:p>
            <a:pPr>
              <a:lnSpc>
                <a:spcPct val="100000"/>
              </a:lnSpc>
              <a:spcBef>
                <a:spcPts val="50"/>
              </a:spcBef>
              <a:buFont typeface="Arial"/>
              <a:buChar char="•"/>
            </a:pPr>
            <a:endParaRPr sz="2950">
              <a:latin typeface="Times New Roman"/>
              <a:cs typeface="Times New Roman"/>
            </a:endParaRPr>
          </a:p>
          <a:p>
            <a:pPr marL="419100" marR="81280" indent="-342900" algn="just">
              <a:lnSpc>
                <a:spcPts val="2300"/>
              </a:lnSpc>
              <a:buFont typeface="Arial"/>
              <a:buChar char="•"/>
              <a:tabLst>
                <a:tab pos="419100" algn="l"/>
              </a:tabLst>
            </a:pPr>
            <a:r>
              <a:rPr sz="2400" dirty="0">
                <a:latin typeface="Times New Roman"/>
                <a:cs typeface="Times New Roman"/>
              </a:rPr>
              <a:t>The </a:t>
            </a:r>
            <a:r>
              <a:rPr sz="2400" spc="-5" dirty="0">
                <a:latin typeface="Times New Roman"/>
                <a:cs typeface="Times New Roman"/>
              </a:rPr>
              <a:t>Earth receives </a:t>
            </a:r>
            <a:r>
              <a:rPr sz="2400" dirty="0">
                <a:latin typeface="Times New Roman"/>
                <a:cs typeface="Times New Roman"/>
              </a:rPr>
              <a:t>174 </a:t>
            </a:r>
            <a:r>
              <a:rPr sz="2400" spc="-5" dirty="0">
                <a:latin typeface="Times New Roman"/>
                <a:cs typeface="Times New Roman"/>
              </a:rPr>
              <a:t>peta watts (PW) </a:t>
            </a:r>
            <a:r>
              <a:rPr sz="2400" dirty="0">
                <a:latin typeface="Times New Roman"/>
                <a:cs typeface="Times New Roman"/>
              </a:rPr>
              <a:t>(10</a:t>
            </a:r>
            <a:r>
              <a:rPr sz="2400" baseline="24305" dirty="0">
                <a:latin typeface="Times New Roman"/>
                <a:cs typeface="Times New Roman"/>
              </a:rPr>
              <a:t>15 </a:t>
            </a:r>
            <a:r>
              <a:rPr sz="2400" spc="-5" dirty="0">
                <a:latin typeface="Times New Roman"/>
                <a:cs typeface="Times New Roman"/>
              </a:rPr>
              <a:t>watts) </a:t>
            </a:r>
            <a:r>
              <a:rPr sz="2400" dirty="0">
                <a:latin typeface="Times New Roman"/>
                <a:cs typeface="Times New Roman"/>
              </a:rPr>
              <a:t>of </a:t>
            </a:r>
            <a:r>
              <a:rPr sz="2400" spc="-5" dirty="0">
                <a:latin typeface="Times New Roman"/>
                <a:cs typeface="Times New Roman"/>
              </a:rPr>
              <a:t>incoming </a:t>
            </a:r>
            <a:r>
              <a:rPr sz="2400" dirty="0">
                <a:latin typeface="Times New Roman"/>
                <a:cs typeface="Times New Roman"/>
              </a:rPr>
              <a:t>solar </a:t>
            </a:r>
            <a:r>
              <a:rPr sz="2400" spc="-5" dirty="0">
                <a:latin typeface="Times New Roman"/>
                <a:cs typeface="Times New Roman"/>
              </a:rPr>
              <a:t>radiation </a:t>
            </a:r>
            <a:r>
              <a:rPr sz="2400" spc="-10" dirty="0">
                <a:latin typeface="Times New Roman"/>
                <a:cs typeface="Times New Roman"/>
              </a:rPr>
              <a:t>at  </a:t>
            </a:r>
            <a:r>
              <a:rPr sz="2400" dirty="0">
                <a:latin typeface="Times New Roman"/>
                <a:cs typeface="Times New Roman"/>
              </a:rPr>
              <a:t>the upper </a:t>
            </a:r>
            <a:r>
              <a:rPr sz="2400" spc="-5" dirty="0">
                <a:latin typeface="Times New Roman"/>
                <a:cs typeface="Times New Roman"/>
              </a:rPr>
              <a:t>atmosphere. Approximately </a:t>
            </a:r>
            <a:r>
              <a:rPr sz="2400" dirty="0">
                <a:latin typeface="Times New Roman"/>
                <a:cs typeface="Times New Roman"/>
              </a:rPr>
              <a:t>30% is </a:t>
            </a:r>
            <a:r>
              <a:rPr sz="2400" spc="-5" dirty="0">
                <a:latin typeface="Times New Roman"/>
                <a:cs typeface="Times New Roman"/>
              </a:rPr>
              <a:t>reflected </a:t>
            </a:r>
            <a:r>
              <a:rPr sz="2400" spc="-10" dirty="0">
                <a:latin typeface="Times New Roman"/>
                <a:cs typeface="Times New Roman"/>
              </a:rPr>
              <a:t>back </a:t>
            </a:r>
            <a:r>
              <a:rPr sz="2400" dirty="0">
                <a:latin typeface="Times New Roman"/>
                <a:cs typeface="Times New Roman"/>
              </a:rPr>
              <a:t>to </a:t>
            </a:r>
            <a:r>
              <a:rPr sz="2400" spc="-5" dirty="0">
                <a:latin typeface="Times New Roman"/>
                <a:cs typeface="Times New Roman"/>
              </a:rPr>
              <a:t>space while the rest  </a:t>
            </a:r>
            <a:r>
              <a:rPr sz="2400" dirty="0">
                <a:latin typeface="Times New Roman"/>
                <a:cs typeface="Times New Roman"/>
              </a:rPr>
              <a:t>is absorbed by clouds, oceans and land</a:t>
            </a:r>
            <a:r>
              <a:rPr sz="2400" spc="-50" dirty="0">
                <a:latin typeface="Times New Roman"/>
                <a:cs typeface="Times New Roman"/>
              </a:rPr>
              <a:t> </a:t>
            </a:r>
            <a:r>
              <a:rPr sz="2400" spc="-5" dirty="0">
                <a:latin typeface="Times New Roman"/>
                <a:cs typeface="Times New Roman"/>
              </a:rPr>
              <a:t>masses.</a:t>
            </a:r>
            <a:endParaRPr sz="2400">
              <a:latin typeface="Times New Roman"/>
              <a:cs typeface="Times New Roman"/>
            </a:endParaRPr>
          </a:p>
          <a:p>
            <a:pPr>
              <a:lnSpc>
                <a:spcPct val="100000"/>
              </a:lnSpc>
              <a:spcBef>
                <a:spcPts val="35"/>
              </a:spcBef>
              <a:buFont typeface="Arial"/>
              <a:buChar char="•"/>
            </a:pPr>
            <a:endParaRPr sz="3000">
              <a:latin typeface="Times New Roman"/>
              <a:cs typeface="Times New Roman"/>
            </a:endParaRPr>
          </a:p>
          <a:p>
            <a:pPr marL="419100" marR="80010" indent="-342900" algn="just">
              <a:lnSpc>
                <a:spcPct val="80000"/>
              </a:lnSpc>
              <a:buFont typeface="Arial"/>
              <a:buChar char="•"/>
              <a:tabLst>
                <a:tab pos="419100" algn="l"/>
              </a:tabLst>
            </a:pPr>
            <a:r>
              <a:rPr sz="2400" spc="-5" dirty="0">
                <a:latin typeface="Times New Roman"/>
                <a:cs typeface="Times New Roman"/>
              </a:rPr>
              <a:t>Earth's </a:t>
            </a:r>
            <a:r>
              <a:rPr sz="2400" dirty="0">
                <a:latin typeface="Times New Roman"/>
                <a:cs typeface="Times New Roman"/>
              </a:rPr>
              <a:t>land surface, </a:t>
            </a:r>
            <a:r>
              <a:rPr sz="2400" spc="-5" dirty="0">
                <a:latin typeface="Times New Roman"/>
                <a:cs typeface="Times New Roman"/>
              </a:rPr>
              <a:t>oceans </a:t>
            </a:r>
            <a:r>
              <a:rPr sz="2400" dirty="0">
                <a:latin typeface="Times New Roman"/>
                <a:cs typeface="Times New Roman"/>
              </a:rPr>
              <a:t>and atmosphere </a:t>
            </a:r>
            <a:r>
              <a:rPr sz="2400" spc="-5" dirty="0">
                <a:latin typeface="Times New Roman"/>
                <a:cs typeface="Times New Roman"/>
              </a:rPr>
              <a:t>absorb solar radiation, </a:t>
            </a:r>
            <a:r>
              <a:rPr sz="2400" dirty="0">
                <a:latin typeface="Times New Roman"/>
                <a:cs typeface="Times New Roman"/>
              </a:rPr>
              <a:t>and </a:t>
            </a:r>
            <a:r>
              <a:rPr sz="2400" spc="-5" dirty="0">
                <a:latin typeface="Times New Roman"/>
                <a:cs typeface="Times New Roman"/>
              </a:rPr>
              <a:t>this raises  </a:t>
            </a:r>
            <a:r>
              <a:rPr sz="2400" dirty="0">
                <a:latin typeface="Times New Roman"/>
                <a:cs typeface="Times New Roman"/>
              </a:rPr>
              <a:t>their </a:t>
            </a:r>
            <a:r>
              <a:rPr sz="2400" spc="-5" dirty="0">
                <a:latin typeface="Times New Roman"/>
                <a:cs typeface="Times New Roman"/>
              </a:rPr>
              <a:t>temperature. Sunlight absorbed </a:t>
            </a:r>
            <a:r>
              <a:rPr sz="2400" dirty="0">
                <a:latin typeface="Times New Roman"/>
                <a:cs typeface="Times New Roman"/>
              </a:rPr>
              <a:t>by the </a:t>
            </a:r>
            <a:r>
              <a:rPr sz="2400" spc="-5" dirty="0">
                <a:latin typeface="Times New Roman"/>
                <a:cs typeface="Times New Roman"/>
              </a:rPr>
              <a:t>oceans </a:t>
            </a:r>
            <a:r>
              <a:rPr sz="2400" dirty="0">
                <a:latin typeface="Times New Roman"/>
                <a:cs typeface="Times New Roman"/>
              </a:rPr>
              <a:t>and </a:t>
            </a:r>
            <a:r>
              <a:rPr sz="2400" spc="-5" dirty="0">
                <a:latin typeface="Times New Roman"/>
                <a:cs typeface="Times New Roman"/>
              </a:rPr>
              <a:t>land masses </a:t>
            </a:r>
            <a:r>
              <a:rPr sz="2400" dirty="0">
                <a:latin typeface="Times New Roman"/>
                <a:cs typeface="Times New Roman"/>
              </a:rPr>
              <a:t>keeps </a:t>
            </a:r>
            <a:r>
              <a:rPr sz="2400" spc="-5" dirty="0">
                <a:latin typeface="Times New Roman"/>
                <a:cs typeface="Times New Roman"/>
              </a:rPr>
              <a:t>the  surface </a:t>
            </a:r>
            <a:r>
              <a:rPr sz="2400" dirty="0">
                <a:latin typeface="Times New Roman"/>
                <a:cs typeface="Times New Roman"/>
              </a:rPr>
              <a:t>at an average </a:t>
            </a:r>
            <a:r>
              <a:rPr sz="2400" spc="-5" dirty="0">
                <a:latin typeface="Times New Roman"/>
                <a:cs typeface="Times New Roman"/>
              </a:rPr>
              <a:t>temperature </a:t>
            </a:r>
            <a:r>
              <a:rPr sz="2400" dirty="0">
                <a:latin typeface="Times New Roman"/>
                <a:cs typeface="Times New Roman"/>
              </a:rPr>
              <a:t>of 14</a:t>
            </a:r>
            <a:r>
              <a:rPr sz="2400" spc="-80" dirty="0">
                <a:latin typeface="Times New Roman"/>
                <a:cs typeface="Times New Roman"/>
              </a:rPr>
              <a:t> </a:t>
            </a:r>
            <a:r>
              <a:rPr sz="2400" spc="-5" dirty="0">
                <a:latin typeface="Times New Roman"/>
                <a:cs typeface="Times New Roman"/>
              </a:rPr>
              <a:t>°C.</a:t>
            </a:r>
            <a:endParaRPr sz="2400">
              <a:latin typeface="Times New Roman"/>
              <a:cs typeface="Times New Roman"/>
            </a:endParaRPr>
          </a:p>
          <a:p>
            <a:pPr>
              <a:lnSpc>
                <a:spcPct val="100000"/>
              </a:lnSpc>
              <a:spcBef>
                <a:spcPts val="45"/>
              </a:spcBef>
              <a:buFont typeface="Arial"/>
              <a:buChar char="•"/>
            </a:pPr>
            <a:endParaRPr sz="2950">
              <a:latin typeface="Times New Roman"/>
              <a:cs typeface="Times New Roman"/>
            </a:endParaRPr>
          </a:p>
          <a:p>
            <a:pPr marL="419100" marR="81915" indent="-342900" algn="just">
              <a:lnSpc>
                <a:spcPts val="2300"/>
              </a:lnSpc>
              <a:buFont typeface="Arial"/>
              <a:buChar char="•"/>
              <a:tabLst>
                <a:tab pos="419100" algn="l"/>
              </a:tabLst>
            </a:pPr>
            <a:r>
              <a:rPr sz="2400" spc="-5" dirty="0">
                <a:latin typeface="Times New Roman"/>
                <a:cs typeface="Times New Roman"/>
              </a:rPr>
              <a:t>By </a:t>
            </a:r>
            <a:r>
              <a:rPr sz="2400" dirty="0">
                <a:latin typeface="Times New Roman"/>
                <a:cs typeface="Times New Roman"/>
              </a:rPr>
              <a:t>photosynthesis </a:t>
            </a:r>
            <a:r>
              <a:rPr sz="2400" spc="-5" dirty="0">
                <a:latin typeface="Times New Roman"/>
                <a:cs typeface="Times New Roman"/>
              </a:rPr>
              <a:t>green </a:t>
            </a:r>
            <a:r>
              <a:rPr sz="2400" dirty="0">
                <a:latin typeface="Times New Roman"/>
                <a:cs typeface="Times New Roman"/>
              </a:rPr>
              <a:t>plants </a:t>
            </a:r>
            <a:r>
              <a:rPr sz="2400" spc="-5" dirty="0">
                <a:latin typeface="Times New Roman"/>
                <a:cs typeface="Times New Roman"/>
              </a:rPr>
              <a:t>convert </a:t>
            </a:r>
            <a:r>
              <a:rPr sz="2400" dirty="0">
                <a:latin typeface="Times New Roman"/>
                <a:cs typeface="Times New Roman"/>
              </a:rPr>
              <a:t>solar </a:t>
            </a:r>
            <a:r>
              <a:rPr sz="2400" spc="-10" dirty="0">
                <a:latin typeface="Times New Roman"/>
                <a:cs typeface="Times New Roman"/>
              </a:rPr>
              <a:t>energy </a:t>
            </a:r>
            <a:r>
              <a:rPr sz="2400" spc="-5" dirty="0">
                <a:latin typeface="Times New Roman"/>
                <a:cs typeface="Times New Roman"/>
              </a:rPr>
              <a:t>into chemical </a:t>
            </a:r>
            <a:r>
              <a:rPr sz="2400" spc="-35" dirty="0">
                <a:latin typeface="Times New Roman"/>
                <a:cs typeface="Times New Roman"/>
              </a:rPr>
              <a:t>energy, </a:t>
            </a:r>
            <a:r>
              <a:rPr sz="2400" dirty="0">
                <a:latin typeface="Times New Roman"/>
                <a:cs typeface="Times New Roman"/>
              </a:rPr>
              <a:t>which  produces </a:t>
            </a:r>
            <a:r>
              <a:rPr sz="2400" spc="-5" dirty="0">
                <a:latin typeface="Times New Roman"/>
                <a:cs typeface="Times New Roman"/>
              </a:rPr>
              <a:t>food, wood </a:t>
            </a:r>
            <a:r>
              <a:rPr sz="2400" dirty="0">
                <a:latin typeface="Times New Roman"/>
                <a:cs typeface="Times New Roman"/>
              </a:rPr>
              <a:t>and the </a:t>
            </a:r>
            <a:r>
              <a:rPr sz="2400" spc="-5" dirty="0">
                <a:latin typeface="Times New Roman"/>
                <a:cs typeface="Times New Roman"/>
              </a:rPr>
              <a:t>biomass from </a:t>
            </a:r>
            <a:r>
              <a:rPr sz="2400" dirty="0">
                <a:latin typeface="Times New Roman"/>
                <a:cs typeface="Times New Roman"/>
              </a:rPr>
              <a:t>which </a:t>
            </a:r>
            <a:r>
              <a:rPr sz="2400" spc="-5" dirty="0">
                <a:latin typeface="Times New Roman"/>
                <a:cs typeface="Times New Roman"/>
              </a:rPr>
              <a:t>fossil fuels </a:t>
            </a:r>
            <a:r>
              <a:rPr sz="2400" dirty="0">
                <a:latin typeface="Times New Roman"/>
                <a:cs typeface="Times New Roman"/>
              </a:rPr>
              <a:t>are</a:t>
            </a:r>
            <a:r>
              <a:rPr sz="2400" spc="15" dirty="0">
                <a:latin typeface="Times New Roman"/>
                <a:cs typeface="Times New Roman"/>
              </a:rPr>
              <a:t> </a:t>
            </a:r>
            <a:r>
              <a:rPr sz="2400" dirty="0">
                <a:latin typeface="Times New Roman"/>
                <a:cs typeface="Times New Roman"/>
              </a:rPr>
              <a:t>derived.</a:t>
            </a:r>
            <a:endParaRPr sz="2400">
              <a:latin typeface="Times New Roman"/>
              <a:cs typeface="Times New Roman"/>
            </a:endParaRPr>
          </a:p>
        </p:txBody>
      </p:sp>
    </p:spTree>
    <p:extLst>
      <p:ext uri="{BB962C8B-B14F-4D97-AF65-F5344CB8AC3E}">
        <p14:creationId xmlns:p14="http://schemas.microsoft.com/office/powerpoint/2010/main" val="2305203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1647" y="365070"/>
            <a:ext cx="5311775" cy="574040"/>
          </a:xfrm>
          <a:prstGeom prst="rect">
            <a:avLst/>
          </a:prstGeom>
        </p:spPr>
        <p:txBody>
          <a:bodyPr vert="horz" wrap="square" lIns="0" tIns="12700" rIns="0" bIns="0" rtlCol="0">
            <a:spAutoFit/>
          </a:bodyPr>
          <a:lstStyle/>
          <a:p>
            <a:pPr marL="12700">
              <a:lnSpc>
                <a:spcPct val="100000"/>
              </a:lnSpc>
              <a:spcBef>
                <a:spcPts val="100"/>
              </a:spcBef>
            </a:pPr>
            <a:r>
              <a:rPr sz="3600" b="0" spc="-15" dirty="0">
                <a:solidFill>
                  <a:schemeClr val="tx1"/>
                </a:solidFill>
                <a:latin typeface="Trebuchet MS"/>
                <a:cs typeface="Trebuchet MS"/>
              </a:rPr>
              <a:t>Recombination </a:t>
            </a:r>
            <a:r>
              <a:rPr sz="3600" b="0" dirty="0">
                <a:solidFill>
                  <a:schemeClr val="tx1"/>
                </a:solidFill>
                <a:latin typeface="Trebuchet MS"/>
                <a:cs typeface="Trebuchet MS"/>
              </a:rPr>
              <a:t>of</a:t>
            </a:r>
            <a:r>
              <a:rPr sz="3600" b="0" spc="-75" dirty="0">
                <a:solidFill>
                  <a:schemeClr val="tx1"/>
                </a:solidFill>
                <a:latin typeface="Trebuchet MS"/>
                <a:cs typeface="Trebuchet MS"/>
              </a:rPr>
              <a:t> </a:t>
            </a:r>
            <a:r>
              <a:rPr sz="3600" b="0" dirty="0">
                <a:solidFill>
                  <a:schemeClr val="tx1"/>
                </a:solidFill>
                <a:latin typeface="Trebuchet MS"/>
                <a:cs typeface="Trebuchet MS"/>
              </a:rPr>
              <a:t>carriers</a:t>
            </a:r>
            <a:endParaRPr sz="3600" dirty="0">
              <a:solidFill>
                <a:schemeClr val="tx1"/>
              </a:solidFill>
              <a:latin typeface="Trebuchet MS"/>
              <a:cs typeface="Trebuchet MS"/>
            </a:endParaRPr>
          </a:p>
        </p:txBody>
      </p:sp>
      <p:sp>
        <p:nvSpPr>
          <p:cNvPr id="3" name="object 3"/>
          <p:cNvSpPr txBox="1"/>
          <p:nvPr/>
        </p:nvSpPr>
        <p:spPr>
          <a:xfrm>
            <a:off x="759053" y="2323338"/>
            <a:ext cx="9455785" cy="3610604"/>
          </a:xfrm>
          <a:prstGeom prst="rect">
            <a:avLst/>
          </a:prstGeom>
        </p:spPr>
        <p:txBody>
          <a:bodyPr vert="horz" wrap="square" lIns="0" tIns="47625" rIns="0" bIns="0" rtlCol="0">
            <a:spAutoFit/>
          </a:bodyPr>
          <a:lstStyle/>
          <a:p>
            <a:pPr marL="241300" marR="5080" indent="-228600" algn="just">
              <a:lnSpc>
                <a:spcPts val="2160"/>
              </a:lnSpc>
              <a:spcBef>
                <a:spcPts val="375"/>
              </a:spcBef>
              <a:buFont typeface="Arial"/>
              <a:buChar char="•"/>
              <a:tabLst>
                <a:tab pos="241300" algn="l"/>
              </a:tabLst>
            </a:pPr>
            <a:r>
              <a:rPr sz="2000" spc="-5" dirty="0">
                <a:latin typeface="Carlito"/>
                <a:cs typeface="Carlito"/>
              </a:rPr>
              <a:t>In </a:t>
            </a:r>
            <a:r>
              <a:rPr sz="2000" dirty="0">
                <a:latin typeface="Carlito"/>
                <a:cs typeface="Carlito"/>
              </a:rPr>
              <a:t>this </a:t>
            </a:r>
            <a:r>
              <a:rPr sz="2000" spc="-10" dirty="0">
                <a:latin typeface="Carlito"/>
                <a:cs typeface="Carlito"/>
              </a:rPr>
              <a:t>process, </a:t>
            </a:r>
            <a:r>
              <a:rPr sz="2000" dirty="0">
                <a:latin typeface="Carlito"/>
                <a:cs typeface="Carlito"/>
              </a:rPr>
              <a:t>the </a:t>
            </a:r>
            <a:r>
              <a:rPr sz="2000" spc="-20" dirty="0">
                <a:latin typeface="Carlito"/>
                <a:cs typeface="Carlito"/>
              </a:rPr>
              <a:t>excited </a:t>
            </a:r>
            <a:r>
              <a:rPr sz="2000" spc="-5" dirty="0">
                <a:latin typeface="Carlito"/>
                <a:cs typeface="Carlito"/>
              </a:rPr>
              <a:t>electrons </a:t>
            </a:r>
            <a:r>
              <a:rPr sz="2000" spc="-10" dirty="0">
                <a:latin typeface="Carlito"/>
                <a:cs typeface="Carlito"/>
              </a:rPr>
              <a:t>fall </a:t>
            </a:r>
            <a:r>
              <a:rPr sz="2000" dirty="0">
                <a:latin typeface="Carlito"/>
                <a:cs typeface="Carlito"/>
              </a:rPr>
              <a:t>back </a:t>
            </a:r>
            <a:r>
              <a:rPr sz="2000" spc="-15" dirty="0">
                <a:latin typeface="Carlito"/>
                <a:cs typeface="Carlito"/>
              </a:rPr>
              <a:t>from </a:t>
            </a:r>
            <a:r>
              <a:rPr sz="2000" spc="-5" dirty="0">
                <a:latin typeface="Carlito"/>
                <a:cs typeface="Carlito"/>
              </a:rPr>
              <a:t>conduction </a:t>
            </a:r>
            <a:r>
              <a:rPr sz="2000" dirty="0">
                <a:latin typeface="Carlito"/>
                <a:cs typeface="Carlito"/>
              </a:rPr>
              <a:t>band </a:t>
            </a:r>
            <a:r>
              <a:rPr sz="2000" spc="-10" dirty="0">
                <a:latin typeface="Carlito"/>
                <a:cs typeface="Carlito"/>
              </a:rPr>
              <a:t>(CB) </a:t>
            </a:r>
            <a:r>
              <a:rPr sz="2000" spc="-15" dirty="0">
                <a:latin typeface="Carlito"/>
                <a:cs typeface="Carlito"/>
              </a:rPr>
              <a:t>to </a:t>
            </a:r>
            <a:r>
              <a:rPr sz="2000" spc="-5" dirty="0">
                <a:latin typeface="Carlito"/>
                <a:cs typeface="Carlito"/>
              </a:rPr>
              <a:t>the valence  </a:t>
            </a:r>
            <a:r>
              <a:rPr sz="2000" dirty="0">
                <a:latin typeface="Carlito"/>
                <a:cs typeface="Carlito"/>
              </a:rPr>
              <a:t>band </a:t>
            </a:r>
            <a:r>
              <a:rPr sz="2000" spc="-5" dirty="0">
                <a:latin typeface="Carlito"/>
                <a:cs typeface="Carlito"/>
              </a:rPr>
              <a:t>(VB), reoccupying the empty </a:t>
            </a:r>
            <a:r>
              <a:rPr sz="2000" spc="-10" dirty="0">
                <a:latin typeface="Carlito"/>
                <a:cs typeface="Carlito"/>
              </a:rPr>
              <a:t>energy </a:t>
            </a:r>
            <a:r>
              <a:rPr sz="2000" spc="-20" dirty="0">
                <a:latin typeface="Carlito"/>
                <a:cs typeface="Carlito"/>
              </a:rPr>
              <a:t>state </a:t>
            </a:r>
            <a:r>
              <a:rPr sz="2000" dirty="0">
                <a:latin typeface="Carlito"/>
                <a:cs typeface="Carlito"/>
              </a:rPr>
              <a:t>( a </a:t>
            </a:r>
            <a:r>
              <a:rPr sz="2000" spc="-5" dirty="0">
                <a:latin typeface="Carlito"/>
                <a:cs typeface="Carlito"/>
              </a:rPr>
              <a:t>hole) in </a:t>
            </a:r>
            <a:r>
              <a:rPr sz="2000" dirty="0">
                <a:latin typeface="Carlito"/>
                <a:cs typeface="Carlito"/>
              </a:rPr>
              <a:t>the </a:t>
            </a:r>
            <a:r>
              <a:rPr sz="2000" spc="-10" dirty="0">
                <a:latin typeface="Carlito"/>
                <a:cs typeface="Carlito"/>
              </a:rPr>
              <a:t>VB, </a:t>
            </a:r>
            <a:r>
              <a:rPr sz="2000" dirty="0">
                <a:latin typeface="Carlito"/>
                <a:cs typeface="Carlito"/>
              </a:rPr>
              <a:t>thus e-h </a:t>
            </a:r>
            <a:r>
              <a:rPr sz="2000" spc="-5" dirty="0">
                <a:latin typeface="Carlito"/>
                <a:cs typeface="Carlito"/>
              </a:rPr>
              <a:t>pair </a:t>
            </a:r>
            <a:r>
              <a:rPr sz="2000" spc="-10" dirty="0">
                <a:latin typeface="Carlito"/>
                <a:cs typeface="Carlito"/>
              </a:rPr>
              <a:t>get  destroyed.</a:t>
            </a:r>
            <a:endParaRPr sz="2000" dirty="0">
              <a:latin typeface="Carlito"/>
              <a:cs typeface="Carlito"/>
            </a:endParaRPr>
          </a:p>
          <a:p>
            <a:pPr>
              <a:lnSpc>
                <a:spcPct val="100000"/>
              </a:lnSpc>
              <a:buClr>
                <a:srgbClr val="FFFFFF"/>
              </a:buClr>
              <a:buFont typeface="Arial"/>
              <a:buChar char="•"/>
            </a:pPr>
            <a:endParaRPr sz="2000" dirty="0">
              <a:latin typeface="Carlito"/>
              <a:cs typeface="Carlito"/>
            </a:endParaRPr>
          </a:p>
          <a:p>
            <a:pPr marL="241300" indent="-228600">
              <a:lnSpc>
                <a:spcPct val="100000"/>
              </a:lnSpc>
              <a:spcBef>
                <a:spcPts val="1450"/>
              </a:spcBef>
              <a:buFont typeface="Arial"/>
              <a:buChar char="•"/>
              <a:tabLst>
                <a:tab pos="240665" algn="l"/>
                <a:tab pos="241300" algn="l"/>
              </a:tabLst>
            </a:pPr>
            <a:r>
              <a:rPr sz="2000" spc="-5" dirty="0">
                <a:latin typeface="Carlito"/>
                <a:cs typeface="Carlito"/>
              </a:rPr>
              <a:t>It is </a:t>
            </a:r>
            <a:r>
              <a:rPr sz="2000" spc="-15" dirty="0">
                <a:latin typeface="Carlito"/>
                <a:cs typeface="Carlito"/>
              </a:rPr>
              <a:t>therefore </a:t>
            </a:r>
            <a:r>
              <a:rPr sz="2000" dirty="0">
                <a:latin typeface="Carlito"/>
                <a:cs typeface="Carlito"/>
              </a:rPr>
              <a:t>an </a:t>
            </a:r>
            <a:r>
              <a:rPr sz="2000" spc="-5" dirty="0">
                <a:latin typeface="Carlito"/>
                <a:cs typeface="Carlito"/>
              </a:rPr>
              <a:t>equilibrium </a:t>
            </a:r>
            <a:r>
              <a:rPr sz="2000" spc="-15" dirty="0">
                <a:latin typeface="Carlito"/>
                <a:cs typeface="Carlito"/>
              </a:rPr>
              <a:t>restoring</a:t>
            </a:r>
            <a:r>
              <a:rPr sz="2000" spc="45" dirty="0">
                <a:latin typeface="Carlito"/>
                <a:cs typeface="Carlito"/>
              </a:rPr>
              <a:t> </a:t>
            </a:r>
            <a:r>
              <a:rPr sz="2000" spc="-10" dirty="0">
                <a:latin typeface="Carlito"/>
                <a:cs typeface="Carlito"/>
              </a:rPr>
              <a:t>process.</a:t>
            </a:r>
            <a:endParaRPr sz="2000" dirty="0">
              <a:latin typeface="Carlito"/>
              <a:cs typeface="Carlito"/>
            </a:endParaRPr>
          </a:p>
          <a:p>
            <a:pPr>
              <a:lnSpc>
                <a:spcPct val="100000"/>
              </a:lnSpc>
              <a:spcBef>
                <a:spcPts val="10"/>
              </a:spcBef>
              <a:buClr>
                <a:srgbClr val="FFFFFF"/>
              </a:buClr>
              <a:buFont typeface="Arial"/>
              <a:buChar char="•"/>
            </a:pPr>
            <a:endParaRPr sz="3200" dirty="0">
              <a:latin typeface="Carlito"/>
              <a:cs typeface="Carlito"/>
            </a:endParaRPr>
          </a:p>
          <a:p>
            <a:pPr marL="241300" indent="-228600">
              <a:lnSpc>
                <a:spcPct val="100000"/>
              </a:lnSpc>
              <a:buFont typeface="Arial"/>
              <a:buChar char="•"/>
              <a:tabLst>
                <a:tab pos="240665" algn="l"/>
                <a:tab pos="241300" algn="l"/>
              </a:tabLst>
            </a:pPr>
            <a:r>
              <a:rPr sz="2000" spc="-5" dirty="0">
                <a:latin typeface="Carlito"/>
                <a:cs typeface="Carlito"/>
              </a:rPr>
              <a:t>It is not </a:t>
            </a:r>
            <a:r>
              <a:rPr sz="2000" spc="-10" dirty="0">
                <a:latin typeface="Carlito"/>
                <a:cs typeface="Carlito"/>
              </a:rPr>
              <a:t>desirable </a:t>
            </a:r>
            <a:r>
              <a:rPr sz="2000" spc="-5" dirty="0">
                <a:latin typeface="Carlito"/>
                <a:cs typeface="Carlito"/>
              </a:rPr>
              <a:t>in </a:t>
            </a:r>
            <a:r>
              <a:rPr sz="2000" dirty="0">
                <a:latin typeface="Carlito"/>
                <a:cs typeface="Carlito"/>
              </a:rPr>
              <a:t>SC </a:t>
            </a:r>
            <a:r>
              <a:rPr sz="2000" spc="-10" dirty="0">
                <a:latin typeface="Carlito"/>
                <a:cs typeface="Carlito"/>
              </a:rPr>
              <a:t>operation, </a:t>
            </a:r>
            <a:r>
              <a:rPr sz="2000" dirty="0">
                <a:latin typeface="Carlito"/>
                <a:cs typeface="Carlito"/>
              </a:rPr>
              <a:t>and </a:t>
            </a:r>
            <a:r>
              <a:rPr sz="2000" spc="-5" dirty="0">
                <a:latin typeface="Carlito"/>
                <a:cs typeface="Carlito"/>
              </a:rPr>
              <a:t>should </a:t>
            </a:r>
            <a:r>
              <a:rPr sz="2000" dirty="0">
                <a:latin typeface="Carlito"/>
                <a:cs typeface="Carlito"/>
              </a:rPr>
              <a:t>be </a:t>
            </a:r>
            <a:r>
              <a:rPr sz="2000" spc="-15" dirty="0">
                <a:latin typeface="Carlito"/>
                <a:cs typeface="Carlito"/>
              </a:rPr>
              <a:t>avoided </a:t>
            </a:r>
            <a:r>
              <a:rPr sz="2000" dirty="0">
                <a:latin typeface="Carlito"/>
                <a:cs typeface="Carlito"/>
              </a:rPr>
              <a:t>as much as</a:t>
            </a:r>
            <a:r>
              <a:rPr sz="2000" spc="70" dirty="0">
                <a:latin typeface="Carlito"/>
                <a:cs typeface="Carlito"/>
              </a:rPr>
              <a:t> </a:t>
            </a:r>
            <a:r>
              <a:rPr sz="2000" spc="-5" dirty="0">
                <a:latin typeface="Carlito"/>
                <a:cs typeface="Carlito"/>
              </a:rPr>
              <a:t>possible.</a:t>
            </a:r>
            <a:endParaRPr sz="2000" dirty="0">
              <a:latin typeface="Carlito"/>
              <a:cs typeface="Carlito"/>
            </a:endParaRPr>
          </a:p>
          <a:p>
            <a:pPr>
              <a:lnSpc>
                <a:spcPct val="100000"/>
              </a:lnSpc>
              <a:spcBef>
                <a:spcPts val="15"/>
              </a:spcBef>
              <a:buClr>
                <a:srgbClr val="FFFFFF"/>
              </a:buClr>
              <a:buFont typeface="Arial"/>
              <a:buChar char="•"/>
            </a:pPr>
            <a:endParaRPr sz="3200" dirty="0">
              <a:latin typeface="Carlito"/>
              <a:cs typeface="Carlito"/>
            </a:endParaRPr>
          </a:p>
          <a:p>
            <a:pPr marL="241300" indent="-228600">
              <a:lnSpc>
                <a:spcPct val="100000"/>
              </a:lnSpc>
              <a:spcBef>
                <a:spcPts val="5"/>
              </a:spcBef>
              <a:buFont typeface="Arial"/>
              <a:buChar char="•"/>
              <a:tabLst>
                <a:tab pos="240665" algn="l"/>
                <a:tab pos="241300" algn="l"/>
              </a:tabLst>
            </a:pPr>
            <a:r>
              <a:rPr sz="2000" spc="-5" dirty="0">
                <a:latin typeface="Carlito"/>
                <a:cs typeface="Carlito"/>
              </a:rPr>
              <a:t>The </a:t>
            </a:r>
            <a:r>
              <a:rPr sz="2000" spc="-20" dirty="0">
                <a:latin typeface="Carlito"/>
                <a:cs typeface="Carlito"/>
              </a:rPr>
              <a:t>rate </a:t>
            </a:r>
            <a:r>
              <a:rPr sz="2000" dirty="0">
                <a:latin typeface="Carlito"/>
                <a:cs typeface="Carlito"/>
              </a:rPr>
              <a:t>of </a:t>
            </a:r>
            <a:r>
              <a:rPr sz="2000" spc="-10" dirty="0">
                <a:latin typeface="Carlito"/>
                <a:cs typeface="Carlito"/>
              </a:rPr>
              <a:t>recombination </a:t>
            </a:r>
            <a:r>
              <a:rPr sz="2000" spc="-5" dirty="0">
                <a:latin typeface="Carlito"/>
                <a:cs typeface="Carlito"/>
              </a:rPr>
              <a:t>is </a:t>
            </a:r>
            <a:r>
              <a:rPr sz="2000" dirty="0">
                <a:latin typeface="Carlito"/>
                <a:cs typeface="Carlito"/>
              </a:rPr>
              <a:t>one of the </a:t>
            </a:r>
            <a:r>
              <a:rPr sz="2000" spc="-10" dirty="0">
                <a:latin typeface="Carlito"/>
                <a:cs typeface="Carlito"/>
              </a:rPr>
              <a:t>important </a:t>
            </a:r>
            <a:r>
              <a:rPr sz="2000" spc="-5" dirty="0">
                <a:latin typeface="Carlito"/>
                <a:cs typeface="Carlito"/>
              </a:rPr>
              <a:t>solar </a:t>
            </a:r>
            <a:r>
              <a:rPr sz="2000" dirty="0">
                <a:latin typeface="Carlito"/>
                <a:cs typeface="Carlito"/>
              </a:rPr>
              <a:t>cell </a:t>
            </a:r>
            <a:r>
              <a:rPr sz="2000" spc="-5" dirty="0">
                <a:latin typeface="Carlito"/>
                <a:cs typeface="Carlito"/>
              </a:rPr>
              <a:t>efficiency limiting</a:t>
            </a:r>
            <a:r>
              <a:rPr sz="2000" spc="140" dirty="0">
                <a:latin typeface="Carlito"/>
                <a:cs typeface="Carlito"/>
              </a:rPr>
              <a:t> </a:t>
            </a:r>
            <a:r>
              <a:rPr sz="2000" spc="-30" dirty="0">
                <a:latin typeface="Carlito"/>
                <a:cs typeface="Carlito"/>
              </a:rPr>
              <a:t>parameter.</a:t>
            </a:r>
            <a:endParaRPr sz="2000" dirty="0">
              <a:latin typeface="Carlito"/>
              <a:cs typeface="Carlito"/>
            </a:endParaRPr>
          </a:p>
        </p:txBody>
      </p:sp>
    </p:spTree>
    <p:extLst>
      <p:ext uri="{BB962C8B-B14F-4D97-AF65-F5344CB8AC3E}">
        <p14:creationId xmlns:p14="http://schemas.microsoft.com/office/powerpoint/2010/main" val="2785778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7956" y="547949"/>
            <a:ext cx="5311775" cy="574040"/>
          </a:xfrm>
          <a:prstGeom prst="rect">
            <a:avLst/>
          </a:prstGeom>
        </p:spPr>
        <p:txBody>
          <a:bodyPr vert="horz" wrap="square" lIns="0" tIns="12700" rIns="0" bIns="0" rtlCol="0">
            <a:spAutoFit/>
          </a:bodyPr>
          <a:lstStyle/>
          <a:p>
            <a:pPr marL="12700">
              <a:lnSpc>
                <a:spcPct val="100000"/>
              </a:lnSpc>
              <a:spcBef>
                <a:spcPts val="100"/>
              </a:spcBef>
            </a:pPr>
            <a:r>
              <a:rPr sz="3600" b="0" spc="-15" dirty="0">
                <a:solidFill>
                  <a:schemeClr val="tx1"/>
                </a:solidFill>
                <a:latin typeface="Trebuchet MS"/>
                <a:cs typeface="Trebuchet MS"/>
              </a:rPr>
              <a:t>Recombination </a:t>
            </a:r>
            <a:r>
              <a:rPr sz="3600" b="0" dirty="0">
                <a:solidFill>
                  <a:schemeClr val="tx1"/>
                </a:solidFill>
                <a:latin typeface="Trebuchet MS"/>
                <a:cs typeface="Trebuchet MS"/>
              </a:rPr>
              <a:t>of</a:t>
            </a:r>
            <a:r>
              <a:rPr sz="3600" b="0" spc="-75" dirty="0">
                <a:solidFill>
                  <a:schemeClr val="tx1"/>
                </a:solidFill>
                <a:latin typeface="Trebuchet MS"/>
                <a:cs typeface="Trebuchet MS"/>
              </a:rPr>
              <a:t> </a:t>
            </a:r>
            <a:r>
              <a:rPr sz="3600" b="0" dirty="0">
                <a:solidFill>
                  <a:schemeClr val="tx1"/>
                </a:solidFill>
                <a:latin typeface="Trebuchet MS"/>
                <a:cs typeface="Trebuchet MS"/>
              </a:rPr>
              <a:t>carriers</a:t>
            </a:r>
            <a:endParaRPr sz="3600" dirty="0">
              <a:solidFill>
                <a:schemeClr val="tx1"/>
              </a:solidFill>
              <a:latin typeface="Trebuchet MS"/>
              <a:cs typeface="Trebuchet MS"/>
            </a:endParaRPr>
          </a:p>
        </p:txBody>
      </p:sp>
      <p:sp>
        <p:nvSpPr>
          <p:cNvPr id="3" name="object 3"/>
          <p:cNvSpPr txBox="1"/>
          <p:nvPr/>
        </p:nvSpPr>
        <p:spPr>
          <a:xfrm>
            <a:off x="720953" y="2323338"/>
            <a:ext cx="9533255" cy="2744341"/>
          </a:xfrm>
          <a:prstGeom prst="rect">
            <a:avLst/>
          </a:prstGeom>
        </p:spPr>
        <p:txBody>
          <a:bodyPr vert="horz" wrap="square" lIns="0" tIns="43180" rIns="0" bIns="0" rtlCol="0">
            <a:spAutoFit/>
          </a:bodyPr>
          <a:lstStyle/>
          <a:p>
            <a:pPr marL="279400" marR="43180" indent="-228600" algn="just">
              <a:lnSpc>
                <a:spcPct val="90000"/>
              </a:lnSpc>
              <a:spcBef>
                <a:spcPts val="340"/>
              </a:spcBef>
              <a:buFont typeface="Arial"/>
              <a:buChar char="•"/>
              <a:tabLst>
                <a:tab pos="279400" algn="l"/>
              </a:tabLst>
            </a:pPr>
            <a:r>
              <a:rPr sz="2000" spc="-10" dirty="0">
                <a:latin typeface="Carlito"/>
                <a:cs typeface="Carlito"/>
              </a:rPr>
              <a:t>Let </a:t>
            </a:r>
            <a:r>
              <a:rPr sz="2000" dirty="0">
                <a:latin typeface="Carlito"/>
                <a:cs typeface="Carlito"/>
              </a:rPr>
              <a:t>the </a:t>
            </a:r>
            <a:r>
              <a:rPr sz="2000" spc="-10" dirty="0">
                <a:latin typeface="Carlito"/>
                <a:cs typeface="Carlito"/>
              </a:rPr>
              <a:t>concentration </a:t>
            </a:r>
            <a:r>
              <a:rPr sz="2000" spc="-5" dirty="0">
                <a:latin typeface="Carlito"/>
                <a:cs typeface="Carlito"/>
              </a:rPr>
              <a:t>of electrons </a:t>
            </a:r>
            <a:r>
              <a:rPr sz="2000" dirty="0">
                <a:latin typeface="Carlito"/>
                <a:cs typeface="Carlito"/>
              </a:rPr>
              <a:t>and </a:t>
            </a:r>
            <a:r>
              <a:rPr sz="2000" spc="-5" dirty="0">
                <a:latin typeface="Carlito"/>
                <a:cs typeface="Carlito"/>
              </a:rPr>
              <a:t>holes in </a:t>
            </a:r>
            <a:r>
              <a:rPr sz="2000" dirty="0">
                <a:latin typeface="Carlito"/>
                <a:cs typeface="Carlito"/>
              </a:rPr>
              <a:t>equilibrium </a:t>
            </a:r>
            <a:r>
              <a:rPr sz="2000" spc="-5" dirty="0">
                <a:latin typeface="Carlito"/>
                <a:cs typeface="Carlito"/>
              </a:rPr>
              <a:t>condition </a:t>
            </a:r>
            <a:r>
              <a:rPr sz="2000" dirty="0">
                <a:latin typeface="Carlito"/>
                <a:cs typeface="Carlito"/>
              </a:rPr>
              <a:t>be </a:t>
            </a:r>
            <a:r>
              <a:rPr sz="2000" spc="5" dirty="0">
                <a:latin typeface="Carlito"/>
                <a:cs typeface="Carlito"/>
              </a:rPr>
              <a:t>n</a:t>
            </a:r>
            <a:r>
              <a:rPr sz="1950" spc="7" baseline="-21367" dirty="0">
                <a:latin typeface="Carlito"/>
                <a:cs typeface="Carlito"/>
              </a:rPr>
              <a:t>0 </a:t>
            </a:r>
            <a:r>
              <a:rPr sz="2000" dirty="0">
                <a:latin typeface="Carlito"/>
                <a:cs typeface="Carlito"/>
              </a:rPr>
              <a:t>&amp; p</a:t>
            </a:r>
            <a:r>
              <a:rPr sz="1950" baseline="-21367" dirty="0">
                <a:latin typeface="Carlito"/>
                <a:cs typeface="Carlito"/>
              </a:rPr>
              <a:t>0</a:t>
            </a:r>
            <a:r>
              <a:rPr sz="2000" dirty="0">
                <a:latin typeface="Carlito"/>
                <a:cs typeface="Carlito"/>
              </a:rPr>
              <a:t>. </a:t>
            </a:r>
            <a:r>
              <a:rPr sz="2000" spc="-10" dirty="0">
                <a:latin typeface="Carlito"/>
                <a:cs typeface="Carlito"/>
              </a:rPr>
              <a:t>when  </a:t>
            </a:r>
            <a:r>
              <a:rPr sz="2000" spc="-5" dirty="0">
                <a:latin typeface="Carlito"/>
                <a:cs typeface="Carlito"/>
              </a:rPr>
              <a:t>light </a:t>
            </a:r>
            <a:r>
              <a:rPr sz="2000" spc="-10" dirty="0">
                <a:latin typeface="Carlito"/>
                <a:cs typeface="Carlito"/>
              </a:rPr>
              <a:t>falls </a:t>
            </a:r>
            <a:r>
              <a:rPr sz="2000" spc="-5" dirty="0">
                <a:latin typeface="Carlito"/>
                <a:cs typeface="Carlito"/>
              </a:rPr>
              <a:t>on the solar </a:t>
            </a:r>
            <a:r>
              <a:rPr sz="2000" dirty="0">
                <a:latin typeface="Carlito"/>
                <a:cs typeface="Carlito"/>
              </a:rPr>
              <a:t>cells, </a:t>
            </a:r>
            <a:r>
              <a:rPr sz="2000" spc="-5" dirty="0">
                <a:latin typeface="Carlito"/>
                <a:cs typeface="Carlito"/>
              </a:rPr>
              <a:t>equilibrium </a:t>
            </a:r>
            <a:r>
              <a:rPr sz="2000" dirty="0">
                <a:latin typeface="Carlito"/>
                <a:cs typeface="Carlito"/>
              </a:rPr>
              <a:t>is </a:t>
            </a:r>
            <a:r>
              <a:rPr sz="2000" spc="-5" dirty="0">
                <a:latin typeface="Carlito"/>
                <a:cs typeface="Carlito"/>
              </a:rPr>
              <a:t>disturbed </a:t>
            </a:r>
            <a:r>
              <a:rPr sz="2000" dirty="0">
                <a:latin typeface="Carlito"/>
                <a:cs typeface="Carlito"/>
              </a:rPr>
              <a:t>and </a:t>
            </a:r>
            <a:r>
              <a:rPr sz="2000" spc="-5" dirty="0">
                <a:latin typeface="Carlito"/>
                <a:cs typeface="Carlito"/>
              </a:rPr>
              <a:t>non equilibrium </a:t>
            </a:r>
            <a:r>
              <a:rPr sz="2000" spc="-10" dirty="0">
                <a:latin typeface="Carlito"/>
                <a:cs typeface="Carlito"/>
              </a:rPr>
              <a:t>concentrations  </a:t>
            </a:r>
            <a:r>
              <a:rPr sz="2000" dirty="0">
                <a:latin typeface="Carlito"/>
                <a:cs typeface="Carlito"/>
              </a:rPr>
              <a:t>of </a:t>
            </a:r>
            <a:r>
              <a:rPr sz="2000" spc="-5" dirty="0">
                <a:latin typeface="Carlito"/>
                <a:cs typeface="Carlito"/>
              </a:rPr>
              <a:t>electrons and holes </a:t>
            </a:r>
            <a:r>
              <a:rPr sz="2000" spc="-10" dirty="0">
                <a:latin typeface="Carlito"/>
                <a:cs typeface="Carlito"/>
              </a:rPr>
              <a:t>are </a:t>
            </a:r>
            <a:r>
              <a:rPr sz="2000" dirty="0">
                <a:latin typeface="Carlito"/>
                <a:cs typeface="Carlito"/>
              </a:rPr>
              <a:t>n &amp; p. </a:t>
            </a:r>
            <a:r>
              <a:rPr sz="2000" spc="-15" dirty="0">
                <a:latin typeface="Carlito"/>
                <a:cs typeface="Carlito"/>
              </a:rPr>
              <a:t>Therefore, excess </a:t>
            </a:r>
            <a:r>
              <a:rPr sz="2000" dirty="0">
                <a:latin typeface="Carlito"/>
                <a:cs typeface="Carlito"/>
              </a:rPr>
              <a:t>carrier </a:t>
            </a:r>
            <a:r>
              <a:rPr sz="2000" spc="-10" dirty="0">
                <a:latin typeface="Carlito"/>
                <a:cs typeface="Carlito"/>
              </a:rPr>
              <a:t>concentration </a:t>
            </a:r>
            <a:r>
              <a:rPr sz="2000" dirty="0">
                <a:latin typeface="Carlito"/>
                <a:cs typeface="Carlito"/>
              </a:rPr>
              <a:t>of </a:t>
            </a:r>
            <a:r>
              <a:rPr sz="2000" spc="-5" dirty="0">
                <a:latin typeface="Carlito"/>
                <a:cs typeface="Carlito"/>
              </a:rPr>
              <a:t>electrons and  holes under illumination, Δn </a:t>
            </a:r>
            <a:r>
              <a:rPr sz="2000" dirty="0">
                <a:latin typeface="Carlito"/>
                <a:cs typeface="Carlito"/>
              </a:rPr>
              <a:t>&amp; Δp, </a:t>
            </a:r>
            <a:r>
              <a:rPr sz="2000" spc="-5" dirty="0">
                <a:latin typeface="Carlito"/>
                <a:cs typeface="Carlito"/>
              </a:rPr>
              <a:t>respectively can </a:t>
            </a:r>
            <a:r>
              <a:rPr sz="2000" dirty="0">
                <a:latin typeface="Carlito"/>
                <a:cs typeface="Carlito"/>
              </a:rPr>
              <a:t>be </a:t>
            </a:r>
            <a:r>
              <a:rPr sz="2000" spc="-10" dirty="0">
                <a:latin typeface="Carlito"/>
                <a:cs typeface="Carlito"/>
              </a:rPr>
              <a:t>written</a:t>
            </a:r>
            <a:r>
              <a:rPr sz="2000" spc="5" dirty="0">
                <a:latin typeface="Carlito"/>
                <a:cs typeface="Carlito"/>
              </a:rPr>
              <a:t> </a:t>
            </a:r>
            <a:r>
              <a:rPr sz="2000" spc="-5" dirty="0">
                <a:latin typeface="Carlito"/>
                <a:cs typeface="Carlito"/>
              </a:rPr>
              <a:t>as;</a:t>
            </a:r>
            <a:endParaRPr sz="2000" dirty="0">
              <a:latin typeface="Carlito"/>
              <a:cs typeface="Carlito"/>
            </a:endParaRPr>
          </a:p>
          <a:p>
            <a:pPr>
              <a:lnSpc>
                <a:spcPct val="100000"/>
              </a:lnSpc>
            </a:pPr>
            <a:endParaRPr sz="2000" dirty="0">
              <a:latin typeface="Carlito"/>
              <a:cs typeface="Carlito"/>
            </a:endParaRPr>
          </a:p>
          <a:p>
            <a:pPr algn="ctr">
              <a:lnSpc>
                <a:spcPct val="100000"/>
              </a:lnSpc>
              <a:spcBef>
                <a:spcPts val="1410"/>
              </a:spcBef>
            </a:pPr>
            <a:r>
              <a:rPr sz="2400" b="1" dirty="0">
                <a:latin typeface="Carlito"/>
                <a:cs typeface="Carlito"/>
              </a:rPr>
              <a:t>Δn = n –</a:t>
            </a:r>
            <a:r>
              <a:rPr sz="2400" b="1" spc="-130" dirty="0">
                <a:latin typeface="Carlito"/>
                <a:cs typeface="Carlito"/>
              </a:rPr>
              <a:t> </a:t>
            </a:r>
            <a:r>
              <a:rPr sz="2400" b="1" spc="-5" dirty="0">
                <a:latin typeface="Carlito"/>
                <a:cs typeface="Carlito"/>
              </a:rPr>
              <a:t>n</a:t>
            </a:r>
            <a:r>
              <a:rPr sz="2400" b="1" spc="-7" baseline="-20833" dirty="0">
                <a:latin typeface="Carlito"/>
                <a:cs typeface="Carlito"/>
              </a:rPr>
              <a:t>0</a:t>
            </a:r>
            <a:endParaRPr sz="2400" baseline="-20833" dirty="0">
              <a:latin typeface="Carlito"/>
              <a:cs typeface="Carlito"/>
            </a:endParaRPr>
          </a:p>
          <a:p>
            <a:pPr algn="ctr">
              <a:lnSpc>
                <a:spcPct val="100000"/>
              </a:lnSpc>
              <a:spcBef>
                <a:spcPts val="710"/>
              </a:spcBef>
            </a:pPr>
            <a:r>
              <a:rPr sz="2400" b="1" dirty="0">
                <a:latin typeface="Carlito"/>
                <a:cs typeface="Carlito"/>
              </a:rPr>
              <a:t>Δp = p –</a:t>
            </a:r>
            <a:r>
              <a:rPr sz="2400" b="1" spc="-120" dirty="0">
                <a:latin typeface="Carlito"/>
                <a:cs typeface="Carlito"/>
              </a:rPr>
              <a:t> </a:t>
            </a:r>
            <a:r>
              <a:rPr sz="2400" b="1" spc="-5" dirty="0">
                <a:latin typeface="Carlito"/>
                <a:cs typeface="Carlito"/>
              </a:rPr>
              <a:t>p</a:t>
            </a:r>
            <a:r>
              <a:rPr sz="2400" b="1" spc="-7" baseline="-20833" dirty="0">
                <a:latin typeface="Carlito"/>
                <a:cs typeface="Carlito"/>
              </a:rPr>
              <a:t>0</a:t>
            </a:r>
            <a:endParaRPr sz="2400" baseline="-20833" dirty="0">
              <a:latin typeface="Carlito"/>
              <a:cs typeface="Carlito"/>
            </a:endParaRPr>
          </a:p>
        </p:txBody>
      </p:sp>
    </p:spTree>
    <p:extLst>
      <p:ext uri="{BB962C8B-B14F-4D97-AF65-F5344CB8AC3E}">
        <p14:creationId xmlns:p14="http://schemas.microsoft.com/office/powerpoint/2010/main" val="3078794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04081" y="835333"/>
            <a:ext cx="3985895" cy="574040"/>
          </a:xfrm>
          <a:prstGeom prst="rect">
            <a:avLst/>
          </a:prstGeom>
        </p:spPr>
        <p:txBody>
          <a:bodyPr vert="horz" wrap="square" lIns="0" tIns="12700" rIns="0" bIns="0" rtlCol="0">
            <a:spAutoFit/>
          </a:bodyPr>
          <a:lstStyle/>
          <a:p>
            <a:pPr marL="12700">
              <a:lnSpc>
                <a:spcPct val="100000"/>
              </a:lnSpc>
              <a:spcBef>
                <a:spcPts val="100"/>
              </a:spcBef>
            </a:pPr>
            <a:r>
              <a:rPr sz="3600" b="0" spc="-5" dirty="0">
                <a:solidFill>
                  <a:schemeClr val="tx1"/>
                </a:solidFill>
                <a:latin typeface="Trebuchet MS"/>
                <a:cs typeface="Trebuchet MS"/>
              </a:rPr>
              <a:t>Carrier Lifetime</a:t>
            </a:r>
            <a:r>
              <a:rPr sz="3600" b="0" spc="-110" dirty="0">
                <a:solidFill>
                  <a:schemeClr val="tx1"/>
                </a:solidFill>
                <a:latin typeface="Trebuchet MS"/>
                <a:cs typeface="Trebuchet MS"/>
              </a:rPr>
              <a:t> </a:t>
            </a:r>
            <a:r>
              <a:rPr sz="3600" b="0" spc="10" dirty="0">
                <a:solidFill>
                  <a:schemeClr val="tx1"/>
                </a:solidFill>
                <a:latin typeface="Trebuchet MS"/>
                <a:cs typeface="Trebuchet MS"/>
              </a:rPr>
              <a:t>(τ)</a:t>
            </a:r>
            <a:endParaRPr sz="3600" dirty="0">
              <a:solidFill>
                <a:schemeClr val="tx1"/>
              </a:solidFill>
              <a:latin typeface="Trebuchet MS"/>
              <a:cs typeface="Trebuchet MS"/>
            </a:endParaRPr>
          </a:p>
        </p:txBody>
      </p:sp>
      <p:sp>
        <p:nvSpPr>
          <p:cNvPr id="3" name="object 3"/>
          <p:cNvSpPr txBox="1"/>
          <p:nvPr/>
        </p:nvSpPr>
        <p:spPr>
          <a:xfrm>
            <a:off x="902744" y="1896421"/>
            <a:ext cx="10808335" cy="1304844"/>
          </a:xfrm>
          <a:prstGeom prst="rect">
            <a:avLst/>
          </a:prstGeom>
        </p:spPr>
        <p:txBody>
          <a:bodyPr vert="horz" wrap="square" lIns="0" tIns="47625" rIns="0" bIns="0" rtlCol="0">
            <a:spAutoFit/>
          </a:bodyPr>
          <a:lstStyle/>
          <a:p>
            <a:pPr marL="241300" marR="5080" indent="-228600">
              <a:lnSpc>
                <a:spcPts val="2160"/>
              </a:lnSpc>
              <a:spcBef>
                <a:spcPts val="375"/>
              </a:spcBef>
              <a:buFont typeface="Arial"/>
              <a:buChar char="•"/>
              <a:tabLst>
                <a:tab pos="240665" algn="l"/>
                <a:tab pos="241300" algn="l"/>
              </a:tabLst>
            </a:pPr>
            <a:r>
              <a:rPr sz="2000" spc="-10" dirty="0">
                <a:latin typeface="Carlito"/>
                <a:cs typeface="Carlito"/>
              </a:rPr>
              <a:t>Generated carriers </a:t>
            </a:r>
            <a:r>
              <a:rPr sz="2000" spc="-5" dirty="0">
                <a:latin typeface="Carlito"/>
                <a:cs typeface="Carlito"/>
              </a:rPr>
              <a:t>return </a:t>
            </a:r>
            <a:r>
              <a:rPr sz="2000" spc="-15" dirty="0">
                <a:latin typeface="Carlito"/>
                <a:cs typeface="Carlito"/>
              </a:rPr>
              <a:t>to </a:t>
            </a:r>
            <a:r>
              <a:rPr sz="2000" dirty="0">
                <a:latin typeface="Carlito"/>
                <a:cs typeface="Carlito"/>
              </a:rPr>
              <a:t>the </a:t>
            </a:r>
            <a:r>
              <a:rPr sz="2000" spc="-10" dirty="0">
                <a:latin typeface="Carlito"/>
                <a:cs typeface="Carlito"/>
              </a:rPr>
              <a:t>ground </a:t>
            </a:r>
            <a:r>
              <a:rPr sz="2000" spc="-20" dirty="0">
                <a:latin typeface="Carlito"/>
                <a:cs typeface="Carlito"/>
              </a:rPr>
              <a:t>state </a:t>
            </a:r>
            <a:r>
              <a:rPr sz="2000" spc="-5" dirty="0">
                <a:latin typeface="Carlito"/>
                <a:cs typeface="Carlito"/>
              </a:rPr>
              <a:t>(recombination) </a:t>
            </a:r>
            <a:r>
              <a:rPr sz="2000" spc="-10" dirty="0">
                <a:latin typeface="Carlito"/>
                <a:cs typeface="Carlito"/>
              </a:rPr>
              <a:t>after </a:t>
            </a:r>
            <a:r>
              <a:rPr sz="2000" spc="-5" dirty="0">
                <a:latin typeface="Carlito"/>
                <a:cs typeface="Carlito"/>
              </a:rPr>
              <a:t>spending certain time in </a:t>
            </a:r>
            <a:r>
              <a:rPr sz="2000" spc="5" dirty="0">
                <a:latin typeface="Carlito"/>
                <a:cs typeface="Carlito"/>
              </a:rPr>
              <a:t>the  </a:t>
            </a:r>
            <a:r>
              <a:rPr sz="2000" spc="-20" dirty="0">
                <a:latin typeface="Carlito"/>
                <a:cs typeface="Carlito"/>
              </a:rPr>
              <a:t>excited</a:t>
            </a:r>
            <a:r>
              <a:rPr sz="2000" spc="15" dirty="0">
                <a:latin typeface="Carlito"/>
                <a:cs typeface="Carlito"/>
              </a:rPr>
              <a:t> </a:t>
            </a:r>
            <a:r>
              <a:rPr sz="2000" spc="-20" dirty="0">
                <a:latin typeface="Carlito"/>
                <a:cs typeface="Carlito"/>
              </a:rPr>
              <a:t>state.</a:t>
            </a:r>
            <a:endParaRPr sz="2000" dirty="0">
              <a:latin typeface="Carlito"/>
              <a:cs typeface="Carlito"/>
            </a:endParaRPr>
          </a:p>
          <a:p>
            <a:pPr marL="241300" marR="5080" indent="-228600">
              <a:lnSpc>
                <a:spcPts val="2160"/>
              </a:lnSpc>
              <a:spcBef>
                <a:spcPts val="994"/>
              </a:spcBef>
              <a:buFont typeface="Arial"/>
              <a:buChar char="•"/>
              <a:tabLst>
                <a:tab pos="240665" algn="l"/>
                <a:tab pos="241300" algn="l"/>
              </a:tabLst>
            </a:pPr>
            <a:r>
              <a:rPr sz="2000" spc="-5" dirty="0">
                <a:latin typeface="Carlito"/>
                <a:cs typeface="Carlito"/>
              </a:rPr>
              <a:t>The </a:t>
            </a:r>
            <a:r>
              <a:rPr sz="2000" spc="-20" dirty="0">
                <a:latin typeface="Carlito"/>
                <a:cs typeface="Carlito"/>
              </a:rPr>
              <a:t>average </a:t>
            </a:r>
            <a:r>
              <a:rPr sz="2000" spc="-5" dirty="0">
                <a:latin typeface="Carlito"/>
                <a:cs typeface="Carlito"/>
              </a:rPr>
              <a:t>amount of time </a:t>
            </a:r>
            <a:r>
              <a:rPr sz="2000" dirty="0">
                <a:latin typeface="Carlito"/>
                <a:cs typeface="Carlito"/>
              </a:rPr>
              <a:t>a </a:t>
            </a:r>
            <a:r>
              <a:rPr sz="2000" spc="-5" dirty="0">
                <a:latin typeface="Carlito"/>
                <a:cs typeface="Carlito"/>
              </a:rPr>
              <a:t>carrier </a:t>
            </a:r>
            <a:r>
              <a:rPr sz="2000" dirty="0">
                <a:latin typeface="Carlito"/>
                <a:cs typeface="Carlito"/>
              </a:rPr>
              <a:t>spends </a:t>
            </a:r>
            <a:r>
              <a:rPr sz="2000" spc="-5" dirty="0">
                <a:latin typeface="Carlito"/>
                <a:cs typeface="Carlito"/>
              </a:rPr>
              <a:t>in </a:t>
            </a:r>
            <a:r>
              <a:rPr sz="2000" dirty="0">
                <a:latin typeface="Carlito"/>
                <a:cs typeface="Carlito"/>
              </a:rPr>
              <a:t>the </a:t>
            </a:r>
            <a:r>
              <a:rPr sz="2000" spc="-15" dirty="0">
                <a:latin typeface="Carlito"/>
                <a:cs typeface="Carlito"/>
              </a:rPr>
              <a:t>excited </a:t>
            </a:r>
            <a:r>
              <a:rPr sz="2000" spc="-20" dirty="0">
                <a:latin typeface="Carlito"/>
                <a:cs typeface="Carlito"/>
              </a:rPr>
              <a:t>state </a:t>
            </a:r>
            <a:r>
              <a:rPr sz="2000" spc="-15" dirty="0">
                <a:latin typeface="Carlito"/>
                <a:cs typeface="Carlito"/>
              </a:rPr>
              <a:t>before </a:t>
            </a:r>
            <a:r>
              <a:rPr sz="2000" spc="-5" dirty="0">
                <a:latin typeface="Carlito"/>
                <a:cs typeface="Carlito"/>
              </a:rPr>
              <a:t>recombining is </a:t>
            </a:r>
            <a:r>
              <a:rPr sz="2000" dirty="0">
                <a:latin typeface="Carlito"/>
                <a:cs typeface="Carlito"/>
              </a:rPr>
              <a:t>known </a:t>
            </a:r>
            <a:r>
              <a:rPr sz="2000" spc="-15" dirty="0">
                <a:latin typeface="Carlito"/>
                <a:cs typeface="Carlito"/>
              </a:rPr>
              <a:t>as  </a:t>
            </a:r>
            <a:r>
              <a:rPr sz="2000" spc="-10" dirty="0">
                <a:latin typeface="Carlito"/>
                <a:cs typeface="Carlito"/>
              </a:rPr>
              <a:t>lifetime </a:t>
            </a:r>
            <a:r>
              <a:rPr sz="2000" spc="-5" dirty="0">
                <a:latin typeface="Carlito"/>
                <a:cs typeface="Carlito"/>
              </a:rPr>
              <a:t>of </a:t>
            </a:r>
            <a:r>
              <a:rPr sz="2000" dirty="0">
                <a:latin typeface="Carlito"/>
                <a:cs typeface="Carlito"/>
              </a:rPr>
              <a:t>the</a:t>
            </a:r>
            <a:r>
              <a:rPr sz="2000" spc="35" dirty="0">
                <a:latin typeface="Carlito"/>
                <a:cs typeface="Carlito"/>
              </a:rPr>
              <a:t> </a:t>
            </a:r>
            <a:r>
              <a:rPr sz="2000" spc="-30" dirty="0">
                <a:latin typeface="Carlito"/>
                <a:cs typeface="Carlito"/>
              </a:rPr>
              <a:t>carrier.</a:t>
            </a:r>
            <a:endParaRPr sz="2000" dirty="0">
              <a:latin typeface="Carlito"/>
              <a:cs typeface="Carlito"/>
            </a:endParaRPr>
          </a:p>
        </p:txBody>
      </p:sp>
      <p:sp>
        <p:nvSpPr>
          <p:cNvPr id="4" name="object 4"/>
          <p:cNvSpPr txBox="1"/>
          <p:nvPr/>
        </p:nvSpPr>
        <p:spPr>
          <a:xfrm>
            <a:off x="3569243" y="3298813"/>
            <a:ext cx="2943860" cy="330835"/>
          </a:xfrm>
          <a:prstGeom prst="rect">
            <a:avLst/>
          </a:prstGeom>
        </p:spPr>
        <p:txBody>
          <a:bodyPr vert="horz" wrap="square" lIns="0" tIns="12700" rIns="0" bIns="0" rtlCol="0">
            <a:spAutoFit/>
          </a:bodyPr>
          <a:lstStyle/>
          <a:p>
            <a:pPr marL="63500">
              <a:lnSpc>
                <a:spcPct val="100000"/>
              </a:lnSpc>
              <a:spcBef>
                <a:spcPts val="100"/>
              </a:spcBef>
              <a:tabLst>
                <a:tab pos="1289685" algn="l"/>
                <a:tab pos="1948180" algn="l"/>
              </a:tabLst>
            </a:pPr>
            <a:r>
              <a:rPr sz="2000" spc="5" dirty="0">
                <a:latin typeface="Carlito"/>
                <a:cs typeface="Carlito"/>
              </a:rPr>
              <a:t>τ</a:t>
            </a:r>
            <a:r>
              <a:rPr sz="1950" spc="7" baseline="-21367" dirty="0">
                <a:latin typeface="Carlito"/>
                <a:cs typeface="Carlito"/>
              </a:rPr>
              <a:t>n</a:t>
            </a:r>
            <a:r>
              <a:rPr sz="1950" spc="217" baseline="-21367" dirty="0">
                <a:latin typeface="Carlito"/>
                <a:cs typeface="Carlito"/>
              </a:rPr>
              <a:t> </a:t>
            </a:r>
            <a:r>
              <a:rPr sz="2000" dirty="0">
                <a:latin typeface="Carlito"/>
                <a:cs typeface="Carlito"/>
              </a:rPr>
              <a:t>=</a:t>
            </a:r>
            <a:r>
              <a:rPr sz="2000" spc="5" dirty="0">
                <a:latin typeface="Carlito"/>
                <a:cs typeface="Carlito"/>
              </a:rPr>
              <a:t> </a:t>
            </a:r>
            <a:r>
              <a:rPr sz="2000" dirty="0">
                <a:latin typeface="Carlito"/>
                <a:cs typeface="Carlito"/>
              </a:rPr>
              <a:t>Δn/R	;	</a:t>
            </a:r>
            <a:r>
              <a:rPr sz="2000" spc="5" dirty="0">
                <a:latin typeface="Carlito"/>
                <a:cs typeface="Carlito"/>
              </a:rPr>
              <a:t>τ</a:t>
            </a:r>
            <a:r>
              <a:rPr sz="1950" spc="7" baseline="-21367" dirty="0">
                <a:latin typeface="Carlito"/>
                <a:cs typeface="Carlito"/>
              </a:rPr>
              <a:t>p </a:t>
            </a:r>
            <a:r>
              <a:rPr sz="2000" dirty="0">
                <a:latin typeface="Carlito"/>
                <a:cs typeface="Carlito"/>
              </a:rPr>
              <a:t>=</a:t>
            </a:r>
            <a:r>
              <a:rPr sz="2000" spc="-210" dirty="0">
                <a:latin typeface="Carlito"/>
                <a:cs typeface="Carlito"/>
              </a:rPr>
              <a:t> </a:t>
            </a:r>
            <a:r>
              <a:rPr sz="2000" dirty="0">
                <a:latin typeface="Carlito"/>
                <a:cs typeface="Carlito"/>
              </a:rPr>
              <a:t>Δp/R</a:t>
            </a:r>
          </a:p>
        </p:txBody>
      </p:sp>
      <p:sp>
        <p:nvSpPr>
          <p:cNvPr id="5" name="object 5"/>
          <p:cNvSpPr txBox="1"/>
          <p:nvPr/>
        </p:nvSpPr>
        <p:spPr>
          <a:xfrm>
            <a:off x="6857055" y="3211917"/>
            <a:ext cx="2593340" cy="504625"/>
          </a:xfrm>
          <a:prstGeom prst="rect">
            <a:avLst/>
          </a:prstGeom>
        </p:spPr>
        <p:txBody>
          <a:bodyPr vert="horz" wrap="square" lIns="0" tIns="12065" rIns="0" bIns="0" rtlCol="0">
            <a:spAutoFit/>
          </a:bodyPr>
          <a:lstStyle/>
          <a:p>
            <a:pPr marL="12700">
              <a:lnSpc>
                <a:spcPct val="100000"/>
              </a:lnSpc>
              <a:spcBef>
                <a:spcPts val="95"/>
              </a:spcBef>
            </a:pPr>
            <a:r>
              <a:rPr sz="1600" spc="-5" dirty="0">
                <a:latin typeface="Carlito"/>
                <a:cs typeface="Carlito"/>
              </a:rPr>
              <a:t>(R is the </a:t>
            </a:r>
            <a:r>
              <a:rPr sz="1600" spc="-20" dirty="0">
                <a:latin typeface="Carlito"/>
                <a:cs typeface="Carlito"/>
              </a:rPr>
              <a:t>rate </a:t>
            </a:r>
            <a:r>
              <a:rPr sz="1600" spc="-5" dirty="0">
                <a:latin typeface="Carlito"/>
                <a:cs typeface="Carlito"/>
              </a:rPr>
              <a:t>of</a:t>
            </a:r>
            <a:r>
              <a:rPr sz="1600" spc="-25" dirty="0">
                <a:latin typeface="Carlito"/>
                <a:cs typeface="Carlito"/>
              </a:rPr>
              <a:t> </a:t>
            </a:r>
            <a:r>
              <a:rPr sz="1600" spc="-10" dirty="0">
                <a:latin typeface="Carlito"/>
                <a:cs typeface="Carlito"/>
              </a:rPr>
              <a:t>recombination)</a:t>
            </a:r>
            <a:endParaRPr sz="1600" dirty="0">
              <a:latin typeface="Carlito"/>
              <a:cs typeface="Carlito"/>
            </a:endParaRPr>
          </a:p>
        </p:txBody>
      </p:sp>
      <p:sp>
        <p:nvSpPr>
          <p:cNvPr id="6" name="object 6"/>
          <p:cNvSpPr txBox="1"/>
          <p:nvPr/>
        </p:nvSpPr>
        <p:spPr>
          <a:xfrm>
            <a:off x="902744" y="3814090"/>
            <a:ext cx="10745470" cy="2367315"/>
          </a:xfrm>
          <a:prstGeom prst="rect">
            <a:avLst/>
          </a:prstGeom>
        </p:spPr>
        <p:txBody>
          <a:bodyPr vert="horz" wrap="square" lIns="0" tIns="109220" rIns="0" bIns="0" rtlCol="0">
            <a:spAutoFit/>
          </a:bodyPr>
          <a:lstStyle/>
          <a:p>
            <a:pPr marL="241300" indent="-228600">
              <a:lnSpc>
                <a:spcPct val="100000"/>
              </a:lnSpc>
              <a:spcBef>
                <a:spcPts val="860"/>
              </a:spcBef>
              <a:buFont typeface="Arial"/>
              <a:buChar char="•"/>
              <a:tabLst>
                <a:tab pos="240665" algn="l"/>
                <a:tab pos="241300" algn="l"/>
              </a:tabLst>
            </a:pPr>
            <a:r>
              <a:rPr sz="2000" spc="-5" dirty="0">
                <a:latin typeface="Carlito"/>
                <a:cs typeface="Carlito"/>
              </a:rPr>
              <a:t>Similar </a:t>
            </a:r>
            <a:r>
              <a:rPr sz="2000" spc="-10" dirty="0">
                <a:latin typeface="Carlito"/>
                <a:cs typeface="Carlito"/>
              </a:rPr>
              <a:t>to diffusion coefficient </a:t>
            </a:r>
            <a:r>
              <a:rPr sz="2000" dirty="0">
                <a:latin typeface="Carlito"/>
                <a:cs typeface="Carlito"/>
              </a:rPr>
              <a:t>&amp; </a:t>
            </a:r>
            <a:r>
              <a:rPr sz="2000" spc="-20" dirty="0">
                <a:latin typeface="Carlito"/>
                <a:cs typeface="Carlito"/>
              </a:rPr>
              <a:t>mobility, </a:t>
            </a:r>
            <a:r>
              <a:rPr sz="2000" spc="-5" dirty="0">
                <a:latin typeface="Carlito"/>
                <a:cs typeface="Carlito"/>
              </a:rPr>
              <a:t>carrier </a:t>
            </a:r>
            <a:r>
              <a:rPr sz="2000" spc="-10" dirty="0">
                <a:latin typeface="Carlito"/>
                <a:cs typeface="Carlito"/>
              </a:rPr>
              <a:t>lifetime </a:t>
            </a:r>
            <a:r>
              <a:rPr sz="2000" spc="-5" dirty="0">
                <a:latin typeface="Carlito"/>
                <a:cs typeface="Carlito"/>
              </a:rPr>
              <a:t>is </a:t>
            </a:r>
            <a:r>
              <a:rPr sz="2000" dirty="0">
                <a:latin typeface="Carlito"/>
                <a:cs typeface="Carlito"/>
              </a:rPr>
              <a:t>a </a:t>
            </a:r>
            <a:r>
              <a:rPr sz="2000" spc="-10" dirty="0">
                <a:latin typeface="Carlito"/>
                <a:cs typeface="Carlito"/>
              </a:rPr>
              <a:t>material</a:t>
            </a:r>
            <a:r>
              <a:rPr sz="2000" spc="190" dirty="0">
                <a:latin typeface="Carlito"/>
                <a:cs typeface="Carlito"/>
              </a:rPr>
              <a:t> </a:t>
            </a:r>
            <a:r>
              <a:rPr sz="2000" spc="-30" dirty="0">
                <a:latin typeface="Carlito"/>
                <a:cs typeface="Carlito"/>
              </a:rPr>
              <a:t>parameter.</a:t>
            </a:r>
            <a:endParaRPr sz="2000" dirty="0">
              <a:latin typeface="Carlito"/>
              <a:cs typeface="Carlito"/>
            </a:endParaRPr>
          </a:p>
          <a:p>
            <a:pPr marL="241300" indent="-228600">
              <a:lnSpc>
                <a:spcPct val="100000"/>
              </a:lnSpc>
              <a:spcBef>
                <a:spcPts val="755"/>
              </a:spcBef>
              <a:buFont typeface="Arial"/>
              <a:buChar char="•"/>
              <a:tabLst>
                <a:tab pos="240665" algn="l"/>
                <a:tab pos="241300" algn="l"/>
              </a:tabLst>
            </a:pPr>
            <a:r>
              <a:rPr sz="2000" spc="-5" dirty="0">
                <a:latin typeface="Carlito"/>
                <a:cs typeface="Carlito"/>
              </a:rPr>
              <a:t>The carrier </a:t>
            </a:r>
            <a:r>
              <a:rPr sz="2000" spc="-10" dirty="0">
                <a:latin typeface="Carlito"/>
                <a:cs typeface="Carlito"/>
              </a:rPr>
              <a:t>lifetime </a:t>
            </a:r>
            <a:r>
              <a:rPr sz="2000" spc="-5" dirty="0">
                <a:latin typeface="Carlito"/>
                <a:cs typeface="Carlito"/>
              </a:rPr>
              <a:t>should </a:t>
            </a:r>
            <a:r>
              <a:rPr sz="2000" dirty="0">
                <a:latin typeface="Carlito"/>
                <a:cs typeface="Carlito"/>
              </a:rPr>
              <a:t>be </a:t>
            </a:r>
            <a:r>
              <a:rPr sz="2000" spc="-5" dirty="0">
                <a:latin typeface="Carlito"/>
                <a:cs typeface="Carlito"/>
              </a:rPr>
              <a:t>high or low </a:t>
            </a:r>
            <a:r>
              <a:rPr sz="2000" spc="-10" dirty="0">
                <a:latin typeface="Carlito"/>
                <a:cs typeface="Carlito"/>
              </a:rPr>
              <a:t>recombination </a:t>
            </a:r>
            <a:r>
              <a:rPr sz="2000" spc="-25" dirty="0">
                <a:latin typeface="Carlito"/>
                <a:cs typeface="Carlito"/>
              </a:rPr>
              <a:t>rate </a:t>
            </a:r>
            <a:r>
              <a:rPr sz="2000" spc="-5" dirty="0">
                <a:latin typeface="Carlito"/>
                <a:cs typeface="Carlito"/>
              </a:rPr>
              <a:t>is</a:t>
            </a:r>
            <a:r>
              <a:rPr sz="2000" spc="85" dirty="0">
                <a:latin typeface="Carlito"/>
                <a:cs typeface="Carlito"/>
              </a:rPr>
              <a:t> </a:t>
            </a:r>
            <a:r>
              <a:rPr sz="2000" spc="-5" dirty="0">
                <a:latin typeface="Carlito"/>
                <a:cs typeface="Carlito"/>
              </a:rPr>
              <a:t>desirable.</a:t>
            </a:r>
            <a:endParaRPr sz="2000" dirty="0">
              <a:latin typeface="Carlito"/>
              <a:cs typeface="Carlito"/>
            </a:endParaRPr>
          </a:p>
          <a:p>
            <a:pPr marL="241300" indent="-228600">
              <a:lnSpc>
                <a:spcPct val="100000"/>
              </a:lnSpc>
              <a:spcBef>
                <a:spcPts val="770"/>
              </a:spcBef>
              <a:buFont typeface="Arial"/>
              <a:buChar char="•"/>
              <a:tabLst>
                <a:tab pos="240665" algn="l"/>
                <a:tab pos="241300" algn="l"/>
              </a:tabLst>
            </a:pPr>
            <a:r>
              <a:rPr sz="2000" dirty="0">
                <a:latin typeface="Carlito"/>
                <a:cs typeface="Carlito"/>
              </a:rPr>
              <a:t>A </a:t>
            </a:r>
            <a:r>
              <a:rPr sz="2000" spc="-10" dirty="0">
                <a:latin typeface="Carlito"/>
                <a:cs typeface="Carlito"/>
              </a:rPr>
              <a:t>material </a:t>
            </a:r>
            <a:r>
              <a:rPr sz="2000" spc="-5" dirty="0">
                <a:latin typeface="Carlito"/>
                <a:cs typeface="Carlito"/>
              </a:rPr>
              <a:t>can </a:t>
            </a:r>
            <a:r>
              <a:rPr sz="2000" spc="-20" dirty="0">
                <a:latin typeface="Carlito"/>
                <a:cs typeface="Carlito"/>
              </a:rPr>
              <a:t>have </a:t>
            </a:r>
            <a:r>
              <a:rPr sz="2000" spc="-5" dirty="0">
                <a:latin typeface="Carlito"/>
                <a:cs typeface="Carlito"/>
              </a:rPr>
              <a:t>high </a:t>
            </a:r>
            <a:r>
              <a:rPr sz="2000" dirty="0">
                <a:latin typeface="Carlito"/>
                <a:cs typeface="Carlito"/>
              </a:rPr>
              <a:t>τ, </a:t>
            </a:r>
            <a:r>
              <a:rPr sz="2000" spc="-5" dirty="0">
                <a:latin typeface="Carlito"/>
                <a:cs typeface="Carlito"/>
              </a:rPr>
              <a:t>if it has low </a:t>
            </a:r>
            <a:r>
              <a:rPr sz="2000" spc="-10" dirty="0">
                <a:latin typeface="Carlito"/>
                <a:cs typeface="Carlito"/>
              </a:rPr>
              <a:t>structural defects </a:t>
            </a:r>
            <a:r>
              <a:rPr sz="2000" dirty="0">
                <a:latin typeface="Carlito"/>
                <a:cs typeface="Carlito"/>
              </a:rPr>
              <a:t>and </a:t>
            </a:r>
            <a:r>
              <a:rPr sz="2000" spc="-5" dirty="0">
                <a:latin typeface="Carlito"/>
                <a:cs typeface="Carlito"/>
              </a:rPr>
              <a:t>low undesirable impurity</a:t>
            </a:r>
            <a:r>
              <a:rPr sz="2000" spc="254" dirty="0">
                <a:latin typeface="Carlito"/>
                <a:cs typeface="Carlito"/>
              </a:rPr>
              <a:t> </a:t>
            </a:r>
            <a:r>
              <a:rPr sz="2000" spc="-10" dirty="0">
                <a:latin typeface="Carlito"/>
                <a:cs typeface="Carlito"/>
              </a:rPr>
              <a:t>concentration.</a:t>
            </a:r>
            <a:endParaRPr sz="2000" dirty="0">
              <a:latin typeface="Carlito"/>
              <a:cs typeface="Carlito"/>
            </a:endParaRPr>
          </a:p>
          <a:p>
            <a:pPr marL="241300" indent="-228600">
              <a:lnSpc>
                <a:spcPct val="100000"/>
              </a:lnSpc>
              <a:spcBef>
                <a:spcPts val="755"/>
              </a:spcBef>
              <a:buFont typeface="Arial"/>
              <a:buChar char="•"/>
              <a:tabLst>
                <a:tab pos="240665" algn="l"/>
                <a:tab pos="241300" algn="l"/>
              </a:tabLst>
            </a:pPr>
            <a:r>
              <a:rPr sz="2000" dirty="0">
                <a:latin typeface="Carlito"/>
                <a:cs typeface="Carlito"/>
              </a:rPr>
              <a:t>τ </a:t>
            </a:r>
            <a:r>
              <a:rPr sz="2000" spc="-5" dirty="0">
                <a:latin typeface="Carlito"/>
                <a:cs typeface="Carlito"/>
              </a:rPr>
              <a:t>varies between </a:t>
            </a:r>
            <a:r>
              <a:rPr sz="2000" dirty="0">
                <a:latin typeface="Carlito"/>
                <a:cs typeface="Carlito"/>
              </a:rPr>
              <a:t>ns </a:t>
            </a:r>
            <a:r>
              <a:rPr sz="2000" spc="-10" dirty="0">
                <a:latin typeface="Carlito"/>
                <a:cs typeface="Carlito"/>
              </a:rPr>
              <a:t>to </a:t>
            </a:r>
            <a:r>
              <a:rPr sz="2000" spc="-5" dirty="0">
                <a:latin typeface="Carlito"/>
                <a:cs typeface="Carlito"/>
              </a:rPr>
              <a:t>ms.</a:t>
            </a:r>
            <a:endParaRPr sz="2000" dirty="0">
              <a:latin typeface="Carlito"/>
              <a:cs typeface="Carlito"/>
            </a:endParaRPr>
          </a:p>
          <a:p>
            <a:pPr marL="241300" indent="-228600">
              <a:lnSpc>
                <a:spcPct val="100000"/>
              </a:lnSpc>
              <a:spcBef>
                <a:spcPts val="760"/>
              </a:spcBef>
              <a:buFont typeface="Arial"/>
              <a:buChar char="•"/>
              <a:tabLst>
                <a:tab pos="240665" algn="l"/>
                <a:tab pos="241300" algn="l"/>
              </a:tabLst>
            </a:pPr>
            <a:r>
              <a:rPr sz="2000" dirty="0">
                <a:latin typeface="Carlito"/>
                <a:cs typeface="Carlito"/>
              </a:rPr>
              <a:t>Si </a:t>
            </a:r>
            <a:r>
              <a:rPr sz="2000" spc="-5" dirty="0">
                <a:latin typeface="Carlito"/>
                <a:cs typeface="Carlito"/>
              </a:rPr>
              <a:t>with </a:t>
            </a:r>
            <a:r>
              <a:rPr sz="2000" dirty="0">
                <a:latin typeface="Carlito"/>
                <a:cs typeface="Carlito"/>
              </a:rPr>
              <a:t>τ </a:t>
            </a:r>
            <a:r>
              <a:rPr sz="2000" spc="-10" dirty="0">
                <a:latin typeface="Carlito"/>
                <a:cs typeface="Carlito"/>
              </a:rPr>
              <a:t>more </a:t>
            </a:r>
            <a:r>
              <a:rPr sz="2000" dirty="0">
                <a:latin typeface="Carlito"/>
                <a:cs typeface="Carlito"/>
              </a:rPr>
              <a:t>than a </a:t>
            </a:r>
            <a:r>
              <a:rPr sz="2000" spc="-20" dirty="0">
                <a:latin typeface="Carlito"/>
                <a:cs typeface="Carlito"/>
              </a:rPr>
              <a:t>few </a:t>
            </a:r>
            <a:r>
              <a:rPr sz="2000" spc="-5" dirty="0">
                <a:latin typeface="Carlito"/>
                <a:cs typeface="Carlito"/>
              </a:rPr>
              <a:t>tens of </a:t>
            </a:r>
            <a:r>
              <a:rPr sz="2000" dirty="0">
                <a:latin typeface="Carlito"/>
                <a:cs typeface="Carlito"/>
              </a:rPr>
              <a:t>μs </a:t>
            </a:r>
            <a:r>
              <a:rPr sz="2000" spc="-5" dirty="0">
                <a:latin typeface="Carlito"/>
                <a:cs typeface="Carlito"/>
              </a:rPr>
              <a:t>is </a:t>
            </a:r>
            <a:r>
              <a:rPr sz="2000" spc="-10" dirty="0">
                <a:latin typeface="Carlito"/>
                <a:cs typeface="Carlito"/>
              </a:rPr>
              <a:t>considered </a:t>
            </a:r>
            <a:r>
              <a:rPr sz="2000" dirty="0">
                <a:latin typeface="Carlito"/>
                <a:cs typeface="Carlito"/>
              </a:rPr>
              <a:t>a good </a:t>
            </a:r>
            <a:r>
              <a:rPr sz="2000" spc="-10" dirty="0">
                <a:latin typeface="Carlito"/>
                <a:cs typeface="Carlito"/>
              </a:rPr>
              <a:t>material </a:t>
            </a:r>
            <a:r>
              <a:rPr sz="2000" spc="-15" dirty="0">
                <a:latin typeface="Carlito"/>
                <a:cs typeface="Carlito"/>
              </a:rPr>
              <a:t>for </a:t>
            </a:r>
            <a:r>
              <a:rPr sz="2000" spc="-5" dirty="0">
                <a:latin typeface="Carlito"/>
                <a:cs typeface="Carlito"/>
              </a:rPr>
              <a:t>solar</a:t>
            </a:r>
            <a:r>
              <a:rPr sz="2000" spc="60" dirty="0">
                <a:latin typeface="Carlito"/>
                <a:cs typeface="Carlito"/>
              </a:rPr>
              <a:t> </a:t>
            </a:r>
            <a:r>
              <a:rPr sz="2000" dirty="0">
                <a:latin typeface="Carlito"/>
                <a:cs typeface="Carlito"/>
              </a:rPr>
              <a:t>cell.</a:t>
            </a:r>
          </a:p>
        </p:txBody>
      </p:sp>
    </p:spTree>
    <p:extLst>
      <p:ext uri="{BB962C8B-B14F-4D97-AF65-F5344CB8AC3E}">
        <p14:creationId xmlns:p14="http://schemas.microsoft.com/office/powerpoint/2010/main" val="479404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7145" y="600201"/>
            <a:ext cx="4875530" cy="574040"/>
          </a:xfrm>
          <a:prstGeom prst="rect">
            <a:avLst/>
          </a:prstGeom>
        </p:spPr>
        <p:txBody>
          <a:bodyPr vert="horz" wrap="square" lIns="0" tIns="12700" rIns="0" bIns="0" rtlCol="0">
            <a:spAutoFit/>
          </a:bodyPr>
          <a:lstStyle/>
          <a:p>
            <a:pPr marL="12700">
              <a:lnSpc>
                <a:spcPct val="100000"/>
              </a:lnSpc>
              <a:spcBef>
                <a:spcPts val="100"/>
              </a:spcBef>
            </a:pPr>
            <a:r>
              <a:rPr sz="3600" b="0" spc="-90" dirty="0">
                <a:solidFill>
                  <a:schemeClr val="tx1"/>
                </a:solidFill>
                <a:latin typeface="Trebuchet MS"/>
                <a:cs typeface="Trebuchet MS"/>
              </a:rPr>
              <a:t>Types </a:t>
            </a:r>
            <a:r>
              <a:rPr sz="3600" b="0" dirty="0">
                <a:solidFill>
                  <a:schemeClr val="tx1"/>
                </a:solidFill>
                <a:latin typeface="Trebuchet MS"/>
                <a:cs typeface="Trebuchet MS"/>
              </a:rPr>
              <a:t>of</a:t>
            </a:r>
            <a:r>
              <a:rPr sz="3600" b="0" spc="40" dirty="0">
                <a:solidFill>
                  <a:schemeClr val="tx1"/>
                </a:solidFill>
                <a:latin typeface="Trebuchet MS"/>
                <a:cs typeface="Trebuchet MS"/>
              </a:rPr>
              <a:t> </a:t>
            </a:r>
            <a:r>
              <a:rPr sz="3600" b="0" spc="-15" dirty="0">
                <a:solidFill>
                  <a:schemeClr val="tx1"/>
                </a:solidFill>
                <a:latin typeface="Trebuchet MS"/>
                <a:cs typeface="Trebuchet MS"/>
              </a:rPr>
              <a:t>Recombination</a:t>
            </a:r>
            <a:endParaRPr sz="3600" dirty="0">
              <a:solidFill>
                <a:schemeClr val="tx1"/>
              </a:solidFill>
              <a:latin typeface="Trebuchet MS"/>
              <a:cs typeface="Trebuchet MS"/>
            </a:endParaRPr>
          </a:p>
        </p:txBody>
      </p:sp>
      <p:sp>
        <p:nvSpPr>
          <p:cNvPr id="3" name="object 3"/>
          <p:cNvSpPr txBox="1"/>
          <p:nvPr/>
        </p:nvSpPr>
        <p:spPr>
          <a:xfrm>
            <a:off x="1256530" y="1444582"/>
            <a:ext cx="9534525" cy="4302460"/>
          </a:xfrm>
          <a:prstGeom prst="rect">
            <a:avLst/>
          </a:prstGeom>
        </p:spPr>
        <p:txBody>
          <a:bodyPr vert="horz" wrap="square" lIns="0" tIns="107950" rIns="0" bIns="0" rtlCol="0">
            <a:spAutoFit/>
          </a:bodyPr>
          <a:lstStyle/>
          <a:p>
            <a:pPr marL="279400" indent="-228600">
              <a:lnSpc>
                <a:spcPct val="100000"/>
              </a:lnSpc>
              <a:spcBef>
                <a:spcPts val="850"/>
              </a:spcBef>
              <a:buFont typeface="Arial"/>
              <a:buChar char="•"/>
              <a:tabLst>
                <a:tab pos="278765" algn="l"/>
                <a:tab pos="279400" algn="l"/>
              </a:tabLst>
            </a:pPr>
            <a:r>
              <a:rPr sz="2000" dirty="0">
                <a:latin typeface="Carlito"/>
                <a:cs typeface="Carlito"/>
              </a:rPr>
              <a:t>All </a:t>
            </a:r>
            <a:r>
              <a:rPr sz="2000" spc="-5" dirty="0">
                <a:latin typeface="Carlito"/>
                <a:cs typeface="Carlito"/>
              </a:rPr>
              <a:t>of </a:t>
            </a:r>
            <a:r>
              <a:rPr sz="2000" dirty="0">
                <a:latin typeface="Carlito"/>
                <a:cs typeface="Carlito"/>
              </a:rPr>
              <a:t>the </a:t>
            </a:r>
            <a:r>
              <a:rPr sz="2000" spc="-10" dirty="0">
                <a:latin typeface="Carlito"/>
                <a:cs typeface="Carlito"/>
              </a:rPr>
              <a:t>following </a:t>
            </a:r>
            <a:r>
              <a:rPr sz="2000" spc="-5" dirty="0">
                <a:latin typeface="Carlito"/>
                <a:cs typeface="Carlito"/>
              </a:rPr>
              <a:t>can occur in</a:t>
            </a:r>
            <a:r>
              <a:rPr sz="2000" dirty="0">
                <a:latin typeface="Carlito"/>
                <a:cs typeface="Carlito"/>
              </a:rPr>
              <a:t> </a:t>
            </a:r>
            <a:r>
              <a:rPr sz="2000" spc="-10" dirty="0">
                <a:latin typeface="Carlito"/>
                <a:cs typeface="Carlito"/>
              </a:rPr>
              <a:t>parallel</a:t>
            </a:r>
            <a:endParaRPr sz="2000" dirty="0">
              <a:latin typeface="Carlito"/>
              <a:cs typeface="Carlito"/>
            </a:endParaRPr>
          </a:p>
          <a:p>
            <a:pPr marL="50800">
              <a:lnSpc>
                <a:spcPct val="100000"/>
              </a:lnSpc>
              <a:spcBef>
                <a:spcPts val="755"/>
              </a:spcBef>
              <a:tabLst>
                <a:tab pos="508000" algn="l"/>
              </a:tabLst>
            </a:pPr>
            <a:r>
              <a:rPr sz="2000" dirty="0">
                <a:latin typeface="Carlito"/>
                <a:cs typeface="Carlito"/>
              </a:rPr>
              <a:t>(1)	Band </a:t>
            </a:r>
            <a:r>
              <a:rPr sz="2000" spc="-10" dirty="0">
                <a:latin typeface="Carlito"/>
                <a:cs typeface="Carlito"/>
              </a:rPr>
              <a:t>to </a:t>
            </a:r>
            <a:r>
              <a:rPr sz="2000" dirty="0">
                <a:latin typeface="Carlito"/>
                <a:cs typeface="Carlito"/>
              </a:rPr>
              <a:t>Band</a:t>
            </a:r>
            <a:r>
              <a:rPr sz="2000" spc="-35" dirty="0">
                <a:latin typeface="Carlito"/>
                <a:cs typeface="Carlito"/>
              </a:rPr>
              <a:t> </a:t>
            </a:r>
            <a:r>
              <a:rPr sz="2000" spc="-10" dirty="0">
                <a:latin typeface="Carlito"/>
                <a:cs typeface="Carlito"/>
              </a:rPr>
              <a:t>Recombination:</a:t>
            </a:r>
            <a:endParaRPr sz="2000" dirty="0">
              <a:latin typeface="Carlito"/>
              <a:cs typeface="Carlito"/>
            </a:endParaRPr>
          </a:p>
          <a:p>
            <a:pPr marL="279400" marR="43180" indent="-228600">
              <a:lnSpc>
                <a:spcPts val="2160"/>
              </a:lnSpc>
              <a:spcBef>
                <a:spcPts val="1045"/>
              </a:spcBef>
              <a:buFont typeface="Arial"/>
              <a:buChar char="•"/>
              <a:tabLst>
                <a:tab pos="278765" algn="l"/>
                <a:tab pos="279400" algn="l"/>
              </a:tabLst>
            </a:pPr>
            <a:r>
              <a:rPr sz="2000" spc="-5" dirty="0">
                <a:latin typeface="Carlito"/>
                <a:cs typeface="Carlito"/>
              </a:rPr>
              <a:t>In this </a:t>
            </a:r>
            <a:r>
              <a:rPr sz="2000" spc="-10" dirty="0">
                <a:latin typeface="Carlito"/>
                <a:cs typeface="Carlito"/>
              </a:rPr>
              <a:t>process </a:t>
            </a:r>
            <a:r>
              <a:rPr sz="2000" spc="-15" dirty="0">
                <a:latin typeface="Carlito"/>
                <a:cs typeface="Carlito"/>
              </a:rPr>
              <a:t>excited </a:t>
            </a:r>
            <a:r>
              <a:rPr sz="2000" spc="-5" dirty="0">
                <a:latin typeface="Carlito"/>
                <a:cs typeface="Carlito"/>
              </a:rPr>
              <a:t>electron </a:t>
            </a:r>
            <a:r>
              <a:rPr sz="2000" spc="-10" dirty="0">
                <a:latin typeface="Carlito"/>
                <a:cs typeface="Carlito"/>
              </a:rPr>
              <a:t>falls </a:t>
            </a:r>
            <a:r>
              <a:rPr sz="2000" dirty="0">
                <a:latin typeface="Carlito"/>
                <a:cs typeface="Carlito"/>
              </a:rPr>
              <a:t>back </a:t>
            </a:r>
            <a:r>
              <a:rPr sz="2000" spc="-5" dirty="0">
                <a:latin typeface="Carlito"/>
                <a:cs typeface="Carlito"/>
              </a:rPr>
              <a:t>directlyfrom CB </a:t>
            </a:r>
            <a:r>
              <a:rPr sz="2000" spc="-15" dirty="0">
                <a:latin typeface="Carlito"/>
                <a:cs typeface="Carlito"/>
              </a:rPr>
              <a:t>to </a:t>
            </a:r>
            <a:r>
              <a:rPr sz="2000" dirty="0">
                <a:latin typeface="Carlito"/>
                <a:cs typeface="Carlito"/>
              </a:rPr>
              <a:t>VB &amp; </a:t>
            </a:r>
            <a:r>
              <a:rPr sz="2000" spc="-10" dirty="0">
                <a:latin typeface="Carlito"/>
                <a:cs typeface="Carlito"/>
              </a:rPr>
              <a:t>reoccupy </a:t>
            </a:r>
            <a:r>
              <a:rPr sz="2000" spc="-5" dirty="0">
                <a:latin typeface="Carlito"/>
                <a:cs typeface="Carlito"/>
              </a:rPr>
              <a:t>the empty  </a:t>
            </a:r>
            <a:r>
              <a:rPr sz="2000" spc="-20" dirty="0">
                <a:latin typeface="Carlito"/>
                <a:cs typeface="Carlito"/>
              </a:rPr>
              <a:t>state </a:t>
            </a:r>
            <a:r>
              <a:rPr sz="2000" dirty="0">
                <a:latin typeface="Carlito"/>
                <a:cs typeface="Carlito"/>
              </a:rPr>
              <a:t>(hole). </a:t>
            </a:r>
            <a:r>
              <a:rPr sz="2000" spc="-5" dirty="0">
                <a:latin typeface="Carlito"/>
                <a:cs typeface="Carlito"/>
              </a:rPr>
              <a:t>In </a:t>
            </a:r>
            <a:r>
              <a:rPr sz="2000" dirty="0">
                <a:latin typeface="Carlito"/>
                <a:cs typeface="Carlito"/>
              </a:rPr>
              <a:t>the </a:t>
            </a:r>
            <a:r>
              <a:rPr sz="2000" spc="-10" dirty="0">
                <a:latin typeface="Carlito"/>
                <a:cs typeface="Carlito"/>
              </a:rPr>
              <a:t>process </a:t>
            </a:r>
            <a:r>
              <a:rPr sz="2000" spc="-5" dirty="0">
                <a:latin typeface="Carlito"/>
                <a:cs typeface="Carlito"/>
              </a:rPr>
              <a:t>it releases </a:t>
            </a:r>
            <a:r>
              <a:rPr sz="2000" dirty="0">
                <a:latin typeface="Carlito"/>
                <a:cs typeface="Carlito"/>
              </a:rPr>
              <a:t>its </a:t>
            </a:r>
            <a:r>
              <a:rPr sz="2000" spc="-5" dirty="0">
                <a:latin typeface="Carlito"/>
                <a:cs typeface="Carlito"/>
              </a:rPr>
              <a:t>energy in </a:t>
            </a:r>
            <a:r>
              <a:rPr sz="2000" dirty="0">
                <a:latin typeface="Carlito"/>
                <a:cs typeface="Carlito"/>
              </a:rPr>
              <a:t>the </a:t>
            </a:r>
            <a:r>
              <a:rPr sz="2000" spc="-15" dirty="0">
                <a:latin typeface="Carlito"/>
                <a:cs typeface="Carlito"/>
              </a:rPr>
              <a:t>form </a:t>
            </a:r>
            <a:r>
              <a:rPr sz="2000" spc="-5" dirty="0">
                <a:latin typeface="Carlito"/>
                <a:cs typeface="Carlito"/>
              </a:rPr>
              <a:t>of </a:t>
            </a:r>
            <a:r>
              <a:rPr sz="2000" dirty="0">
                <a:latin typeface="Carlito"/>
                <a:cs typeface="Carlito"/>
              </a:rPr>
              <a:t>a</a:t>
            </a:r>
            <a:r>
              <a:rPr sz="2000" spc="95" dirty="0">
                <a:latin typeface="Carlito"/>
                <a:cs typeface="Carlito"/>
              </a:rPr>
              <a:t> </a:t>
            </a:r>
            <a:r>
              <a:rPr sz="2000" spc="-5" dirty="0">
                <a:latin typeface="Carlito"/>
                <a:cs typeface="Carlito"/>
              </a:rPr>
              <a:t>photon.</a:t>
            </a:r>
            <a:endParaRPr sz="2000" dirty="0">
              <a:latin typeface="Carlito"/>
              <a:cs typeface="Carlito"/>
            </a:endParaRPr>
          </a:p>
          <a:p>
            <a:pPr marL="50800">
              <a:lnSpc>
                <a:spcPct val="100000"/>
              </a:lnSpc>
              <a:spcBef>
                <a:spcPts val="720"/>
              </a:spcBef>
            </a:pPr>
            <a:r>
              <a:rPr sz="2000" dirty="0">
                <a:latin typeface="Carlito"/>
                <a:cs typeface="Carlito"/>
              </a:rPr>
              <a:t>(2) </a:t>
            </a:r>
            <a:r>
              <a:rPr sz="2000" spc="-40" dirty="0">
                <a:latin typeface="Carlito"/>
                <a:cs typeface="Carlito"/>
              </a:rPr>
              <a:t>Trap </a:t>
            </a:r>
            <a:r>
              <a:rPr sz="2000" spc="-10" dirty="0">
                <a:latin typeface="Carlito"/>
                <a:cs typeface="Carlito"/>
              </a:rPr>
              <a:t>Assisted</a:t>
            </a:r>
            <a:r>
              <a:rPr sz="2000" spc="50" dirty="0">
                <a:latin typeface="Carlito"/>
                <a:cs typeface="Carlito"/>
              </a:rPr>
              <a:t> </a:t>
            </a:r>
            <a:r>
              <a:rPr sz="2000" spc="-10" dirty="0">
                <a:latin typeface="Carlito"/>
                <a:cs typeface="Carlito"/>
              </a:rPr>
              <a:t>Recombination:</a:t>
            </a:r>
            <a:endParaRPr sz="2000" dirty="0">
              <a:latin typeface="Carlito"/>
              <a:cs typeface="Carlito"/>
            </a:endParaRPr>
          </a:p>
          <a:p>
            <a:pPr marL="279400" indent="-228600">
              <a:lnSpc>
                <a:spcPct val="100000"/>
              </a:lnSpc>
              <a:spcBef>
                <a:spcPts val="760"/>
              </a:spcBef>
              <a:buFont typeface="Arial"/>
              <a:buChar char="•"/>
              <a:tabLst>
                <a:tab pos="278765" algn="l"/>
                <a:tab pos="279400" algn="l"/>
              </a:tabLst>
            </a:pPr>
            <a:r>
              <a:rPr sz="2000" spc="-5" dirty="0">
                <a:latin typeface="Carlito"/>
                <a:cs typeface="Carlito"/>
              </a:rPr>
              <a:t>Impurities </a:t>
            </a:r>
            <a:r>
              <a:rPr sz="2000" dirty="0">
                <a:latin typeface="Carlito"/>
                <a:cs typeface="Carlito"/>
              </a:rPr>
              <a:t>&amp; </a:t>
            </a:r>
            <a:r>
              <a:rPr sz="2000" spc="-10" dirty="0">
                <a:latin typeface="Carlito"/>
                <a:cs typeface="Carlito"/>
              </a:rPr>
              <a:t>structural defects </a:t>
            </a:r>
            <a:r>
              <a:rPr sz="2000" spc="-5" dirty="0">
                <a:latin typeface="Carlito"/>
                <a:cs typeface="Carlito"/>
              </a:rPr>
              <a:t>in </a:t>
            </a:r>
            <a:r>
              <a:rPr sz="2000" dirty="0">
                <a:latin typeface="Carlito"/>
                <a:cs typeface="Carlito"/>
              </a:rPr>
              <a:t>a </a:t>
            </a:r>
            <a:r>
              <a:rPr sz="2000" spc="-10" dirty="0">
                <a:latin typeface="Carlito"/>
                <a:cs typeface="Carlito"/>
              </a:rPr>
              <a:t>material give </a:t>
            </a:r>
            <a:r>
              <a:rPr sz="2000" spc="-5" dirty="0">
                <a:latin typeface="Carlito"/>
                <a:cs typeface="Carlito"/>
              </a:rPr>
              <a:t>rise </a:t>
            </a:r>
            <a:r>
              <a:rPr sz="2000" spc="-15" dirty="0">
                <a:latin typeface="Carlito"/>
                <a:cs typeface="Carlito"/>
              </a:rPr>
              <a:t>to </a:t>
            </a:r>
            <a:r>
              <a:rPr sz="2000" spc="-5" dirty="0">
                <a:latin typeface="Carlito"/>
                <a:cs typeface="Carlito"/>
              </a:rPr>
              <a:t>energy </a:t>
            </a:r>
            <a:r>
              <a:rPr sz="2000" spc="-10" dirty="0">
                <a:latin typeface="Carlito"/>
                <a:cs typeface="Carlito"/>
              </a:rPr>
              <a:t>levels </a:t>
            </a:r>
            <a:r>
              <a:rPr sz="2000" dirty="0">
                <a:latin typeface="Carlito"/>
                <a:cs typeface="Carlito"/>
              </a:rPr>
              <a:t>within the</a:t>
            </a:r>
            <a:r>
              <a:rPr sz="2000" spc="254" dirty="0">
                <a:latin typeface="Carlito"/>
                <a:cs typeface="Carlito"/>
              </a:rPr>
              <a:t> </a:t>
            </a:r>
            <a:r>
              <a:rPr sz="2000" spc="-5" dirty="0">
                <a:latin typeface="Carlito"/>
                <a:cs typeface="Carlito"/>
              </a:rPr>
              <a:t>bandgap.</a:t>
            </a:r>
            <a:endParaRPr sz="2000" dirty="0">
              <a:latin typeface="Carlito"/>
              <a:cs typeface="Carlito"/>
            </a:endParaRPr>
          </a:p>
          <a:p>
            <a:pPr marL="279400" marR="45720" indent="-228600">
              <a:lnSpc>
                <a:spcPts val="2160"/>
              </a:lnSpc>
              <a:spcBef>
                <a:spcPts val="1040"/>
              </a:spcBef>
              <a:buFont typeface="Arial"/>
              <a:buChar char="•"/>
              <a:tabLst>
                <a:tab pos="278765" algn="l"/>
                <a:tab pos="279400" algn="l"/>
              </a:tabLst>
            </a:pPr>
            <a:r>
              <a:rPr sz="2000" spc="-5" dirty="0">
                <a:latin typeface="Carlito"/>
                <a:cs typeface="Carlito"/>
              </a:rPr>
              <a:t>These energy </a:t>
            </a:r>
            <a:r>
              <a:rPr sz="2000" spc="-10" dirty="0">
                <a:latin typeface="Carlito"/>
                <a:cs typeface="Carlito"/>
              </a:rPr>
              <a:t>levels, </a:t>
            </a:r>
            <a:r>
              <a:rPr sz="2000" dirty="0">
                <a:latin typeface="Carlito"/>
                <a:cs typeface="Carlito"/>
              </a:rPr>
              <a:t>which </a:t>
            </a:r>
            <a:r>
              <a:rPr sz="2000" spc="-10" dirty="0">
                <a:latin typeface="Carlito"/>
                <a:cs typeface="Carlito"/>
              </a:rPr>
              <a:t>are </a:t>
            </a:r>
            <a:r>
              <a:rPr sz="2000" dirty="0">
                <a:latin typeface="Carlito"/>
                <a:cs typeface="Carlito"/>
              </a:rPr>
              <a:t>closed </a:t>
            </a:r>
            <a:r>
              <a:rPr sz="2000" spc="-20" dirty="0">
                <a:latin typeface="Carlito"/>
                <a:cs typeface="Carlito"/>
              </a:rPr>
              <a:t>gto </a:t>
            </a:r>
            <a:r>
              <a:rPr sz="2000" spc="-10" dirty="0">
                <a:latin typeface="Carlito"/>
                <a:cs typeface="Carlito"/>
              </a:rPr>
              <a:t>energy </a:t>
            </a:r>
            <a:r>
              <a:rPr sz="2000" dirty="0">
                <a:latin typeface="Carlito"/>
                <a:cs typeface="Carlito"/>
              </a:rPr>
              <a:t>band </a:t>
            </a:r>
            <a:r>
              <a:rPr sz="2000" spc="-10" dirty="0">
                <a:latin typeface="Carlito"/>
                <a:cs typeface="Carlito"/>
              </a:rPr>
              <a:t>edges </a:t>
            </a:r>
            <a:r>
              <a:rPr sz="2000" spc="-5" dirty="0">
                <a:latin typeface="Carlito"/>
                <a:cs typeface="Carlito"/>
              </a:rPr>
              <a:t>(E</a:t>
            </a:r>
            <a:r>
              <a:rPr sz="1950" spc="-7" baseline="-21367" dirty="0">
                <a:latin typeface="Carlito"/>
                <a:cs typeface="Carlito"/>
              </a:rPr>
              <a:t>c </a:t>
            </a:r>
            <a:r>
              <a:rPr sz="2000" dirty="0">
                <a:latin typeface="Carlito"/>
                <a:cs typeface="Carlito"/>
              </a:rPr>
              <a:t>&amp; </a:t>
            </a:r>
            <a:r>
              <a:rPr sz="2000" spc="-15" dirty="0">
                <a:latin typeface="Carlito"/>
                <a:cs typeface="Carlito"/>
              </a:rPr>
              <a:t>E</a:t>
            </a:r>
            <a:r>
              <a:rPr sz="1950" spc="-22" baseline="-21367" dirty="0">
                <a:latin typeface="Carlito"/>
                <a:cs typeface="Carlito"/>
              </a:rPr>
              <a:t>v</a:t>
            </a:r>
            <a:r>
              <a:rPr sz="2000" spc="-15" dirty="0">
                <a:latin typeface="Carlito"/>
                <a:cs typeface="Carlito"/>
              </a:rPr>
              <a:t>) </a:t>
            </a:r>
            <a:r>
              <a:rPr sz="2000" spc="-5" dirty="0">
                <a:latin typeface="Carlito"/>
                <a:cs typeface="Carlito"/>
              </a:rPr>
              <a:t>do not </a:t>
            </a:r>
            <a:r>
              <a:rPr sz="2000" spc="-10" dirty="0">
                <a:latin typeface="Carlito"/>
                <a:cs typeface="Carlito"/>
              </a:rPr>
              <a:t>contribute  </a:t>
            </a:r>
            <a:r>
              <a:rPr sz="2000" spc="-15" dirty="0">
                <a:latin typeface="Carlito"/>
                <a:cs typeface="Carlito"/>
              </a:rPr>
              <a:t>to </a:t>
            </a:r>
            <a:r>
              <a:rPr sz="2000" dirty="0">
                <a:latin typeface="Carlito"/>
                <a:cs typeface="Carlito"/>
              </a:rPr>
              <a:t>the </a:t>
            </a:r>
            <a:r>
              <a:rPr sz="2000" spc="-10" dirty="0">
                <a:latin typeface="Carlito"/>
                <a:cs typeface="Carlito"/>
              </a:rPr>
              <a:t>recombination </a:t>
            </a:r>
            <a:r>
              <a:rPr sz="2000" spc="-5" dirty="0">
                <a:latin typeface="Carlito"/>
                <a:cs typeface="Carlito"/>
              </a:rPr>
              <a:t>of</a:t>
            </a:r>
            <a:r>
              <a:rPr sz="2000" spc="10" dirty="0">
                <a:latin typeface="Carlito"/>
                <a:cs typeface="Carlito"/>
              </a:rPr>
              <a:t> </a:t>
            </a:r>
            <a:r>
              <a:rPr sz="2000" spc="-5" dirty="0">
                <a:latin typeface="Carlito"/>
                <a:cs typeface="Carlito"/>
              </a:rPr>
              <a:t>charges.</a:t>
            </a:r>
            <a:endParaRPr sz="2000" dirty="0">
              <a:latin typeface="Carlito"/>
              <a:cs typeface="Carlito"/>
            </a:endParaRPr>
          </a:p>
          <a:p>
            <a:pPr marL="279400" indent="-228600">
              <a:lnSpc>
                <a:spcPts val="2280"/>
              </a:lnSpc>
              <a:spcBef>
                <a:spcPts val="725"/>
              </a:spcBef>
              <a:buFont typeface="Arial"/>
              <a:buChar char="•"/>
              <a:tabLst>
                <a:tab pos="278765" algn="l"/>
                <a:tab pos="279400" algn="l"/>
              </a:tabLst>
            </a:pPr>
            <a:r>
              <a:rPr sz="2000" dirty="0">
                <a:latin typeface="Carlito"/>
                <a:cs typeface="Carlito"/>
              </a:rPr>
              <a:t>But</a:t>
            </a:r>
            <a:r>
              <a:rPr sz="2000" spc="95" dirty="0">
                <a:latin typeface="Carlito"/>
                <a:cs typeface="Carlito"/>
              </a:rPr>
              <a:t> </a:t>
            </a:r>
            <a:r>
              <a:rPr sz="2000" dirty="0">
                <a:latin typeface="Carlito"/>
                <a:cs typeface="Carlito"/>
              </a:rPr>
              <a:t>the</a:t>
            </a:r>
            <a:r>
              <a:rPr sz="2000" spc="80" dirty="0">
                <a:latin typeface="Carlito"/>
                <a:cs typeface="Carlito"/>
              </a:rPr>
              <a:t> </a:t>
            </a:r>
            <a:r>
              <a:rPr sz="2000" spc="-5" dirty="0">
                <a:latin typeface="Carlito"/>
                <a:cs typeface="Carlito"/>
              </a:rPr>
              <a:t>energy</a:t>
            </a:r>
            <a:r>
              <a:rPr sz="2000" spc="85" dirty="0">
                <a:latin typeface="Carlito"/>
                <a:cs typeface="Carlito"/>
              </a:rPr>
              <a:t> </a:t>
            </a:r>
            <a:r>
              <a:rPr sz="2000" spc="-10" dirty="0">
                <a:latin typeface="Carlito"/>
                <a:cs typeface="Carlito"/>
              </a:rPr>
              <a:t>levels</a:t>
            </a:r>
            <a:r>
              <a:rPr sz="2000" spc="80" dirty="0">
                <a:latin typeface="Carlito"/>
                <a:cs typeface="Carlito"/>
              </a:rPr>
              <a:t> </a:t>
            </a:r>
            <a:r>
              <a:rPr sz="2000" spc="-5" dirty="0">
                <a:latin typeface="Carlito"/>
                <a:cs typeface="Carlito"/>
              </a:rPr>
              <a:t>which</a:t>
            </a:r>
            <a:r>
              <a:rPr sz="2000" spc="100" dirty="0">
                <a:latin typeface="Carlito"/>
                <a:cs typeface="Carlito"/>
              </a:rPr>
              <a:t> </a:t>
            </a:r>
            <a:r>
              <a:rPr sz="2000" spc="-5" dirty="0">
                <a:latin typeface="Carlito"/>
                <a:cs typeface="Carlito"/>
              </a:rPr>
              <a:t>lie</a:t>
            </a:r>
            <a:r>
              <a:rPr sz="2000" spc="95" dirty="0">
                <a:latin typeface="Carlito"/>
                <a:cs typeface="Carlito"/>
              </a:rPr>
              <a:t> </a:t>
            </a:r>
            <a:r>
              <a:rPr sz="2000" spc="-5" dirty="0">
                <a:latin typeface="Carlito"/>
                <a:cs typeface="Carlito"/>
              </a:rPr>
              <a:t>near</a:t>
            </a:r>
            <a:r>
              <a:rPr sz="2000" spc="90" dirty="0">
                <a:latin typeface="Carlito"/>
                <a:cs typeface="Carlito"/>
              </a:rPr>
              <a:t> </a:t>
            </a:r>
            <a:r>
              <a:rPr sz="2000" dirty="0">
                <a:latin typeface="Carlito"/>
                <a:cs typeface="Carlito"/>
              </a:rPr>
              <a:t>the</a:t>
            </a:r>
            <a:r>
              <a:rPr sz="2000" spc="95" dirty="0">
                <a:latin typeface="Carlito"/>
                <a:cs typeface="Carlito"/>
              </a:rPr>
              <a:t> </a:t>
            </a:r>
            <a:r>
              <a:rPr sz="2000" dirty="0">
                <a:latin typeface="Carlito"/>
                <a:cs typeface="Carlito"/>
              </a:rPr>
              <a:t>middle</a:t>
            </a:r>
            <a:r>
              <a:rPr sz="2000" spc="80" dirty="0">
                <a:latin typeface="Carlito"/>
                <a:cs typeface="Carlito"/>
              </a:rPr>
              <a:t> </a:t>
            </a:r>
            <a:r>
              <a:rPr sz="2000" dirty="0">
                <a:latin typeface="Carlito"/>
                <a:cs typeface="Carlito"/>
              </a:rPr>
              <a:t>of</a:t>
            </a:r>
            <a:r>
              <a:rPr sz="2000" spc="90" dirty="0">
                <a:latin typeface="Carlito"/>
                <a:cs typeface="Carlito"/>
              </a:rPr>
              <a:t> </a:t>
            </a:r>
            <a:r>
              <a:rPr sz="2000" dirty="0">
                <a:latin typeface="Carlito"/>
                <a:cs typeface="Carlito"/>
              </a:rPr>
              <a:t>the</a:t>
            </a:r>
            <a:r>
              <a:rPr sz="2000" spc="80" dirty="0">
                <a:latin typeface="Carlito"/>
                <a:cs typeface="Carlito"/>
              </a:rPr>
              <a:t> </a:t>
            </a:r>
            <a:r>
              <a:rPr sz="2000" spc="-10" dirty="0">
                <a:latin typeface="Carlito"/>
                <a:cs typeface="Carlito"/>
              </a:rPr>
              <a:t>bandgap</a:t>
            </a:r>
            <a:r>
              <a:rPr sz="2000" spc="85" dirty="0">
                <a:latin typeface="Carlito"/>
                <a:cs typeface="Carlito"/>
              </a:rPr>
              <a:t> </a:t>
            </a:r>
            <a:r>
              <a:rPr sz="2000" dirty="0">
                <a:latin typeface="Carlito"/>
                <a:cs typeface="Carlito"/>
              </a:rPr>
              <a:t>or</a:t>
            </a:r>
            <a:r>
              <a:rPr sz="2000" spc="90" dirty="0">
                <a:latin typeface="Carlito"/>
                <a:cs typeface="Carlito"/>
              </a:rPr>
              <a:t> </a:t>
            </a:r>
            <a:r>
              <a:rPr sz="2000" spc="-10" dirty="0">
                <a:latin typeface="Carlito"/>
                <a:cs typeface="Carlito"/>
              </a:rPr>
              <a:t>mid-gap</a:t>
            </a:r>
            <a:r>
              <a:rPr sz="2000" spc="90" dirty="0">
                <a:latin typeface="Carlito"/>
                <a:cs typeface="Carlito"/>
              </a:rPr>
              <a:t> </a:t>
            </a:r>
            <a:r>
              <a:rPr sz="2000" spc="-10" dirty="0">
                <a:latin typeface="Carlito"/>
                <a:cs typeface="Carlito"/>
              </a:rPr>
              <a:t>energy</a:t>
            </a:r>
            <a:r>
              <a:rPr sz="2000" spc="95" dirty="0">
                <a:latin typeface="Carlito"/>
                <a:cs typeface="Carlito"/>
              </a:rPr>
              <a:t> </a:t>
            </a:r>
            <a:r>
              <a:rPr sz="2000" spc="-10" dirty="0">
                <a:latin typeface="Carlito"/>
                <a:cs typeface="Carlito"/>
              </a:rPr>
              <a:t>levels</a:t>
            </a:r>
            <a:endParaRPr sz="2000" dirty="0">
              <a:latin typeface="Carlito"/>
              <a:cs typeface="Carlito"/>
            </a:endParaRPr>
          </a:p>
          <a:p>
            <a:pPr marL="279400">
              <a:lnSpc>
                <a:spcPts val="2280"/>
              </a:lnSpc>
            </a:pPr>
            <a:r>
              <a:rPr sz="2000" spc="-10" dirty="0">
                <a:latin typeface="Carlito"/>
                <a:cs typeface="Carlito"/>
              </a:rPr>
              <a:t>are very </a:t>
            </a:r>
            <a:r>
              <a:rPr sz="2000" spc="-15" dirty="0">
                <a:latin typeface="Carlito"/>
                <a:cs typeface="Carlito"/>
              </a:rPr>
              <a:t>effective </a:t>
            </a:r>
            <a:r>
              <a:rPr sz="2000" dirty="0">
                <a:latin typeface="Carlito"/>
                <a:cs typeface="Carlito"/>
              </a:rPr>
              <a:t>&amp; enhance the </a:t>
            </a:r>
            <a:r>
              <a:rPr sz="2000" spc="-5" dirty="0">
                <a:latin typeface="Carlito"/>
                <a:cs typeface="Carlito"/>
              </a:rPr>
              <a:t>carrier</a:t>
            </a:r>
            <a:r>
              <a:rPr sz="2000" spc="40" dirty="0">
                <a:latin typeface="Carlito"/>
                <a:cs typeface="Carlito"/>
              </a:rPr>
              <a:t> </a:t>
            </a:r>
            <a:r>
              <a:rPr sz="2000" spc="-5" dirty="0">
                <a:latin typeface="Carlito"/>
                <a:cs typeface="Carlito"/>
              </a:rPr>
              <a:t>recombination.</a:t>
            </a:r>
            <a:endParaRPr sz="2000" dirty="0">
              <a:latin typeface="Carlito"/>
              <a:cs typeface="Carlito"/>
            </a:endParaRPr>
          </a:p>
        </p:txBody>
      </p:sp>
    </p:spTree>
    <p:extLst>
      <p:ext uri="{BB962C8B-B14F-4D97-AF65-F5344CB8AC3E}">
        <p14:creationId xmlns:p14="http://schemas.microsoft.com/office/powerpoint/2010/main" val="672741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7590" y="678578"/>
            <a:ext cx="4875530" cy="574040"/>
          </a:xfrm>
          <a:prstGeom prst="rect">
            <a:avLst/>
          </a:prstGeom>
        </p:spPr>
        <p:txBody>
          <a:bodyPr vert="horz" wrap="square" lIns="0" tIns="12700" rIns="0" bIns="0" rtlCol="0">
            <a:spAutoFit/>
          </a:bodyPr>
          <a:lstStyle/>
          <a:p>
            <a:pPr marL="12700">
              <a:lnSpc>
                <a:spcPct val="100000"/>
              </a:lnSpc>
              <a:spcBef>
                <a:spcPts val="100"/>
              </a:spcBef>
            </a:pPr>
            <a:r>
              <a:rPr sz="3600" b="0" spc="-90" dirty="0">
                <a:solidFill>
                  <a:schemeClr val="tx1"/>
                </a:solidFill>
                <a:latin typeface="Trebuchet MS"/>
                <a:cs typeface="Trebuchet MS"/>
              </a:rPr>
              <a:t>Types </a:t>
            </a:r>
            <a:r>
              <a:rPr sz="3600" b="0" dirty="0">
                <a:solidFill>
                  <a:schemeClr val="tx1"/>
                </a:solidFill>
                <a:latin typeface="Trebuchet MS"/>
                <a:cs typeface="Trebuchet MS"/>
              </a:rPr>
              <a:t>of</a:t>
            </a:r>
            <a:r>
              <a:rPr sz="3600" b="0" spc="40" dirty="0">
                <a:solidFill>
                  <a:schemeClr val="tx1"/>
                </a:solidFill>
                <a:latin typeface="Trebuchet MS"/>
                <a:cs typeface="Trebuchet MS"/>
              </a:rPr>
              <a:t> </a:t>
            </a:r>
            <a:r>
              <a:rPr sz="3600" b="0" spc="-15" dirty="0">
                <a:solidFill>
                  <a:schemeClr val="tx1"/>
                </a:solidFill>
                <a:latin typeface="Trebuchet MS"/>
                <a:cs typeface="Trebuchet MS"/>
              </a:rPr>
              <a:t>Recombination</a:t>
            </a:r>
            <a:endParaRPr sz="3600" dirty="0">
              <a:solidFill>
                <a:schemeClr val="tx1"/>
              </a:solidFill>
              <a:latin typeface="Trebuchet MS"/>
              <a:cs typeface="Trebuchet MS"/>
            </a:endParaRPr>
          </a:p>
        </p:txBody>
      </p:sp>
      <p:sp>
        <p:nvSpPr>
          <p:cNvPr id="4" name="object 4"/>
          <p:cNvSpPr txBox="1"/>
          <p:nvPr/>
        </p:nvSpPr>
        <p:spPr>
          <a:xfrm>
            <a:off x="1085624" y="1689052"/>
            <a:ext cx="9458960" cy="1109278"/>
          </a:xfrm>
          <a:prstGeom prst="rect">
            <a:avLst/>
          </a:prstGeom>
        </p:spPr>
        <p:txBody>
          <a:bodyPr vert="horz" wrap="square" lIns="0" tIns="107950" rIns="0" bIns="0" rtlCol="0">
            <a:spAutoFit/>
          </a:bodyPr>
          <a:lstStyle/>
          <a:p>
            <a:pPr marL="241300" indent="-228600">
              <a:lnSpc>
                <a:spcPct val="100000"/>
              </a:lnSpc>
              <a:spcBef>
                <a:spcPts val="850"/>
              </a:spcBef>
              <a:buFont typeface="Arial"/>
              <a:buChar char="•"/>
              <a:tabLst>
                <a:tab pos="240665" algn="l"/>
                <a:tab pos="241300" algn="l"/>
              </a:tabLst>
            </a:pPr>
            <a:r>
              <a:rPr sz="2000" spc="-5" dirty="0">
                <a:latin typeface="Carlito"/>
                <a:cs typeface="Carlito"/>
              </a:rPr>
              <a:t>Impurities such </a:t>
            </a:r>
            <a:r>
              <a:rPr sz="2000" dirty="0">
                <a:latin typeface="Carlito"/>
                <a:cs typeface="Carlito"/>
              </a:rPr>
              <a:t>as Au, </a:t>
            </a:r>
            <a:r>
              <a:rPr sz="2000" spc="-15" dirty="0">
                <a:latin typeface="Carlito"/>
                <a:cs typeface="Carlito"/>
              </a:rPr>
              <a:t>Fe </a:t>
            </a:r>
            <a:r>
              <a:rPr sz="2000" dirty="0">
                <a:latin typeface="Carlito"/>
                <a:cs typeface="Carlito"/>
              </a:rPr>
              <a:t>&amp; Mn act </a:t>
            </a:r>
            <a:r>
              <a:rPr sz="2000" spc="-20" dirty="0">
                <a:latin typeface="Carlito"/>
                <a:cs typeface="Carlito"/>
              </a:rPr>
              <a:t>like </a:t>
            </a:r>
            <a:r>
              <a:rPr sz="2000" dirty="0">
                <a:latin typeface="Carlito"/>
                <a:cs typeface="Carlito"/>
              </a:rPr>
              <a:t>a </a:t>
            </a:r>
            <a:r>
              <a:rPr sz="2000" spc="-10" dirty="0">
                <a:latin typeface="Carlito"/>
                <a:cs typeface="Carlito"/>
              </a:rPr>
              <a:t>recombination centre </a:t>
            </a:r>
            <a:r>
              <a:rPr sz="2000" spc="-5" dirty="0">
                <a:latin typeface="Carlito"/>
                <a:cs typeface="Carlito"/>
              </a:rPr>
              <a:t>in</a:t>
            </a:r>
            <a:r>
              <a:rPr sz="2000" spc="145" dirty="0">
                <a:latin typeface="Carlito"/>
                <a:cs typeface="Carlito"/>
              </a:rPr>
              <a:t> </a:t>
            </a:r>
            <a:r>
              <a:rPr sz="2000" spc="-5" dirty="0">
                <a:latin typeface="Carlito"/>
                <a:cs typeface="Carlito"/>
              </a:rPr>
              <a:t>Si.</a:t>
            </a:r>
            <a:endParaRPr sz="2000" dirty="0">
              <a:latin typeface="Carlito"/>
              <a:cs typeface="Carlito"/>
            </a:endParaRPr>
          </a:p>
          <a:p>
            <a:pPr marL="241300" indent="-228600">
              <a:lnSpc>
                <a:spcPts val="2280"/>
              </a:lnSpc>
              <a:spcBef>
                <a:spcPts val="755"/>
              </a:spcBef>
              <a:buFont typeface="Arial"/>
              <a:buChar char="•"/>
              <a:tabLst>
                <a:tab pos="240665" algn="l"/>
                <a:tab pos="241300" algn="l"/>
                <a:tab pos="774700" algn="l"/>
                <a:tab pos="1765300" algn="l"/>
                <a:tab pos="2621915" algn="l"/>
                <a:tab pos="3352165" algn="l"/>
                <a:tab pos="3835400" algn="l"/>
                <a:tab pos="4589780" algn="l"/>
                <a:tab pos="5185410" algn="l"/>
                <a:tab pos="5961380" algn="l"/>
                <a:tab pos="6284595" algn="l"/>
              </a:tabLst>
            </a:pPr>
            <a:r>
              <a:rPr sz="2000" spc="-5" dirty="0">
                <a:latin typeface="Carlito"/>
                <a:cs typeface="Carlito"/>
              </a:rPr>
              <a:t>Th</a:t>
            </a:r>
            <a:r>
              <a:rPr sz="2000" dirty="0">
                <a:latin typeface="Carlito"/>
                <a:cs typeface="Carlito"/>
              </a:rPr>
              <a:t>e	</a:t>
            </a:r>
            <a:r>
              <a:rPr sz="2000" spc="-5" dirty="0">
                <a:latin typeface="Carlito"/>
                <a:cs typeface="Carlito"/>
              </a:rPr>
              <a:t>m</a:t>
            </a:r>
            <a:r>
              <a:rPr sz="2000" dirty="0">
                <a:latin typeface="Carlito"/>
                <a:cs typeface="Carlito"/>
              </a:rPr>
              <a:t>i</a:t>
            </a:r>
            <a:r>
              <a:rPr sz="2000" spc="-5" dirty="0">
                <a:latin typeface="Carlito"/>
                <a:cs typeface="Carlito"/>
              </a:rPr>
              <a:t>d-</a:t>
            </a:r>
            <a:r>
              <a:rPr sz="2000" spc="-35" dirty="0">
                <a:latin typeface="Carlito"/>
                <a:cs typeface="Carlito"/>
              </a:rPr>
              <a:t>g</a:t>
            </a:r>
            <a:r>
              <a:rPr sz="2000" dirty="0">
                <a:latin typeface="Carlito"/>
                <a:cs typeface="Carlito"/>
              </a:rPr>
              <a:t>ap	ene</a:t>
            </a:r>
            <a:r>
              <a:rPr sz="2000" spc="-35" dirty="0">
                <a:latin typeface="Carlito"/>
                <a:cs typeface="Carlito"/>
              </a:rPr>
              <a:t>r</a:t>
            </a:r>
            <a:r>
              <a:rPr sz="2000" spc="-10" dirty="0">
                <a:latin typeface="Carlito"/>
                <a:cs typeface="Carlito"/>
              </a:rPr>
              <a:t>g</a:t>
            </a:r>
            <a:r>
              <a:rPr sz="2000" dirty="0">
                <a:latin typeface="Carlito"/>
                <a:cs typeface="Carlito"/>
              </a:rPr>
              <a:t>y	l</a:t>
            </a:r>
            <a:r>
              <a:rPr sz="2000" spc="-20" dirty="0">
                <a:latin typeface="Carlito"/>
                <a:cs typeface="Carlito"/>
              </a:rPr>
              <a:t>e</a:t>
            </a:r>
            <a:r>
              <a:rPr sz="2000" spc="-30" dirty="0">
                <a:latin typeface="Carlito"/>
                <a:cs typeface="Carlito"/>
              </a:rPr>
              <a:t>v</a:t>
            </a:r>
            <a:r>
              <a:rPr sz="2000" dirty="0">
                <a:latin typeface="Carlito"/>
                <a:cs typeface="Carlito"/>
              </a:rPr>
              <a:t>els	a</a:t>
            </a:r>
            <a:r>
              <a:rPr sz="2000" spc="-35" dirty="0">
                <a:latin typeface="Carlito"/>
                <a:cs typeface="Carlito"/>
              </a:rPr>
              <a:t>r</a:t>
            </a:r>
            <a:r>
              <a:rPr sz="2000" dirty="0">
                <a:latin typeface="Carlito"/>
                <a:cs typeface="Carlito"/>
              </a:rPr>
              <a:t>e	</a:t>
            </a:r>
            <a:r>
              <a:rPr sz="2000" spc="-10" dirty="0">
                <a:latin typeface="Carlito"/>
                <a:cs typeface="Carlito"/>
              </a:rPr>
              <a:t>c</a:t>
            </a:r>
            <a:r>
              <a:rPr sz="2000" dirty="0">
                <a:latin typeface="Carlito"/>
                <a:cs typeface="Carlito"/>
              </a:rPr>
              <a:t>a</a:t>
            </a:r>
            <a:r>
              <a:rPr sz="2000" spc="-10" dirty="0">
                <a:latin typeface="Carlito"/>
                <a:cs typeface="Carlito"/>
              </a:rPr>
              <a:t>l</a:t>
            </a:r>
            <a:r>
              <a:rPr sz="2000" dirty="0">
                <a:latin typeface="Carlito"/>
                <a:cs typeface="Carlito"/>
              </a:rPr>
              <a:t>l</a:t>
            </a:r>
            <a:r>
              <a:rPr sz="2000" spc="-10" dirty="0">
                <a:latin typeface="Carlito"/>
                <a:cs typeface="Carlito"/>
              </a:rPr>
              <a:t>e</a:t>
            </a:r>
            <a:r>
              <a:rPr sz="2000" dirty="0">
                <a:latin typeface="Carlito"/>
                <a:cs typeface="Carlito"/>
              </a:rPr>
              <a:t>d	</a:t>
            </a:r>
            <a:r>
              <a:rPr sz="2000" spc="-140" dirty="0">
                <a:latin typeface="Carlito"/>
                <a:cs typeface="Carlito"/>
              </a:rPr>
              <a:t>T</a:t>
            </a:r>
            <a:r>
              <a:rPr sz="2000" spc="-40" dirty="0">
                <a:latin typeface="Carlito"/>
                <a:cs typeface="Carlito"/>
              </a:rPr>
              <a:t>r</a:t>
            </a:r>
            <a:r>
              <a:rPr sz="2000" dirty="0">
                <a:latin typeface="Carlito"/>
                <a:cs typeface="Carlito"/>
              </a:rPr>
              <a:t>ap	</a:t>
            </a:r>
            <a:r>
              <a:rPr sz="2000" spc="-5" dirty="0">
                <a:latin typeface="Carlito"/>
                <a:cs typeface="Carlito"/>
              </a:rPr>
              <a:t>L</a:t>
            </a:r>
            <a:r>
              <a:rPr sz="2000" spc="-20" dirty="0">
                <a:latin typeface="Carlito"/>
                <a:cs typeface="Carlito"/>
              </a:rPr>
              <a:t>e</a:t>
            </a:r>
            <a:r>
              <a:rPr sz="2000" spc="-30" dirty="0">
                <a:latin typeface="Carlito"/>
                <a:cs typeface="Carlito"/>
              </a:rPr>
              <a:t>v</a:t>
            </a:r>
            <a:r>
              <a:rPr sz="2000" dirty="0">
                <a:latin typeface="Carlito"/>
                <a:cs typeface="Carlito"/>
              </a:rPr>
              <a:t>e</a:t>
            </a:r>
            <a:r>
              <a:rPr sz="2000" spc="-10" dirty="0">
                <a:latin typeface="Carlito"/>
                <a:cs typeface="Carlito"/>
              </a:rPr>
              <a:t>l</a:t>
            </a:r>
            <a:r>
              <a:rPr sz="2000" dirty="0">
                <a:latin typeface="Carlito"/>
                <a:cs typeface="Carlito"/>
              </a:rPr>
              <a:t>s	</a:t>
            </a:r>
            <a:r>
              <a:rPr sz="2000" dirty="0" smtClean="0">
                <a:latin typeface="Carlito"/>
                <a:cs typeface="Carlito"/>
              </a:rPr>
              <a:t>&amp;</a:t>
            </a:r>
            <a:r>
              <a:rPr lang="en-US" sz="2000" dirty="0" smtClean="0">
                <a:latin typeface="Carlito"/>
                <a:cs typeface="Carlito"/>
              </a:rPr>
              <a:t> </a:t>
            </a:r>
            <a:r>
              <a:rPr sz="2000" dirty="0" smtClean="0">
                <a:latin typeface="Carlito"/>
                <a:cs typeface="Carlito"/>
              </a:rPr>
              <a:t>the</a:t>
            </a:r>
            <a:r>
              <a:rPr sz="2000" spc="-30" dirty="0" smtClean="0">
                <a:latin typeface="Carlito"/>
                <a:cs typeface="Carlito"/>
              </a:rPr>
              <a:t>r</a:t>
            </a:r>
            <a:r>
              <a:rPr sz="2000" spc="-20" dirty="0" smtClean="0">
                <a:latin typeface="Carlito"/>
                <a:cs typeface="Carlito"/>
              </a:rPr>
              <a:t>e</a:t>
            </a:r>
            <a:r>
              <a:rPr sz="2000" spc="-50" dirty="0" smtClean="0">
                <a:latin typeface="Carlito"/>
                <a:cs typeface="Carlito"/>
              </a:rPr>
              <a:t>f</a:t>
            </a:r>
            <a:r>
              <a:rPr sz="2000" spc="-5" dirty="0" smtClean="0">
                <a:latin typeface="Carlito"/>
                <a:cs typeface="Carlito"/>
              </a:rPr>
              <a:t>o</a:t>
            </a:r>
            <a:r>
              <a:rPr sz="2000" spc="-35" dirty="0" smtClean="0">
                <a:latin typeface="Carlito"/>
                <a:cs typeface="Carlito"/>
              </a:rPr>
              <a:t>r</a:t>
            </a:r>
            <a:r>
              <a:rPr sz="2000" dirty="0" smtClean="0">
                <a:latin typeface="Carlito"/>
                <a:cs typeface="Carlito"/>
              </a:rPr>
              <a:t>e</a:t>
            </a:r>
            <a:r>
              <a:rPr lang="en-US" sz="2000" dirty="0" smtClean="0">
                <a:latin typeface="Carlito"/>
                <a:cs typeface="Carlito"/>
              </a:rPr>
              <a:t> this recombination </a:t>
            </a:r>
            <a:r>
              <a:rPr sz="2000" dirty="0" smtClean="0">
                <a:latin typeface="Carlito"/>
                <a:cs typeface="Carlito"/>
              </a:rPr>
              <a:t>mechanism </a:t>
            </a:r>
            <a:r>
              <a:rPr sz="2000" spc="-5" dirty="0">
                <a:latin typeface="Carlito"/>
                <a:cs typeface="Carlito"/>
              </a:rPr>
              <a:t>is called </a:t>
            </a:r>
            <a:r>
              <a:rPr sz="2000" spc="-10" dirty="0">
                <a:latin typeface="Carlito"/>
                <a:cs typeface="Carlito"/>
              </a:rPr>
              <a:t>trap assisted</a:t>
            </a:r>
            <a:r>
              <a:rPr sz="2000" spc="65" dirty="0">
                <a:latin typeface="Carlito"/>
                <a:cs typeface="Carlito"/>
              </a:rPr>
              <a:t> </a:t>
            </a:r>
            <a:r>
              <a:rPr sz="2000" spc="-5" dirty="0">
                <a:latin typeface="Carlito"/>
                <a:cs typeface="Carlito"/>
              </a:rPr>
              <a:t>recombination.</a:t>
            </a:r>
            <a:endParaRPr sz="2000" dirty="0">
              <a:latin typeface="Carlito"/>
              <a:cs typeface="Carlito"/>
            </a:endParaRPr>
          </a:p>
        </p:txBody>
      </p:sp>
      <p:sp>
        <p:nvSpPr>
          <p:cNvPr id="5" name="object 5"/>
          <p:cNvSpPr txBox="1"/>
          <p:nvPr/>
        </p:nvSpPr>
        <p:spPr>
          <a:xfrm>
            <a:off x="1085624" y="3100613"/>
            <a:ext cx="9458960" cy="1977389"/>
          </a:xfrm>
          <a:prstGeom prst="rect">
            <a:avLst/>
          </a:prstGeom>
        </p:spPr>
        <p:txBody>
          <a:bodyPr vert="horz" wrap="square" lIns="0" tIns="43180" rIns="0" bIns="0" rtlCol="0">
            <a:spAutoFit/>
          </a:bodyPr>
          <a:lstStyle/>
          <a:p>
            <a:pPr marL="241300" marR="5080" indent="-228600" algn="just">
              <a:lnSpc>
                <a:spcPct val="90000"/>
              </a:lnSpc>
              <a:spcBef>
                <a:spcPts val="340"/>
              </a:spcBef>
              <a:buFont typeface="Arial"/>
              <a:buChar char="•"/>
              <a:tabLst>
                <a:tab pos="241300" algn="l"/>
              </a:tabLst>
            </a:pPr>
            <a:r>
              <a:rPr sz="2000" dirty="0">
                <a:latin typeface="Carlito"/>
                <a:cs typeface="Carlito"/>
              </a:rPr>
              <a:t>An </a:t>
            </a:r>
            <a:r>
              <a:rPr sz="2000" spc="-10" dirty="0">
                <a:latin typeface="Carlito"/>
                <a:cs typeface="Carlito"/>
              </a:rPr>
              <a:t>electron </a:t>
            </a:r>
            <a:r>
              <a:rPr sz="2000" spc="-5" dirty="0">
                <a:latin typeface="Carlito"/>
                <a:cs typeface="Carlito"/>
              </a:rPr>
              <a:t>in </a:t>
            </a:r>
            <a:r>
              <a:rPr sz="2000" dirty="0">
                <a:latin typeface="Carlito"/>
                <a:cs typeface="Carlito"/>
              </a:rPr>
              <a:t>the </a:t>
            </a:r>
            <a:r>
              <a:rPr sz="2000" spc="-20" dirty="0">
                <a:latin typeface="Carlito"/>
                <a:cs typeface="Carlito"/>
              </a:rPr>
              <a:t>excited state </a:t>
            </a:r>
            <a:r>
              <a:rPr sz="2000" spc="-5" dirty="0">
                <a:latin typeface="Carlito"/>
                <a:cs typeface="Carlito"/>
              </a:rPr>
              <a:t>jumps </a:t>
            </a:r>
            <a:r>
              <a:rPr sz="2000" spc="-15" dirty="0">
                <a:latin typeface="Carlito"/>
                <a:cs typeface="Carlito"/>
              </a:rPr>
              <a:t>from </a:t>
            </a:r>
            <a:r>
              <a:rPr sz="2000" dirty="0">
                <a:latin typeface="Carlito"/>
                <a:cs typeface="Carlito"/>
              </a:rPr>
              <a:t>the </a:t>
            </a:r>
            <a:r>
              <a:rPr sz="2000" spc="-5" dirty="0">
                <a:latin typeface="Carlito"/>
                <a:cs typeface="Carlito"/>
              </a:rPr>
              <a:t>CB </a:t>
            </a:r>
            <a:r>
              <a:rPr sz="2000" spc="-15" dirty="0">
                <a:latin typeface="Carlito"/>
                <a:cs typeface="Carlito"/>
              </a:rPr>
              <a:t>to </a:t>
            </a:r>
            <a:r>
              <a:rPr sz="2000" spc="-10" dirty="0">
                <a:latin typeface="Carlito"/>
                <a:cs typeface="Carlito"/>
              </a:rPr>
              <a:t>mid-gap energy levels </a:t>
            </a:r>
            <a:r>
              <a:rPr sz="2000" spc="-5" dirty="0">
                <a:latin typeface="Carlito"/>
                <a:cs typeface="Carlito"/>
              </a:rPr>
              <a:t>(gets  trapped); </a:t>
            </a:r>
            <a:r>
              <a:rPr sz="2000" dirty="0">
                <a:latin typeface="Carlito"/>
                <a:cs typeface="Carlito"/>
              </a:rPr>
              <a:t>a </a:t>
            </a:r>
            <a:r>
              <a:rPr sz="2000" spc="-5" dirty="0">
                <a:latin typeface="Carlito"/>
                <a:cs typeface="Carlito"/>
              </a:rPr>
              <a:t>further jump </a:t>
            </a:r>
            <a:r>
              <a:rPr sz="2000" spc="-15" dirty="0">
                <a:latin typeface="Carlito"/>
                <a:cs typeface="Carlito"/>
              </a:rPr>
              <a:t>from </a:t>
            </a:r>
            <a:r>
              <a:rPr sz="2000" dirty="0">
                <a:latin typeface="Carlito"/>
                <a:cs typeface="Carlito"/>
              </a:rPr>
              <a:t>the </a:t>
            </a:r>
            <a:r>
              <a:rPr sz="2000" spc="-10" dirty="0">
                <a:latin typeface="Carlito"/>
                <a:cs typeface="Carlito"/>
              </a:rPr>
              <a:t>mid-gap energy level </a:t>
            </a:r>
            <a:r>
              <a:rPr sz="2000" spc="-15" dirty="0">
                <a:latin typeface="Carlito"/>
                <a:cs typeface="Carlito"/>
              </a:rPr>
              <a:t>to </a:t>
            </a:r>
            <a:r>
              <a:rPr sz="2000" dirty="0">
                <a:latin typeface="Carlito"/>
                <a:cs typeface="Carlito"/>
              </a:rPr>
              <a:t>the VB </a:t>
            </a:r>
            <a:r>
              <a:rPr sz="2000" spc="-10" dirty="0">
                <a:latin typeface="Carlito"/>
                <a:cs typeface="Carlito"/>
              </a:rPr>
              <a:t>followed by  recombination </a:t>
            </a:r>
            <a:r>
              <a:rPr sz="2000" dirty="0">
                <a:latin typeface="Carlito"/>
                <a:cs typeface="Carlito"/>
              </a:rPr>
              <a:t>with a </a:t>
            </a:r>
            <a:r>
              <a:rPr sz="2000" spc="-5" dirty="0">
                <a:latin typeface="Carlito"/>
                <a:cs typeface="Carlito"/>
              </a:rPr>
              <a:t>hole </a:t>
            </a:r>
            <a:r>
              <a:rPr sz="2000" spc="-10" dirty="0">
                <a:latin typeface="Carlito"/>
                <a:cs typeface="Carlito"/>
              </a:rPr>
              <a:t>completes </a:t>
            </a:r>
            <a:r>
              <a:rPr sz="2000" dirty="0">
                <a:latin typeface="Carlito"/>
                <a:cs typeface="Carlito"/>
              </a:rPr>
              <a:t>the </a:t>
            </a:r>
            <a:r>
              <a:rPr sz="2000" spc="-10" dirty="0">
                <a:latin typeface="Carlito"/>
                <a:cs typeface="Carlito"/>
              </a:rPr>
              <a:t>process. </a:t>
            </a:r>
            <a:r>
              <a:rPr sz="2000" dirty="0">
                <a:latin typeface="Carlito"/>
                <a:cs typeface="Carlito"/>
              </a:rPr>
              <a:t>Since </a:t>
            </a:r>
            <a:r>
              <a:rPr sz="2000" spc="-5" dirty="0">
                <a:latin typeface="Carlito"/>
                <a:cs typeface="Carlito"/>
              </a:rPr>
              <a:t>both </a:t>
            </a:r>
            <a:r>
              <a:rPr sz="2000" dirty="0">
                <a:latin typeface="Carlito"/>
                <a:cs typeface="Carlito"/>
              </a:rPr>
              <a:t>the </a:t>
            </a:r>
            <a:r>
              <a:rPr sz="2000" spc="-5" dirty="0">
                <a:latin typeface="Carlito"/>
                <a:cs typeface="Carlito"/>
              </a:rPr>
              <a:t>jumps </a:t>
            </a:r>
            <a:r>
              <a:rPr sz="2000" dirty="0">
                <a:latin typeface="Carlito"/>
                <a:cs typeface="Carlito"/>
              </a:rPr>
              <a:t>( CB </a:t>
            </a:r>
            <a:r>
              <a:rPr sz="2000" spc="-10" dirty="0">
                <a:latin typeface="Carlito"/>
                <a:cs typeface="Carlito"/>
              </a:rPr>
              <a:t>to mid-gap  </a:t>
            </a:r>
            <a:r>
              <a:rPr sz="2000" dirty="0">
                <a:latin typeface="Carlito"/>
                <a:cs typeface="Carlito"/>
              </a:rPr>
              <a:t>&amp; </a:t>
            </a:r>
            <a:r>
              <a:rPr sz="2000" spc="-10" dirty="0">
                <a:latin typeface="Carlito"/>
                <a:cs typeface="Carlito"/>
              </a:rPr>
              <a:t>mid-gap </a:t>
            </a:r>
            <a:r>
              <a:rPr sz="2000" spc="-15" dirty="0">
                <a:latin typeface="Carlito"/>
                <a:cs typeface="Carlito"/>
              </a:rPr>
              <a:t>to </a:t>
            </a:r>
            <a:r>
              <a:rPr sz="2000" spc="-5" dirty="0">
                <a:latin typeface="Carlito"/>
                <a:cs typeface="Carlito"/>
              </a:rPr>
              <a:t>VB) </a:t>
            </a:r>
            <a:r>
              <a:rPr sz="2000" spc="-10" dirty="0">
                <a:latin typeface="Carlito"/>
                <a:cs typeface="Carlito"/>
              </a:rPr>
              <a:t>occurs </a:t>
            </a:r>
            <a:r>
              <a:rPr sz="2000" spc="-5" dirty="0">
                <a:latin typeface="Carlito"/>
                <a:cs typeface="Carlito"/>
              </a:rPr>
              <a:t>in series, </a:t>
            </a:r>
            <a:r>
              <a:rPr sz="2000" dirty="0">
                <a:latin typeface="Carlito"/>
                <a:cs typeface="Carlito"/>
              </a:rPr>
              <a:t>the </a:t>
            </a:r>
            <a:r>
              <a:rPr sz="2000" spc="-10" dirty="0">
                <a:latin typeface="Carlito"/>
                <a:cs typeface="Carlito"/>
              </a:rPr>
              <a:t>effectiveness </a:t>
            </a:r>
            <a:r>
              <a:rPr sz="2000" spc="-5" dirty="0">
                <a:latin typeface="Carlito"/>
                <a:cs typeface="Carlito"/>
              </a:rPr>
              <a:t>of this </a:t>
            </a:r>
            <a:r>
              <a:rPr sz="2000" spc="-10" dirty="0">
                <a:latin typeface="Carlito"/>
                <a:cs typeface="Carlito"/>
              </a:rPr>
              <a:t>recombination process  requires </a:t>
            </a:r>
            <a:r>
              <a:rPr sz="2000" dirty="0">
                <a:latin typeface="Carlito"/>
                <a:cs typeface="Carlito"/>
              </a:rPr>
              <a:t>equal </a:t>
            </a:r>
            <a:r>
              <a:rPr sz="2000" spc="-5" dirty="0">
                <a:latin typeface="Carlito"/>
                <a:cs typeface="Carlito"/>
              </a:rPr>
              <a:t>probability of both </a:t>
            </a:r>
            <a:r>
              <a:rPr sz="2000" dirty="0">
                <a:latin typeface="Carlito"/>
                <a:cs typeface="Carlito"/>
              </a:rPr>
              <a:t>the </a:t>
            </a:r>
            <a:r>
              <a:rPr sz="2000" spc="-5" dirty="0">
                <a:latin typeface="Carlito"/>
                <a:cs typeface="Carlito"/>
              </a:rPr>
              <a:t>jumps. Probability of </a:t>
            </a:r>
            <a:r>
              <a:rPr sz="2000" dirty="0">
                <a:latin typeface="Carlito"/>
                <a:cs typeface="Carlito"/>
              </a:rPr>
              <a:t>a </a:t>
            </a:r>
            <a:r>
              <a:rPr sz="2000" spc="-5" dirty="0">
                <a:latin typeface="Carlito"/>
                <a:cs typeface="Carlito"/>
              </a:rPr>
              <a:t>given jump decreases </a:t>
            </a:r>
            <a:r>
              <a:rPr sz="2000" spc="10" dirty="0">
                <a:latin typeface="Carlito"/>
                <a:cs typeface="Carlito"/>
              </a:rPr>
              <a:t>as  </a:t>
            </a:r>
            <a:r>
              <a:rPr sz="2000" dirty="0">
                <a:latin typeface="Carlito"/>
                <a:cs typeface="Carlito"/>
              </a:rPr>
              <a:t>the </a:t>
            </a:r>
            <a:r>
              <a:rPr sz="2000" spc="-5" dirty="0">
                <a:latin typeface="Carlito"/>
                <a:cs typeface="Carlito"/>
              </a:rPr>
              <a:t>energy </a:t>
            </a:r>
            <a:r>
              <a:rPr sz="2000" spc="-10" dirty="0">
                <a:latin typeface="Carlito"/>
                <a:cs typeface="Carlito"/>
              </a:rPr>
              <a:t>level difference </a:t>
            </a:r>
            <a:r>
              <a:rPr sz="2000" spc="-5" dirty="0">
                <a:latin typeface="Carlito"/>
                <a:cs typeface="Carlito"/>
              </a:rPr>
              <a:t>increase. This </a:t>
            </a:r>
            <a:r>
              <a:rPr sz="2000" dirty="0">
                <a:latin typeface="Carlito"/>
                <a:cs typeface="Carlito"/>
              </a:rPr>
              <a:t>in turn </a:t>
            </a:r>
            <a:r>
              <a:rPr sz="2000" spc="-10" dirty="0">
                <a:latin typeface="Carlito"/>
                <a:cs typeface="Carlito"/>
              </a:rPr>
              <a:t>requires </a:t>
            </a:r>
            <a:r>
              <a:rPr sz="2000" spc="-5" dirty="0">
                <a:latin typeface="Carlito"/>
                <a:cs typeface="Carlito"/>
              </a:rPr>
              <a:t>mid-energy </a:t>
            </a:r>
            <a:r>
              <a:rPr sz="2000" spc="-10" dirty="0">
                <a:latin typeface="Carlito"/>
                <a:cs typeface="Carlito"/>
              </a:rPr>
              <a:t>levels </a:t>
            </a:r>
            <a:r>
              <a:rPr sz="2000" spc="-15" dirty="0">
                <a:latin typeface="Carlito"/>
                <a:cs typeface="Carlito"/>
              </a:rPr>
              <a:t>to </a:t>
            </a:r>
            <a:r>
              <a:rPr sz="2000" dirty="0">
                <a:latin typeface="Carlito"/>
                <a:cs typeface="Carlito"/>
              </a:rPr>
              <a:t>be </a:t>
            </a:r>
            <a:r>
              <a:rPr sz="2000" spc="-5" dirty="0">
                <a:latin typeface="Carlito"/>
                <a:cs typeface="Carlito"/>
              </a:rPr>
              <a:t>in </a:t>
            </a:r>
            <a:r>
              <a:rPr sz="2000" dirty="0">
                <a:latin typeface="Carlito"/>
                <a:cs typeface="Carlito"/>
              </a:rPr>
              <a:t>the  middle </a:t>
            </a:r>
            <a:r>
              <a:rPr sz="2000" spc="-5" dirty="0">
                <a:latin typeface="Carlito"/>
                <a:cs typeface="Carlito"/>
              </a:rPr>
              <a:t>of </a:t>
            </a:r>
            <a:r>
              <a:rPr sz="2000" dirty="0">
                <a:latin typeface="Carlito"/>
                <a:cs typeface="Carlito"/>
              </a:rPr>
              <a:t>the</a:t>
            </a:r>
            <a:r>
              <a:rPr sz="2000" spc="-5" dirty="0">
                <a:latin typeface="Carlito"/>
                <a:cs typeface="Carlito"/>
              </a:rPr>
              <a:t> bandgap.</a:t>
            </a:r>
            <a:endParaRPr sz="2000" dirty="0">
              <a:latin typeface="Carlito"/>
              <a:cs typeface="Carlito"/>
            </a:endParaRPr>
          </a:p>
        </p:txBody>
      </p:sp>
    </p:spTree>
    <p:extLst>
      <p:ext uri="{BB962C8B-B14F-4D97-AF65-F5344CB8AC3E}">
        <p14:creationId xmlns:p14="http://schemas.microsoft.com/office/powerpoint/2010/main" val="3550506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3088" y="809207"/>
            <a:ext cx="4875530" cy="574040"/>
          </a:xfrm>
          <a:prstGeom prst="rect">
            <a:avLst/>
          </a:prstGeom>
        </p:spPr>
        <p:txBody>
          <a:bodyPr vert="horz" wrap="square" lIns="0" tIns="12700" rIns="0" bIns="0" rtlCol="0">
            <a:spAutoFit/>
          </a:bodyPr>
          <a:lstStyle/>
          <a:p>
            <a:pPr marL="12700">
              <a:lnSpc>
                <a:spcPct val="100000"/>
              </a:lnSpc>
              <a:spcBef>
                <a:spcPts val="100"/>
              </a:spcBef>
            </a:pPr>
            <a:r>
              <a:rPr sz="3600" b="0" spc="-90" dirty="0">
                <a:solidFill>
                  <a:schemeClr val="tx1"/>
                </a:solidFill>
                <a:latin typeface="Trebuchet MS"/>
                <a:cs typeface="Trebuchet MS"/>
              </a:rPr>
              <a:t>Types </a:t>
            </a:r>
            <a:r>
              <a:rPr sz="3600" b="0" dirty="0">
                <a:solidFill>
                  <a:schemeClr val="tx1"/>
                </a:solidFill>
                <a:latin typeface="Trebuchet MS"/>
                <a:cs typeface="Trebuchet MS"/>
              </a:rPr>
              <a:t>of</a:t>
            </a:r>
            <a:r>
              <a:rPr sz="3600" b="0" spc="40" dirty="0">
                <a:solidFill>
                  <a:schemeClr val="tx1"/>
                </a:solidFill>
                <a:latin typeface="Trebuchet MS"/>
                <a:cs typeface="Trebuchet MS"/>
              </a:rPr>
              <a:t> </a:t>
            </a:r>
            <a:r>
              <a:rPr sz="3600" b="0" spc="-15" dirty="0">
                <a:solidFill>
                  <a:schemeClr val="tx1"/>
                </a:solidFill>
                <a:latin typeface="Trebuchet MS"/>
                <a:cs typeface="Trebuchet MS"/>
              </a:rPr>
              <a:t>Recombination</a:t>
            </a:r>
            <a:endParaRPr sz="3600" dirty="0">
              <a:solidFill>
                <a:schemeClr val="tx1"/>
              </a:solidFill>
              <a:latin typeface="Trebuchet MS"/>
              <a:cs typeface="Trebuchet MS"/>
            </a:endParaRPr>
          </a:p>
        </p:txBody>
      </p:sp>
      <p:sp>
        <p:nvSpPr>
          <p:cNvPr id="3" name="object 3"/>
          <p:cNvSpPr txBox="1"/>
          <p:nvPr/>
        </p:nvSpPr>
        <p:spPr>
          <a:xfrm>
            <a:off x="1125901" y="1627463"/>
            <a:ext cx="10240645" cy="4192173"/>
          </a:xfrm>
          <a:prstGeom prst="rect">
            <a:avLst/>
          </a:prstGeom>
        </p:spPr>
        <p:txBody>
          <a:bodyPr vert="horz" wrap="square" lIns="0" tIns="107950" rIns="0" bIns="0" rtlCol="0">
            <a:spAutoFit/>
          </a:bodyPr>
          <a:lstStyle/>
          <a:p>
            <a:pPr marL="50800">
              <a:lnSpc>
                <a:spcPct val="100000"/>
              </a:lnSpc>
              <a:spcBef>
                <a:spcPts val="850"/>
              </a:spcBef>
            </a:pPr>
            <a:r>
              <a:rPr sz="2000" dirty="0">
                <a:latin typeface="Carlito"/>
                <a:cs typeface="Carlito"/>
              </a:rPr>
              <a:t>(3) </a:t>
            </a:r>
            <a:r>
              <a:rPr sz="2000" spc="-5" dirty="0">
                <a:latin typeface="Carlito"/>
                <a:cs typeface="Carlito"/>
              </a:rPr>
              <a:t>Auger</a:t>
            </a:r>
            <a:r>
              <a:rPr sz="2000" spc="-35" dirty="0">
                <a:latin typeface="Carlito"/>
                <a:cs typeface="Carlito"/>
              </a:rPr>
              <a:t> </a:t>
            </a:r>
            <a:r>
              <a:rPr sz="2000" spc="-10" dirty="0">
                <a:latin typeface="Carlito"/>
                <a:cs typeface="Carlito"/>
              </a:rPr>
              <a:t>Recombination:</a:t>
            </a:r>
            <a:endParaRPr sz="2000" dirty="0">
              <a:latin typeface="Carlito"/>
              <a:cs typeface="Carlito"/>
            </a:endParaRPr>
          </a:p>
          <a:p>
            <a:pPr marL="279400" indent="-228600">
              <a:lnSpc>
                <a:spcPct val="100000"/>
              </a:lnSpc>
              <a:spcBef>
                <a:spcPts val="755"/>
              </a:spcBef>
              <a:buFont typeface="Arial"/>
              <a:buChar char="•"/>
              <a:tabLst>
                <a:tab pos="278765" algn="l"/>
                <a:tab pos="279400" algn="l"/>
              </a:tabLst>
            </a:pPr>
            <a:r>
              <a:rPr sz="2000" dirty="0">
                <a:latin typeface="Carlito"/>
                <a:cs typeface="Carlito"/>
              </a:rPr>
              <a:t>It </a:t>
            </a:r>
            <a:r>
              <a:rPr sz="2000" spc="-10" dirty="0">
                <a:latin typeface="Carlito"/>
                <a:cs typeface="Carlito"/>
              </a:rPr>
              <a:t>occurs </a:t>
            </a:r>
            <a:r>
              <a:rPr sz="2000" spc="-15" dirty="0">
                <a:latin typeface="Carlito"/>
                <a:cs typeface="Carlito"/>
              </a:rPr>
              <a:t>at </a:t>
            </a:r>
            <a:r>
              <a:rPr sz="2000" spc="-5" dirty="0">
                <a:latin typeface="Carlito"/>
                <a:cs typeface="Carlito"/>
              </a:rPr>
              <a:t>high </a:t>
            </a:r>
            <a:r>
              <a:rPr sz="2000" spc="-10" dirty="0">
                <a:latin typeface="Carlito"/>
                <a:cs typeface="Carlito"/>
              </a:rPr>
              <a:t>level </a:t>
            </a:r>
            <a:r>
              <a:rPr sz="2000" dirty="0">
                <a:latin typeface="Carlito"/>
                <a:cs typeface="Carlito"/>
              </a:rPr>
              <a:t>of </a:t>
            </a:r>
            <a:r>
              <a:rPr sz="2000" spc="-5" dirty="0">
                <a:latin typeface="Carlito"/>
                <a:cs typeface="Carlito"/>
              </a:rPr>
              <a:t>carrier </a:t>
            </a:r>
            <a:r>
              <a:rPr sz="2000" spc="-10" dirty="0">
                <a:latin typeface="Carlito"/>
                <a:cs typeface="Carlito"/>
              </a:rPr>
              <a:t>concentration </a:t>
            </a:r>
            <a:r>
              <a:rPr sz="2000" dirty="0">
                <a:latin typeface="Carlito"/>
                <a:cs typeface="Carlito"/>
              </a:rPr>
              <a:t>(&gt; </a:t>
            </a:r>
            <a:r>
              <a:rPr sz="2000" spc="10" dirty="0">
                <a:latin typeface="Carlito"/>
                <a:cs typeface="Carlito"/>
              </a:rPr>
              <a:t>10</a:t>
            </a:r>
            <a:r>
              <a:rPr sz="1950" spc="15" baseline="25641" dirty="0">
                <a:latin typeface="Carlito"/>
                <a:cs typeface="Carlito"/>
              </a:rPr>
              <a:t>17</a:t>
            </a:r>
            <a:r>
              <a:rPr sz="1950" spc="262" baseline="25641" dirty="0">
                <a:latin typeface="Carlito"/>
                <a:cs typeface="Carlito"/>
              </a:rPr>
              <a:t> </a:t>
            </a:r>
            <a:r>
              <a:rPr sz="2000" dirty="0">
                <a:latin typeface="Carlito"/>
                <a:cs typeface="Carlito"/>
              </a:rPr>
              <a:t>cm</a:t>
            </a:r>
            <a:r>
              <a:rPr sz="1950" baseline="25641" dirty="0">
                <a:latin typeface="Carlito"/>
                <a:cs typeface="Carlito"/>
              </a:rPr>
              <a:t>-3</a:t>
            </a:r>
            <a:r>
              <a:rPr sz="2000" dirty="0">
                <a:latin typeface="Carlito"/>
                <a:cs typeface="Carlito"/>
              </a:rPr>
              <a:t>).</a:t>
            </a:r>
          </a:p>
          <a:p>
            <a:pPr marL="279400" marR="51435" indent="-228600">
              <a:lnSpc>
                <a:spcPts val="2160"/>
              </a:lnSpc>
              <a:spcBef>
                <a:spcPts val="1045"/>
              </a:spcBef>
              <a:buFont typeface="Arial"/>
              <a:buChar char="•"/>
              <a:tabLst>
                <a:tab pos="278765" algn="l"/>
                <a:tab pos="279400" algn="l"/>
              </a:tabLst>
            </a:pPr>
            <a:r>
              <a:rPr sz="2000" dirty="0">
                <a:latin typeface="Carlito"/>
                <a:cs typeface="Carlito"/>
              </a:rPr>
              <a:t>In </a:t>
            </a:r>
            <a:r>
              <a:rPr sz="2000" spc="-5" dirty="0">
                <a:latin typeface="Carlito"/>
                <a:cs typeface="Carlito"/>
              </a:rPr>
              <a:t>this </a:t>
            </a:r>
            <a:r>
              <a:rPr sz="2000" spc="-10" dirty="0">
                <a:latin typeface="Carlito"/>
                <a:cs typeface="Carlito"/>
              </a:rPr>
              <a:t>process, </a:t>
            </a:r>
            <a:r>
              <a:rPr sz="2000" dirty="0">
                <a:latin typeface="Carlito"/>
                <a:cs typeface="Carlito"/>
              </a:rPr>
              <a:t>an </a:t>
            </a:r>
            <a:r>
              <a:rPr sz="2000" spc="-10" dirty="0">
                <a:latin typeface="Carlito"/>
                <a:cs typeface="Carlito"/>
              </a:rPr>
              <a:t>electron recombining </a:t>
            </a:r>
            <a:r>
              <a:rPr sz="2000" spc="-5" dirty="0">
                <a:latin typeface="Carlito"/>
                <a:cs typeface="Carlito"/>
              </a:rPr>
              <a:t>with </a:t>
            </a:r>
            <a:r>
              <a:rPr sz="2000" dirty="0">
                <a:latin typeface="Carlito"/>
                <a:cs typeface="Carlito"/>
              </a:rPr>
              <a:t>the </a:t>
            </a:r>
            <a:r>
              <a:rPr sz="2000" spc="-5" dirty="0">
                <a:latin typeface="Carlito"/>
                <a:cs typeface="Carlito"/>
              </a:rPr>
              <a:t>hole gives </a:t>
            </a:r>
            <a:r>
              <a:rPr sz="2000" dirty="0">
                <a:latin typeface="Carlito"/>
                <a:cs typeface="Carlito"/>
              </a:rPr>
              <a:t>its </a:t>
            </a:r>
            <a:r>
              <a:rPr sz="2000" spc="-5" dirty="0">
                <a:latin typeface="Carlito"/>
                <a:cs typeface="Carlito"/>
              </a:rPr>
              <a:t>energy </a:t>
            </a:r>
            <a:r>
              <a:rPr sz="2000" spc="-15" dirty="0">
                <a:latin typeface="Carlito"/>
                <a:cs typeface="Carlito"/>
              </a:rPr>
              <a:t>to </a:t>
            </a:r>
            <a:r>
              <a:rPr sz="2000" dirty="0">
                <a:latin typeface="Carlito"/>
                <a:cs typeface="Carlito"/>
              </a:rPr>
              <a:t>another </a:t>
            </a:r>
            <a:r>
              <a:rPr sz="2000" spc="-10" dirty="0">
                <a:latin typeface="Carlito"/>
                <a:cs typeface="Carlito"/>
              </a:rPr>
              <a:t>electron </a:t>
            </a:r>
            <a:r>
              <a:rPr sz="2000" dirty="0">
                <a:latin typeface="Carlito"/>
                <a:cs typeface="Carlito"/>
              </a:rPr>
              <a:t>in the  </a:t>
            </a:r>
            <a:r>
              <a:rPr sz="2000" spc="-5" dirty="0">
                <a:latin typeface="Carlito"/>
                <a:cs typeface="Carlito"/>
              </a:rPr>
              <a:t>CB </a:t>
            </a:r>
            <a:r>
              <a:rPr sz="2000" spc="-10" dirty="0">
                <a:latin typeface="Carlito"/>
                <a:cs typeface="Carlito"/>
              </a:rPr>
              <a:t>instead </a:t>
            </a:r>
            <a:r>
              <a:rPr sz="2000" spc="-5" dirty="0">
                <a:latin typeface="Carlito"/>
                <a:cs typeface="Carlito"/>
              </a:rPr>
              <a:t>of giving it </a:t>
            </a:r>
            <a:r>
              <a:rPr sz="2000" dirty="0">
                <a:latin typeface="Carlito"/>
                <a:cs typeface="Carlito"/>
              </a:rPr>
              <a:t>in the </a:t>
            </a:r>
            <a:r>
              <a:rPr sz="2000" spc="-15" dirty="0">
                <a:latin typeface="Carlito"/>
                <a:cs typeface="Carlito"/>
              </a:rPr>
              <a:t>form </a:t>
            </a:r>
            <a:r>
              <a:rPr sz="2000" spc="-5" dirty="0">
                <a:latin typeface="Carlito"/>
                <a:cs typeface="Carlito"/>
              </a:rPr>
              <a:t>of photon.</a:t>
            </a:r>
            <a:endParaRPr sz="2000" dirty="0">
              <a:latin typeface="Carlito"/>
              <a:cs typeface="Carlito"/>
            </a:endParaRPr>
          </a:p>
          <a:p>
            <a:pPr marL="279400" indent="-228600">
              <a:lnSpc>
                <a:spcPts val="2280"/>
              </a:lnSpc>
              <a:spcBef>
                <a:spcPts val="720"/>
              </a:spcBef>
              <a:buFont typeface="Arial"/>
              <a:buChar char="•"/>
              <a:tabLst>
                <a:tab pos="278765" algn="l"/>
                <a:tab pos="279400" algn="l"/>
              </a:tabLst>
            </a:pPr>
            <a:r>
              <a:rPr sz="2000" spc="-5" dirty="0">
                <a:latin typeface="Carlito"/>
                <a:cs typeface="Carlito"/>
              </a:rPr>
              <a:t>The second </a:t>
            </a:r>
            <a:r>
              <a:rPr sz="2000" spc="-10" dirty="0">
                <a:latin typeface="Carlito"/>
                <a:cs typeface="Carlito"/>
              </a:rPr>
              <a:t>electron, </a:t>
            </a:r>
            <a:r>
              <a:rPr sz="2000" dirty="0">
                <a:latin typeface="Carlito"/>
                <a:cs typeface="Carlito"/>
              </a:rPr>
              <a:t>which </a:t>
            </a:r>
            <a:r>
              <a:rPr sz="2000" spc="-10" dirty="0">
                <a:latin typeface="Carlito"/>
                <a:cs typeface="Carlito"/>
              </a:rPr>
              <a:t>receives </a:t>
            </a:r>
            <a:r>
              <a:rPr sz="2000" dirty="0">
                <a:latin typeface="Carlito"/>
                <a:cs typeface="Carlito"/>
              </a:rPr>
              <a:t>the </a:t>
            </a:r>
            <a:r>
              <a:rPr sz="2000" spc="-5" dirty="0">
                <a:latin typeface="Carlito"/>
                <a:cs typeface="Carlito"/>
              </a:rPr>
              <a:t>energy </a:t>
            </a:r>
            <a:r>
              <a:rPr sz="2000" dirty="0">
                <a:latin typeface="Carlito"/>
                <a:cs typeface="Carlito"/>
              </a:rPr>
              <a:t>, </a:t>
            </a:r>
            <a:r>
              <a:rPr sz="2000" spc="-5" dirty="0">
                <a:latin typeface="Carlito"/>
                <a:cs typeface="Carlito"/>
              </a:rPr>
              <a:t>goes </a:t>
            </a:r>
            <a:r>
              <a:rPr sz="2000" spc="-15" dirty="0">
                <a:latin typeface="Carlito"/>
                <a:cs typeface="Carlito"/>
              </a:rPr>
              <a:t>into </a:t>
            </a:r>
            <a:r>
              <a:rPr sz="2000" dirty="0">
                <a:latin typeface="Carlito"/>
                <a:cs typeface="Carlito"/>
              </a:rPr>
              <a:t>higher </a:t>
            </a:r>
            <a:r>
              <a:rPr sz="2000" spc="-5" dirty="0">
                <a:latin typeface="Carlito"/>
                <a:cs typeface="Carlito"/>
              </a:rPr>
              <a:t>energy </a:t>
            </a:r>
            <a:r>
              <a:rPr sz="2000" spc="-10" dirty="0">
                <a:latin typeface="Carlito"/>
                <a:cs typeface="Carlito"/>
              </a:rPr>
              <a:t>levels </a:t>
            </a:r>
            <a:r>
              <a:rPr sz="2000" dirty="0">
                <a:latin typeface="Carlito"/>
                <a:cs typeface="Carlito"/>
              </a:rPr>
              <a:t>in the </a:t>
            </a:r>
            <a:r>
              <a:rPr sz="2000" spc="-10" dirty="0">
                <a:latin typeface="Carlito"/>
                <a:cs typeface="Carlito"/>
              </a:rPr>
              <a:t>CB,</a:t>
            </a:r>
            <a:r>
              <a:rPr sz="2000" spc="85" dirty="0">
                <a:latin typeface="Carlito"/>
                <a:cs typeface="Carlito"/>
              </a:rPr>
              <a:t> </a:t>
            </a:r>
            <a:r>
              <a:rPr sz="2000" spc="-10" dirty="0">
                <a:latin typeface="Carlito"/>
                <a:cs typeface="Carlito"/>
              </a:rPr>
              <a:t>having</a:t>
            </a:r>
            <a:endParaRPr sz="2000" dirty="0">
              <a:latin typeface="Carlito"/>
              <a:cs typeface="Carlito"/>
            </a:endParaRPr>
          </a:p>
          <a:p>
            <a:pPr marL="279400">
              <a:lnSpc>
                <a:spcPts val="2280"/>
              </a:lnSpc>
            </a:pPr>
            <a:r>
              <a:rPr sz="2000" spc="-5" dirty="0">
                <a:latin typeface="Carlito"/>
                <a:cs typeface="Carlito"/>
              </a:rPr>
              <a:t>higher Kinetic Energy</a:t>
            </a:r>
            <a:r>
              <a:rPr sz="2000" spc="-40" dirty="0">
                <a:latin typeface="Carlito"/>
                <a:cs typeface="Carlito"/>
              </a:rPr>
              <a:t> </a:t>
            </a:r>
            <a:r>
              <a:rPr sz="2000" dirty="0">
                <a:latin typeface="Carlito"/>
                <a:cs typeface="Carlito"/>
              </a:rPr>
              <a:t>(K.E)</a:t>
            </a:r>
          </a:p>
          <a:p>
            <a:pPr marL="279400" indent="-228600">
              <a:lnSpc>
                <a:spcPct val="100000"/>
              </a:lnSpc>
              <a:spcBef>
                <a:spcPts val="760"/>
              </a:spcBef>
              <a:buFont typeface="Arial"/>
              <a:buChar char="•"/>
              <a:tabLst>
                <a:tab pos="278765" algn="l"/>
                <a:tab pos="279400" algn="l"/>
              </a:tabLst>
            </a:pPr>
            <a:r>
              <a:rPr sz="2000" dirty="0">
                <a:latin typeface="Carlito"/>
                <a:cs typeface="Carlito"/>
              </a:rPr>
              <a:t>It </a:t>
            </a:r>
            <a:r>
              <a:rPr sz="2000" spc="-5" dirty="0">
                <a:latin typeface="Carlito"/>
                <a:cs typeface="Carlito"/>
              </a:rPr>
              <a:t>can also happen in </a:t>
            </a:r>
            <a:r>
              <a:rPr sz="2000" dirty="0">
                <a:latin typeface="Carlito"/>
                <a:cs typeface="Carlito"/>
              </a:rPr>
              <a:t>the </a:t>
            </a:r>
            <a:r>
              <a:rPr sz="2000" spc="-10" dirty="0">
                <a:latin typeface="Carlito"/>
                <a:cs typeface="Carlito"/>
              </a:rPr>
              <a:t>VB, </a:t>
            </a:r>
            <a:r>
              <a:rPr sz="2000" spc="-5" dirty="0">
                <a:latin typeface="Carlito"/>
                <a:cs typeface="Carlito"/>
              </a:rPr>
              <a:t>where </a:t>
            </a:r>
            <a:r>
              <a:rPr sz="2000" spc="-10" dirty="0">
                <a:latin typeface="Carlito"/>
                <a:cs typeface="Carlito"/>
              </a:rPr>
              <a:t>recombining electron </a:t>
            </a:r>
            <a:r>
              <a:rPr sz="2000" spc="-5" dirty="0">
                <a:latin typeface="Carlito"/>
                <a:cs typeface="Carlito"/>
              </a:rPr>
              <a:t>gives its energy </a:t>
            </a:r>
            <a:r>
              <a:rPr sz="2000" spc="-15" dirty="0">
                <a:latin typeface="Carlito"/>
                <a:cs typeface="Carlito"/>
              </a:rPr>
              <a:t>to </a:t>
            </a:r>
            <a:r>
              <a:rPr sz="2000" dirty="0">
                <a:latin typeface="Carlito"/>
                <a:cs typeface="Carlito"/>
              </a:rPr>
              <a:t>a </a:t>
            </a:r>
            <a:r>
              <a:rPr sz="2000" spc="-5" dirty="0">
                <a:latin typeface="Carlito"/>
                <a:cs typeface="Carlito"/>
              </a:rPr>
              <a:t>hole </a:t>
            </a:r>
            <a:r>
              <a:rPr sz="2000" dirty="0">
                <a:latin typeface="Carlito"/>
                <a:cs typeface="Carlito"/>
              </a:rPr>
              <a:t>in the</a:t>
            </a:r>
            <a:r>
              <a:rPr sz="2000" spc="95" dirty="0">
                <a:latin typeface="Carlito"/>
                <a:cs typeface="Carlito"/>
              </a:rPr>
              <a:t> </a:t>
            </a:r>
            <a:r>
              <a:rPr sz="2000" dirty="0">
                <a:latin typeface="Carlito"/>
                <a:cs typeface="Carlito"/>
              </a:rPr>
              <a:t>VB</a:t>
            </a:r>
          </a:p>
          <a:p>
            <a:pPr marL="279400" indent="-228600">
              <a:lnSpc>
                <a:spcPct val="100000"/>
              </a:lnSpc>
              <a:spcBef>
                <a:spcPts val="770"/>
              </a:spcBef>
              <a:buFont typeface="Arial"/>
              <a:buChar char="•"/>
              <a:tabLst>
                <a:tab pos="278765" algn="l"/>
                <a:tab pos="279400" algn="l"/>
              </a:tabLst>
            </a:pPr>
            <a:r>
              <a:rPr sz="2000" dirty="0">
                <a:latin typeface="Carlito"/>
                <a:cs typeface="Carlito"/>
              </a:rPr>
              <a:t>In the Auger </a:t>
            </a:r>
            <a:r>
              <a:rPr sz="2000" spc="-10" dirty="0">
                <a:latin typeface="Carlito"/>
                <a:cs typeface="Carlito"/>
              </a:rPr>
              <a:t>process, </a:t>
            </a:r>
            <a:r>
              <a:rPr sz="2000" dirty="0">
                <a:latin typeface="Carlito"/>
                <a:cs typeface="Carlito"/>
              </a:rPr>
              <a:t>3 </a:t>
            </a:r>
            <a:r>
              <a:rPr sz="2000" spc="-5" dirty="0">
                <a:latin typeface="Carlito"/>
                <a:cs typeface="Carlito"/>
              </a:rPr>
              <a:t>particles </a:t>
            </a:r>
            <a:r>
              <a:rPr sz="2000" spc="-25" dirty="0">
                <a:latin typeface="Carlito"/>
                <a:cs typeface="Carlito"/>
              </a:rPr>
              <a:t>take </a:t>
            </a:r>
            <a:r>
              <a:rPr sz="2000" spc="-5" dirty="0">
                <a:latin typeface="Carlito"/>
                <a:cs typeface="Carlito"/>
              </a:rPr>
              <a:t>part </a:t>
            </a:r>
            <a:r>
              <a:rPr sz="2000" dirty="0">
                <a:latin typeface="Carlito"/>
                <a:cs typeface="Carlito"/>
              </a:rPr>
              <a:t>in</a:t>
            </a:r>
            <a:r>
              <a:rPr sz="2000" spc="20" dirty="0">
                <a:latin typeface="Carlito"/>
                <a:cs typeface="Carlito"/>
              </a:rPr>
              <a:t> </a:t>
            </a:r>
            <a:r>
              <a:rPr sz="2000" spc="-10" dirty="0">
                <a:latin typeface="Carlito"/>
                <a:cs typeface="Carlito"/>
              </a:rPr>
              <a:t>recombination</a:t>
            </a:r>
            <a:endParaRPr sz="2000" dirty="0">
              <a:latin typeface="Carlito"/>
              <a:cs typeface="Carlito"/>
            </a:endParaRPr>
          </a:p>
          <a:p>
            <a:pPr marL="965200" lvl="1" indent="-457834">
              <a:lnSpc>
                <a:spcPct val="100000"/>
              </a:lnSpc>
              <a:spcBef>
                <a:spcPts val="325"/>
              </a:spcBef>
              <a:buAutoNum type="alphaLcParenR"/>
              <a:tabLst>
                <a:tab pos="965200" algn="l"/>
                <a:tab pos="965835" algn="l"/>
              </a:tabLst>
            </a:pPr>
            <a:r>
              <a:rPr sz="1600" spc="-10" dirty="0">
                <a:latin typeface="Carlito"/>
                <a:cs typeface="Carlito"/>
              </a:rPr>
              <a:t>electron-electron-hole </a:t>
            </a:r>
            <a:r>
              <a:rPr sz="1600" spc="-5" dirty="0">
                <a:latin typeface="Carlito"/>
                <a:cs typeface="Carlito"/>
              </a:rPr>
              <a:t>(CB </a:t>
            </a:r>
            <a:r>
              <a:rPr sz="1600" spc="-10" dirty="0">
                <a:latin typeface="Carlito"/>
                <a:cs typeface="Carlito"/>
              </a:rPr>
              <a:t>electron gets</a:t>
            </a:r>
            <a:r>
              <a:rPr sz="1600" spc="85" dirty="0">
                <a:latin typeface="Carlito"/>
                <a:cs typeface="Carlito"/>
              </a:rPr>
              <a:t> </a:t>
            </a:r>
            <a:r>
              <a:rPr sz="1600" spc="-10" dirty="0">
                <a:latin typeface="Carlito"/>
                <a:cs typeface="Carlito"/>
              </a:rPr>
              <a:t>excited)</a:t>
            </a:r>
            <a:endParaRPr sz="1600" dirty="0">
              <a:latin typeface="Carlito"/>
              <a:cs typeface="Carlito"/>
            </a:endParaRPr>
          </a:p>
          <a:p>
            <a:pPr marL="965200" lvl="1" indent="-457834">
              <a:lnSpc>
                <a:spcPct val="100000"/>
              </a:lnSpc>
              <a:spcBef>
                <a:spcPts val="330"/>
              </a:spcBef>
              <a:buAutoNum type="alphaLcParenR"/>
              <a:tabLst>
                <a:tab pos="965200" algn="l"/>
                <a:tab pos="965835" algn="l"/>
              </a:tabLst>
            </a:pPr>
            <a:r>
              <a:rPr sz="1600" spc="-10" dirty="0">
                <a:latin typeface="Carlito"/>
                <a:cs typeface="Carlito"/>
              </a:rPr>
              <a:t>Electron-hole-hole (VB </a:t>
            </a:r>
            <a:r>
              <a:rPr sz="1600" spc="-5" dirty="0">
                <a:latin typeface="Carlito"/>
                <a:cs typeface="Carlito"/>
              </a:rPr>
              <a:t>holes </a:t>
            </a:r>
            <a:r>
              <a:rPr sz="1600" spc="-10" dirty="0">
                <a:latin typeface="Carlito"/>
                <a:cs typeface="Carlito"/>
              </a:rPr>
              <a:t>gets</a:t>
            </a:r>
            <a:r>
              <a:rPr sz="1600" spc="65" dirty="0">
                <a:latin typeface="Carlito"/>
                <a:cs typeface="Carlito"/>
              </a:rPr>
              <a:t> </a:t>
            </a:r>
            <a:r>
              <a:rPr sz="1600" spc="-15" dirty="0">
                <a:latin typeface="Carlito"/>
                <a:cs typeface="Carlito"/>
              </a:rPr>
              <a:t>excited)</a:t>
            </a:r>
            <a:endParaRPr sz="1600" dirty="0">
              <a:latin typeface="Carlito"/>
              <a:cs typeface="Carlito"/>
            </a:endParaRPr>
          </a:p>
        </p:txBody>
      </p:sp>
    </p:spTree>
    <p:extLst>
      <p:ext uri="{BB962C8B-B14F-4D97-AF65-F5344CB8AC3E}">
        <p14:creationId xmlns:p14="http://schemas.microsoft.com/office/powerpoint/2010/main" val="441195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970532"/>
            <a:ext cx="10437876" cy="32156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585704" y="1970532"/>
            <a:ext cx="1603248" cy="14477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609600"/>
            <a:ext cx="10438130" cy="1369060"/>
          </a:xfrm>
          <a:custGeom>
            <a:avLst/>
            <a:gdLst/>
            <a:ahLst/>
            <a:cxnLst/>
            <a:rect l="l" t="t" r="r" b="b"/>
            <a:pathLst>
              <a:path w="10438130" h="1369060">
                <a:moveTo>
                  <a:pt x="10437876" y="0"/>
                </a:moveTo>
                <a:lnTo>
                  <a:pt x="0" y="0"/>
                </a:lnTo>
                <a:lnTo>
                  <a:pt x="0" y="1368552"/>
                </a:lnTo>
                <a:lnTo>
                  <a:pt x="10437876" y="1368552"/>
                </a:lnTo>
                <a:lnTo>
                  <a:pt x="10437876" y="0"/>
                </a:lnTo>
                <a:close/>
              </a:path>
            </a:pathLst>
          </a:custGeom>
          <a:solidFill>
            <a:srgbClr val="252525"/>
          </a:solidFill>
        </p:spPr>
        <p:txBody>
          <a:bodyPr wrap="square" lIns="0" tIns="0" rIns="0" bIns="0" rtlCol="0"/>
          <a:lstStyle/>
          <a:p>
            <a:endParaRPr/>
          </a:p>
        </p:txBody>
      </p:sp>
      <p:sp>
        <p:nvSpPr>
          <p:cNvPr id="5" name="object 5"/>
          <p:cNvSpPr/>
          <p:nvPr/>
        </p:nvSpPr>
        <p:spPr>
          <a:xfrm>
            <a:off x="10585704" y="609600"/>
            <a:ext cx="1603375" cy="1369060"/>
          </a:xfrm>
          <a:custGeom>
            <a:avLst/>
            <a:gdLst/>
            <a:ahLst/>
            <a:cxnLst/>
            <a:rect l="l" t="t" r="r" b="b"/>
            <a:pathLst>
              <a:path w="1603375" h="1369060">
                <a:moveTo>
                  <a:pt x="1603248" y="0"/>
                </a:moveTo>
                <a:lnTo>
                  <a:pt x="0" y="0"/>
                </a:lnTo>
                <a:lnTo>
                  <a:pt x="0" y="1368552"/>
                </a:lnTo>
                <a:lnTo>
                  <a:pt x="1603248" y="1368552"/>
                </a:lnTo>
                <a:lnTo>
                  <a:pt x="1603248" y="0"/>
                </a:lnTo>
                <a:close/>
              </a:path>
            </a:pathLst>
          </a:custGeom>
          <a:solidFill>
            <a:srgbClr val="EF9315"/>
          </a:solidFill>
        </p:spPr>
        <p:txBody>
          <a:bodyPr wrap="square" lIns="0" tIns="0" rIns="0" bIns="0" rtlCol="0"/>
          <a:lstStyle/>
          <a:p>
            <a:endParaRPr/>
          </a:p>
        </p:txBody>
      </p:sp>
      <p:sp>
        <p:nvSpPr>
          <p:cNvPr id="6" name="object 6"/>
          <p:cNvSpPr txBox="1">
            <a:spLocks noGrp="1"/>
          </p:cNvSpPr>
          <p:nvPr>
            <p:ph type="title"/>
          </p:nvPr>
        </p:nvSpPr>
        <p:spPr>
          <a:xfrm>
            <a:off x="759053" y="965961"/>
            <a:ext cx="4876800" cy="574040"/>
          </a:xfrm>
          <a:prstGeom prst="rect">
            <a:avLst/>
          </a:prstGeom>
        </p:spPr>
        <p:txBody>
          <a:bodyPr vert="horz" wrap="square" lIns="0" tIns="12700" rIns="0" bIns="0" rtlCol="0">
            <a:spAutoFit/>
          </a:bodyPr>
          <a:lstStyle/>
          <a:p>
            <a:pPr marL="12700">
              <a:lnSpc>
                <a:spcPct val="100000"/>
              </a:lnSpc>
              <a:spcBef>
                <a:spcPts val="100"/>
              </a:spcBef>
            </a:pPr>
            <a:r>
              <a:rPr sz="3600" b="0" spc="-90" dirty="0">
                <a:solidFill>
                  <a:srgbClr val="FFFFFF"/>
                </a:solidFill>
                <a:latin typeface="Trebuchet MS"/>
                <a:cs typeface="Trebuchet MS"/>
              </a:rPr>
              <a:t>Types </a:t>
            </a:r>
            <a:r>
              <a:rPr sz="3600" b="0" dirty="0">
                <a:solidFill>
                  <a:srgbClr val="FFFFFF"/>
                </a:solidFill>
                <a:latin typeface="Trebuchet MS"/>
                <a:cs typeface="Trebuchet MS"/>
              </a:rPr>
              <a:t>of</a:t>
            </a:r>
            <a:r>
              <a:rPr sz="3600" b="0" spc="55" dirty="0">
                <a:solidFill>
                  <a:srgbClr val="FFFFFF"/>
                </a:solidFill>
                <a:latin typeface="Trebuchet MS"/>
                <a:cs typeface="Trebuchet MS"/>
              </a:rPr>
              <a:t> </a:t>
            </a:r>
            <a:r>
              <a:rPr sz="3600" b="0" spc="-15" dirty="0">
                <a:solidFill>
                  <a:srgbClr val="FFFFFF"/>
                </a:solidFill>
                <a:latin typeface="Trebuchet MS"/>
                <a:cs typeface="Trebuchet MS"/>
              </a:rPr>
              <a:t>Recombination</a:t>
            </a:r>
            <a:endParaRPr sz="3600">
              <a:latin typeface="Trebuchet MS"/>
              <a:cs typeface="Trebuchet MS"/>
            </a:endParaRPr>
          </a:p>
        </p:txBody>
      </p:sp>
      <p:sp>
        <p:nvSpPr>
          <p:cNvPr id="7" name="object 7"/>
          <p:cNvSpPr/>
          <p:nvPr/>
        </p:nvSpPr>
        <p:spPr>
          <a:xfrm>
            <a:off x="2318004" y="2244851"/>
            <a:ext cx="7156704" cy="4155948"/>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55995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4556" y="0"/>
            <a:ext cx="5167630" cy="574040"/>
          </a:xfrm>
          <a:prstGeom prst="rect">
            <a:avLst/>
          </a:prstGeom>
        </p:spPr>
        <p:txBody>
          <a:bodyPr vert="horz" wrap="square" lIns="0" tIns="12700" rIns="0" bIns="0" rtlCol="0">
            <a:spAutoFit/>
          </a:bodyPr>
          <a:lstStyle/>
          <a:p>
            <a:pPr marL="12700">
              <a:lnSpc>
                <a:spcPct val="100000"/>
              </a:lnSpc>
              <a:spcBef>
                <a:spcPts val="100"/>
              </a:spcBef>
            </a:pPr>
            <a:r>
              <a:rPr sz="3600" b="0" spc="-5" dirty="0">
                <a:latin typeface="Trebuchet MS"/>
                <a:cs typeface="Trebuchet MS"/>
              </a:rPr>
              <a:t>Solar Cell</a:t>
            </a:r>
            <a:r>
              <a:rPr sz="3600" b="0" spc="-25" dirty="0">
                <a:latin typeface="Trebuchet MS"/>
                <a:cs typeface="Trebuchet MS"/>
              </a:rPr>
              <a:t> </a:t>
            </a:r>
            <a:r>
              <a:rPr sz="3600" b="0" spc="-5" dirty="0">
                <a:latin typeface="Trebuchet MS"/>
                <a:cs typeface="Trebuchet MS"/>
              </a:rPr>
              <a:t>Characteristics</a:t>
            </a:r>
            <a:endParaRPr sz="3600" dirty="0">
              <a:latin typeface="Trebuchet MS"/>
              <a:cs typeface="Trebuchet MS"/>
            </a:endParaRPr>
          </a:p>
        </p:txBody>
      </p:sp>
      <p:sp>
        <p:nvSpPr>
          <p:cNvPr id="3" name="object 3"/>
          <p:cNvSpPr txBox="1"/>
          <p:nvPr/>
        </p:nvSpPr>
        <p:spPr>
          <a:xfrm>
            <a:off x="1191158" y="1364560"/>
            <a:ext cx="5581015" cy="612347"/>
          </a:xfrm>
          <a:prstGeom prst="rect">
            <a:avLst/>
          </a:prstGeom>
        </p:spPr>
        <p:txBody>
          <a:bodyPr vert="horz" wrap="square" lIns="0" tIns="47625" rIns="0" bIns="0" rtlCol="0">
            <a:spAutoFit/>
          </a:bodyPr>
          <a:lstStyle/>
          <a:p>
            <a:pPr marL="241300" marR="5080" indent="-228600">
              <a:lnSpc>
                <a:spcPts val="2160"/>
              </a:lnSpc>
              <a:spcBef>
                <a:spcPts val="375"/>
              </a:spcBef>
              <a:buFont typeface="Arial"/>
              <a:buChar char="•"/>
              <a:tabLst>
                <a:tab pos="240665" algn="l"/>
                <a:tab pos="241300" algn="l"/>
              </a:tabLst>
            </a:pPr>
            <a:r>
              <a:rPr sz="2000" spc="-5" dirty="0">
                <a:latin typeface="Carlito"/>
                <a:cs typeface="Carlito"/>
              </a:rPr>
              <a:t>Solar </a:t>
            </a:r>
            <a:r>
              <a:rPr sz="2000" dirty="0">
                <a:latin typeface="Carlito"/>
                <a:cs typeface="Carlito"/>
              </a:rPr>
              <a:t>cells </a:t>
            </a:r>
            <a:r>
              <a:rPr sz="2000" spc="-10" dirty="0">
                <a:latin typeface="Carlito"/>
                <a:cs typeface="Carlito"/>
              </a:rPr>
              <a:t>are compared </a:t>
            </a:r>
            <a:r>
              <a:rPr sz="2000" dirty="0">
                <a:latin typeface="Carlito"/>
                <a:cs typeface="Carlito"/>
              </a:rPr>
              <a:t>&amp; </a:t>
            </a:r>
            <a:r>
              <a:rPr sz="2000" spc="-10" dirty="0">
                <a:latin typeface="Carlito"/>
                <a:cs typeface="Carlito"/>
              </a:rPr>
              <a:t>characterized </a:t>
            </a:r>
            <a:r>
              <a:rPr sz="2000" spc="-5" dirty="0">
                <a:latin typeface="Carlito"/>
                <a:cs typeface="Carlito"/>
              </a:rPr>
              <a:t>with </a:t>
            </a:r>
            <a:r>
              <a:rPr sz="2000" dirty="0">
                <a:latin typeface="Carlito"/>
                <a:cs typeface="Carlito"/>
              </a:rPr>
              <a:t>each  </a:t>
            </a:r>
            <a:r>
              <a:rPr sz="2000" spc="-5" dirty="0">
                <a:latin typeface="Carlito"/>
                <a:cs typeface="Carlito"/>
              </a:rPr>
              <a:t>other with </a:t>
            </a:r>
            <a:r>
              <a:rPr sz="2000" dirty="0">
                <a:latin typeface="Carlito"/>
                <a:cs typeface="Carlito"/>
              </a:rPr>
              <a:t>the </a:t>
            </a:r>
            <a:r>
              <a:rPr sz="2000" spc="-10" dirty="0">
                <a:latin typeface="Carlito"/>
                <a:cs typeface="Carlito"/>
              </a:rPr>
              <a:t>following</a:t>
            </a:r>
            <a:r>
              <a:rPr sz="2000" dirty="0">
                <a:latin typeface="Carlito"/>
                <a:cs typeface="Carlito"/>
              </a:rPr>
              <a:t> </a:t>
            </a:r>
            <a:r>
              <a:rPr sz="2000" spc="-15" dirty="0">
                <a:latin typeface="Carlito"/>
                <a:cs typeface="Carlito"/>
              </a:rPr>
              <a:t>parameters</a:t>
            </a:r>
            <a:endParaRPr sz="2000" dirty="0">
              <a:latin typeface="Carlito"/>
              <a:cs typeface="Carlito"/>
            </a:endParaRPr>
          </a:p>
        </p:txBody>
      </p:sp>
      <p:sp>
        <p:nvSpPr>
          <p:cNvPr id="4" name="object 4"/>
          <p:cNvSpPr txBox="1"/>
          <p:nvPr/>
        </p:nvSpPr>
        <p:spPr>
          <a:xfrm>
            <a:off x="1924685" y="2293701"/>
            <a:ext cx="3121660" cy="2008242"/>
          </a:xfrm>
          <a:prstGeom prst="rect">
            <a:avLst/>
          </a:prstGeom>
        </p:spPr>
        <p:txBody>
          <a:bodyPr vert="horz" wrap="square" lIns="0" tIns="45720" rIns="0" bIns="0" rtlCol="0">
            <a:spAutoFit/>
          </a:bodyPr>
          <a:lstStyle/>
          <a:p>
            <a:pPr marL="494665" indent="-457200">
              <a:lnSpc>
                <a:spcPct val="100000"/>
              </a:lnSpc>
              <a:spcBef>
                <a:spcPts val="360"/>
              </a:spcBef>
              <a:buAutoNum type="arabicParenR"/>
              <a:tabLst>
                <a:tab pos="494665" algn="l"/>
                <a:tab pos="495300" algn="l"/>
              </a:tabLst>
            </a:pPr>
            <a:r>
              <a:rPr sz="2000" spc="-5" dirty="0">
                <a:latin typeface="Carlito"/>
                <a:cs typeface="Carlito"/>
              </a:rPr>
              <a:t>Short circuit </a:t>
            </a:r>
            <a:r>
              <a:rPr sz="2000" spc="-10" dirty="0">
                <a:latin typeface="Carlito"/>
                <a:cs typeface="Carlito"/>
              </a:rPr>
              <a:t>current</a:t>
            </a:r>
            <a:r>
              <a:rPr sz="2000" spc="-5" dirty="0">
                <a:latin typeface="Carlito"/>
                <a:cs typeface="Carlito"/>
              </a:rPr>
              <a:t> </a:t>
            </a:r>
            <a:r>
              <a:rPr sz="2000" spc="35" dirty="0">
                <a:latin typeface="Carlito"/>
                <a:cs typeface="Carlito"/>
              </a:rPr>
              <a:t>(</a:t>
            </a:r>
            <a:r>
              <a:rPr sz="2000" spc="35" dirty="0">
                <a:latin typeface="MathJax_SansSerif"/>
                <a:cs typeface="MathJax_SansSerif"/>
              </a:rPr>
              <a:t>I</a:t>
            </a:r>
            <a:r>
              <a:rPr sz="1950" spc="52" baseline="-21367" dirty="0">
                <a:latin typeface="Carlito"/>
                <a:cs typeface="Carlito"/>
              </a:rPr>
              <a:t>sc</a:t>
            </a:r>
            <a:r>
              <a:rPr sz="2000" spc="35" dirty="0">
                <a:latin typeface="Carlito"/>
                <a:cs typeface="Carlito"/>
              </a:rPr>
              <a:t>)</a:t>
            </a:r>
            <a:endParaRPr sz="2000" dirty="0">
              <a:latin typeface="Carlito"/>
              <a:cs typeface="Carlito"/>
            </a:endParaRPr>
          </a:p>
          <a:p>
            <a:pPr marL="494665" indent="-457200">
              <a:lnSpc>
                <a:spcPct val="100000"/>
              </a:lnSpc>
              <a:spcBef>
                <a:spcPts val="265"/>
              </a:spcBef>
              <a:buAutoNum type="arabicParenR"/>
              <a:tabLst>
                <a:tab pos="494665" algn="l"/>
                <a:tab pos="495300" algn="l"/>
              </a:tabLst>
            </a:pPr>
            <a:r>
              <a:rPr sz="2000" dirty="0">
                <a:latin typeface="Carlito"/>
                <a:cs typeface="Carlito"/>
              </a:rPr>
              <a:t>Open </a:t>
            </a:r>
            <a:r>
              <a:rPr sz="2000" spc="-5" dirty="0">
                <a:latin typeface="Carlito"/>
                <a:cs typeface="Carlito"/>
              </a:rPr>
              <a:t>circuit </a:t>
            </a:r>
            <a:r>
              <a:rPr sz="2000" spc="-10" dirty="0">
                <a:latin typeface="Carlito"/>
                <a:cs typeface="Carlito"/>
              </a:rPr>
              <a:t>voltage</a:t>
            </a:r>
            <a:r>
              <a:rPr sz="2000" spc="-60" dirty="0">
                <a:latin typeface="Carlito"/>
                <a:cs typeface="Carlito"/>
              </a:rPr>
              <a:t> </a:t>
            </a:r>
            <a:r>
              <a:rPr sz="2000" spc="-10" dirty="0">
                <a:latin typeface="Carlito"/>
                <a:cs typeface="Carlito"/>
              </a:rPr>
              <a:t>(V</a:t>
            </a:r>
            <a:r>
              <a:rPr sz="1950" spc="-15" baseline="-21367" dirty="0">
                <a:latin typeface="Carlito"/>
                <a:cs typeface="Carlito"/>
              </a:rPr>
              <a:t>oc</a:t>
            </a:r>
            <a:r>
              <a:rPr sz="2000" spc="-10" dirty="0">
                <a:latin typeface="Carlito"/>
                <a:cs typeface="Carlito"/>
              </a:rPr>
              <a:t>)</a:t>
            </a:r>
            <a:endParaRPr sz="2000" dirty="0">
              <a:latin typeface="Carlito"/>
              <a:cs typeface="Carlito"/>
            </a:endParaRPr>
          </a:p>
          <a:p>
            <a:pPr marL="494665" indent="-457200">
              <a:lnSpc>
                <a:spcPct val="100000"/>
              </a:lnSpc>
              <a:spcBef>
                <a:spcPts val="265"/>
              </a:spcBef>
              <a:buAutoNum type="arabicParenR"/>
              <a:tabLst>
                <a:tab pos="494665" algn="l"/>
                <a:tab pos="495300" algn="l"/>
              </a:tabLst>
            </a:pPr>
            <a:r>
              <a:rPr sz="2000" spc="-5" dirty="0">
                <a:latin typeface="Carlito"/>
                <a:cs typeface="Carlito"/>
              </a:rPr>
              <a:t>Fill </a:t>
            </a:r>
            <a:r>
              <a:rPr sz="2000" spc="-10" dirty="0">
                <a:latin typeface="Carlito"/>
                <a:cs typeface="Carlito"/>
              </a:rPr>
              <a:t>Factor</a:t>
            </a:r>
            <a:r>
              <a:rPr sz="2000" spc="5" dirty="0">
                <a:latin typeface="Carlito"/>
                <a:cs typeface="Carlito"/>
              </a:rPr>
              <a:t> </a:t>
            </a:r>
            <a:r>
              <a:rPr sz="2000" dirty="0">
                <a:latin typeface="Carlito"/>
                <a:cs typeface="Carlito"/>
              </a:rPr>
              <a:t>(FF)</a:t>
            </a:r>
          </a:p>
          <a:p>
            <a:pPr marL="494665" indent="-457200">
              <a:lnSpc>
                <a:spcPct val="100000"/>
              </a:lnSpc>
              <a:spcBef>
                <a:spcPts val="265"/>
              </a:spcBef>
              <a:buAutoNum type="arabicParenR"/>
              <a:tabLst>
                <a:tab pos="494665" algn="l"/>
                <a:tab pos="495300" algn="l"/>
              </a:tabLst>
            </a:pPr>
            <a:r>
              <a:rPr sz="2000" spc="-10" dirty="0">
                <a:latin typeface="Carlito"/>
                <a:cs typeface="Carlito"/>
              </a:rPr>
              <a:t>Efficiency </a:t>
            </a:r>
            <a:r>
              <a:rPr sz="2000" dirty="0">
                <a:latin typeface="Carlito"/>
                <a:cs typeface="Carlito"/>
              </a:rPr>
              <a:t>(η)</a:t>
            </a:r>
          </a:p>
        </p:txBody>
      </p:sp>
      <p:sp>
        <p:nvSpPr>
          <p:cNvPr id="5" name="object 5"/>
          <p:cNvSpPr txBox="1"/>
          <p:nvPr/>
        </p:nvSpPr>
        <p:spPr>
          <a:xfrm>
            <a:off x="1191158" y="4737676"/>
            <a:ext cx="5579745" cy="894476"/>
          </a:xfrm>
          <a:prstGeom prst="rect">
            <a:avLst/>
          </a:prstGeom>
        </p:spPr>
        <p:txBody>
          <a:bodyPr vert="horz" wrap="square" lIns="0" tIns="47625" rIns="0" bIns="0" rtlCol="0">
            <a:spAutoFit/>
          </a:bodyPr>
          <a:lstStyle/>
          <a:p>
            <a:pPr marL="241300" marR="5080" indent="-228600" algn="just">
              <a:lnSpc>
                <a:spcPts val="2160"/>
              </a:lnSpc>
              <a:spcBef>
                <a:spcPts val="375"/>
              </a:spcBef>
              <a:buFont typeface="Arial"/>
              <a:buChar char="•"/>
              <a:tabLst>
                <a:tab pos="241300" algn="l"/>
              </a:tabLst>
            </a:pPr>
            <a:r>
              <a:rPr sz="2000" spc="-5" dirty="0">
                <a:latin typeface="Carlito"/>
                <a:cs typeface="Carlito"/>
              </a:rPr>
              <a:t>In the </a:t>
            </a:r>
            <a:r>
              <a:rPr sz="2000" spc="-10" dirty="0">
                <a:latin typeface="Carlito"/>
                <a:cs typeface="Carlito"/>
              </a:rPr>
              <a:t>following </a:t>
            </a:r>
            <a:r>
              <a:rPr sz="2000" spc="-5" dirty="0">
                <a:latin typeface="Carlito"/>
                <a:cs typeface="Carlito"/>
              </a:rPr>
              <a:t>figure, illuminated curve is flipped  </a:t>
            </a:r>
            <a:r>
              <a:rPr sz="2000" spc="-15" dirty="0">
                <a:latin typeface="Carlito"/>
                <a:cs typeface="Carlito"/>
              </a:rPr>
              <a:t>for </a:t>
            </a:r>
            <a:r>
              <a:rPr sz="2000" spc="-10" dirty="0">
                <a:latin typeface="Carlito"/>
                <a:cs typeface="Carlito"/>
              </a:rPr>
              <a:t>convenience, </a:t>
            </a:r>
            <a:r>
              <a:rPr sz="2000" spc="-5" dirty="0">
                <a:latin typeface="Carlito"/>
                <a:cs typeface="Carlito"/>
              </a:rPr>
              <a:t>so </a:t>
            </a:r>
            <a:r>
              <a:rPr sz="2000" spc="-15" dirty="0">
                <a:latin typeface="Carlito"/>
                <a:cs typeface="Carlito"/>
              </a:rPr>
              <a:t>keep </a:t>
            </a:r>
            <a:r>
              <a:rPr sz="2000" spc="-5" dirty="0">
                <a:latin typeface="Carlito"/>
                <a:cs typeface="Carlito"/>
              </a:rPr>
              <a:t>in mind </a:t>
            </a:r>
            <a:r>
              <a:rPr sz="2000" dirty="0">
                <a:latin typeface="Carlito"/>
                <a:cs typeface="Carlito"/>
              </a:rPr>
              <a:t>the </a:t>
            </a:r>
            <a:r>
              <a:rPr sz="2000" spc="-10" dirty="0">
                <a:latin typeface="Carlito"/>
                <a:cs typeface="Carlito"/>
              </a:rPr>
              <a:t>current axis </a:t>
            </a:r>
            <a:r>
              <a:rPr sz="2000" spc="5" dirty="0">
                <a:latin typeface="Carlito"/>
                <a:cs typeface="Carlito"/>
              </a:rPr>
              <a:t>is  </a:t>
            </a:r>
            <a:r>
              <a:rPr sz="2000" spc="-10" dirty="0">
                <a:latin typeface="Carlito"/>
                <a:cs typeface="Carlito"/>
              </a:rPr>
              <a:t>exactly </a:t>
            </a:r>
            <a:r>
              <a:rPr sz="2000" dirty="0">
                <a:latin typeface="Carlito"/>
                <a:cs typeface="Carlito"/>
              </a:rPr>
              <a:t>a </a:t>
            </a:r>
            <a:r>
              <a:rPr sz="2000" spc="-15" dirty="0">
                <a:latin typeface="Carlito"/>
                <a:cs typeface="Carlito"/>
              </a:rPr>
              <a:t>negative</a:t>
            </a:r>
            <a:r>
              <a:rPr sz="2000" spc="15" dirty="0">
                <a:latin typeface="Carlito"/>
                <a:cs typeface="Carlito"/>
              </a:rPr>
              <a:t> </a:t>
            </a:r>
            <a:r>
              <a:rPr sz="2000" spc="-10" dirty="0">
                <a:latin typeface="Carlito"/>
                <a:cs typeface="Carlito"/>
              </a:rPr>
              <a:t>x-axis.</a:t>
            </a:r>
            <a:endParaRPr sz="2000" dirty="0">
              <a:latin typeface="Carlito"/>
              <a:cs typeface="Carlito"/>
            </a:endParaRPr>
          </a:p>
        </p:txBody>
      </p:sp>
      <p:sp>
        <p:nvSpPr>
          <p:cNvPr id="6" name="object 6"/>
          <p:cNvSpPr/>
          <p:nvPr/>
        </p:nvSpPr>
        <p:spPr>
          <a:xfrm>
            <a:off x="7599299" y="3092957"/>
            <a:ext cx="2997835" cy="2257425"/>
          </a:xfrm>
          <a:custGeom>
            <a:avLst/>
            <a:gdLst/>
            <a:ahLst/>
            <a:cxnLst/>
            <a:rect l="l" t="t" r="r" b="b"/>
            <a:pathLst>
              <a:path w="2997834" h="2257425">
                <a:moveTo>
                  <a:pt x="2997835" y="1909572"/>
                </a:moveTo>
                <a:lnTo>
                  <a:pt x="2969222" y="1895475"/>
                </a:lnTo>
                <a:lnTo>
                  <a:pt x="2910713" y="1866646"/>
                </a:lnTo>
                <a:lnTo>
                  <a:pt x="2910878" y="1895563"/>
                </a:lnTo>
                <a:lnTo>
                  <a:pt x="372745" y="1909775"/>
                </a:lnTo>
                <a:lnTo>
                  <a:pt x="372745" y="86868"/>
                </a:lnTo>
                <a:lnTo>
                  <a:pt x="401701" y="86868"/>
                </a:lnTo>
                <a:lnTo>
                  <a:pt x="394462" y="72390"/>
                </a:lnTo>
                <a:lnTo>
                  <a:pt x="358267" y="0"/>
                </a:lnTo>
                <a:lnTo>
                  <a:pt x="314833" y="86868"/>
                </a:lnTo>
                <a:lnTo>
                  <a:pt x="343789" y="86868"/>
                </a:lnTo>
                <a:lnTo>
                  <a:pt x="343789" y="1909940"/>
                </a:lnTo>
                <a:lnTo>
                  <a:pt x="0" y="1911858"/>
                </a:lnTo>
                <a:lnTo>
                  <a:pt x="254" y="1940814"/>
                </a:lnTo>
                <a:lnTo>
                  <a:pt x="343789" y="1938896"/>
                </a:lnTo>
                <a:lnTo>
                  <a:pt x="343789" y="2257044"/>
                </a:lnTo>
                <a:lnTo>
                  <a:pt x="372745" y="2257044"/>
                </a:lnTo>
                <a:lnTo>
                  <a:pt x="372745" y="1938731"/>
                </a:lnTo>
                <a:lnTo>
                  <a:pt x="2911043" y="1924519"/>
                </a:lnTo>
                <a:lnTo>
                  <a:pt x="2911221" y="1953514"/>
                </a:lnTo>
                <a:lnTo>
                  <a:pt x="2997835" y="1909572"/>
                </a:lnTo>
                <a:close/>
              </a:path>
            </a:pathLst>
          </a:custGeom>
          <a:solidFill>
            <a:srgbClr val="000000"/>
          </a:solidFill>
        </p:spPr>
        <p:txBody>
          <a:bodyPr wrap="square" lIns="0" tIns="0" rIns="0" bIns="0" rtlCol="0"/>
          <a:lstStyle/>
          <a:p>
            <a:endParaRPr/>
          </a:p>
        </p:txBody>
      </p:sp>
      <p:sp>
        <p:nvSpPr>
          <p:cNvPr id="7" name="object 7"/>
          <p:cNvSpPr txBox="1"/>
          <p:nvPr/>
        </p:nvSpPr>
        <p:spPr>
          <a:xfrm>
            <a:off x="7588377" y="3040837"/>
            <a:ext cx="14414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FFFF"/>
                </a:solidFill>
                <a:latin typeface="Times New Roman"/>
                <a:cs typeface="Times New Roman"/>
              </a:rPr>
              <a:t>I</a:t>
            </a:r>
            <a:endParaRPr sz="2800">
              <a:latin typeface="Times New Roman"/>
              <a:cs typeface="Times New Roman"/>
            </a:endParaRPr>
          </a:p>
        </p:txBody>
      </p:sp>
      <p:sp>
        <p:nvSpPr>
          <p:cNvPr id="8" name="object 8"/>
          <p:cNvSpPr txBox="1"/>
          <p:nvPr/>
        </p:nvSpPr>
        <p:spPr>
          <a:xfrm>
            <a:off x="7880731" y="2648534"/>
            <a:ext cx="124460" cy="452120"/>
          </a:xfrm>
          <a:prstGeom prst="rect">
            <a:avLst/>
          </a:prstGeom>
        </p:spPr>
        <p:txBody>
          <a:bodyPr vert="horz" wrap="square" lIns="0" tIns="12065" rIns="0" bIns="0" rtlCol="0">
            <a:spAutoFit/>
          </a:bodyPr>
          <a:lstStyle/>
          <a:p>
            <a:pPr marL="12700">
              <a:lnSpc>
                <a:spcPct val="100000"/>
              </a:lnSpc>
              <a:spcBef>
                <a:spcPts val="95"/>
              </a:spcBef>
            </a:pPr>
            <a:r>
              <a:rPr sz="2800" dirty="0">
                <a:latin typeface="Arial"/>
                <a:cs typeface="Arial"/>
              </a:rPr>
              <a:t>I</a:t>
            </a:r>
          </a:p>
        </p:txBody>
      </p:sp>
      <p:grpSp>
        <p:nvGrpSpPr>
          <p:cNvPr id="9" name="object 9"/>
          <p:cNvGrpSpPr/>
          <p:nvPr/>
        </p:nvGrpSpPr>
        <p:grpSpPr>
          <a:xfrm>
            <a:off x="7927847" y="3466860"/>
            <a:ext cx="2437130" cy="1564005"/>
            <a:chOff x="7927847" y="3466860"/>
            <a:chExt cx="2437130" cy="1564005"/>
          </a:xfrm>
        </p:grpSpPr>
        <p:sp>
          <p:nvSpPr>
            <p:cNvPr id="10" name="object 10"/>
            <p:cNvSpPr/>
            <p:nvPr/>
          </p:nvSpPr>
          <p:spPr>
            <a:xfrm>
              <a:off x="7956803" y="3495816"/>
              <a:ext cx="2379345" cy="1506220"/>
            </a:xfrm>
            <a:custGeom>
              <a:avLst/>
              <a:gdLst/>
              <a:ahLst/>
              <a:cxnLst/>
              <a:rect l="l" t="t" r="r" b="b"/>
              <a:pathLst>
                <a:path w="2379345" h="1506220">
                  <a:moveTo>
                    <a:pt x="0" y="6589"/>
                  </a:moveTo>
                  <a:lnTo>
                    <a:pt x="60852" y="6107"/>
                  </a:lnTo>
                  <a:lnTo>
                    <a:pt x="138726" y="5394"/>
                  </a:lnTo>
                  <a:lnTo>
                    <a:pt x="183235" y="4973"/>
                  </a:lnTo>
                  <a:lnTo>
                    <a:pt x="231024" y="4521"/>
                  </a:lnTo>
                  <a:lnTo>
                    <a:pt x="281769" y="4048"/>
                  </a:lnTo>
                  <a:lnTo>
                    <a:pt x="335146" y="3563"/>
                  </a:lnTo>
                  <a:lnTo>
                    <a:pt x="390829" y="3074"/>
                  </a:lnTo>
                  <a:lnTo>
                    <a:pt x="448493" y="2591"/>
                  </a:lnTo>
                  <a:lnTo>
                    <a:pt x="507813" y="2122"/>
                  </a:lnTo>
                  <a:lnTo>
                    <a:pt x="568465" y="1678"/>
                  </a:lnTo>
                  <a:lnTo>
                    <a:pt x="630124" y="1266"/>
                  </a:lnTo>
                  <a:lnTo>
                    <a:pt x="692464" y="897"/>
                  </a:lnTo>
                  <a:lnTo>
                    <a:pt x="755161" y="579"/>
                  </a:lnTo>
                  <a:lnTo>
                    <a:pt x="817890" y="321"/>
                  </a:lnTo>
                  <a:lnTo>
                    <a:pt x="880326" y="132"/>
                  </a:lnTo>
                  <a:lnTo>
                    <a:pt x="942144" y="22"/>
                  </a:lnTo>
                  <a:lnTo>
                    <a:pt x="1003020" y="0"/>
                  </a:lnTo>
                  <a:lnTo>
                    <a:pt x="1062627" y="74"/>
                  </a:lnTo>
                  <a:lnTo>
                    <a:pt x="1120642" y="253"/>
                  </a:lnTo>
                  <a:lnTo>
                    <a:pt x="1176740" y="548"/>
                  </a:lnTo>
                  <a:lnTo>
                    <a:pt x="1230595" y="966"/>
                  </a:lnTo>
                  <a:lnTo>
                    <a:pt x="1281882" y="1518"/>
                  </a:lnTo>
                  <a:lnTo>
                    <a:pt x="1330278" y="2212"/>
                  </a:lnTo>
                  <a:lnTo>
                    <a:pt x="1375456" y="3056"/>
                  </a:lnTo>
                  <a:lnTo>
                    <a:pt x="1417092" y="4061"/>
                  </a:lnTo>
                  <a:lnTo>
                    <a:pt x="1488440" y="6589"/>
                  </a:lnTo>
                  <a:lnTo>
                    <a:pt x="1587484" y="13608"/>
                  </a:lnTo>
                  <a:lnTo>
                    <a:pt x="1660340" y="23478"/>
                  </a:lnTo>
                  <a:lnTo>
                    <a:pt x="1711916" y="35273"/>
                  </a:lnTo>
                  <a:lnTo>
                    <a:pt x="1770869" y="60945"/>
                  </a:lnTo>
                  <a:lnTo>
                    <a:pt x="1788066" y="72972"/>
                  </a:lnTo>
                  <a:lnTo>
                    <a:pt x="1803623" y="83229"/>
                  </a:lnTo>
                  <a:lnTo>
                    <a:pt x="1822450" y="90790"/>
                  </a:lnTo>
                  <a:lnTo>
                    <a:pt x="1841473" y="91018"/>
                  </a:lnTo>
                  <a:lnTo>
                    <a:pt x="1837966" y="80488"/>
                  </a:lnTo>
                  <a:lnTo>
                    <a:pt x="1827131" y="70719"/>
                  </a:lnTo>
                  <a:lnTo>
                    <a:pt x="1824173" y="73233"/>
                  </a:lnTo>
                  <a:lnTo>
                    <a:pt x="1844294" y="99553"/>
                  </a:lnTo>
                  <a:lnTo>
                    <a:pt x="1864075" y="119685"/>
                  </a:lnTo>
                  <a:lnTo>
                    <a:pt x="1889384" y="142049"/>
                  </a:lnTo>
                  <a:lnTo>
                    <a:pt x="1919150" y="167057"/>
                  </a:lnTo>
                  <a:lnTo>
                    <a:pt x="1952301" y="195119"/>
                  </a:lnTo>
                  <a:lnTo>
                    <a:pt x="1987764" y="226648"/>
                  </a:lnTo>
                  <a:lnTo>
                    <a:pt x="2024468" y="262055"/>
                  </a:lnTo>
                  <a:lnTo>
                    <a:pt x="2061342" y="301751"/>
                  </a:lnTo>
                  <a:lnTo>
                    <a:pt x="2097314" y="346149"/>
                  </a:lnTo>
                  <a:lnTo>
                    <a:pt x="2131312" y="395660"/>
                  </a:lnTo>
                  <a:lnTo>
                    <a:pt x="2162264" y="450696"/>
                  </a:lnTo>
                  <a:lnTo>
                    <a:pt x="2189099" y="511668"/>
                  </a:lnTo>
                  <a:lnTo>
                    <a:pt x="2202299" y="549209"/>
                  </a:lnTo>
                  <a:lnTo>
                    <a:pt x="2215081" y="591015"/>
                  </a:lnTo>
                  <a:lnTo>
                    <a:pt x="2227450" y="636589"/>
                  </a:lnTo>
                  <a:lnTo>
                    <a:pt x="2239410" y="685433"/>
                  </a:lnTo>
                  <a:lnTo>
                    <a:pt x="2250965" y="737051"/>
                  </a:lnTo>
                  <a:lnTo>
                    <a:pt x="2262121" y="790945"/>
                  </a:lnTo>
                  <a:lnTo>
                    <a:pt x="2272882" y="846618"/>
                  </a:lnTo>
                  <a:lnTo>
                    <a:pt x="2283253" y="903571"/>
                  </a:lnTo>
                  <a:lnTo>
                    <a:pt x="2293239" y="961310"/>
                  </a:lnTo>
                  <a:lnTo>
                    <a:pt x="2302843" y="1019334"/>
                  </a:lnTo>
                  <a:lnTo>
                    <a:pt x="2312071" y="1077149"/>
                  </a:lnTo>
                  <a:lnTo>
                    <a:pt x="2320928" y="1134255"/>
                  </a:lnTo>
                  <a:lnTo>
                    <a:pt x="2329417" y="1190157"/>
                  </a:lnTo>
                  <a:lnTo>
                    <a:pt x="2337545" y="1244356"/>
                  </a:lnTo>
                  <a:lnTo>
                    <a:pt x="2345314" y="1296355"/>
                  </a:lnTo>
                  <a:lnTo>
                    <a:pt x="2352731" y="1345657"/>
                  </a:lnTo>
                  <a:lnTo>
                    <a:pt x="2359800" y="1391766"/>
                  </a:lnTo>
                  <a:lnTo>
                    <a:pt x="2366525" y="1434182"/>
                  </a:lnTo>
                  <a:lnTo>
                    <a:pt x="2372911" y="1472409"/>
                  </a:lnTo>
                  <a:lnTo>
                    <a:pt x="2378964" y="1505951"/>
                  </a:lnTo>
                </a:path>
              </a:pathLst>
            </a:custGeom>
            <a:ln w="57912">
              <a:solidFill>
                <a:srgbClr val="0000FF"/>
              </a:solidFill>
            </a:ln>
          </p:spPr>
          <p:txBody>
            <a:bodyPr wrap="square" lIns="0" tIns="0" rIns="0" bIns="0" rtlCol="0"/>
            <a:lstStyle/>
            <a:p>
              <a:endParaRPr/>
            </a:p>
          </p:txBody>
        </p:sp>
        <p:sp>
          <p:nvSpPr>
            <p:cNvPr id="11" name="object 11"/>
            <p:cNvSpPr/>
            <p:nvPr/>
          </p:nvSpPr>
          <p:spPr>
            <a:xfrm>
              <a:off x="9941051" y="3739896"/>
              <a:ext cx="0" cy="1262380"/>
            </a:xfrm>
            <a:custGeom>
              <a:avLst/>
              <a:gdLst/>
              <a:ahLst/>
              <a:cxnLst/>
              <a:rect l="l" t="t" r="r" b="b"/>
              <a:pathLst>
                <a:path h="1262379">
                  <a:moveTo>
                    <a:pt x="0" y="1261871"/>
                  </a:moveTo>
                  <a:lnTo>
                    <a:pt x="0" y="0"/>
                  </a:lnTo>
                </a:path>
              </a:pathLst>
            </a:custGeom>
            <a:ln w="12192">
              <a:solidFill>
                <a:srgbClr val="000000"/>
              </a:solidFill>
              <a:prstDash val="sysDash"/>
            </a:ln>
          </p:spPr>
          <p:txBody>
            <a:bodyPr wrap="square" lIns="0" tIns="0" rIns="0" bIns="0" rtlCol="0"/>
            <a:lstStyle/>
            <a:p>
              <a:endParaRPr/>
            </a:p>
          </p:txBody>
        </p:sp>
      </p:grpSp>
      <p:sp>
        <p:nvSpPr>
          <p:cNvPr id="12" name="object 12"/>
          <p:cNvSpPr txBox="1"/>
          <p:nvPr/>
        </p:nvSpPr>
        <p:spPr>
          <a:xfrm>
            <a:off x="9636506" y="4989017"/>
            <a:ext cx="454025" cy="391795"/>
          </a:xfrm>
          <a:prstGeom prst="rect">
            <a:avLst/>
          </a:prstGeom>
        </p:spPr>
        <p:txBody>
          <a:bodyPr vert="horz" wrap="square" lIns="0" tIns="12700" rIns="0" bIns="0" rtlCol="0">
            <a:spAutoFit/>
          </a:bodyPr>
          <a:lstStyle/>
          <a:p>
            <a:pPr marL="38100">
              <a:lnSpc>
                <a:spcPct val="100000"/>
              </a:lnSpc>
              <a:spcBef>
                <a:spcPts val="100"/>
              </a:spcBef>
            </a:pPr>
            <a:r>
              <a:rPr sz="2400" spc="-5" dirty="0">
                <a:latin typeface="Times New Roman"/>
                <a:cs typeface="Times New Roman"/>
              </a:rPr>
              <a:t>V</a:t>
            </a:r>
            <a:r>
              <a:rPr sz="2400" spc="-7" baseline="-20833" dirty="0">
                <a:latin typeface="Times New Roman"/>
                <a:cs typeface="Times New Roman"/>
              </a:rPr>
              <a:t>m</a:t>
            </a:r>
            <a:endParaRPr sz="2400" baseline="-20833" dirty="0">
              <a:latin typeface="Times New Roman"/>
              <a:cs typeface="Times New Roman"/>
            </a:endParaRPr>
          </a:p>
        </p:txBody>
      </p:sp>
      <p:sp>
        <p:nvSpPr>
          <p:cNvPr id="13" name="object 13"/>
          <p:cNvSpPr txBox="1"/>
          <p:nvPr/>
        </p:nvSpPr>
        <p:spPr>
          <a:xfrm>
            <a:off x="7582154" y="3472637"/>
            <a:ext cx="380365" cy="452120"/>
          </a:xfrm>
          <a:prstGeom prst="rect">
            <a:avLst/>
          </a:prstGeom>
        </p:spPr>
        <p:txBody>
          <a:bodyPr vert="horz" wrap="square" lIns="0" tIns="12065" rIns="0" bIns="0" rtlCol="0">
            <a:spAutoFit/>
          </a:bodyPr>
          <a:lstStyle/>
          <a:p>
            <a:pPr marL="38100">
              <a:lnSpc>
                <a:spcPct val="100000"/>
              </a:lnSpc>
              <a:spcBef>
                <a:spcPts val="95"/>
              </a:spcBef>
            </a:pPr>
            <a:r>
              <a:rPr sz="2800" spc="5" dirty="0">
                <a:latin typeface="Times New Roman"/>
                <a:cs typeface="Times New Roman"/>
              </a:rPr>
              <a:t>I</a:t>
            </a:r>
            <a:r>
              <a:rPr sz="2775" spc="7" baseline="-21021" dirty="0">
                <a:latin typeface="Times New Roman"/>
                <a:cs typeface="Times New Roman"/>
              </a:rPr>
              <a:t>m</a:t>
            </a:r>
            <a:endParaRPr sz="2775" baseline="-21021" dirty="0">
              <a:latin typeface="Times New Roman"/>
              <a:cs typeface="Times New Roman"/>
            </a:endParaRPr>
          </a:p>
        </p:txBody>
      </p:sp>
      <p:sp>
        <p:nvSpPr>
          <p:cNvPr id="14" name="object 14"/>
          <p:cNvSpPr txBox="1"/>
          <p:nvPr/>
        </p:nvSpPr>
        <p:spPr>
          <a:xfrm>
            <a:off x="10157459" y="5063693"/>
            <a:ext cx="448945" cy="391795"/>
          </a:xfrm>
          <a:prstGeom prst="rect">
            <a:avLst/>
          </a:prstGeom>
        </p:spPr>
        <p:txBody>
          <a:bodyPr vert="horz" wrap="square" lIns="0" tIns="12700" rIns="0" bIns="0" rtlCol="0">
            <a:spAutoFit/>
          </a:bodyPr>
          <a:lstStyle/>
          <a:p>
            <a:pPr marL="38100">
              <a:lnSpc>
                <a:spcPct val="100000"/>
              </a:lnSpc>
              <a:spcBef>
                <a:spcPts val="100"/>
              </a:spcBef>
            </a:pPr>
            <a:r>
              <a:rPr sz="3600" spc="-165" baseline="13888" dirty="0">
                <a:latin typeface="Times New Roman"/>
                <a:cs typeface="Times New Roman"/>
              </a:rPr>
              <a:t>V</a:t>
            </a:r>
            <a:r>
              <a:rPr sz="1600" spc="-110" dirty="0">
                <a:latin typeface="Times New Roman"/>
                <a:cs typeface="Times New Roman"/>
              </a:rPr>
              <a:t>oc</a:t>
            </a:r>
            <a:endParaRPr sz="1600" dirty="0">
              <a:latin typeface="Times New Roman"/>
              <a:cs typeface="Times New Roman"/>
            </a:endParaRPr>
          </a:p>
        </p:txBody>
      </p:sp>
      <p:sp>
        <p:nvSpPr>
          <p:cNvPr id="15" name="object 15"/>
          <p:cNvSpPr txBox="1"/>
          <p:nvPr/>
        </p:nvSpPr>
        <p:spPr>
          <a:xfrm>
            <a:off x="7681848" y="3128010"/>
            <a:ext cx="2773045" cy="452120"/>
          </a:xfrm>
          <a:prstGeom prst="rect">
            <a:avLst/>
          </a:prstGeom>
        </p:spPr>
        <p:txBody>
          <a:bodyPr vert="horz" wrap="square" lIns="0" tIns="12065" rIns="0" bIns="0" rtlCol="0">
            <a:spAutoFit/>
          </a:bodyPr>
          <a:lstStyle/>
          <a:p>
            <a:pPr marL="38100">
              <a:lnSpc>
                <a:spcPct val="100000"/>
              </a:lnSpc>
              <a:spcBef>
                <a:spcPts val="95"/>
              </a:spcBef>
              <a:tabLst>
                <a:tab pos="2315845" algn="l"/>
              </a:tabLst>
            </a:pPr>
            <a:r>
              <a:rPr sz="1850" spc="10" dirty="0">
                <a:latin typeface="Times New Roman"/>
                <a:cs typeface="Times New Roman"/>
              </a:rPr>
              <a:t>sc</a:t>
            </a:r>
            <a:r>
              <a:rPr sz="1850" u="heavy" spc="10" dirty="0">
                <a:uFill>
                  <a:solidFill>
                    <a:srgbClr val="000000"/>
                  </a:solidFill>
                </a:uFill>
                <a:latin typeface="Times New Roman"/>
                <a:cs typeface="Times New Roman"/>
              </a:rPr>
              <a:t> 	</a:t>
            </a:r>
            <a:r>
              <a:rPr sz="4200" spc="7" baseline="-19841" dirty="0">
                <a:latin typeface="Times New Roman"/>
                <a:cs typeface="Times New Roman"/>
              </a:rPr>
              <a:t>P</a:t>
            </a:r>
            <a:r>
              <a:rPr sz="2775" spc="7" baseline="-51051" dirty="0">
                <a:latin typeface="Times New Roman"/>
                <a:cs typeface="Times New Roman"/>
              </a:rPr>
              <a:t>m</a:t>
            </a:r>
            <a:endParaRPr sz="2775" baseline="-51051" dirty="0">
              <a:latin typeface="Times New Roman"/>
              <a:cs typeface="Times New Roman"/>
            </a:endParaRPr>
          </a:p>
        </p:txBody>
      </p:sp>
      <p:sp>
        <p:nvSpPr>
          <p:cNvPr id="16" name="object 16"/>
          <p:cNvSpPr txBox="1"/>
          <p:nvPr/>
        </p:nvSpPr>
        <p:spPr>
          <a:xfrm>
            <a:off x="10865357" y="4739716"/>
            <a:ext cx="26289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V</a:t>
            </a:r>
            <a:endParaRPr sz="2800" dirty="0">
              <a:latin typeface="Arial"/>
              <a:cs typeface="Arial"/>
            </a:endParaRPr>
          </a:p>
        </p:txBody>
      </p:sp>
    </p:spTree>
    <p:extLst>
      <p:ext uri="{BB962C8B-B14F-4D97-AF65-F5344CB8AC3E}">
        <p14:creationId xmlns:p14="http://schemas.microsoft.com/office/powerpoint/2010/main" val="1726089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0900" y="258390"/>
            <a:ext cx="5266690" cy="574040"/>
          </a:xfrm>
          <a:prstGeom prst="rect">
            <a:avLst/>
          </a:prstGeom>
        </p:spPr>
        <p:txBody>
          <a:bodyPr vert="horz" wrap="square" lIns="0" tIns="12700" rIns="0" bIns="0" rtlCol="0">
            <a:spAutoFit/>
          </a:bodyPr>
          <a:lstStyle/>
          <a:p>
            <a:pPr marL="38100">
              <a:lnSpc>
                <a:spcPct val="100000"/>
              </a:lnSpc>
              <a:spcBef>
                <a:spcPts val="100"/>
              </a:spcBef>
            </a:pPr>
            <a:r>
              <a:rPr sz="3600" b="0" dirty="0">
                <a:latin typeface="Trebuchet MS"/>
                <a:cs typeface="Trebuchet MS"/>
              </a:rPr>
              <a:t>Short </a:t>
            </a:r>
            <a:r>
              <a:rPr sz="3600" b="0" spc="-5" dirty="0">
                <a:latin typeface="Trebuchet MS"/>
                <a:cs typeface="Trebuchet MS"/>
              </a:rPr>
              <a:t>Circuit Current</a:t>
            </a:r>
            <a:r>
              <a:rPr sz="3600" b="0" spc="-85" dirty="0">
                <a:latin typeface="Trebuchet MS"/>
                <a:cs typeface="Trebuchet MS"/>
              </a:rPr>
              <a:t> </a:t>
            </a:r>
            <a:r>
              <a:rPr sz="3600" b="0" spc="60" dirty="0">
                <a:latin typeface="Trebuchet MS"/>
                <a:cs typeface="Trebuchet MS"/>
              </a:rPr>
              <a:t>(</a:t>
            </a:r>
            <a:r>
              <a:rPr sz="3600" b="0" spc="60" dirty="0">
                <a:latin typeface="MathJax_SansSerif"/>
                <a:cs typeface="MathJax_SansSerif"/>
              </a:rPr>
              <a:t>I</a:t>
            </a:r>
            <a:r>
              <a:rPr sz="3600" b="0" spc="89" baseline="-20833" dirty="0">
                <a:latin typeface="Trebuchet MS"/>
                <a:cs typeface="Trebuchet MS"/>
              </a:rPr>
              <a:t>sc</a:t>
            </a:r>
            <a:r>
              <a:rPr sz="3600" b="0" spc="60" dirty="0">
                <a:latin typeface="Trebuchet MS"/>
                <a:cs typeface="Trebuchet MS"/>
              </a:rPr>
              <a:t>)</a:t>
            </a:r>
            <a:endParaRPr sz="3600" dirty="0">
              <a:latin typeface="Trebuchet MS"/>
              <a:cs typeface="Trebuchet MS"/>
            </a:endParaRPr>
          </a:p>
        </p:txBody>
      </p:sp>
      <p:sp>
        <p:nvSpPr>
          <p:cNvPr id="3" name="object 3"/>
          <p:cNvSpPr txBox="1"/>
          <p:nvPr/>
        </p:nvSpPr>
        <p:spPr>
          <a:xfrm>
            <a:off x="1844722" y="1698062"/>
            <a:ext cx="9531985" cy="3543300"/>
          </a:xfrm>
          <a:prstGeom prst="rect">
            <a:avLst/>
          </a:prstGeom>
        </p:spPr>
        <p:txBody>
          <a:bodyPr vert="horz" wrap="square" lIns="0" tIns="71755" rIns="0" bIns="0" rtlCol="0">
            <a:spAutoFit/>
          </a:bodyPr>
          <a:lstStyle/>
          <a:p>
            <a:pPr marL="292100" marR="30480" indent="-228600">
              <a:lnSpc>
                <a:spcPts val="1920"/>
              </a:lnSpc>
              <a:spcBef>
                <a:spcPts val="565"/>
              </a:spcBef>
              <a:buFont typeface="Arial"/>
              <a:buChar char="•"/>
              <a:tabLst>
                <a:tab pos="291465" algn="l"/>
                <a:tab pos="292100" algn="l"/>
              </a:tabLst>
            </a:pPr>
            <a:r>
              <a:rPr sz="2000" spc="-5" dirty="0">
                <a:latin typeface="Carlito"/>
                <a:cs typeface="Carlito"/>
              </a:rPr>
              <a:t>Maximum </a:t>
            </a:r>
            <a:r>
              <a:rPr sz="2000" spc="-10" dirty="0">
                <a:latin typeface="Carlito"/>
                <a:cs typeface="Carlito"/>
              </a:rPr>
              <a:t>current </a:t>
            </a:r>
            <a:r>
              <a:rPr sz="2000" spc="-5" dirty="0">
                <a:latin typeface="Carlito"/>
                <a:cs typeface="Carlito"/>
              </a:rPr>
              <a:t>that </a:t>
            </a:r>
            <a:r>
              <a:rPr sz="2000" spc="-10" dirty="0">
                <a:latin typeface="Carlito"/>
                <a:cs typeface="Carlito"/>
              </a:rPr>
              <a:t>flows </a:t>
            </a:r>
            <a:r>
              <a:rPr sz="2000" spc="-5" dirty="0">
                <a:latin typeface="Carlito"/>
                <a:cs typeface="Carlito"/>
              </a:rPr>
              <a:t>in </a:t>
            </a:r>
            <a:r>
              <a:rPr sz="2000" dirty="0">
                <a:latin typeface="Carlito"/>
                <a:cs typeface="Carlito"/>
              </a:rPr>
              <a:t>a </a:t>
            </a:r>
            <a:r>
              <a:rPr sz="2000" spc="-5" dirty="0">
                <a:latin typeface="Carlito"/>
                <a:cs typeface="Carlito"/>
              </a:rPr>
              <a:t>solar </a:t>
            </a:r>
            <a:r>
              <a:rPr sz="2000" dirty="0">
                <a:latin typeface="Carlito"/>
                <a:cs typeface="Carlito"/>
              </a:rPr>
              <a:t>cell when its </a:t>
            </a:r>
            <a:r>
              <a:rPr sz="2000" spc="-5" dirty="0">
                <a:latin typeface="Carlito"/>
                <a:cs typeface="Carlito"/>
              </a:rPr>
              <a:t>terminal </a:t>
            </a:r>
            <a:r>
              <a:rPr sz="2000" spc="-10" dirty="0">
                <a:latin typeface="Carlito"/>
                <a:cs typeface="Carlito"/>
              </a:rPr>
              <a:t>at </a:t>
            </a:r>
            <a:r>
              <a:rPr sz="2000" dirty="0">
                <a:latin typeface="Carlito"/>
                <a:cs typeface="Carlito"/>
              </a:rPr>
              <a:t>P-side and </a:t>
            </a:r>
            <a:r>
              <a:rPr sz="2000" spc="-5" dirty="0">
                <a:latin typeface="Carlito"/>
                <a:cs typeface="Carlito"/>
              </a:rPr>
              <a:t>N-side </a:t>
            </a:r>
            <a:r>
              <a:rPr sz="2000" spc="-10" dirty="0">
                <a:latin typeface="Carlito"/>
                <a:cs typeface="Carlito"/>
              </a:rPr>
              <a:t>are  shorted </a:t>
            </a:r>
            <a:r>
              <a:rPr sz="2000" spc="-5" dirty="0">
                <a:latin typeface="Carlito"/>
                <a:cs typeface="Carlito"/>
              </a:rPr>
              <a:t>with </a:t>
            </a:r>
            <a:r>
              <a:rPr sz="2000" dirty="0">
                <a:latin typeface="Carlito"/>
                <a:cs typeface="Carlito"/>
              </a:rPr>
              <a:t>each</a:t>
            </a:r>
            <a:r>
              <a:rPr sz="2000" spc="15" dirty="0">
                <a:latin typeface="Carlito"/>
                <a:cs typeface="Carlito"/>
              </a:rPr>
              <a:t> </a:t>
            </a:r>
            <a:r>
              <a:rPr sz="2000" spc="-40" dirty="0">
                <a:latin typeface="Carlito"/>
                <a:cs typeface="Carlito"/>
              </a:rPr>
              <a:t>other.</a:t>
            </a:r>
            <a:endParaRPr sz="2000" dirty="0">
              <a:latin typeface="Carlito"/>
              <a:cs typeface="Carlito"/>
            </a:endParaRPr>
          </a:p>
          <a:p>
            <a:pPr>
              <a:lnSpc>
                <a:spcPct val="100000"/>
              </a:lnSpc>
              <a:spcBef>
                <a:spcPts val="45"/>
              </a:spcBef>
              <a:buClr>
                <a:srgbClr val="FFFFFF"/>
              </a:buClr>
              <a:buFont typeface="Arial"/>
              <a:buChar char="•"/>
            </a:pPr>
            <a:endParaRPr sz="2800" dirty="0">
              <a:latin typeface="Carlito"/>
              <a:cs typeface="Carlito"/>
            </a:endParaRPr>
          </a:p>
          <a:p>
            <a:pPr marL="292100" indent="-228600">
              <a:lnSpc>
                <a:spcPct val="100000"/>
              </a:lnSpc>
              <a:buFont typeface="Arial"/>
              <a:buChar char="•"/>
              <a:tabLst>
                <a:tab pos="291465" algn="l"/>
                <a:tab pos="292100" algn="l"/>
              </a:tabLst>
            </a:pPr>
            <a:r>
              <a:rPr sz="2000" dirty="0">
                <a:latin typeface="Carlito"/>
                <a:cs typeface="Carlito"/>
              </a:rPr>
              <a:t>When </a:t>
            </a:r>
            <a:r>
              <a:rPr sz="2000" spc="-10" dirty="0">
                <a:latin typeface="Carlito"/>
                <a:cs typeface="Carlito"/>
              </a:rPr>
              <a:t>we </a:t>
            </a:r>
            <a:r>
              <a:rPr sz="2000" dirty="0">
                <a:latin typeface="Carlito"/>
                <a:cs typeface="Carlito"/>
              </a:rPr>
              <a:t>put V=0 </a:t>
            </a:r>
            <a:r>
              <a:rPr sz="2000" spc="-5" dirty="0">
                <a:latin typeface="Carlito"/>
                <a:cs typeface="Carlito"/>
              </a:rPr>
              <a:t>in </a:t>
            </a:r>
            <a:r>
              <a:rPr sz="2000" dirty="0">
                <a:latin typeface="Carlito"/>
                <a:cs typeface="Carlito"/>
              </a:rPr>
              <a:t>the </a:t>
            </a:r>
            <a:r>
              <a:rPr sz="2000" spc="-10" dirty="0">
                <a:latin typeface="Carlito"/>
                <a:cs typeface="Carlito"/>
              </a:rPr>
              <a:t>following</a:t>
            </a:r>
            <a:r>
              <a:rPr sz="2000" spc="-40" dirty="0">
                <a:latin typeface="Carlito"/>
                <a:cs typeface="Carlito"/>
              </a:rPr>
              <a:t> </a:t>
            </a:r>
            <a:r>
              <a:rPr sz="2000" spc="-5" dirty="0">
                <a:latin typeface="Carlito"/>
                <a:cs typeface="Carlito"/>
              </a:rPr>
              <a:t>equation</a:t>
            </a:r>
            <a:endParaRPr sz="2000" dirty="0">
              <a:latin typeface="Carlito"/>
              <a:cs typeface="Carlito"/>
            </a:endParaRPr>
          </a:p>
          <a:p>
            <a:pPr marL="26670" algn="ctr">
              <a:lnSpc>
                <a:spcPct val="100000"/>
              </a:lnSpc>
              <a:spcBef>
                <a:spcPts val="515"/>
              </a:spcBef>
            </a:pPr>
            <a:r>
              <a:rPr sz="2000" b="1" spc="15" dirty="0">
                <a:latin typeface="MathJax_SansSerif"/>
                <a:cs typeface="MathJax_SansSerif"/>
              </a:rPr>
              <a:t>I</a:t>
            </a:r>
            <a:r>
              <a:rPr sz="1950" b="1" spc="22" baseline="-21367" dirty="0">
                <a:latin typeface="Carlito"/>
                <a:cs typeface="Carlito"/>
              </a:rPr>
              <a:t>total  </a:t>
            </a:r>
            <a:r>
              <a:rPr sz="2000" b="1" dirty="0">
                <a:latin typeface="Carlito"/>
                <a:cs typeface="Carlito"/>
              </a:rPr>
              <a:t>= </a:t>
            </a:r>
            <a:r>
              <a:rPr sz="2000" b="1" spc="40" dirty="0">
                <a:latin typeface="MathJax_SansSerif"/>
                <a:cs typeface="MathJax_SansSerif"/>
              </a:rPr>
              <a:t>I</a:t>
            </a:r>
            <a:r>
              <a:rPr sz="1950" b="1" spc="60" baseline="-21367" dirty="0">
                <a:latin typeface="Carlito"/>
                <a:cs typeface="Carlito"/>
              </a:rPr>
              <a:t>o </a:t>
            </a:r>
            <a:r>
              <a:rPr sz="2000" b="1" dirty="0">
                <a:latin typeface="Carlito"/>
                <a:cs typeface="Carlito"/>
              </a:rPr>
              <a:t>(e</a:t>
            </a:r>
            <a:r>
              <a:rPr sz="1950" b="1" baseline="25641" dirty="0">
                <a:latin typeface="Carlito"/>
                <a:cs typeface="Carlito"/>
              </a:rPr>
              <a:t>qV/KT  </a:t>
            </a:r>
            <a:r>
              <a:rPr sz="2000" b="1" dirty="0">
                <a:latin typeface="Carlito"/>
                <a:cs typeface="Carlito"/>
              </a:rPr>
              <a:t>– 1) –</a:t>
            </a:r>
            <a:r>
              <a:rPr sz="2000" b="1" spc="-235" dirty="0">
                <a:latin typeface="Carlito"/>
                <a:cs typeface="Carlito"/>
              </a:rPr>
              <a:t> </a:t>
            </a:r>
            <a:r>
              <a:rPr sz="2000" b="1" spc="40" dirty="0">
                <a:latin typeface="MathJax_SansSerif"/>
                <a:cs typeface="MathJax_SansSerif"/>
              </a:rPr>
              <a:t>I</a:t>
            </a:r>
            <a:r>
              <a:rPr sz="1950" b="1" spc="60" baseline="-21367" dirty="0">
                <a:latin typeface="Carlito"/>
                <a:cs typeface="Carlito"/>
              </a:rPr>
              <a:t>L</a:t>
            </a:r>
            <a:endParaRPr sz="1950" baseline="-21367" dirty="0">
              <a:latin typeface="Carlito"/>
              <a:cs typeface="Carlito"/>
            </a:endParaRPr>
          </a:p>
          <a:p>
            <a:pPr marR="8666480" algn="ctr">
              <a:lnSpc>
                <a:spcPct val="100000"/>
              </a:lnSpc>
              <a:spcBef>
                <a:spcPts val="520"/>
              </a:spcBef>
            </a:pPr>
            <a:r>
              <a:rPr sz="2000" spc="-35" dirty="0">
                <a:latin typeface="Carlito"/>
                <a:cs typeface="Carlito"/>
              </a:rPr>
              <a:t>We</a:t>
            </a:r>
            <a:r>
              <a:rPr sz="2000" spc="-50" dirty="0">
                <a:latin typeface="Carlito"/>
                <a:cs typeface="Carlito"/>
              </a:rPr>
              <a:t> </a:t>
            </a:r>
            <a:r>
              <a:rPr sz="2000" spc="-10" dirty="0">
                <a:latin typeface="Carlito"/>
                <a:cs typeface="Carlito"/>
              </a:rPr>
              <a:t>get</a:t>
            </a:r>
            <a:endParaRPr sz="2000" dirty="0">
              <a:latin typeface="Carlito"/>
              <a:cs typeface="Carlito"/>
            </a:endParaRPr>
          </a:p>
          <a:p>
            <a:pPr marL="26034" algn="ctr">
              <a:lnSpc>
                <a:spcPct val="100000"/>
              </a:lnSpc>
              <a:spcBef>
                <a:spcPts val="1019"/>
              </a:spcBef>
            </a:pPr>
            <a:r>
              <a:rPr sz="3000" spc="44" baseline="13888" dirty="0">
                <a:latin typeface="MathJax_SansSerif"/>
                <a:cs typeface="MathJax_SansSerif"/>
              </a:rPr>
              <a:t>I</a:t>
            </a:r>
            <a:r>
              <a:rPr sz="1300" spc="30" dirty="0">
                <a:latin typeface="Carlito"/>
                <a:cs typeface="Carlito"/>
              </a:rPr>
              <a:t>total  </a:t>
            </a:r>
            <a:r>
              <a:rPr sz="3000" baseline="13888" dirty="0">
                <a:latin typeface="Carlito"/>
                <a:cs typeface="Carlito"/>
              </a:rPr>
              <a:t>= </a:t>
            </a:r>
            <a:r>
              <a:rPr sz="3000" spc="82" baseline="13888" dirty="0">
                <a:latin typeface="Carlito"/>
                <a:cs typeface="Carlito"/>
              </a:rPr>
              <a:t>-</a:t>
            </a:r>
            <a:r>
              <a:rPr sz="3000" spc="82" baseline="13888" dirty="0">
                <a:latin typeface="MathJax_SansSerif"/>
                <a:cs typeface="MathJax_SansSerif"/>
              </a:rPr>
              <a:t>I</a:t>
            </a:r>
            <a:r>
              <a:rPr sz="1300" spc="55" dirty="0">
                <a:latin typeface="Carlito"/>
                <a:cs typeface="Carlito"/>
              </a:rPr>
              <a:t>L </a:t>
            </a:r>
            <a:r>
              <a:rPr sz="3000" baseline="13888" dirty="0">
                <a:latin typeface="Carlito"/>
                <a:cs typeface="Carlito"/>
              </a:rPr>
              <a:t>=</a:t>
            </a:r>
            <a:r>
              <a:rPr sz="3000" spc="-165" baseline="13888" dirty="0">
                <a:latin typeface="Carlito"/>
                <a:cs typeface="Carlito"/>
              </a:rPr>
              <a:t> </a:t>
            </a:r>
            <a:r>
              <a:rPr sz="3000" spc="82" baseline="13888" dirty="0">
                <a:latin typeface="MathJax_SansSerif"/>
                <a:cs typeface="MathJax_SansSerif"/>
              </a:rPr>
              <a:t>I</a:t>
            </a:r>
            <a:r>
              <a:rPr sz="1300" spc="55" dirty="0">
                <a:latin typeface="Carlito"/>
                <a:cs typeface="Carlito"/>
              </a:rPr>
              <a:t>sc</a:t>
            </a:r>
            <a:endParaRPr sz="1300" dirty="0">
              <a:latin typeface="Carlito"/>
              <a:cs typeface="Carlito"/>
            </a:endParaRPr>
          </a:p>
          <a:p>
            <a:pPr>
              <a:lnSpc>
                <a:spcPct val="100000"/>
              </a:lnSpc>
              <a:spcBef>
                <a:spcPts val="10"/>
              </a:spcBef>
            </a:pPr>
            <a:endParaRPr sz="2400" dirty="0">
              <a:latin typeface="Carlito"/>
              <a:cs typeface="Carlito"/>
            </a:endParaRPr>
          </a:p>
          <a:p>
            <a:pPr marL="292100" indent="-228600">
              <a:lnSpc>
                <a:spcPct val="100000"/>
              </a:lnSpc>
              <a:buFont typeface="Arial"/>
              <a:buChar char="•"/>
              <a:tabLst>
                <a:tab pos="291465" algn="l"/>
                <a:tab pos="292100" algn="l"/>
              </a:tabLst>
            </a:pPr>
            <a:r>
              <a:rPr sz="2000" spc="-5" dirty="0">
                <a:latin typeface="Carlito"/>
                <a:cs typeface="Carlito"/>
              </a:rPr>
              <a:t>The short circuit </a:t>
            </a:r>
            <a:r>
              <a:rPr sz="2000" spc="-10" dirty="0">
                <a:latin typeface="Carlito"/>
                <a:cs typeface="Carlito"/>
              </a:rPr>
              <a:t>current </a:t>
            </a:r>
            <a:r>
              <a:rPr sz="2000" spc="-5" dirty="0">
                <a:latin typeface="Carlito"/>
                <a:cs typeface="Carlito"/>
              </a:rPr>
              <a:t>is </a:t>
            </a:r>
            <a:r>
              <a:rPr sz="2000" dirty="0">
                <a:latin typeface="Carlito"/>
                <a:cs typeface="Carlito"/>
              </a:rPr>
              <a:t>nothing but </a:t>
            </a:r>
            <a:r>
              <a:rPr sz="2000" spc="-5" dirty="0">
                <a:latin typeface="Carlito"/>
                <a:cs typeface="Carlito"/>
              </a:rPr>
              <a:t>light </a:t>
            </a:r>
            <a:r>
              <a:rPr sz="2000" spc="-10" dirty="0">
                <a:latin typeface="Carlito"/>
                <a:cs typeface="Carlito"/>
              </a:rPr>
              <a:t>generated</a:t>
            </a:r>
            <a:r>
              <a:rPr sz="2000" spc="-20" dirty="0">
                <a:latin typeface="Carlito"/>
                <a:cs typeface="Carlito"/>
              </a:rPr>
              <a:t> </a:t>
            </a:r>
            <a:r>
              <a:rPr sz="2000" spc="-10" dirty="0">
                <a:latin typeface="Carlito"/>
                <a:cs typeface="Carlito"/>
              </a:rPr>
              <a:t>current.</a:t>
            </a:r>
            <a:endParaRPr sz="2000" dirty="0">
              <a:latin typeface="Carlito"/>
              <a:cs typeface="Carlito"/>
            </a:endParaRPr>
          </a:p>
          <a:p>
            <a:pPr marL="292100" indent="-228600">
              <a:lnSpc>
                <a:spcPct val="100000"/>
              </a:lnSpc>
              <a:spcBef>
                <a:spcPts val="530"/>
              </a:spcBef>
              <a:buFont typeface="Arial"/>
              <a:buChar char="•"/>
              <a:tabLst>
                <a:tab pos="291465" algn="l"/>
                <a:tab pos="292100" algn="l"/>
              </a:tabLst>
            </a:pPr>
            <a:r>
              <a:rPr sz="2000" dirty="0">
                <a:latin typeface="Carlito"/>
                <a:cs typeface="Carlito"/>
              </a:rPr>
              <a:t>Isc </a:t>
            </a:r>
            <a:r>
              <a:rPr sz="2000" spc="-5" dirty="0">
                <a:latin typeface="Carlito"/>
                <a:cs typeface="Carlito"/>
              </a:rPr>
              <a:t>usually </a:t>
            </a:r>
            <a:r>
              <a:rPr sz="2000" spc="-10" dirty="0">
                <a:latin typeface="Carlito"/>
                <a:cs typeface="Carlito"/>
              </a:rPr>
              <a:t>represented </a:t>
            </a:r>
            <a:r>
              <a:rPr sz="2000" spc="-5" dirty="0">
                <a:latin typeface="Carlito"/>
                <a:cs typeface="Carlito"/>
              </a:rPr>
              <a:t>in terms of</a:t>
            </a:r>
            <a:r>
              <a:rPr sz="2000" spc="30" dirty="0">
                <a:latin typeface="Carlito"/>
                <a:cs typeface="Carlito"/>
              </a:rPr>
              <a:t> </a:t>
            </a:r>
            <a:r>
              <a:rPr sz="2000" spc="-5" dirty="0">
                <a:latin typeface="Carlito"/>
                <a:cs typeface="Carlito"/>
              </a:rPr>
              <a:t>mA/cm</a:t>
            </a:r>
            <a:r>
              <a:rPr sz="1950" spc="-7" baseline="25641" dirty="0">
                <a:latin typeface="Carlito"/>
                <a:cs typeface="Carlito"/>
              </a:rPr>
              <a:t>2</a:t>
            </a:r>
            <a:endParaRPr sz="1950" baseline="25641" dirty="0">
              <a:latin typeface="Carlito"/>
              <a:cs typeface="Carlito"/>
            </a:endParaRPr>
          </a:p>
        </p:txBody>
      </p:sp>
    </p:spTree>
    <p:extLst>
      <p:ext uri="{BB962C8B-B14F-4D97-AF65-F5344CB8AC3E}">
        <p14:creationId xmlns:p14="http://schemas.microsoft.com/office/powerpoint/2010/main" val="3017193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5001" y="395527"/>
            <a:ext cx="5328920" cy="574040"/>
          </a:xfrm>
          <a:prstGeom prst="rect">
            <a:avLst/>
          </a:prstGeom>
        </p:spPr>
        <p:txBody>
          <a:bodyPr vert="horz" wrap="square" lIns="0" tIns="12700" rIns="0" bIns="0" rtlCol="0">
            <a:spAutoFit/>
          </a:bodyPr>
          <a:lstStyle/>
          <a:p>
            <a:pPr marL="38100">
              <a:lnSpc>
                <a:spcPct val="100000"/>
              </a:lnSpc>
              <a:spcBef>
                <a:spcPts val="100"/>
              </a:spcBef>
            </a:pPr>
            <a:r>
              <a:rPr sz="3600" b="0" dirty="0">
                <a:latin typeface="Trebuchet MS"/>
                <a:cs typeface="Trebuchet MS"/>
              </a:rPr>
              <a:t>Open </a:t>
            </a:r>
            <a:r>
              <a:rPr sz="3600" b="0" spc="-5" dirty="0">
                <a:latin typeface="Trebuchet MS"/>
                <a:cs typeface="Trebuchet MS"/>
              </a:rPr>
              <a:t>Circuit </a:t>
            </a:r>
            <a:r>
              <a:rPr sz="3600" b="0" spc="-35" dirty="0">
                <a:latin typeface="Trebuchet MS"/>
                <a:cs typeface="Trebuchet MS"/>
              </a:rPr>
              <a:t>Voltage</a:t>
            </a:r>
            <a:r>
              <a:rPr sz="3600" b="0" spc="-60" dirty="0">
                <a:latin typeface="Trebuchet MS"/>
                <a:cs typeface="Trebuchet MS"/>
              </a:rPr>
              <a:t> </a:t>
            </a:r>
            <a:r>
              <a:rPr sz="3600" b="0" spc="-55" dirty="0">
                <a:latin typeface="Trebuchet MS"/>
                <a:cs typeface="Trebuchet MS"/>
              </a:rPr>
              <a:t>(V</a:t>
            </a:r>
            <a:r>
              <a:rPr sz="3600" b="0" spc="-82" baseline="-20833" dirty="0">
                <a:latin typeface="Trebuchet MS"/>
                <a:cs typeface="Trebuchet MS"/>
              </a:rPr>
              <a:t>oc</a:t>
            </a:r>
            <a:r>
              <a:rPr sz="3600" b="0" spc="-55" dirty="0">
                <a:latin typeface="Trebuchet MS"/>
                <a:cs typeface="Trebuchet MS"/>
              </a:rPr>
              <a:t>)</a:t>
            </a:r>
            <a:endParaRPr sz="3600" dirty="0">
              <a:latin typeface="Trebuchet MS"/>
              <a:cs typeface="Trebuchet MS"/>
            </a:endParaRPr>
          </a:p>
        </p:txBody>
      </p:sp>
      <p:sp>
        <p:nvSpPr>
          <p:cNvPr id="3" name="object 3"/>
          <p:cNvSpPr txBox="1"/>
          <p:nvPr/>
        </p:nvSpPr>
        <p:spPr>
          <a:xfrm>
            <a:off x="3820305" y="3691652"/>
            <a:ext cx="1168509" cy="350737"/>
          </a:xfrm>
          <a:prstGeom prst="rect">
            <a:avLst/>
          </a:prstGeom>
        </p:spPr>
        <p:txBody>
          <a:bodyPr vert="horz" wrap="square" lIns="0" tIns="12065" rIns="0" bIns="0" rtlCol="0">
            <a:spAutoFit/>
          </a:bodyPr>
          <a:lstStyle/>
          <a:p>
            <a:pPr marL="12700">
              <a:lnSpc>
                <a:spcPct val="100000"/>
              </a:lnSpc>
              <a:spcBef>
                <a:spcPts val="95"/>
              </a:spcBef>
            </a:pPr>
            <a:r>
              <a:rPr sz="2200" spc="-5" dirty="0">
                <a:latin typeface="Carlito"/>
                <a:cs typeface="Carlito"/>
              </a:rPr>
              <a:t>V =</a:t>
            </a:r>
            <a:r>
              <a:rPr sz="2200" spc="-75" dirty="0">
                <a:latin typeface="Carlito"/>
                <a:cs typeface="Carlito"/>
              </a:rPr>
              <a:t> </a:t>
            </a:r>
            <a:r>
              <a:rPr sz="2200" spc="-5" dirty="0" err="1" smtClean="0">
                <a:latin typeface="Carlito"/>
                <a:cs typeface="Carlito"/>
              </a:rPr>
              <a:t>V</a:t>
            </a:r>
            <a:r>
              <a:rPr lang="en-US" sz="2200" spc="-5" dirty="0" err="1" smtClean="0">
                <a:latin typeface="Carlito"/>
                <a:cs typeface="Carlito"/>
              </a:rPr>
              <a:t>oc</a:t>
            </a:r>
            <a:endParaRPr sz="2200" dirty="0">
              <a:latin typeface="Carlito"/>
              <a:cs typeface="Carlito"/>
            </a:endParaRPr>
          </a:p>
        </p:txBody>
      </p:sp>
      <p:sp>
        <p:nvSpPr>
          <p:cNvPr id="4" name="object 4"/>
          <p:cNvSpPr txBox="1"/>
          <p:nvPr/>
        </p:nvSpPr>
        <p:spPr>
          <a:xfrm>
            <a:off x="4988814" y="4285233"/>
            <a:ext cx="201295" cy="248920"/>
          </a:xfrm>
          <a:prstGeom prst="rect">
            <a:avLst/>
          </a:prstGeom>
        </p:spPr>
        <p:txBody>
          <a:bodyPr vert="horz" wrap="square" lIns="0" tIns="13970" rIns="0" bIns="0" rtlCol="0">
            <a:spAutoFit/>
          </a:bodyPr>
          <a:lstStyle/>
          <a:p>
            <a:pPr marL="12700">
              <a:lnSpc>
                <a:spcPct val="100000"/>
              </a:lnSpc>
              <a:spcBef>
                <a:spcPts val="110"/>
              </a:spcBef>
            </a:pPr>
            <a:r>
              <a:rPr sz="1450" dirty="0">
                <a:solidFill>
                  <a:srgbClr val="FFFFFF"/>
                </a:solidFill>
                <a:latin typeface="Carlito"/>
                <a:cs typeface="Carlito"/>
              </a:rPr>
              <a:t>oc</a:t>
            </a:r>
            <a:endParaRPr sz="1450">
              <a:latin typeface="Carlito"/>
              <a:cs typeface="Carlito"/>
            </a:endParaRPr>
          </a:p>
        </p:txBody>
      </p:sp>
      <p:sp>
        <p:nvSpPr>
          <p:cNvPr id="5" name="object 5"/>
          <p:cNvSpPr txBox="1"/>
          <p:nvPr/>
        </p:nvSpPr>
        <p:spPr>
          <a:xfrm>
            <a:off x="951102" y="4883791"/>
            <a:ext cx="10866120" cy="629018"/>
          </a:xfrm>
          <a:prstGeom prst="rect">
            <a:avLst/>
          </a:prstGeom>
        </p:spPr>
        <p:txBody>
          <a:bodyPr vert="horz" wrap="square" lIns="0" tIns="13335" rIns="0" bIns="0" rtlCol="0">
            <a:spAutoFit/>
          </a:bodyPr>
          <a:lstStyle/>
          <a:p>
            <a:pPr marL="266700" indent="-228600">
              <a:lnSpc>
                <a:spcPct val="100000"/>
              </a:lnSpc>
              <a:spcBef>
                <a:spcPts val="105"/>
              </a:spcBef>
              <a:buFont typeface="Arial"/>
              <a:buChar char="•"/>
              <a:tabLst>
                <a:tab pos="266065" algn="l"/>
                <a:tab pos="266700" algn="l"/>
              </a:tabLst>
            </a:pPr>
            <a:r>
              <a:rPr sz="2000" spc="-15" dirty="0">
                <a:latin typeface="Carlito"/>
                <a:cs typeface="Carlito"/>
              </a:rPr>
              <a:t>V</a:t>
            </a:r>
            <a:r>
              <a:rPr sz="1950" spc="-22" baseline="-21367" dirty="0">
                <a:latin typeface="Carlito"/>
                <a:cs typeface="Carlito"/>
              </a:rPr>
              <a:t>oc </a:t>
            </a:r>
            <a:r>
              <a:rPr sz="2000" spc="-5" dirty="0">
                <a:latin typeface="Carlito"/>
                <a:cs typeface="Carlito"/>
              </a:rPr>
              <a:t>depends </a:t>
            </a:r>
            <a:r>
              <a:rPr sz="2000" dirty="0">
                <a:latin typeface="Carlito"/>
                <a:cs typeface="Carlito"/>
              </a:rPr>
              <a:t>on </a:t>
            </a:r>
            <a:r>
              <a:rPr sz="2000" spc="-5" dirty="0">
                <a:latin typeface="Carlito"/>
                <a:cs typeface="Carlito"/>
              </a:rPr>
              <a:t>light </a:t>
            </a:r>
            <a:r>
              <a:rPr sz="2000" spc="-10" dirty="0">
                <a:latin typeface="Carlito"/>
                <a:cs typeface="Carlito"/>
              </a:rPr>
              <a:t>generated current </a:t>
            </a:r>
            <a:r>
              <a:rPr sz="2000" dirty="0">
                <a:latin typeface="Carlito"/>
                <a:cs typeface="Carlito"/>
              </a:rPr>
              <a:t>and </a:t>
            </a:r>
            <a:r>
              <a:rPr sz="2000" spc="-20" dirty="0">
                <a:latin typeface="Carlito"/>
                <a:cs typeface="Carlito"/>
              </a:rPr>
              <a:t>reverse </a:t>
            </a:r>
            <a:r>
              <a:rPr sz="2000" spc="-10" dirty="0">
                <a:latin typeface="Carlito"/>
                <a:cs typeface="Carlito"/>
              </a:rPr>
              <a:t>saturation current </a:t>
            </a:r>
            <a:r>
              <a:rPr sz="2000" dirty="0">
                <a:latin typeface="Carlito"/>
                <a:cs typeface="Carlito"/>
              </a:rPr>
              <a:t>and </a:t>
            </a:r>
            <a:r>
              <a:rPr sz="2000" spc="-5" dirty="0">
                <a:latin typeface="Carlito"/>
                <a:cs typeface="Carlito"/>
              </a:rPr>
              <a:t>is given in </a:t>
            </a:r>
            <a:r>
              <a:rPr sz="2000" spc="-10" dirty="0">
                <a:latin typeface="Carlito"/>
                <a:cs typeface="Carlito"/>
              </a:rPr>
              <a:t>terms </a:t>
            </a:r>
            <a:r>
              <a:rPr sz="2000" dirty="0">
                <a:latin typeface="Carlito"/>
                <a:cs typeface="Carlito"/>
              </a:rPr>
              <a:t>of </a:t>
            </a:r>
            <a:r>
              <a:rPr sz="2000" spc="-5" dirty="0">
                <a:latin typeface="Carlito"/>
                <a:cs typeface="Carlito"/>
              </a:rPr>
              <a:t>mV </a:t>
            </a:r>
            <a:r>
              <a:rPr sz="2000" dirty="0">
                <a:latin typeface="Carlito"/>
                <a:cs typeface="Carlito"/>
              </a:rPr>
              <a:t>or</a:t>
            </a:r>
            <a:r>
              <a:rPr sz="2000" spc="55" dirty="0">
                <a:latin typeface="Carlito"/>
                <a:cs typeface="Carlito"/>
              </a:rPr>
              <a:t> </a:t>
            </a:r>
            <a:r>
              <a:rPr sz="2000" spc="-100" dirty="0">
                <a:latin typeface="Carlito"/>
                <a:cs typeface="Carlito"/>
              </a:rPr>
              <a:t>V.</a:t>
            </a:r>
            <a:endParaRPr sz="2000" dirty="0">
              <a:latin typeface="Carlito"/>
              <a:cs typeface="Carlito"/>
            </a:endParaRPr>
          </a:p>
        </p:txBody>
      </p:sp>
      <p:sp>
        <p:nvSpPr>
          <p:cNvPr id="6" name="object 6"/>
          <p:cNvSpPr txBox="1"/>
          <p:nvPr/>
        </p:nvSpPr>
        <p:spPr>
          <a:xfrm>
            <a:off x="1099413" y="1780337"/>
            <a:ext cx="9726295" cy="1679306"/>
          </a:xfrm>
          <a:prstGeom prst="rect">
            <a:avLst/>
          </a:prstGeom>
        </p:spPr>
        <p:txBody>
          <a:bodyPr vert="horz" wrap="square" lIns="0" tIns="12065" rIns="0" bIns="0" rtlCol="0">
            <a:spAutoFit/>
          </a:bodyPr>
          <a:lstStyle/>
          <a:p>
            <a:pPr marL="266700" indent="-228600">
              <a:lnSpc>
                <a:spcPct val="100000"/>
              </a:lnSpc>
              <a:spcBef>
                <a:spcPts val="95"/>
              </a:spcBef>
              <a:buFont typeface="Arial"/>
              <a:buChar char="•"/>
              <a:tabLst>
                <a:tab pos="266065" algn="l"/>
                <a:tab pos="266700" algn="l"/>
              </a:tabLst>
            </a:pPr>
            <a:r>
              <a:rPr sz="1900" spc="-10" dirty="0">
                <a:latin typeface="Carlito"/>
                <a:cs typeface="Carlito"/>
              </a:rPr>
              <a:t>Maximum </a:t>
            </a:r>
            <a:r>
              <a:rPr sz="1900" spc="-15" dirty="0">
                <a:latin typeface="Carlito"/>
                <a:cs typeface="Carlito"/>
              </a:rPr>
              <a:t>voltage generated </a:t>
            </a:r>
            <a:r>
              <a:rPr sz="1900" spc="-10" dirty="0">
                <a:latin typeface="Carlito"/>
                <a:cs typeface="Carlito"/>
              </a:rPr>
              <a:t>across </a:t>
            </a:r>
            <a:r>
              <a:rPr sz="1900" spc="-5" dirty="0">
                <a:latin typeface="Carlito"/>
                <a:cs typeface="Carlito"/>
              </a:rPr>
              <a:t>the terminals of a solar cell when they </a:t>
            </a:r>
            <a:r>
              <a:rPr sz="1900" spc="-15" dirty="0">
                <a:latin typeface="Carlito"/>
                <a:cs typeface="Carlito"/>
              </a:rPr>
              <a:t>are </a:t>
            </a:r>
            <a:r>
              <a:rPr sz="1900" spc="-20" dirty="0">
                <a:latin typeface="Carlito"/>
                <a:cs typeface="Carlito"/>
              </a:rPr>
              <a:t>kept </a:t>
            </a:r>
            <a:r>
              <a:rPr sz="1900" spc="-10" dirty="0">
                <a:latin typeface="Carlito"/>
                <a:cs typeface="Carlito"/>
              </a:rPr>
              <a:t>open </a:t>
            </a:r>
            <a:r>
              <a:rPr sz="1900" spc="-5" dirty="0">
                <a:latin typeface="Carlito"/>
                <a:cs typeface="Carlito"/>
              </a:rPr>
              <a:t>i.e.</a:t>
            </a:r>
            <a:r>
              <a:rPr sz="1900" spc="260" dirty="0">
                <a:latin typeface="Carlito"/>
                <a:cs typeface="Carlito"/>
              </a:rPr>
              <a:t> </a:t>
            </a:r>
            <a:r>
              <a:rPr sz="1900" spc="50" dirty="0">
                <a:latin typeface="MathJax_SansSerif"/>
                <a:cs typeface="MathJax_SansSerif"/>
              </a:rPr>
              <a:t>I</a:t>
            </a:r>
            <a:r>
              <a:rPr sz="1900" spc="50" dirty="0">
                <a:latin typeface="Carlito"/>
                <a:cs typeface="Carlito"/>
              </a:rPr>
              <a:t>=0</a:t>
            </a:r>
            <a:endParaRPr sz="1900" dirty="0">
              <a:latin typeface="Carlito"/>
              <a:cs typeface="Carlito"/>
            </a:endParaRPr>
          </a:p>
          <a:p>
            <a:pPr>
              <a:lnSpc>
                <a:spcPct val="100000"/>
              </a:lnSpc>
              <a:spcBef>
                <a:spcPts val="55"/>
              </a:spcBef>
            </a:pPr>
            <a:endParaRPr sz="1900" dirty="0">
              <a:latin typeface="Carlito"/>
              <a:cs typeface="Carlito"/>
            </a:endParaRPr>
          </a:p>
          <a:p>
            <a:pPr marR="37465" algn="ctr">
              <a:lnSpc>
                <a:spcPct val="100000"/>
              </a:lnSpc>
            </a:pPr>
            <a:r>
              <a:rPr sz="2400" b="1" spc="5" dirty="0">
                <a:latin typeface="MathJax_SansSerif"/>
                <a:cs typeface="MathJax_SansSerif"/>
              </a:rPr>
              <a:t>I</a:t>
            </a:r>
            <a:r>
              <a:rPr sz="2400" b="1" spc="7" baseline="-20833" dirty="0">
                <a:latin typeface="Carlito"/>
                <a:cs typeface="Carlito"/>
              </a:rPr>
              <a:t>total  </a:t>
            </a:r>
            <a:r>
              <a:rPr sz="2400" b="1" dirty="0">
                <a:latin typeface="Carlito"/>
                <a:cs typeface="Carlito"/>
              </a:rPr>
              <a:t>= </a:t>
            </a:r>
            <a:r>
              <a:rPr sz="2400" b="1" spc="35" dirty="0">
                <a:latin typeface="MathJax_SansSerif"/>
                <a:cs typeface="MathJax_SansSerif"/>
              </a:rPr>
              <a:t>I</a:t>
            </a:r>
            <a:r>
              <a:rPr sz="2400" b="1" spc="52" baseline="-20833" dirty="0">
                <a:latin typeface="Carlito"/>
                <a:cs typeface="Carlito"/>
              </a:rPr>
              <a:t>o </a:t>
            </a:r>
            <a:r>
              <a:rPr sz="2400" b="1" spc="-15" dirty="0">
                <a:latin typeface="Carlito"/>
                <a:cs typeface="Carlito"/>
              </a:rPr>
              <a:t>(e</a:t>
            </a:r>
            <a:r>
              <a:rPr sz="2400" b="1" spc="-22" baseline="24305" dirty="0">
                <a:latin typeface="Carlito"/>
                <a:cs typeface="Carlito"/>
              </a:rPr>
              <a:t>qV/KT  </a:t>
            </a:r>
            <a:r>
              <a:rPr sz="2400" b="1" dirty="0">
                <a:latin typeface="Carlito"/>
                <a:cs typeface="Carlito"/>
              </a:rPr>
              <a:t>– </a:t>
            </a:r>
            <a:r>
              <a:rPr sz="2400" b="1" spc="-5" dirty="0">
                <a:latin typeface="Carlito"/>
                <a:cs typeface="Carlito"/>
              </a:rPr>
              <a:t>1) </a:t>
            </a:r>
            <a:r>
              <a:rPr sz="2400" b="1" dirty="0">
                <a:latin typeface="Carlito"/>
                <a:cs typeface="Carlito"/>
              </a:rPr>
              <a:t>–</a:t>
            </a:r>
            <a:r>
              <a:rPr sz="2400" b="1" spc="-254" dirty="0">
                <a:latin typeface="Carlito"/>
                <a:cs typeface="Carlito"/>
              </a:rPr>
              <a:t> </a:t>
            </a:r>
            <a:r>
              <a:rPr sz="2400" b="1" spc="35" dirty="0">
                <a:latin typeface="MathJax_SansSerif"/>
                <a:cs typeface="MathJax_SansSerif"/>
              </a:rPr>
              <a:t>I</a:t>
            </a:r>
            <a:r>
              <a:rPr sz="2400" b="1" spc="52" baseline="-20833" dirty="0">
                <a:latin typeface="Carlito"/>
                <a:cs typeface="Carlito"/>
              </a:rPr>
              <a:t>L</a:t>
            </a:r>
            <a:endParaRPr sz="2400" baseline="-20833" dirty="0">
              <a:latin typeface="Carlito"/>
              <a:cs typeface="Carlito"/>
            </a:endParaRPr>
          </a:p>
          <a:p>
            <a:pPr marL="38100">
              <a:lnSpc>
                <a:spcPct val="100000"/>
              </a:lnSpc>
              <a:spcBef>
                <a:spcPts val="940"/>
              </a:spcBef>
            </a:pPr>
            <a:r>
              <a:rPr sz="1900" spc="-40" dirty="0">
                <a:latin typeface="Carlito"/>
                <a:cs typeface="Carlito"/>
              </a:rPr>
              <a:t>We</a:t>
            </a:r>
            <a:r>
              <a:rPr sz="1900" spc="-10" dirty="0">
                <a:latin typeface="Carlito"/>
                <a:cs typeface="Carlito"/>
              </a:rPr>
              <a:t> get,</a:t>
            </a:r>
            <a:endParaRPr sz="1900" dirty="0">
              <a:latin typeface="Carlito"/>
              <a:cs typeface="Carlito"/>
            </a:endParaRPr>
          </a:p>
        </p:txBody>
      </p:sp>
      <p:sp>
        <p:nvSpPr>
          <p:cNvPr id="7" name="object 7"/>
          <p:cNvSpPr/>
          <p:nvPr/>
        </p:nvSpPr>
        <p:spPr>
          <a:xfrm>
            <a:off x="5418963" y="4303267"/>
            <a:ext cx="303530" cy="20320"/>
          </a:xfrm>
          <a:custGeom>
            <a:avLst/>
            <a:gdLst/>
            <a:ahLst/>
            <a:cxnLst/>
            <a:rect l="l" t="t" r="r" b="b"/>
            <a:pathLst>
              <a:path w="303529" h="20320">
                <a:moveTo>
                  <a:pt x="303275" y="0"/>
                </a:moveTo>
                <a:lnTo>
                  <a:pt x="0" y="0"/>
                </a:lnTo>
                <a:lnTo>
                  <a:pt x="0" y="19811"/>
                </a:lnTo>
                <a:lnTo>
                  <a:pt x="303275" y="19811"/>
                </a:lnTo>
                <a:lnTo>
                  <a:pt x="303275" y="0"/>
                </a:lnTo>
                <a:close/>
              </a:path>
            </a:pathLst>
          </a:custGeom>
          <a:solidFill>
            <a:srgbClr val="FFFFFF"/>
          </a:solidFill>
        </p:spPr>
        <p:txBody>
          <a:bodyPr wrap="square" lIns="0" tIns="0" rIns="0" bIns="0" rtlCol="0"/>
          <a:lstStyle/>
          <a:p>
            <a:endParaRPr/>
          </a:p>
        </p:txBody>
      </p:sp>
      <p:sp>
        <p:nvSpPr>
          <p:cNvPr id="8" name="object 8"/>
          <p:cNvSpPr/>
          <p:nvPr/>
        </p:nvSpPr>
        <p:spPr>
          <a:xfrm>
            <a:off x="6203822" y="4303267"/>
            <a:ext cx="180340" cy="20320"/>
          </a:xfrm>
          <a:custGeom>
            <a:avLst/>
            <a:gdLst/>
            <a:ahLst/>
            <a:cxnLst/>
            <a:rect l="l" t="t" r="r" b="b"/>
            <a:pathLst>
              <a:path w="180339" h="20320">
                <a:moveTo>
                  <a:pt x="179832" y="0"/>
                </a:moveTo>
                <a:lnTo>
                  <a:pt x="0" y="0"/>
                </a:lnTo>
                <a:lnTo>
                  <a:pt x="0" y="19811"/>
                </a:lnTo>
                <a:lnTo>
                  <a:pt x="179832" y="19811"/>
                </a:lnTo>
                <a:lnTo>
                  <a:pt x="179832" y="0"/>
                </a:lnTo>
                <a:close/>
              </a:path>
            </a:pathLst>
          </a:custGeom>
          <a:solidFill>
            <a:srgbClr val="FFFFFF"/>
          </a:solidFill>
        </p:spPr>
        <p:txBody>
          <a:bodyPr wrap="square" lIns="0" tIns="0" rIns="0" bIns="0" rtlCol="0"/>
          <a:lstStyle/>
          <a:p>
            <a:endParaRPr/>
          </a:p>
        </p:txBody>
      </p:sp>
      <p:sp>
        <p:nvSpPr>
          <p:cNvPr id="9" name="object 9"/>
          <p:cNvSpPr txBox="1"/>
          <p:nvPr/>
        </p:nvSpPr>
        <p:spPr>
          <a:xfrm>
            <a:off x="4988814" y="3639120"/>
            <a:ext cx="3123220" cy="615553"/>
          </a:xfrm>
          <a:prstGeom prst="rect">
            <a:avLst/>
          </a:prstGeom>
        </p:spPr>
        <p:txBody>
          <a:bodyPr vert="horz" wrap="square" lIns="0" tIns="12700" rIns="0" bIns="0" rtlCol="0">
            <a:spAutoFit/>
          </a:bodyPr>
          <a:lstStyle/>
          <a:p>
            <a:pPr marL="226060">
              <a:lnSpc>
                <a:spcPts val="1425"/>
              </a:lnSpc>
              <a:spcBef>
                <a:spcPts val="100"/>
              </a:spcBef>
              <a:tabLst>
                <a:tab pos="1014094" algn="l"/>
              </a:tabLst>
            </a:pPr>
            <a:r>
              <a:rPr sz="1750" spc="-585" dirty="0">
                <a:latin typeface="Georgia"/>
                <a:cs typeface="Georgia"/>
              </a:rPr>
              <a:t>𝐾𝑇	</a:t>
            </a:r>
            <a:r>
              <a:rPr sz="1750" spc="-795" dirty="0">
                <a:latin typeface="Georgia"/>
                <a:cs typeface="Georgia"/>
              </a:rPr>
              <a:t>𝐼</a:t>
            </a:r>
            <a:r>
              <a:rPr sz="1725" spc="-1192" baseline="-28985" dirty="0">
                <a:latin typeface="Georgia"/>
                <a:cs typeface="Georgia"/>
              </a:rPr>
              <a:t>𝐿</a:t>
            </a:r>
            <a:endParaRPr sz="1725" baseline="-28985" dirty="0">
              <a:latin typeface="Georgia"/>
              <a:cs typeface="Georgia"/>
            </a:endParaRPr>
          </a:p>
          <a:p>
            <a:pPr marL="50800">
              <a:lnSpc>
                <a:spcPts val="1700"/>
              </a:lnSpc>
              <a:tabLst>
                <a:tab pos="581025" algn="l"/>
                <a:tab pos="1259205" algn="l"/>
              </a:tabLst>
            </a:pPr>
            <a:r>
              <a:rPr sz="3300" spc="-7" baseline="-2525" dirty="0">
                <a:latin typeface="Carlito"/>
                <a:cs typeface="Carlito"/>
              </a:rPr>
              <a:t>=	</a:t>
            </a:r>
            <a:r>
              <a:rPr sz="2400" spc="-15" dirty="0">
                <a:latin typeface="Georgia"/>
                <a:cs typeface="Georgia"/>
              </a:rPr>
              <a:t>ln(	</a:t>
            </a:r>
            <a:r>
              <a:rPr sz="2400" dirty="0">
                <a:latin typeface="Carlito"/>
                <a:cs typeface="Carlito"/>
              </a:rPr>
              <a:t>+ 1</a:t>
            </a:r>
            <a:r>
              <a:rPr sz="2400" spc="-100" dirty="0">
                <a:latin typeface="Carlito"/>
                <a:cs typeface="Carlito"/>
              </a:rPr>
              <a:t> </a:t>
            </a:r>
            <a:r>
              <a:rPr sz="2400" dirty="0">
                <a:latin typeface="Trebuchet MS"/>
                <a:cs typeface="Trebuchet MS"/>
              </a:rPr>
              <a:t>)</a:t>
            </a:r>
          </a:p>
          <a:p>
            <a:pPr marL="307340">
              <a:lnSpc>
                <a:spcPts val="1590"/>
              </a:lnSpc>
              <a:tabLst>
                <a:tab pos="1010919" algn="l"/>
              </a:tabLst>
            </a:pPr>
            <a:r>
              <a:rPr sz="1750" spc="-705" dirty="0">
                <a:latin typeface="Georgia"/>
                <a:cs typeface="Georgia"/>
              </a:rPr>
              <a:t>𝑞	</a:t>
            </a:r>
            <a:r>
              <a:rPr sz="1750" spc="-770" dirty="0">
                <a:latin typeface="Georgia"/>
                <a:cs typeface="Georgia"/>
              </a:rPr>
              <a:t>𝐼</a:t>
            </a:r>
            <a:r>
              <a:rPr sz="1725" spc="-1155" baseline="-28985" dirty="0">
                <a:latin typeface="Georgia"/>
                <a:cs typeface="Georgia"/>
              </a:rPr>
              <a:t>𝑜</a:t>
            </a:r>
            <a:endParaRPr sz="1725" baseline="-28985" dirty="0">
              <a:latin typeface="Georgia"/>
              <a:cs typeface="Georgia"/>
            </a:endParaRPr>
          </a:p>
        </p:txBody>
      </p:sp>
      <p:pic>
        <p:nvPicPr>
          <p:cNvPr id="10" name="Picture 9"/>
          <p:cNvPicPr>
            <a:picLocks noChangeAspect="1"/>
          </p:cNvPicPr>
          <p:nvPr/>
        </p:nvPicPr>
        <p:blipFill>
          <a:blip r:embed="rId2"/>
          <a:stretch>
            <a:fillRect/>
          </a:stretch>
        </p:blipFill>
        <p:spPr>
          <a:xfrm>
            <a:off x="3529883" y="3460788"/>
            <a:ext cx="3876757" cy="1243488"/>
          </a:xfrm>
          <a:prstGeom prst="rect">
            <a:avLst/>
          </a:prstGeom>
        </p:spPr>
      </p:pic>
    </p:spTree>
    <p:extLst>
      <p:ext uri="{BB962C8B-B14F-4D97-AF65-F5344CB8AC3E}">
        <p14:creationId xmlns:p14="http://schemas.microsoft.com/office/powerpoint/2010/main" val="2318206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1428" y="1608001"/>
            <a:ext cx="11059795" cy="3098800"/>
          </a:xfrm>
          <a:prstGeom prst="rect">
            <a:avLst/>
          </a:prstGeom>
        </p:spPr>
        <p:txBody>
          <a:bodyPr vert="horz" wrap="square" lIns="0" tIns="53975" rIns="0" bIns="0" rtlCol="0">
            <a:spAutoFit/>
          </a:bodyPr>
          <a:lstStyle/>
          <a:p>
            <a:pPr marL="406400" marR="68580" indent="-343535" algn="just">
              <a:lnSpc>
                <a:spcPts val="2590"/>
              </a:lnSpc>
              <a:spcBef>
                <a:spcPts val="425"/>
              </a:spcBef>
              <a:buFont typeface="Arial"/>
              <a:buChar char="•"/>
              <a:tabLst>
                <a:tab pos="407034" algn="l"/>
              </a:tabLst>
            </a:pPr>
            <a:r>
              <a:rPr sz="2400" dirty="0">
                <a:latin typeface="Times New Roman"/>
                <a:cs typeface="Times New Roman"/>
              </a:rPr>
              <a:t>The </a:t>
            </a:r>
            <a:r>
              <a:rPr sz="2400" spc="-5" dirty="0">
                <a:latin typeface="Times New Roman"/>
                <a:cs typeface="Times New Roman"/>
              </a:rPr>
              <a:t>total solar </a:t>
            </a:r>
            <a:r>
              <a:rPr sz="2400" spc="-10" dirty="0">
                <a:latin typeface="Times New Roman"/>
                <a:cs typeface="Times New Roman"/>
              </a:rPr>
              <a:t>energy </a:t>
            </a:r>
            <a:r>
              <a:rPr sz="2400" spc="-5" dirty="0">
                <a:latin typeface="Times New Roman"/>
                <a:cs typeface="Times New Roman"/>
              </a:rPr>
              <a:t>absorbed </a:t>
            </a:r>
            <a:r>
              <a:rPr sz="2400" dirty="0">
                <a:latin typeface="Times New Roman"/>
                <a:cs typeface="Times New Roman"/>
              </a:rPr>
              <a:t>by </a:t>
            </a:r>
            <a:r>
              <a:rPr sz="2400" spc="-5" dirty="0">
                <a:latin typeface="Times New Roman"/>
                <a:cs typeface="Times New Roman"/>
              </a:rPr>
              <a:t>Earth's </a:t>
            </a:r>
            <a:r>
              <a:rPr sz="2400" dirty="0">
                <a:latin typeface="Times New Roman"/>
                <a:cs typeface="Times New Roman"/>
              </a:rPr>
              <a:t>atmosphere, </a:t>
            </a:r>
            <a:r>
              <a:rPr sz="2400" spc="-5" dirty="0">
                <a:latin typeface="Times New Roman"/>
                <a:cs typeface="Times New Roman"/>
              </a:rPr>
              <a:t>oceans </a:t>
            </a:r>
            <a:r>
              <a:rPr sz="2400" dirty="0">
                <a:latin typeface="Times New Roman"/>
                <a:cs typeface="Times New Roman"/>
              </a:rPr>
              <a:t>and </a:t>
            </a:r>
            <a:r>
              <a:rPr sz="2400" spc="-5" dirty="0">
                <a:latin typeface="Times New Roman"/>
                <a:cs typeface="Times New Roman"/>
              </a:rPr>
              <a:t>land masses </a:t>
            </a:r>
            <a:r>
              <a:rPr sz="2400" dirty="0">
                <a:latin typeface="Times New Roman"/>
                <a:cs typeface="Times New Roman"/>
              </a:rPr>
              <a:t>is  </a:t>
            </a:r>
            <a:r>
              <a:rPr sz="2400" spc="-5" dirty="0">
                <a:latin typeface="Times New Roman"/>
                <a:cs typeface="Times New Roman"/>
              </a:rPr>
              <a:t>approximately 3,850,000 </a:t>
            </a:r>
            <a:r>
              <a:rPr sz="2400" dirty="0">
                <a:latin typeface="Times New Roman"/>
                <a:cs typeface="Times New Roman"/>
              </a:rPr>
              <a:t>exa </a:t>
            </a:r>
            <a:r>
              <a:rPr sz="2400" spc="-5" dirty="0">
                <a:latin typeface="Times New Roman"/>
                <a:cs typeface="Times New Roman"/>
              </a:rPr>
              <a:t>joules (EJ) </a:t>
            </a:r>
            <a:r>
              <a:rPr sz="2400" dirty="0">
                <a:latin typeface="Times New Roman"/>
                <a:cs typeface="Times New Roman"/>
              </a:rPr>
              <a:t>(10</a:t>
            </a:r>
            <a:r>
              <a:rPr sz="2400" baseline="24305" dirty="0">
                <a:latin typeface="Times New Roman"/>
                <a:cs typeface="Times New Roman"/>
              </a:rPr>
              <a:t>18 </a:t>
            </a:r>
            <a:r>
              <a:rPr sz="2400" spc="-5" dirty="0">
                <a:latin typeface="Times New Roman"/>
                <a:cs typeface="Times New Roman"/>
              </a:rPr>
              <a:t>joules) per </a:t>
            </a:r>
            <a:r>
              <a:rPr sz="2400" spc="-25" dirty="0">
                <a:latin typeface="Times New Roman"/>
                <a:cs typeface="Times New Roman"/>
              </a:rPr>
              <a:t>year. </a:t>
            </a:r>
            <a:r>
              <a:rPr sz="2400" spc="-5" dirty="0">
                <a:latin typeface="Times New Roman"/>
                <a:cs typeface="Times New Roman"/>
              </a:rPr>
              <a:t>(70% </a:t>
            </a:r>
            <a:r>
              <a:rPr sz="2400" dirty="0">
                <a:latin typeface="Times New Roman"/>
                <a:cs typeface="Times New Roman"/>
              </a:rPr>
              <a:t>of </a:t>
            </a:r>
            <a:r>
              <a:rPr sz="2400" spc="-5" dirty="0">
                <a:latin typeface="Times New Roman"/>
                <a:cs typeface="Times New Roman"/>
              </a:rPr>
              <a:t>incoming  </a:t>
            </a:r>
            <a:r>
              <a:rPr sz="2400" dirty="0">
                <a:latin typeface="Times New Roman"/>
                <a:cs typeface="Times New Roman"/>
              </a:rPr>
              <a:t>sunlight)</a:t>
            </a:r>
          </a:p>
          <a:p>
            <a:pPr>
              <a:lnSpc>
                <a:spcPct val="100000"/>
              </a:lnSpc>
              <a:spcBef>
                <a:spcPts val="30"/>
              </a:spcBef>
              <a:buFont typeface="Arial"/>
              <a:buChar char="•"/>
            </a:pPr>
            <a:endParaRPr sz="2450" dirty="0">
              <a:latin typeface="Times New Roman"/>
              <a:cs typeface="Times New Roman"/>
            </a:endParaRPr>
          </a:p>
          <a:p>
            <a:pPr marL="406400" indent="-343535">
              <a:lnSpc>
                <a:spcPct val="100000"/>
              </a:lnSpc>
              <a:spcBef>
                <a:spcPts val="5"/>
              </a:spcBef>
              <a:buFont typeface="Arial"/>
              <a:buChar char="•"/>
              <a:tabLst>
                <a:tab pos="406400" algn="l"/>
                <a:tab pos="407034" algn="l"/>
              </a:tabLst>
            </a:pPr>
            <a:r>
              <a:rPr sz="2400" dirty="0">
                <a:latin typeface="Times New Roman"/>
                <a:cs typeface="Times New Roman"/>
              </a:rPr>
              <a:t>Photosynthesis captures </a:t>
            </a:r>
            <a:r>
              <a:rPr sz="2400" spc="-5" dirty="0">
                <a:latin typeface="Times New Roman"/>
                <a:cs typeface="Times New Roman"/>
              </a:rPr>
              <a:t>approximately </a:t>
            </a:r>
            <a:r>
              <a:rPr sz="2400" dirty="0">
                <a:latin typeface="Times New Roman"/>
                <a:cs typeface="Times New Roman"/>
              </a:rPr>
              <a:t>3,000 </a:t>
            </a:r>
            <a:r>
              <a:rPr sz="2400" spc="-5" dirty="0">
                <a:latin typeface="Times New Roman"/>
                <a:cs typeface="Times New Roman"/>
              </a:rPr>
              <a:t>EJ </a:t>
            </a:r>
            <a:r>
              <a:rPr sz="2400" dirty="0">
                <a:latin typeface="Times New Roman"/>
                <a:cs typeface="Times New Roman"/>
              </a:rPr>
              <a:t>per year in</a:t>
            </a:r>
            <a:r>
              <a:rPr sz="2400" spc="-70" dirty="0">
                <a:latin typeface="Times New Roman"/>
                <a:cs typeface="Times New Roman"/>
              </a:rPr>
              <a:t> </a:t>
            </a:r>
            <a:r>
              <a:rPr sz="2400" spc="-5" dirty="0">
                <a:latin typeface="Times New Roman"/>
                <a:cs typeface="Times New Roman"/>
              </a:rPr>
              <a:t>biomass.</a:t>
            </a:r>
            <a:endParaRPr sz="2400" dirty="0">
              <a:latin typeface="Times New Roman"/>
              <a:cs typeface="Times New Roman"/>
            </a:endParaRPr>
          </a:p>
          <a:p>
            <a:pPr>
              <a:lnSpc>
                <a:spcPct val="100000"/>
              </a:lnSpc>
              <a:spcBef>
                <a:spcPts val="35"/>
              </a:spcBef>
              <a:buFont typeface="Arial"/>
              <a:buChar char="•"/>
            </a:pPr>
            <a:endParaRPr sz="2950" dirty="0">
              <a:latin typeface="Times New Roman"/>
              <a:cs typeface="Times New Roman"/>
            </a:endParaRPr>
          </a:p>
          <a:p>
            <a:pPr marL="406400" marR="67310" indent="-343535" algn="just">
              <a:lnSpc>
                <a:spcPts val="2310"/>
              </a:lnSpc>
              <a:spcBef>
                <a:spcPts val="5"/>
              </a:spcBef>
              <a:buFont typeface="Arial"/>
              <a:buChar char="•"/>
              <a:tabLst>
                <a:tab pos="407034" algn="l"/>
              </a:tabLst>
            </a:pPr>
            <a:r>
              <a:rPr sz="2400" dirty="0">
                <a:latin typeface="Times New Roman"/>
                <a:cs typeface="Times New Roman"/>
              </a:rPr>
              <a:t>The </a:t>
            </a:r>
            <a:r>
              <a:rPr sz="2400" spc="-5" dirty="0">
                <a:latin typeface="Times New Roman"/>
                <a:cs typeface="Times New Roman"/>
              </a:rPr>
              <a:t>amount </a:t>
            </a:r>
            <a:r>
              <a:rPr sz="2400" dirty="0">
                <a:latin typeface="Times New Roman"/>
                <a:cs typeface="Times New Roman"/>
              </a:rPr>
              <a:t>of solar </a:t>
            </a:r>
            <a:r>
              <a:rPr sz="2400" spc="-10" dirty="0">
                <a:latin typeface="Times New Roman"/>
                <a:cs typeface="Times New Roman"/>
              </a:rPr>
              <a:t>energy </a:t>
            </a:r>
            <a:r>
              <a:rPr sz="2400" spc="-5" dirty="0">
                <a:latin typeface="Times New Roman"/>
                <a:cs typeface="Times New Roman"/>
              </a:rPr>
              <a:t>reaching </a:t>
            </a:r>
            <a:r>
              <a:rPr sz="2400" dirty="0">
                <a:latin typeface="Times New Roman"/>
                <a:cs typeface="Times New Roman"/>
              </a:rPr>
              <a:t>the </a:t>
            </a:r>
            <a:r>
              <a:rPr sz="2400" spc="-5" dirty="0">
                <a:latin typeface="Times New Roman"/>
                <a:cs typeface="Times New Roman"/>
              </a:rPr>
              <a:t>surface </a:t>
            </a:r>
            <a:r>
              <a:rPr sz="2400" dirty="0">
                <a:latin typeface="Times New Roman"/>
                <a:cs typeface="Times New Roman"/>
              </a:rPr>
              <a:t>of the </a:t>
            </a:r>
            <a:r>
              <a:rPr sz="2400" spc="-5" dirty="0">
                <a:latin typeface="Times New Roman"/>
                <a:cs typeface="Times New Roman"/>
              </a:rPr>
              <a:t>planet </a:t>
            </a:r>
            <a:r>
              <a:rPr sz="2400" dirty="0">
                <a:latin typeface="Times New Roman"/>
                <a:cs typeface="Times New Roman"/>
              </a:rPr>
              <a:t>is </a:t>
            </a:r>
            <a:r>
              <a:rPr sz="2400" spc="-5" dirty="0">
                <a:latin typeface="Times New Roman"/>
                <a:cs typeface="Times New Roman"/>
              </a:rPr>
              <a:t>so vast that </a:t>
            </a:r>
            <a:r>
              <a:rPr sz="2400" dirty="0">
                <a:latin typeface="Times New Roman"/>
                <a:cs typeface="Times New Roman"/>
              </a:rPr>
              <a:t>in </a:t>
            </a:r>
            <a:r>
              <a:rPr sz="2400" spc="-5" dirty="0">
                <a:latin typeface="Times New Roman"/>
                <a:cs typeface="Times New Roman"/>
              </a:rPr>
              <a:t>one  </a:t>
            </a:r>
            <a:r>
              <a:rPr sz="2400" dirty="0">
                <a:latin typeface="Times New Roman"/>
                <a:cs typeface="Times New Roman"/>
              </a:rPr>
              <a:t>year </a:t>
            </a:r>
            <a:r>
              <a:rPr sz="2400" spc="-5" dirty="0">
                <a:latin typeface="Times New Roman"/>
                <a:cs typeface="Times New Roman"/>
              </a:rPr>
              <a:t>it </a:t>
            </a:r>
            <a:r>
              <a:rPr sz="2400" dirty="0">
                <a:latin typeface="Times New Roman"/>
                <a:cs typeface="Times New Roman"/>
              </a:rPr>
              <a:t>is </a:t>
            </a:r>
            <a:r>
              <a:rPr sz="2400" spc="-5" dirty="0">
                <a:latin typeface="Times New Roman"/>
                <a:cs typeface="Times New Roman"/>
              </a:rPr>
              <a:t>about twice </a:t>
            </a:r>
            <a:r>
              <a:rPr sz="2400" dirty="0">
                <a:latin typeface="Times New Roman"/>
                <a:cs typeface="Times New Roman"/>
              </a:rPr>
              <a:t>as </a:t>
            </a:r>
            <a:r>
              <a:rPr sz="2400" spc="-5" dirty="0">
                <a:latin typeface="Times New Roman"/>
                <a:cs typeface="Times New Roman"/>
              </a:rPr>
              <a:t>much </a:t>
            </a:r>
            <a:r>
              <a:rPr sz="2400" dirty="0">
                <a:latin typeface="Times New Roman"/>
                <a:cs typeface="Times New Roman"/>
              </a:rPr>
              <a:t>as will </a:t>
            </a:r>
            <a:r>
              <a:rPr sz="2400" spc="-5" dirty="0">
                <a:latin typeface="Times New Roman"/>
                <a:cs typeface="Times New Roman"/>
              </a:rPr>
              <a:t>ever be obtained from </a:t>
            </a:r>
            <a:r>
              <a:rPr sz="2400" dirty="0">
                <a:latin typeface="Times New Roman"/>
                <a:cs typeface="Times New Roman"/>
              </a:rPr>
              <a:t>all </a:t>
            </a:r>
            <a:r>
              <a:rPr sz="2400" spc="-5" dirty="0">
                <a:latin typeface="Times New Roman"/>
                <a:cs typeface="Times New Roman"/>
              </a:rPr>
              <a:t>of the Earth's </a:t>
            </a:r>
            <a:r>
              <a:rPr sz="2400" dirty="0">
                <a:latin typeface="Times New Roman"/>
                <a:cs typeface="Times New Roman"/>
              </a:rPr>
              <a:t>non-  renewable resources of coal, oil, natural </a:t>
            </a:r>
            <a:r>
              <a:rPr sz="2400" spc="-5" dirty="0">
                <a:latin typeface="Times New Roman"/>
                <a:cs typeface="Times New Roman"/>
              </a:rPr>
              <a:t>gas, </a:t>
            </a:r>
            <a:r>
              <a:rPr sz="2400" dirty="0">
                <a:latin typeface="Times New Roman"/>
                <a:cs typeface="Times New Roman"/>
              </a:rPr>
              <a:t>and </a:t>
            </a:r>
            <a:r>
              <a:rPr sz="2400" spc="-5" dirty="0">
                <a:latin typeface="Times New Roman"/>
                <a:cs typeface="Times New Roman"/>
              </a:rPr>
              <a:t>mined </a:t>
            </a:r>
            <a:r>
              <a:rPr sz="2400" dirty="0">
                <a:latin typeface="Times New Roman"/>
                <a:cs typeface="Times New Roman"/>
              </a:rPr>
              <a:t>uranium</a:t>
            </a:r>
            <a:r>
              <a:rPr sz="2400" spc="-130" dirty="0">
                <a:latin typeface="Times New Roman"/>
                <a:cs typeface="Times New Roman"/>
              </a:rPr>
              <a:t> </a:t>
            </a:r>
            <a:r>
              <a:rPr sz="2400" spc="-5" dirty="0">
                <a:latin typeface="Times New Roman"/>
                <a:cs typeface="Times New Roman"/>
              </a:rPr>
              <a:t>combined.</a:t>
            </a:r>
            <a:endParaRPr sz="2400" dirty="0">
              <a:latin typeface="Times New Roman"/>
              <a:cs typeface="Times New Roman"/>
            </a:endParaRPr>
          </a:p>
        </p:txBody>
      </p:sp>
    </p:spTree>
    <p:extLst>
      <p:ext uri="{BB962C8B-B14F-4D97-AF65-F5344CB8AC3E}">
        <p14:creationId xmlns:p14="http://schemas.microsoft.com/office/powerpoint/2010/main" val="1680049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06586" y="583400"/>
            <a:ext cx="3065145" cy="574040"/>
          </a:xfrm>
          <a:prstGeom prst="rect">
            <a:avLst/>
          </a:prstGeom>
        </p:spPr>
        <p:txBody>
          <a:bodyPr vert="horz" wrap="square" lIns="0" tIns="12700" rIns="0" bIns="0" rtlCol="0">
            <a:spAutoFit/>
          </a:bodyPr>
          <a:lstStyle/>
          <a:p>
            <a:pPr marL="12700">
              <a:lnSpc>
                <a:spcPct val="100000"/>
              </a:lnSpc>
              <a:spcBef>
                <a:spcPts val="100"/>
              </a:spcBef>
            </a:pPr>
            <a:r>
              <a:rPr sz="3600" b="0" dirty="0">
                <a:latin typeface="Trebuchet MS"/>
                <a:cs typeface="Trebuchet MS"/>
              </a:rPr>
              <a:t>Fill Factor</a:t>
            </a:r>
            <a:r>
              <a:rPr sz="3600" b="0" spc="-105" dirty="0">
                <a:latin typeface="Trebuchet MS"/>
                <a:cs typeface="Trebuchet MS"/>
              </a:rPr>
              <a:t> </a:t>
            </a:r>
            <a:r>
              <a:rPr sz="3600" b="0" spc="-10" dirty="0">
                <a:latin typeface="Trebuchet MS"/>
                <a:cs typeface="Trebuchet MS"/>
              </a:rPr>
              <a:t>(FF)</a:t>
            </a:r>
            <a:endParaRPr sz="3600" dirty="0">
              <a:latin typeface="Trebuchet MS"/>
              <a:cs typeface="Trebuchet MS"/>
            </a:endParaRPr>
          </a:p>
        </p:txBody>
      </p:sp>
      <p:sp>
        <p:nvSpPr>
          <p:cNvPr id="3" name="object 3"/>
          <p:cNvSpPr txBox="1"/>
          <p:nvPr/>
        </p:nvSpPr>
        <p:spPr>
          <a:xfrm>
            <a:off x="864282" y="1825206"/>
            <a:ext cx="9506585" cy="574675"/>
          </a:xfrm>
          <a:prstGeom prst="rect">
            <a:avLst/>
          </a:prstGeom>
        </p:spPr>
        <p:txBody>
          <a:bodyPr vert="horz" wrap="square" lIns="0" tIns="71755" rIns="0" bIns="0" rtlCol="0">
            <a:spAutoFit/>
          </a:bodyPr>
          <a:lstStyle/>
          <a:p>
            <a:pPr marL="266700" marR="30480" indent="-228600">
              <a:lnSpc>
                <a:spcPts val="1920"/>
              </a:lnSpc>
              <a:spcBef>
                <a:spcPts val="565"/>
              </a:spcBef>
              <a:buFont typeface="Arial"/>
              <a:buChar char="•"/>
              <a:tabLst>
                <a:tab pos="266065" algn="l"/>
                <a:tab pos="266700" algn="l"/>
              </a:tabLst>
            </a:pPr>
            <a:r>
              <a:rPr sz="2000" spc="-5" dirty="0">
                <a:latin typeface="Carlito"/>
                <a:cs typeface="Carlito"/>
              </a:rPr>
              <a:t>It is </a:t>
            </a:r>
            <a:r>
              <a:rPr sz="2000" dirty="0">
                <a:latin typeface="Carlito"/>
                <a:cs typeface="Carlito"/>
              </a:rPr>
              <a:t>the </a:t>
            </a:r>
            <a:r>
              <a:rPr sz="2000" spc="-15" dirty="0">
                <a:latin typeface="Carlito"/>
                <a:cs typeface="Carlito"/>
              </a:rPr>
              <a:t>ratio </a:t>
            </a:r>
            <a:r>
              <a:rPr sz="2000" spc="-10" dirty="0">
                <a:latin typeface="Carlito"/>
                <a:cs typeface="Carlito"/>
              </a:rPr>
              <a:t>of </a:t>
            </a:r>
            <a:r>
              <a:rPr sz="2000" spc="-5" dirty="0">
                <a:latin typeface="Carlito"/>
                <a:cs typeface="Carlito"/>
              </a:rPr>
              <a:t>maximum </a:t>
            </a:r>
            <a:r>
              <a:rPr sz="2000" spc="-10" dirty="0">
                <a:latin typeface="Carlito"/>
                <a:cs typeface="Carlito"/>
              </a:rPr>
              <a:t>power </a:t>
            </a:r>
            <a:r>
              <a:rPr sz="2000" spc="5" dirty="0">
                <a:latin typeface="Carlito"/>
                <a:cs typeface="Carlito"/>
              </a:rPr>
              <a:t>(P</a:t>
            </a:r>
            <a:r>
              <a:rPr sz="1950" spc="7" baseline="-21367" dirty="0">
                <a:latin typeface="Carlito"/>
                <a:cs typeface="Carlito"/>
              </a:rPr>
              <a:t>m </a:t>
            </a:r>
            <a:r>
              <a:rPr sz="2000" dirty="0">
                <a:latin typeface="Carlito"/>
                <a:cs typeface="Carlito"/>
              </a:rPr>
              <a:t>= </a:t>
            </a:r>
            <a:r>
              <a:rPr sz="2000" spc="-20" dirty="0">
                <a:latin typeface="Carlito"/>
                <a:cs typeface="Carlito"/>
              </a:rPr>
              <a:t>V</a:t>
            </a:r>
            <a:r>
              <a:rPr sz="1950" spc="-30" baseline="-21367" dirty="0">
                <a:latin typeface="Carlito"/>
                <a:cs typeface="Carlito"/>
              </a:rPr>
              <a:t>m </a:t>
            </a:r>
            <a:r>
              <a:rPr sz="2000" dirty="0">
                <a:latin typeface="Carlito"/>
                <a:cs typeface="Carlito"/>
              </a:rPr>
              <a:t>x </a:t>
            </a:r>
            <a:r>
              <a:rPr sz="2000" spc="60" dirty="0">
                <a:latin typeface="MathJax_SansSerif"/>
                <a:cs typeface="MathJax_SansSerif"/>
              </a:rPr>
              <a:t>I</a:t>
            </a:r>
            <a:r>
              <a:rPr sz="1950" spc="89" baseline="-21367" dirty="0">
                <a:latin typeface="Carlito"/>
                <a:cs typeface="Carlito"/>
              </a:rPr>
              <a:t>m</a:t>
            </a:r>
            <a:r>
              <a:rPr sz="2000" spc="60" dirty="0">
                <a:latin typeface="Carlito"/>
                <a:cs typeface="Carlito"/>
              </a:rPr>
              <a:t>) </a:t>
            </a:r>
            <a:r>
              <a:rPr sz="2000" spc="-5" dirty="0">
                <a:latin typeface="Carlito"/>
                <a:cs typeface="Carlito"/>
              </a:rPr>
              <a:t>that </a:t>
            </a:r>
            <a:r>
              <a:rPr sz="2000" spc="-10" dirty="0">
                <a:latin typeface="Carlito"/>
                <a:cs typeface="Carlito"/>
              </a:rPr>
              <a:t>can </a:t>
            </a:r>
            <a:r>
              <a:rPr sz="2000" spc="-5" dirty="0">
                <a:latin typeface="Carlito"/>
                <a:cs typeface="Carlito"/>
              </a:rPr>
              <a:t>be </a:t>
            </a:r>
            <a:r>
              <a:rPr sz="2000" spc="-10" dirty="0">
                <a:latin typeface="Carlito"/>
                <a:cs typeface="Carlito"/>
              </a:rPr>
              <a:t>extracted </a:t>
            </a:r>
            <a:r>
              <a:rPr sz="2000" spc="-15" dirty="0">
                <a:latin typeface="Carlito"/>
                <a:cs typeface="Carlito"/>
              </a:rPr>
              <a:t>from </a:t>
            </a:r>
            <a:r>
              <a:rPr sz="2000" dirty="0">
                <a:latin typeface="Carlito"/>
                <a:cs typeface="Carlito"/>
              </a:rPr>
              <a:t>the </a:t>
            </a:r>
            <a:r>
              <a:rPr sz="2000" spc="-5" dirty="0">
                <a:latin typeface="Carlito"/>
                <a:cs typeface="Carlito"/>
              </a:rPr>
              <a:t>solar </a:t>
            </a:r>
            <a:r>
              <a:rPr sz="2000" dirty="0">
                <a:latin typeface="Carlito"/>
                <a:cs typeface="Carlito"/>
              </a:rPr>
              <a:t>cell  </a:t>
            </a:r>
            <a:r>
              <a:rPr sz="2000" spc="-15" dirty="0">
                <a:latin typeface="Carlito"/>
                <a:cs typeface="Carlito"/>
              </a:rPr>
              <a:t>to </a:t>
            </a:r>
            <a:r>
              <a:rPr sz="2000" dirty="0">
                <a:latin typeface="Carlito"/>
                <a:cs typeface="Carlito"/>
              </a:rPr>
              <a:t>the ideal </a:t>
            </a:r>
            <a:r>
              <a:rPr sz="2000" spc="-5" dirty="0">
                <a:latin typeface="Carlito"/>
                <a:cs typeface="Carlito"/>
              </a:rPr>
              <a:t>power </a:t>
            </a:r>
            <a:r>
              <a:rPr sz="2000" spc="-10" dirty="0">
                <a:latin typeface="Carlito"/>
                <a:cs typeface="Carlito"/>
              </a:rPr>
              <a:t>(P</a:t>
            </a:r>
            <a:r>
              <a:rPr sz="1950" spc="-15" baseline="-21367" dirty="0">
                <a:latin typeface="Carlito"/>
                <a:cs typeface="Carlito"/>
              </a:rPr>
              <a:t>o </a:t>
            </a:r>
            <a:r>
              <a:rPr sz="2000" dirty="0">
                <a:latin typeface="Carlito"/>
                <a:cs typeface="Carlito"/>
              </a:rPr>
              <a:t>= </a:t>
            </a:r>
            <a:r>
              <a:rPr sz="2000" spc="60" dirty="0">
                <a:latin typeface="MathJax_SansSerif"/>
                <a:cs typeface="MathJax_SansSerif"/>
              </a:rPr>
              <a:t>I</a:t>
            </a:r>
            <a:r>
              <a:rPr sz="1950" spc="89" baseline="-21367" dirty="0">
                <a:latin typeface="Carlito"/>
                <a:cs typeface="Carlito"/>
              </a:rPr>
              <a:t>sc </a:t>
            </a:r>
            <a:r>
              <a:rPr sz="2000" dirty="0">
                <a:latin typeface="Carlito"/>
                <a:cs typeface="Carlito"/>
              </a:rPr>
              <a:t>x</a:t>
            </a:r>
            <a:r>
              <a:rPr sz="2000" spc="-30" dirty="0">
                <a:latin typeface="Carlito"/>
                <a:cs typeface="Carlito"/>
              </a:rPr>
              <a:t> </a:t>
            </a:r>
            <a:r>
              <a:rPr sz="2000" spc="-15" dirty="0">
                <a:latin typeface="Carlito"/>
                <a:cs typeface="Carlito"/>
              </a:rPr>
              <a:t>V</a:t>
            </a:r>
            <a:r>
              <a:rPr sz="1950" spc="-22" baseline="-21367" dirty="0">
                <a:latin typeface="Carlito"/>
                <a:cs typeface="Carlito"/>
              </a:rPr>
              <a:t>oc</a:t>
            </a:r>
            <a:r>
              <a:rPr sz="2000" spc="-15" dirty="0">
                <a:latin typeface="Carlito"/>
                <a:cs typeface="Carlito"/>
              </a:rPr>
              <a:t>)</a:t>
            </a:r>
            <a:endParaRPr sz="2000" dirty="0">
              <a:latin typeface="Carlito"/>
              <a:cs typeface="Carlito"/>
            </a:endParaRPr>
          </a:p>
        </p:txBody>
      </p:sp>
      <p:sp>
        <p:nvSpPr>
          <p:cNvPr id="4" name="object 4"/>
          <p:cNvSpPr/>
          <p:nvPr/>
        </p:nvSpPr>
        <p:spPr>
          <a:xfrm>
            <a:off x="5198110" y="3525279"/>
            <a:ext cx="1278890" cy="29209"/>
          </a:xfrm>
          <a:custGeom>
            <a:avLst/>
            <a:gdLst/>
            <a:ahLst/>
            <a:cxnLst/>
            <a:rect l="l" t="t" r="r" b="b"/>
            <a:pathLst>
              <a:path w="1278890" h="29210">
                <a:moveTo>
                  <a:pt x="1278636" y="0"/>
                </a:moveTo>
                <a:lnTo>
                  <a:pt x="0" y="0"/>
                </a:lnTo>
                <a:lnTo>
                  <a:pt x="0" y="28956"/>
                </a:lnTo>
                <a:lnTo>
                  <a:pt x="1278636" y="28956"/>
                </a:lnTo>
                <a:lnTo>
                  <a:pt x="1278636" y="0"/>
                </a:lnTo>
                <a:close/>
              </a:path>
            </a:pathLst>
          </a:custGeom>
          <a:solidFill>
            <a:srgbClr val="FFFF00"/>
          </a:solidFill>
        </p:spPr>
        <p:txBody>
          <a:bodyPr wrap="square" lIns="0" tIns="0" rIns="0" bIns="0" rtlCol="0"/>
          <a:lstStyle/>
          <a:p>
            <a:endParaRPr/>
          </a:p>
        </p:txBody>
      </p:sp>
      <p:sp>
        <p:nvSpPr>
          <p:cNvPr id="5" name="object 5"/>
          <p:cNvSpPr txBox="1"/>
          <p:nvPr/>
        </p:nvSpPr>
        <p:spPr>
          <a:xfrm>
            <a:off x="4186237" y="3194761"/>
            <a:ext cx="2174875" cy="719455"/>
          </a:xfrm>
          <a:prstGeom prst="rect">
            <a:avLst/>
          </a:prstGeom>
        </p:spPr>
        <p:txBody>
          <a:bodyPr vert="horz" wrap="square" lIns="0" tIns="15875" rIns="0" bIns="0" rtlCol="0">
            <a:spAutoFit/>
          </a:bodyPr>
          <a:lstStyle/>
          <a:p>
            <a:pPr marL="920115">
              <a:lnSpc>
                <a:spcPts val="2115"/>
              </a:lnSpc>
              <a:spcBef>
                <a:spcPts val="125"/>
              </a:spcBef>
            </a:pPr>
            <a:r>
              <a:rPr sz="2600" spc="-515" dirty="0">
                <a:latin typeface="Georgia"/>
                <a:cs typeface="Georgia"/>
              </a:rPr>
              <a:t>𝑽</a:t>
            </a:r>
            <a:r>
              <a:rPr sz="2625" spc="-772" baseline="-28571" dirty="0">
                <a:latin typeface="Georgia"/>
                <a:cs typeface="Georgia"/>
              </a:rPr>
              <a:t>𝒎</a:t>
            </a:r>
            <a:r>
              <a:rPr sz="2625" spc="179" baseline="-28571" dirty="0">
                <a:latin typeface="Georgia"/>
                <a:cs typeface="Georgia"/>
              </a:rPr>
              <a:t> </a:t>
            </a:r>
            <a:r>
              <a:rPr sz="2600" spc="-1085" dirty="0">
                <a:latin typeface="Georgia"/>
                <a:cs typeface="Georgia"/>
              </a:rPr>
              <a:t>𝒙</a:t>
            </a:r>
            <a:r>
              <a:rPr sz="2600" spc="-90" dirty="0">
                <a:latin typeface="Georgia"/>
                <a:cs typeface="Georgia"/>
              </a:rPr>
              <a:t> </a:t>
            </a:r>
            <a:r>
              <a:rPr sz="2600" spc="-815" dirty="0" smtClean="0">
                <a:latin typeface="Georgia"/>
                <a:cs typeface="Georgia"/>
              </a:rPr>
              <a:t>𝑰</a:t>
            </a:r>
            <a:r>
              <a:rPr lang="en-US" sz="2600" spc="-815" dirty="0" smtClean="0">
                <a:latin typeface="Georgia"/>
                <a:cs typeface="Georgia"/>
              </a:rPr>
              <a:t>  </a:t>
            </a:r>
            <a:r>
              <a:rPr sz="2600" spc="-815" dirty="0" smtClean="0">
                <a:latin typeface="Georgia"/>
                <a:cs typeface="Georgia"/>
              </a:rPr>
              <a:t>𝒎</a:t>
            </a:r>
            <a:r>
              <a:rPr lang="en-US" sz="2600" spc="-815" dirty="0" smtClean="0">
                <a:latin typeface="Georgia"/>
                <a:cs typeface="Georgia"/>
              </a:rPr>
              <a:t> </a:t>
            </a:r>
            <a:endParaRPr sz="2600" dirty="0">
              <a:latin typeface="Georgia"/>
              <a:cs typeface="Georgia"/>
            </a:endParaRPr>
          </a:p>
          <a:p>
            <a:pPr marL="38100">
              <a:lnSpc>
                <a:spcPts val="3315"/>
              </a:lnSpc>
            </a:pPr>
            <a:r>
              <a:rPr sz="3600" b="1" dirty="0">
                <a:latin typeface="Carlito"/>
                <a:cs typeface="Carlito"/>
              </a:rPr>
              <a:t>FF</a:t>
            </a:r>
            <a:r>
              <a:rPr sz="3600" b="1" spc="-10" dirty="0">
                <a:latin typeface="Carlito"/>
                <a:cs typeface="Carlito"/>
              </a:rPr>
              <a:t> </a:t>
            </a:r>
            <a:r>
              <a:rPr sz="3600" b="1" dirty="0">
                <a:latin typeface="Carlito"/>
                <a:cs typeface="Carlito"/>
              </a:rPr>
              <a:t>=</a:t>
            </a:r>
            <a:endParaRPr sz="3600" dirty="0">
              <a:latin typeface="Carlito"/>
              <a:cs typeface="Carlito"/>
            </a:endParaRPr>
          </a:p>
        </p:txBody>
      </p:sp>
      <p:sp>
        <p:nvSpPr>
          <p:cNvPr id="6" name="object 6"/>
          <p:cNvSpPr txBox="1"/>
          <p:nvPr/>
        </p:nvSpPr>
        <p:spPr>
          <a:xfrm>
            <a:off x="5198110" y="3510338"/>
            <a:ext cx="1354455" cy="426720"/>
          </a:xfrm>
          <a:prstGeom prst="rect">
            <a:avLst/>
          </a:prstGeom>
        </p:spPr>
        <p:txBody>
          <a:bodyPr vert="horz" wrap="square" lIns="0" tIns="16510" rIns="0" bIns="0" rtlCol="0">
            <a:spAutoFit/>
          </a:bodyPr>
          <a:lstStyle/>
          <a:p>
            <a:pPr marL="38100">
              <a:lnSpc>
                <a:spcPct val="100000"/>
              </a:lnSpc>
              <a:spcBef>
                <a:spcPts val="130"/>
              </a:spcBef>
            </a:pPr>
            <a:r>
              <a:rPr sz="2600" spc="-840" dirty="0">
                <a:latin typeface="Georgia"/>
                <a:cs typeface="Georgia"/>
              </a:rPr>
              <a:t>𝑽</a:t>
            </a:r>
            <a:r>
              <a:rPr sz="2625" spc="-1260" baseline="-28571" dirty="0">
                <a:latin typeface="Georgia"/>
                <a:cs typeface="Georgia"/>
              </a:rPr>
              <a:t>𝒐𝒄</a:t>
            </a:r>
            <a:r>
              <a:rPr sz="2625" spc="187" baseline="-28571" dirty="0">
                <a:latin typeface="Georgia"/>
                <a:cs typeface="Georgia"/>
              </a:rPr>
              <a:t> </a:t>
            </a:r>
            <a:r>
              <a:rPr sz="2600" spc="-1085" dirty="0">
                <a:latin typeface="Georgia"/>
                <a:cs typeface="Georgia"/>
              </a:rPr>
              <a:t>𝒙</a:t>
            </a:r>
            <a:r>
              <a:rPr sz="2600" spc="-90" dirty="0">
                <a:latin typeface="Georgia"/>
                <a:cs typeface="Georgia"/>
              </a:rPr>
              <a:t> </a:t>
            </a:r>
            <a:r>
              <a:rPr sz="2600" spc="-1340" dirty="0">
                <a:latin typeface="Georgia"/>
                <a:cs typeface="Georgia"/>
              </a:rPr>
              <a:t>𝑰𝒔𝒄</a:t>
            </a:r>
            <a:endParaRPr sz="2600" dirty="0">
              <a:latin typeface="Georgia"/>
              <a:cs typeface="Georgia"/>
            </a:endParaRPr>
          </a:p>
        </p:txBody>
      </p:sp>
      <p:sp>
        <p:nvSpPr>
          <p:cNvPr id="7" name="object 7"/>
          <p:cNvSpPr txBox="1"/>
          <p:nvPr/>
        </p:nvSpPr>
        <p:spPr>
          <a:xfrm>
            <a:off x="806206" y="4421441"/>
            <a:ext cx="9458325" cy="575310"/>
          </a:xfrm>
          <a:prstGeom prst="rect">
            <a:avLst/>
          </a:prstGeom>
        </p:spPr>
        <p:txBody>
          <a:bodyPr vert="horz" wrap="square" lIns="0" tIns="13335" rIns="0" bIns="0" rtlCol="0">
            <a:spAutoFit/>
          </a:bodyPr>
          <a:lstStyle/>
          <a:p>
            <a:pPr marL="241300" indent="-228600">
              <a:lnSpc>
                <a:spcPts val="2160"/>
              </a:lnSpc>
              <a:spcBef>
                <a:spcPts val="105"/>
              </a:spcBef>
              <a:buFont typeface="Arial"/>
              <a:buChar char="•"/>
              <a:tabLst>
                <a:tab pos="240665" algn="l"/>
                <a:tab pos="241300" algn="l"/>
                <a:tab pos="622300" algn="l"/>
                <a:tab pos="1769745" algn="l"/>
                <a:tab pos="2261870" algn="l"/>
                <a:tab pos="3569970" algn="l"/>
                <a:tab pos="3928110" algn="l"/>
                <a:tab pos="4420235" algn="l"/>
                <a:tab pos="5067935" algn="l"/>
                <a:tab pos="5565140" algn="l"/>
                <a:tab pos="5998210" algn="l"/>
                <a:tab pos="6714490" algn="l"/>
                <a:tab pos="7250430" algn="l"/>
                <a:tab pos="7539990" algn="l"/>
                <a:tab pos="7844790" algn="l"/>
                <a:tab pos="9250680" algn="l"/>
              </a:tabLst>
            </a:pPr>
            <a:r>
              <a:rPr sz="2000" dirty="0">
                <a:latin typeface="Carlito"/>
                <a:cs typeface="Carlito"/>
              </a:rPr>
              <a:t>FF	</a:t>
            </a:r>
            <a:r>
              <a:rPr sz="2000" spc="-30" dirty="0">
                <a:latin typeface="Carlito"/>
                <a:cs typeface="Carlito"/>
              </a:rPr>
              <a:t>r</a:t>
            </a:r>
            <a:r>
              <a:rPr sz="2000" dirty="0">
                <a:latin typeface="Carlito"/>
                <a:cs typeface="Carlito"/>
              </a:rPr>
              <a:t>ep</a:t>
            </a:r>
            <a:r>
              <a:rPr sz="2000" spc="-30" dirty="0">
                <a:latin typeface="Carlito"/>
                <a:cs typeface="Carlito"/>
              </a:rPr>
              <a:t>r</a:t>
            </a:r>
            <a:r>
              <a:rPr sz="2000" dirty="0">
                <a:latin typeface="Carlito"/>
                <a:cs typeface="Carlito"/>
              </a:rPr>
              <a:t>e</a:t>
            </a:r>
            <a:r>
              <a:rPr sz="2000" spc="-10" dirty="0">
                <a:latin typeface="Carlito"/>
                <a:cs typeface="Carlito"/>
              </a:rPr>
              <a:t>s</a:t>
            </a:r>
            <a:r>
              <a:rPr sz="2000" dirty="0">
                <a:latin typeface="Carlito"/>
                <a:cs typeface="Carlito"/>
              </a:rPr>
              <a:t>e</a:t>
            </a:r>
            <a:r>
              <a:rPr sz="2000" spc="-25" dirty="0">
                <a:latin typeface="Carlito"/>
                <a:cs typeface="Carlito"/>
              </a:rPr>
              <a:t>n</a:t>
            </a:r>
            <a:r>
              <a:rPr sz="2000" dirty="0">
                <a:latin typeface="Carlito"/>
                <a:cs typeface="Carlito"/>
              </a:rPr>
              <a:t>t	the	</a:t>
            </a:r>
            <a:r>
              <a:rPr sz="2000" spc="-5" dirty="0">
                <a:latin typeface="Carlito"/>
                <a:cs typeface="Carlito"/>
              </a:rPr>
              <a:t>squa</a:t>
            </a:r>
            <a:r>
              <a:rPr sz="2000" spc="-30" dirty="0">
                <a:latin typeface="Carlito"/>
                <a:cs typeface="Carlito"/>
              </a:rPr>
              <a:t>r</a:t>
            </a:r>
            <a:r>
              <a:rPr sz="2000" dirty="0">
                <a:latin typeface="Carlito"/>
                <a:cs typeface="Carlito"/>
              </a:rPr>
              <a:t>eness	</a:t>
            </a:r>
            <a:r>
              <a:rPr sz="2000" spc="-5" dirty="0">
                <a:latin typeface="Carlito"/>
                <a:cs typeface="Carlito"/>
              </a:rPr>
              <a:t>o</a:t>
            </a:r>
            <a:r>
              <a:rPr sz="2000" dirty="0">
                <a:latin typeface="Carlito"/>
                <a:cs typeface="Carlito"/>
              </a:rPr>
              <a:t>f	the	</a:t>
            </a:r>
            <a:r>
              <a:rPr sz="2000" spc="-5" dirty="0">
                <a:latin typeface="Carlito"/>
                <a:cs typeface="Carlito"/>
              </a:rPr>
              <a:t>so</a:t>
            </a:r>
            <a:r>
              <a:rPr sz="2000" spc="-15" dirty="0">
                <a:latin typeface="Carlito"/>
                <a:cs typeface="Carlito"/>
              </a:rPr>
              <a:t>l</a:t>
            </a:r>
            <a:r>
              <a:rPr sz="2000" dirty="0">
                <a:latin typeface="Carlito"/>
                <a:cs typeface="Carlito"/>
              </a:rPr>
              <a:t>ar	cell	</a:t>
            </a:r>
            <a:r>
              <a:rPr sz="2000" spc="-5" dirty="0">
                <a:latin typeface="Carlito"/>
                <a:cs typeface="Carlito"/>
              </a:rPr>
              <a:t>I-</a:t>
            </a:r>
            <a:r>
              <a:rPr sz="2000" dirty="0">
                <a:latin typeface="Carlito"/>
                <a:cs typeface="Carlito"/>
              </a:rPr>
              <a:t>V	cu</a:t>
            </a:r>
            <a:r>
              <a:rPr sz="2000" spc="10" dirty="0">
                <a:latin typeface="Carlito"/>
                <a:cs typeface="Carlito"/>
              </a:rPr>
              <a:t>r</a:t>
            </a:r>
            <a:r>
              <a:rPr sz="2000" spc="-30" dirty="0">
                <a:latin typeface="Carlito"/>
                <a:cs typeface="Carlito"/>
              </a:rPr>
              <a:t>v</a:t>
            </a:r>
            <a:r>
              <a:rPr sz="2000" dirty="0">
                <a:latin typeface="Carlito"/>
                <a:cs typeface="Carlito"/>
              </a:rPr>
              <a:t>e	and	</a:t>
            </a:r>
            <a:r>
              <a:rPr sz="2000" spc="-5" dirty="0">
                <a:latin typeface="Carlito"/>
                <a:cs typeface="Carlito"/>
              </a:rPr>
              <a:t>i</a:t>
            </a:r>
            <a:r>
              <a:rPr sz="2000" dirty="0">
                <a:latin typeface="Carlito"/>
                <a:cs typeface="Carlito"/>
              </a:rPr>
              <a:t>t	</a:t>
            </a:r>
            <a:r>
              <a:rPr sz="2000" spc="-5" dirty="0">
                <a:latin typeface="Carlito"/>
                <a:cs typeface="Carlito"/>
              </a:rPr>
              <a:t>i</a:t>
            </a:r>
            <a:r>
              <a:rPr sz="2000" dirty="0">
                <a:latin typeface="Carlito"/>
                <a:cs typeface="Carlito"/>
              </a:rPr>
              <a:t>s	</a:t>
            </a:r>
            <a:r>
              <a:rPr sz="2000" spc="-30" dirty="0">
                <a:latin typeface="Carlito"/>
                <a:cs typeface="Carlito"/>
              </a:rPr>
              <a:t>r</a:t>
            </a:r>
            <a:r>
              <a:rPr sz="2000" dirty="0">
                <a:latin typeface="Carlito"/>
                <a:cs typeface="Carlito"/>
              </a:rPr>
              <a:t>ep</a:t>
            </a:r>
            <a:r>
              <a:rPr sz="2000" spc="-30" dirty="0">
                <a:latin typeface="Carlito"/>
                <a:cs typeface="Carlito"/>
              </a:rPr>
              <a:t>r</a:t>
            </a:r>
            <a:r>
              <a:rPr sz="2000" dirty="0">
                <a:latin typeface="Carlito"/>
                <a:cs typeface="Carlito"/>
              </a:rPr>
              <a:t>e</a:t>
            </a:r>
            <a:r>
              <a:rPr sz="2000" spc="-10" dirty="0">
                <a:latin typeface="Carlito"/>
                <a:cs typeface="Carlito"/>
              </a:rPr>
              <a:t>s</a:t>
            </a:r>
            <a:r>
              <a:rPr sz="2000" dirty="0">
                <a:latin typeface="Carlito"/>
                <a:cs typeface="Carlito"/>
              </a:rPr>
              <a:t>e</a:t>
            </a:r>
            <a:r>
              <a:rPr sz="2000" spc="-15" dirty="0">
                <a:latin typeface="Carlito"/>
                <a:cs typeface="Carlito"/>
              </a:rPr>
              <a:t>n</a:t>
            </a:r>
            <a:r>
              <a:rPr sz="2000" spc="-25" dirty="0">
                <a:latin typeface="Carlito"/>
                <a:cs typeface="Carlito"/>
              </a:rPr>
              <a:t>t</a:t>
            </a:r>
            <a:r>
              <a:rPr sz="2000" dirty="0">
                <a:latin typeface="Carlito"/>
                <a:cs typeface="Carlito"/>
              </a:rPr>
              <a:t>ed	</a:t>
            </a:r>
            <a:r>
              <a:rPr sz="2000" spc="5" dirty="0">
                <a:latin typeface="Carlito"/>
                <a:cs typeface="Carlito"/>
              </a:rPr>
              <a:t>in</a:t>
            </a:r>
            <a:endParaRPr sz="2000" dirty="0">
              <a:latin typeface="Carlito"/>
              <a:cs typeface="Carlito"/>
            </a:endParaRPr>
          </a:p>
          <a:p>
            <a:pPr marL="241300">
              <a:lnSpc>
                <a:spcPts val="2160"/>
              </a:lnSpc>
            </a:pPr>
            <a:r>
              <a:rPr sz="2000" spc="-10" dirty="0">
                <a:latin typeface="Carlito"/>
                <a:cs typeface="Carlito"/>
              </a:rPr>
              <a:t>percentage.</a:t>
            </a:r>
            <a:endParaRPr sz="2000" dirty="0">
              <a:latin typeface="Carlito"/>
              <a:cs typeface="Carlito"/>
            </a:endParaRPr>
          </a:p>
        </p:txBody>
      </p:sp>
      <p:pic>
        <p:nvPicPr>
          <p:cNvPr id="8" name="Picture 7"/>
          <p:cNvPicPr>
            <a:picLocks noChangeAspect="1"/>
          </p:cNvPicPr>
          <p:nvPr/>
        </p:nvPicPr>
        <p:blipFill>
          <a:blip r:embed="rId2"/>
          <a:stretch>
            <a:fillRect/>
          </a:stretch>
        </p:blipFill>
        <p:spPr>
          <a:xfrm>
            <a:off x="4125911" y="2996958"/>
            <a:ext cx="2295525" cy="1085850"/>
          </a:xfrm>
          <a:prstGeom prst="rect">
            <a:avLst/>
          </a:prstGeom>
        </p:spPr>
      </p:pic>
    </p:spTree>
    <p:extLst>
      <p:ext uri="{BB962C8B-B14F-4D97-AF65-F5344CB8AC3E}">
        <p14:creationId xmlns:p14="http://schemas.microsoft.com/office/powerpoint/2010/main" val="3421915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7590" y="600201"/>
            <a:ext cx="2771140" cy="574040"/>
          </a:xfrm>
          <a:prstGeom prst="rect">
            <a:avLst/>
          </a:prstGeom>
        </p:spPr>
        <p:txBody>
          <a:bodyPr vert="horz" wrap="square" lIns="0" tIns="12700" rIns="0" bIns="0" rtlCol="0">
            <a:spAutoFit/>
          </a:bodyPr>
          <a:lstStyle/>
          <a:p>
            <a:pPr marL="12700">
              <a:lnSpc>
                <a:spcPct val="100000"/>
              </a:lnSpc>
              <a:spcBef>
                <a:spcPts val="100"/>
              </a:spcBef>
            </a:pPr>
            <a:r>
              <a:rPr sz="3600" b="0" dirty="0">
                <a:latin typeface="Trebuchet MS"/>
                <a:cs typeface="Trebuchet MS"/>
              </a:rPr>
              <a:t>Efficiency</a:t>
            </a:r>
            <a:r>
              <a:rPr sz="3600" b="0" spc="-120" dirty="0">
                <a:latin typeface="Trebuchet MS"/>
                <a:cs typeface="Trebuchet MS"/>
              </a:rPr>
              <a:t> </a:t>
            </a:r>
            <a:r>
              <a:rPr sz="3600" b="0" dirty="0">
                <a:latin typeface="Trebuchet MS"/>
                <a:cs typeface="Trebuchet MS"/>
              </a:rPr>
              <a:t>(η)</a:t>
            </a:r>
            <a:endParaRPr sz="3600" dirty="0">
              <a:latin typeface="Trebuchet MS"/>
              <a:cs typeface="Trebuchet MS"/>
            </a:endParaRPr>
          </a:p>
        </p:txBody>
      </p:sp>
      <p:sp>
        <p:nvSpPr>
          <p:cNvPr id="3" name="object 3"/>
          <p:cNvSpPr txBox="1"/>
          <p:nvPr/>
        </p:nvSpPr>
        <p:spPr>
          <a:xfrm>
            <a:off x="954996" y="1833173"/>
            <a:ext cx="9037955" cy="612347"/>
          </a:xfrm>
          <a:prstGeom prst="rect">
            <a:avLst/>
          </a:prstGeom>
        </p:spPr>
        <p:txBody>
          <a:bodyPr vert="horz" wrap="square" lIns="0" tIns="47625" rIns="0" bIns="0" rtlCol="0">
            <a:spAutoFit/>
          </a:bodyPr>
          <a:lstStyle/>
          <a:p>
            <a:pPr marL="241300" marR="5080" indent="-228600">
              <a:lnSpc>
                <a:spcPts val="2160"/>
              </a:lnSpc>
              <a:spcBef>
                <a:spcPts val="375"/>
              </a:spcBef>
              <a:buFont typeface="Arial"/>
              <a:buChar char="•"/>
              <a:tabLst>
                <a:tab pos="240665" algn="l"/>
                <a:tab pos="241300" algn="l"/>
              </a:tabLst>
            </a:pPr>
            <a:r>
              <a:rPr sz="2000" dirty="0">
                <a:latin typeface="Carlito"/>
                <a:cs typeface="Carlito"/>
              </a:rPr>
              <a:t>It is the </a:t>
            </a:r>
            <a:r>
              <a:rPr sz="2000" spc="-15" dirty="0">
                <a:latin typeface="Carlito"/>
                <a:cs typeface="Carlito"/>
              </a:rPr>
              <a:t>ratio </a:t>
            </a:r>
            <a:r>
              <a:rPr sz="2000" spc="-5" dirty="0">
                <a:latin typeface="Carlito"/>
                <a:cs typeface="Carlito"/>
              </a:rPr>
              <a:t>of maximum power (Pm) that can be </a:t>
            </a:r>
            <a:r>
              <a:rPr sz="2000" spc="-15" dirty="0">
                <a:latin typeface="Carlito"/>
                <a:cs typeface="Carlito"/>
              </a:rPr>
              <a:t>extracted from </a:t>
            </a:r>
            <a:r>
              <a:rPr sz="2000" dirty="0">
                <a:latin typeface="Carlito"/>
                <a:cs typeface="Carlito"/>
              </a:rPr>
              <a:t>the </a:t>
            </a:r>
            <a:r>
              <a:rPr sz="2000" spc="-5" dirty="0">
                <a:latin typeface="Carlito"/>
                <a:cs typeface="Carlito"/>
              </a:rPr>
              <a:t>solar </a:t>
            </a:r>
            <a:r>
              <a:rPr sz="2000" dirty="0">
                <a:latin typeface="Carlito"/>
                <a:cs typeface="Carlito"/>
              </a:rPr>
              <a:t>cell </a:t>
            </a:r>
            <a:r>
              <a:rPr sz="2000" spc="-15" dirty="0">
                <a:latin typeface="Carlito"/>
                <a:cs typeface="Carlito"/>
              </a:rPr>
              <a:t>to </a:t>
            </a:r>
            <a:r>
              <a:rPr sz="2000" dirty="0">
                <a:latin typeface="Carlito"/>
                <a:cs typeface="Carlito"/>
              </a:rPr>
              <a:t>the  </a:t>
            </a:r>
            <a:r>
              <a:rPr sz="2000" spc="-5" dirty="0">
                <a:latin typeface="Carlito"/>
                <a:cs typeface="Carlito"/>
              </a:rPr>
              <a:t>solar </a:t>
            </a:r>
            <a:r>
              <a:rPr sz="2000" spc="-10" dirty="0">
                <a:latin typeface="Carlito"/>
                <a:cs typeface="Carlito"/>
              </a:rPr>
              <a:t>radiation</a:t>
            </a:r>
            <a:r>
              <a:rPr sz="2000" spc="10" dirty="0">
                <a:latin typeface="Carlito"/>
                <a:cs typeface="Carlito"/>
              </a:rPr>
              <a:t> </a:t>
            </a:r>
            <a:r>
              <a:rPr sz="2000" spc="-40" dirty="0">
                <a:latin typeface="Carlito"/>
                <a:cs typeface="Carlito"/>
              </a:rPr>
              <a:t>power.</a:t>
            </a:r>
            <a:endParaRPr sz="2000" dirty="0">
              <a:latin typeface="Carlito"/>
              <a:cs typeface="Carlito"/>
            </a:endParaRPr>
          </a:p>
        </p:txBody>
      </p:sp>
      <p:sp>
        <p:nvSpPr>
          <p:cNvPr id="4" name="object 4"/>
          <p:cNvSpPr txBox="1"/>
          <p:nvPr/>
        </p:nvSpPr>
        <p:spPr>
          <a:xfrm>
            <a:off x="2521132" y="3478479"/>
            <a:ext cx="753436" cy="566822"/>
          </a:xfrm>
          <a:prstGeom prst="rect">
            <a:avLst/>
          </a:prstGeom>
        </p:spPr>
        <p:txBody>
          <a:bodyPr vert="horz" wrap="square" lIns="0" tIns="12700" rIns="0" bIns="0" rtlCol="0">
            <a:spAutoFit/>
          </a:bodyPr>
          <a:lstStyle/>
          <a:p>
            <a:pPr marL="12700">
              <a:lnSpc>
                <a:spcPct val="100000"/>
              </a:lnSpc>
              <a:spcBef>
                <a:spcPts val="100"/>
              </a:spcBef>
            </a:pPr>
            <a:r>
              <a:rPr sz="3600" dirty="0">
                <a:latin typeface="Carlito"/>
                <a:cs typeface="Carlito"/>
              </a:rPr>
              <a:t>η</a:t>
            </a:r>
            <a:r>
              <a:rPr sz="3600" spc="-95" dirty="0">
                <a:latin typeface="Carlito"/>
                <a:cs typeface="Carlito"/>
              </a:rPr>
              <a:t> </a:t>
            </a:r>
            <a:r>
              <a:rPr sz="3600" dirty="0">
                <a:latin typeface="Carlito"/>
                <a:cs typeface="Carlito"/>
              </a:rPr>
              <a:t>=</a:t>
            </a:r>
          </a:p>
        </p:txBody>
      </p:sp>
      <p:sp>
        <p:nvSpPr>
          <p:cNvPr id="5" name="object 5"/>
          <p:cNvSpPr/>
          <p:nvPr/>
        </p:nvSpPr>
        <p:spPr>
          <a:xfrm>
            <a:off x="3364103" y="3803015"/>
            <a:ext cx="626745" cy="29209"/>
          </a:xfrm>
          <a:custGeom>
            <a:avLst/>
            <a:gdLst/>
            <a:ahLst/>
            <a:cxnLst/>
            <a:rect l="l" t="t" r="r" b="b"/>
            <a:pathLst>
              <a:path w="626745" h="29210">
                <a:moveTo>
                  <a:pt x="626363" y="0"/>
                </a:moveTo>
                <a:lnTo>
                  <a:pt x="0" y="0"/>
                </a:lnTo>
                <a:lnTo>
                  <a:pt x="0" y="28956"/>
                </a:lnTo>
                <a:lnTo>
                  <a:pt x="626363" y="28956"/>
                </a:lnTo>
                <a:lnTo>
                  <a:pt x="626363" y="0"/>
                </a:lnTo>
                <a:close/>
              </a:path>
            </a:pathLst>
          </a:custGeom>
          <a:solidFill>
            <a:srgbClr val="FFFF00"/>
          </a:solidFill>
        </p:spPr>
        <p:txBody>
          <a:bodyPr wrap="square" lIns="0" tIns="0" rIns="0" bIns="0" rtlCol="0"/>
          <a:lstStyle/>
          <a:p>
            <a:endParaRPr/>
          </a:p>
        </p:txBody>
      </p:sp>
      <p:sp>
        <p:nvSpPr>
          <p:cNvPr id="6" name="object 6"/>
          <p:cNvSpPr/>
          <p:nvPr/>
        </p:nvSpPr>
        <p:spPr>
          <a:xfrm>
            <a:off x="4423283" y="3803015"/>
            <a:ext cx="1231900" cy="29209"/>
          </a:xfrm>
          <a:custGeom>
            <a:avLst/>
            <a:gdLst/>
            <a:ahLst/>
            <a:cxnLst/>
            <a:rect l="l" t="t" r="r" b="b"/>
            <a:pathLst>
              <a:path w="1231900" h="29210">
                <a:moveTo>
                  <a:pt x="1231391" y="0"/>
                </a:moveTo>
                <a:lnTo>
                  <a:pt x="0" y="0"/>
                </a:lnTo>
                <a:lnTo>
                  <a:pt x="0" y="28956"/>
                </a:lnTo>
                <a:lnTo>
                  <a:pt x="1231391" y="28956"/>
                </a:lnTo>
                <a:lnTo>
                  <a:pt x="1231391" y="0"/>
                </a:lnTo>
                <a:close/>
              </a:path>
            </a:pathLst>
          </a:custGeom>
          <a:solidFill>
            <a:srgbClr val="FFFF00"/>
          </a:solidFill>
        </p:spPr>
        <p:txBody>
          <a:bodyPr wrap="square" lIns="0" tIns="0" rIns="0" bIns="0" rtlCol="0"/>
          <a:lstStyle/>
          <a:p>
            <a:endParaRPr/>
          </a:p>
        </p:txBody>
      </p:sp>
      <p:sp>
        <p:nvSpPr>
          <p:cNvPr id="7" name="object 7"/>
          <p:cNvSpPr/>
          <p:nvPr/>
        </p:nvSpPr>
        <p:spPr>
          <a:xfrm>
            <a:off x="6089015" y="3803015"/>
            <a:ext cx="2199640" cy="29209"/>
          </a:xfrm>
          <a:custGeom>
            <a:avLst/>
            <a:gdLst/>
            <a:ahLst/>
            <a:cxnLst/>
            <a:rect l="l" t="t" r="r" b="b"/>
            <a:pathLst>
              <a:path w="2199640" h="29210">
                <a:moveTo>
                  <a:pt x="2199132" y="0"/>
                </a:moveTo>
                <a:lnTo>
                  <a:pt x="0" y="0"/>
                </a:lnTo>
                <a:lnTo>
                  <a:pt x="0" y="28956"/>
                </a:lnTo>
                <a:lnTo>
                  <a:pt x="2199132" y="28956"/>
                </a:lnTo>
                <a:lnTo>
                  <a:pt x="2199132" y="0"/>
                </a:lnTo>
                <a:close/>
              </a:path>
            </a:pathLst>
          </a:custGeom>
          <a:solidFill>
            <a:srgbClr val="FFFF00"/>
          </a:solidFill>
        </p:spPr>
        <p:txBody>
          <a:bodyPr wrap="square" lIns="0" tIns="0" rIns="0" bIns="0" rtlCol="0"/>
          <a:lstStyle/>
          <a:p>
            <a:endParaRPr/>
          </a:p>
        </p:txBody>
      </p:sp>
      <p:sp>
        <p:nvSpPr>
          <p:cNvPr id="8" name="object 8"/>
          <p:cNvSpPr txBox="1"/>
          <p:nvPr/>
        </p:nvSpPr>
        <p:spPr>
          <a:xfrm>
            <a:off x="3288157" y="2956123"/>
            <a:ext cx="5039995" cy="1415415"/>
          </a:xfrm>
          <a:prstGeom prst="rect">
            <a:avLst/>
          </a:prstGeom>
        </p:spPr>
        <p:txBody>
          <a:bodyPr vert="horz" wrap="square" lIns="0" tIns="266700" rIns="0" bIns="0" rtlCol="0">
            <a:spAutoFit/>
          </a:bodyPr>
          <a:lstStyle/>
          <a:p>
            <a:pPr marL="173355">
              <a:lnSpc>
                <a:spcPct val="100000"/>
              </a:lnSpc>
              <a:spcBef>
                <a:spcPts val="2100"/>
              </a:spcBef>
              <a:tabLst>
                <a:tab pos="806450" algn="l"/>
              </a:tabLst>
            </a:pPr>
            <a:r>
              <a:rPr sz="2600" spc="-505" dirty="0">
                <a:latin typeface="Georgia"/>
                <a:cs typeface="Georgia"/>
              </a:rPr>
              <a:t>𝑃</a:t>
            </a:r>
            <a:r>
              <a:rPr sz="2625" spc="-757" baseline="-28571" dirty="0">
                <a:latin typeface="Georgia"/>
                <a:cs typeface="Georgia"/>
              </a:rPr>
              <a:t>𝑚	</a:t>
            </a:r>
            <a:r>
              <a:rPr sz="5400" baseline="-32407" dirty="0">
                <a:latin typeface="Carlito"/>
                <a:cs typeface="Carlito"/>
              </a:rPr>
              <a:t>= </a:t>
            </a:r>
            <a:r>
              <a:rPr sz="2600" spc="-500" dirty="0">
                <a:latin typeface="Georgia"/>
                <a:cs typeface="Georgia"/>
              </a:rPr>
              <a:t>𝑉</a:t>
            </a:r>
            <a:r>
              <a:rPr sz="2625" spc="-750" baseline="-28571" dirty="0">
                <a:latin typeface="Georgia"/>
                <a:cs typeface="Georgia"/>
              </a:rPr>
              <a:t>𝑚</a:t>
            </a:r>
            <a:r>
              <a:rPr sz="2625" spc="277" baseline="-28571" dirty="0">
                <a:latin typeface="Georgia"/>
                <a:cs typeface="Georgia"/>
              </a:rPr>
              <a:t> </a:t>
            </a:r>
            <a:r>
              <a:rPr lang="en-US" sz="2625" spc="277" baseline="-28571" dirty="0" smtClean="0">
                <a:latin typeface="Georgia"/>
                <a:cs typeface="Georgia"/>
              </a:rPr>
              <a:t> </a:t>
            </a:r>
            <a:r>
              <a:rPr sz="2600" spc="-1050" dirty="0" smtClean="0">
                <a:latin typeface="Georgia"/>
                <a:cs typeface="Georgia"/>
              </a:rPr>
              <a:t>𝑥</a:t>
            </a:r>
            <a:r>
              <a:rPr sz="2600" spc="10" dirty="0" smtClean="0">
                <a:latin typeface="Georgia"/>
                <a:cs typeface="Georgia"/>
              </a:rPr>
              <a:t> </a:t>
            </a:r>
            <a:r>
              <a:rPr lang="en-US" sz="2600" spc="10" dirty="0" smtClean="0">
                <a:latin typeface="Georgia"/>
                <a:cs typeface="Georgia"/>
              </a:rPr>
              <a:t> </a:t>
            </a:r>
            <a:r>
              <a:rPr sz="2600" spc="-860" dirty="0" smtClean="0">
                <a:latin typeface="Georgia"/>
                <a:cs typeface="Georgia"/>
              </a:rPr>
              <a:t>𝐼</a:t>
            </a:r>
            <a:r>
              <a:rPr lang="en-US" sz="2600" spc="-860" dirty="0" smtClean="0">
                <a:latin typeface="Georgia"/>
                <a:cs typeface="Georgia"/>
              </a:rPr>
              <a:t>   </a:t>
            </a:r>
            <a:r>
              <a:rPr sz="2600" spc="-860" dirty="0" smtClean="0">
                <a:latin typeface="Georgia"/>
                <a:cs typeface="Georgia"/>
              </a:rPr>
              <a:t>𝑚</a:t>
            </a:r>
            <a:r>
              <a:rPr lang="en-US" sz="2600" spc="-860" dirty="0" smtClean="0">
                <a:latin typeface="Georgia"/>
                <a:cs typeface="Georgia"/>
              </a:rPr>
              <a:t>  </a:t>
            </a:r>
            <a:r>
              <a:rPr sz="2600" spc="215" dirty="0" smtClean="0">
                <a:latin typeface="Georgia"/>
                <a:cs typeface="Georgia"/>
              </a:rPr>
              <a:t> </a:t>
            </a:r>
            <a:r>
              <a:rPr lang="en-US" sz="2600" spc="215" dirty="0" smtClean="0">
                <a:latin typeface="Georgia"/>
                <a:cs typeface="Georgia"/>
              </a:rPr>
              <a:t>    </a:t>
            </a:r>
            <a:r>
              <a:rPr sz="5400" baseline="-32407" dirty="0" smtClean="0">
                <a:latin typeface="Carlito"/>
                <a:cs typeface="Carlito"/>
              </a:rPr>
              <a:t>=</a:t>
            </a:r>
            <a:r>
              <a:rPr sz="5400" spc="-60" baseline="-32407" dirty="0" smtClean="0">
                <a:latin typeface="Carlito"/>
                <a:cs typeface="Carlito"/>
              </a:rPr>
              <a:t> </a:t>
            </a:r>
            <a:r>
              <a:rPr lang="en-US" sz="5400" spc="-60" baseline="-32407" dirty="0" smtClean="0">
                <a:latin typeface="Carlito"/>
                <a:cs typeface="Carlito"/>
              </a:rPr>
              <a:t> </a:t>
            </a:r>
            <a:r>
              <a:rPr sz="2600" spc="-960" dirty="0" smtClean="0">
                <a:latin typeface="Georgia"/>
                <a:cs typeface="Georgia"/>
              </a:rPr>
              <a:t>𝐹𝐹</a:t>
            </a:r>
            <a:r>
              <a:rPr sz="2600" spc="40" dirty="0" smtClean="0">
                <a:latin typeface="Georgia"/>
                <a:cs typeface="Georgia"/>
              </a:rPr>
              <a:t> </a:t>
            </a:r>
            <a:r>
              <a:rPr sz="2600" spc="-1050" dirty="0">
                <a:latin typeface="Georgia"/>
                <a:cs typeface="Georgia"/>
              </a:rPr>
              <a:t>𝑥</a:t>
            </a:r>
            <a:r>
              <a:rPr sz="2600" spc="10" dirty="0">
                <a:latin typeface="Georgia"/>
                <a:cs typeface="Georgia"/>
              </a:rPr>
              <a:t> </a:t>
            </a:r>
            <a:r>
              <a:rPr sz="2600" spc="-1075" dirty="0">
                <a:latin typeface="Georgia"/>
                <a:cs typeface="Georgia"/>
              </a:rPr>
              <a:t>𝑉𝑜𝑐</a:t>
            </a:r>
            <a:r>
              <a:rPr sz="2600" spc="20" dirty="0">
                <a:latin typeface="Georgia"/>
                <a:cs typeface="Georgia"/>
              </a:rPr>
              <a:t> </a:t>
            </a:r>
            <a:r>
              <a:rPr sz="2600" spc="-1050" dirty="0">
                <a:latin typeface="Georgia"/>
                <a:cs typeface="Georgia"/>
              </a:rPr>
              <a:t>𝑥</a:t>
            </a:r>
            <a:r>
              <a:rPr sz="2600" spc="10" dirty="0">
                <a:latin typeface="Georgia"/>
                <a:cs typeface="Georgia"/>
              </a:rPr>
              <a:t> </a:t>
            </a:r>
            <a:r>
              <a:rPr sz="2600" spc="-1395" dirty="0">
                <a:latin typeface="Georgia"/>
                <a:cs typeface="Georgia"/>
              </a:rPr>
              <a:t>𝐼𝑠𝑐</a:t>
            </a:r>
            <a:endParaRPr sz="2600" dirty="0">
              <a:latin typeface="Georgia"/>
              <a:cs typeface="Georgia"/>
            </a:endParaRPr>
          </a:p>
          <a:p>
            <a:pPr marL="76200">
              <a:lnSpc>
                <a:spcPct val="100000"/>
              </a:lnSpc>
              <a:spcBef>
                <a:spcPts val="1495"/>
              </a:spcBef>
              <a:tabLst>
                <a:tab pos="1437005" algn="l"/>
                <a:tab pos="3587750" algn="l"/>
              </a:tabLst>
            </a:pPr>
            <a:r>
              <a:rPr sz="3900" spc="-1132" baseline="19230" dirty="0">
                <a:latin typeface="Georgia"/>
                <a:cs typeface="Georgia"/>
              </a:rPr>
              <a:t>𝑃</a:t>
            </a:r>
            <a:r>
              <a:rPr sz="1750" spc="-755" dirty="0">
                <a:latin typeface="Georgia"/>
                <a:cs typeface="Georgia"/>
              </a:rPr>
              <a:t>𝑟𝑎𝑑	</a:t>
            </a:r>
            <a:r>
              <a:rPr sz="3900" spc="-1132" baseline="19230" dirty="0">
                <a:latin typeface="Georgia"/>
                <a:cs typeface="Georgia"/>
              </a:rPr>
              <a:t>𝑃</a:t>
            </a:r>
            <a:r>
              <a:rPr sz="1750" spc="-755" dirty="0">
                <a:latin typeface="Georgia"/>
                <a:cs typeface="Georgia"/>
              </a:rPr>
              <a:t>𝑟𝑎𝑑	</a:t>
            </a:r>
            <a:r>
              <a:rPr sz="3900" spc="-1132" baseline="19230" dirty="0">
                <a:latin typeface="Georgia"/>
                <a:cs typeface="Georgia"/>
              </a:rPr>
              <a:t>𝑃</a:t>
            </a:r>
            <a:r>
              <a:rPr sz="1750" spc="-755" dirty="0">
                <a:latin typeface="Georgia"/>
                <a:cs typeface="Georgia"/>
              </a:rPr>
              <a:t>𝑟𝑎𝑑</a:t>
            </a:r>
            <a:endParaRPr sz="1750" dirty="0">
              <a:latin typeface="Georgia"/>
              <a:cs typeface="Georgia"/>
            </a:endParaRPr>
          </a:p>
        </p:txBody>
      </p:sp>
      <p:sp>
        <p:nvSpPr>
          <p:cNvPr id="9" name="object 9"/>
          <p:cNvSpPr txBox="1"/>
          <p:nvPr/>
        </p:nvSpPr>
        <p:spPr>
          <a:xfrm>
            <a:off x="733653" y="5030470"/>
            <a:ext cx="7555002" cy="330835"/>
          </a:xfrm>
          <a:prstGeom prst="rect">
            <a:avLst/>
          </a:prstGeom>
        </p:spPr>
        <p:txBody>
          <a:bodyPr vert="horz" wrap="square" lIns="0" tIns="12700" rIns="0" bIns="0" rtlCol="0">
            <a:spAutoFit/>
          </a:bodyPr>
          <a:lstStyle/>
          <a:p>
            <a:pPr marL="266700" indent="-228600">
              <a:lnSpc>
                <a:spcPct val="100000"/>
              </a:lnSpc>
              <a:spcBef>
                <a:spcPts val="100"/>
              </a:spcBef>
              <a:buFont typeface="Arial"/>
              <a:buChar char="•"/>
              <a:tabLst>
                <a:tab pos="266065" algn="l"/>
                <a:tab pos="266700" algn="l"/>
              </a:tabLst>
            </a:pPr>
            <a:r>
              <a:rPr sz="2000" dirty="0">
                <a:latin typeface="Carlito"/>
                <a:cs typeface="Carlito"/>
              </a:rPr>
              <a:t>As an </a:t>
            </a:r>
            <a:r>
              <a:rPr sz="2000" spc="-5" dirty="0">
                <a:latin typeface="Carlito"/>
                <a:cs typeface="Carlito"/>
              </a:rPr>
              <a:t>international </a:t>
            </a:r>
            <a:r>
              <a:rPr sz="2000" spc="-10" dirty="0">
                <a:latin typeface="Carlito"/>
                <a:cs typeface="Carlito"/>
              </a:rPr>
              <a:t>standard </a:t>
            </a:r>
            <a:r>
              <a:rPr sz="2000" dirty="0">
                <a:latin typeface="Carlito"/>
                <a:cs typeface="Carlito"/>
              </a:rPr>
              <a:t>P</a:t>
            </a:r>
            <a:r>
              <a:rPr sz="1950" baseline="-21367" dirty="0">
                <a:latin typeface="Carlito"/>
                <a:cs typeface="Carlito"/>
              </a:rPr>
              <a:t>rad </a:t>
            </a:r>
            <a:r>
              <a:rPr sz="2000" dirty="0">
                <a:latin typeface="Carlito"/>
                <a:cs typeface="Carlito"/>
              </a:rPr>
              <a:t>= 1000</a:t>
            </a:r>
            <a:r>
              <a:rPr sz="2000" spc="-180" dirty="0">
                <a:latin typeface="Carlito"/>
                <a:cs typeface="Carlito"/>
              </a:rPr>
              <a:t> </a:t>
            </a:r>
            <a:r>
              <a:rPr sz="2000" spc="5" dirty="0">
                <a:latin typeface="Carlito"/>
                <a:cs typeface="Carlito"/>
              </a:rPr>
              <a:t>W/m</a:t>
            </a:r>
            <a:r>
              <a:rPr sz="1950" spc="7" baseline="25641" dirty="0">
                <a:latin typeface="Carlito"/>
                <a:cs typeface="Carlito"/>
              </a:rPr>
              <a:t>2</a:t>
            </a:r>
            <a:endParaRPr sz="1950" baseline="25641" dirty="0">
              <a:latin typeface="Carlito"/>
              <a:cs typeface="Carlito"/>
            </a:endParaRPr>
          </a:p>
        </p:txBody>
      </p:sp>
      <p:pic>
        <p:nvPicPr>
          <p:cNvPr id="10" name="Picture 9"/>
          <p:cNvPicPr>
            <a:picLocks noChangeAspect="1"/>
          </p:cNvPicPr>
          <p:nvPr/>
        </p:nvPicPr>
        <p:blipFill>
          <a:blip r:embed="rId2"/>
          <a:stretch>
            <a:fillRect/>
          </a:stretch>
        </p:blipFill>
        <p:spPr>
          <a:xfrm>
            <a:off x="2345554" y="3338574"/>
            <a:ext cx="5982597" cy="1047750"/>
          </a:xfrm>
          <a:prstGeom prst="rect">
            <a:avLst/>
          </a:prstGeom>
        </p:spPr>
      </p:pic>
    </p:spTree>
    <p:extLst>
      <p:ext uri="{BB962C8B-B14F-4D97-AF65-F5344CB8AC3E}">
        <p14:creationId xmlns:p14="http://schemas.microsoft.com/office/powerpoint/2010/main" val="2232576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9030" y="404258"/>
            <a:ext cx="3673355" cy="566822"/>
          </a:xfrm>
          <a:prstGeom prst="rect">
            <a:avLst/>
          </a:prstGeom>
        </p:spPr>
        <p:txBody>
          <a:bodyPr vert="horz" wrap="square" lIns="0" tIns="12700" rIns="0" bIns="0" rtlCol="0">
            <a:spAutoFit/>
          </a:bodyPr>
          <a:lstStyle/>
          <a:p>
            <a:pPr marL="12700">
              <a:lnSpc>
                <a:spcPct val="100000"/>
              </a:lnSpc>
              <a:spcBef>
                <a:spcPts val="100"/>
              </a:spcBef>
            </a:pPr>
            <a:r>
              <a:rPr lang="en-US" sz="3600" b="0" dirty="0" smtClean="0">
                <a:latin typeface="Trebuchet MS"/>
                <a:cs typeface="Trebuchet MS"/>
              </a:rPr>
              <a:t>Assignment</a:t>
            </a:r>
            <a:endParaRPr sz="3600" dirty="0">
              <a:latin typeface="Trebuchet MS"/>
              <a:cs typeface="Trebuchet MS"/>
            </a:endParaRPr>
          </a:p>
        </p:txBody>
      </p:sp>
      <p:sp>
        <p:nvSpPr>
          <p:cNvPr id="3" name="object 3"/>
          <p:cNvSpPr txBox="1"/>
          <p:nvPr/>
        </p:nvSpPr>
        <p:spPr>
          <a:xfrm>
            <a:off x="944625" y="1665368"/>
            <a:ext cx="9456420" cy="612347"/>
          </a:xfrm>
          <a:prstGeom prst="rect">
            <a:avLst/>
          </a:prstGeom>
        </p:spPr>
        <p:txBody>
          <a:bodyPr vert="horz" wrap="square" lIns="0" tIns="47625" rIns="0" bIns="0" rtlCol="0">
            <a:spAutoFit/>
          </a:bodyPr>
          <a:lstStyle/>
          <a:p>
            <a:pPr marL="241300" marR="5080" indent="-228600">
              <a:lnSpc>
                <a:spcPts val="2160"/>
              </a:lnSpc>
              <a:spcBef>
                <a:spcPts val="375"/>
              </a:spcBef>
              <a:buFont typeface="Arial"/>
              <a:buChar char="•"/>
              <a:tabLst>
                <a:tab pos="240665" algn="l"/>
                <a:tab pos="241300" algn="l"/>
              </a:tabLst>
            </a:pPr>
            <a:r>
              <a:rPr sz="2000" dirty="0">
                <a:latin typeface="Carlito"/>
                <a:cs typeface="Carlito"/>
              </a:rPr>
              <a:t>A </a:t>
            </a:r>
            <a:r>
              <a:rPr sz="2000" spc="-5" dirty="0">
                <a:latin typeface="Carlito"/>
                <a:cs typeface="Carlito"/>
              </a:rPr>
              <a:t>solar </a:t>
            </a:r>
            <a:r>
              <a:rPr sz="2000" dirty="0">
                <a:latin typeface="Carlito"/>
                <a:cs typeface="Carlito"/>
              </a:rPr>
              <a:t>cell has the </a:t>
            </a:r>
            <a:r>
              <a:rPr sz="2000" spc="-10" dirty="0">
                <a:latin typeface="Carlito"/>
                <a:cs typeface="Carlito"/>
              </a:rPr>
              <a:t>following parameters: </a:t>
            </a:r>
            <a:r>
              <a:rPr sz="2000" spc="-25" dirty="0">
                <a:latin typeface="Carlito"/>
                <a:cs typeface="Carlito"/>
              </a:rPr>
              <a:t>Voc </a:t>
            </a:r>
            <a:r>
              <a:rPr sz="2000" dirty="0">
                <a:latin typeface="Carlito"/>
                <a:cs typeface="Carlito"/>
              </a:rPr>
              <a:t>= </a:t>
            </a:r>
            <a:r>
              <a:rPr sz="2000" spc="-5" dirty="0">
                <a:latin typeface="Carlito"/>
                <a:cs typeface="Carlito"/>
              </a:rPr>
              <a:t>0.6 </a:t>
            </a:r>
            <a:r>
              <a:rPr sz="2000" spc="-55" dirty="0">
                <a:latin typeface="Carlito"/>
                <a:cs typeface="Carlito"/>
              </a:rPr>
              <a:t>V; </a:t>
            </a:r>
            <a:r>
              <a:rPr sz="2000" dirty="0">
                <a:latin typeface="Carlito"/>
                <a:cs typeface="Carlito"/>
              </a:rPr>
              <a:t>Isc = 30 </a:t>
            </a:r>
            <a:r>
              <a:rPr sz="2000" spc="-10" dirty="0">
                <a:latin typeface="Carlito"/>
                <a:cs typeface="Carlito"/>
              </a:rPr>
              <a:t>mA/cm2 </a:t>
            </a:r>
            <a:r>
              <a:rPr sz="2000" dirty="0">
                <a:latin typeface="Carlito"/>
                <a:cs typeface="Carlito"/>
              </a:rPr>
              <a:t>and FF = </a:t>
            </a:r>
            <a:r>
              <a:rPr sz="2000" spc="-10" dirty="0">
                <a:latin typeface="Carlito"/>
                <a:cs typeface="Carlito"/>
              </a:rPr>
              <a:t>76%.  </a:t>
            </a:r>
            <a:r>
              <a:rPr sz="2000" spc="-5" dirty="0">
                <a:latin typeface="Carlito"/>
                <a:cs typeface="Carlito"/>
              </a:rPr>
              <a:t>What will </a:t>
            </a:r>
            <a:r>
              <a:rPr sz="2000" dirty="0">
                <a:latin typeface="Carlito"/>
                <a:cs typeface="Carlito"/>
              </a:rPr>
              <a:t>be its</a:t>
            </a:r>
            <a:r>
              <a:rPr sz="2000" spc="5" dirty="0">
                <a:latin typeface="Carlito"/>
                <a:cs typeface="Carlito"/>
              </a:rPr>
              <a:t> </a:t>
            </a:r>
            <a:r>
              <a:rPr sz="2000" spc="-5" dirty="0">
                <a:latin typeface="Carlito"/>
                <a:cs typeface="Carlito"/>
              </a:rPr>
              <a:t>efficiency?</a:t>
            </a:r>
            <a:endParaRPr sz="2000" dirty="0">
              <a:latin typeface="Carlito"/>
              <a:cs typeface="Carlito"/>
            </a:endParaRPr>
          </a:p>
        </p:txBody>
      </p:sp>
      <p:sp>
        <p:nvSpPr>
          <p:cNvPr id="8" name="object 8"/>
          <p:cNvSpPr txBox="1"/>
          <p:nvPr/>
        </p:nvSpPr>
        <p:spPr>
          <a:xfrm>
            <a:off x="4498085" y="4721097"/>
            <a:ext cx="3143686" cy="320601"/>
          </a:xfrm>
          <a:prstGeom prst="rect">
            <a:avLst/>
          </a:prstGeom>
        </p:spPr>
        <p:txBody>
          <a:bodyPr vert="horz" wrap="square" lIns="0" tIns="12700" rIns="0" bIns="0" rtlCol="0">
            <a:spAutoFit/>
          </a:bodyPr>
          <a:lstStyle/>
          <a:p>
            <a:pPr marL="12700">
              <a:lnSpc>
                <a:spcPct val="100000"/>
              </a:lnSpc>
              <a:spcBef>
                <a:spcPts val="100"/>
              </a:spcBef>
            </a:pPr>
            <a:r>
              <a:rPr sz="2000" spc="-5" dirty="0">
                <a:latin typeface="Carlito"/>
                <a:cs typeface="Carlito"/>
              </a:rPr>
              <a:t>Answer </a:t>
            </a:r>
            <a:r>
              <a:rPr sz="2000" dirty="0">
                <a:latin typeface="Wingdings"/>
                <a:cs typeface="Wingdings"/>
              </a:rPr>
              <a:t></a:t>
            </a:r>
            <a:r>
              <a:rPr sz="2000" dirty="0">
                <a:latin typeface="Times New Roman"/>
                <a:cs typeface="Times New Roman"/>
              </a:rPr>
              <a:t> </a:t>
            </a:r>
            <a:r>
              <a:rPr sz="2000" dirty="0">
                <a:latin typeface="Carlito"/>
                <a:cs typeface="Carlito"/>
              </a:rPr>
              <a:t>13.68</a:t>
            </a:r>
            <a:r>
              <a:rPr sz="2000" spc="-175" dirty="0">
                <a:latin typeface="Carlito"/>
                <a:cs typeface="Carlito"/>
              </a:rPr>
              <a:t> </a:t>
            </a:r>
            <a:r>
              <a:rPr sz="2000" dirty="0">
                <a:latin typeface="Carlito"/>
                <a:cs typeface="Carlito"/>
              </a:rPr>
              <a:t>%</a:t>
            </a:r>
          </a:p>
        </p:txBody>
      </p:sp>
    </p:spTree>
    <p:extLst>
      <p:ext uri="{BB962C8B-B14F-4D97-AF65-F5344CB8AC3E}">
        <p14:creationId xmlns:p14="http://schemas.microsoft.com/office/powerpoint/2010/main" val="250802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30224" y="682751"/>
            <a:ext cx="9800844" cy="555040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16785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5784" y="378132"/>
            <a:ext cx="4097020" cy="574040"/>
          </a:xfrm>
          <a:prstGeom prst="rect">
            <a:avLst/>
          </a:prstGeom>
        </p:spPr>
        <p:txBody>
          <a:bodyPr vert="horz" wrap="square" lIns="0" tIns="12700" rIns="0" bIns="0" rtlCol="0">
            <a:spAutoFit/>
          </a:bodyPr>
          <a:lstStyle/>
          <a:p>
            <a:pPr marL="12700">
              <a:lnSpc>
                <a:spcPct val="100000"/>
              </a:lnSpc>
              <a:spcBef>
                <a:spcPts val="100"/>
              </a:spcBef>
            </a:pPr>
            <a:r>
              <a:rPr sz="3600" b="0" spc="-10" dirty="0">
                <a:latin typeface="Trebuchet MS"/>
                <a:cs typeface="Trebuchet MS"/>
              </a:rPr>
              <a:t>Losses </a:t>
            </a:r>
            <a:r>
              <a:rPr sz="3600" b="0" spc="-5" dirty="0">
                <a:latin typeface="Trebuchet MS"/>
                <a:cs typeface="Trebuchet MS"/>
              </a:rPr>
              <a:t>in </a:t>
            </a:r>
            <a:r>
              <a:rPr sz="3600" b="0" dirty="0">
                <a:latin typeface="Trebuchet MS"/>
                <a:cs typeface="Trebuchet MS"/>
              </a:rPr>
              <a:t>Solar</a:t>
            </a:r>
            <a:r>
              <a:rPr sz="3600" b="0" spc="-35" dirty="0">
                <a:latin typeface="Trebuchet MS"/>
                <a:cs typeface="Trebuchet MS"/>
              </a:rPr>
              <a:t> </a:t>
            </a:r>
            <a:r>
              <a:rPr sz="3600" b="0" spc="-5" dirty="0">
                <a:latin typeface="Trebuchet MS"/>
                <a:cs typeface="Trebuchet MS"/>
              </a:rPr>
              <a:t>Cells</a:t>
            </a:r>
            <a:endParaRPr sz="3600" dirty="0">
              <a:latin typeface="Trebuchet MS"/>
              <a:cs typeface="Trebuchet MS"/>
            </a:endParaRPr>
          </a:p>
        </p:txBody>
      </p:sp>
      <p:sp>
        <p:nvSpPr>
          <p:cNvPr id="3" name="object 3"/>
          <p:cNvSpPr txBox="1"/>
          <p:nvPr/>
        </p:nvSpPr>
        <p:spPr>
          <a:xfrm>
            <a:off x="1164001" y="1987622"/>
            <a:ext cx="9457690" cy="2642390"/>
          </a:xfrm>
          <a:prstGeom prst="rect">
            <a:avLst/>
          </a:prstGeom>
        </p:spPr>
        <p:txBody>
          <a:bodyPr vert="horz" wrap="square" lIns="0" tIns="53975" rIns="0" bIns="0" rtlCol="0">
            <a:spAutoFit/>
          </a:bodyPr>
          <a:lstStyle/>
          <a:p>
            <a:pPr marL="241300" marR="5715" indent="-228600" algn="just">
              <a:lnSpc>
                <a:spcPts val="2590"/>
              </a:lnSpc>
              <a:spcBef>
                <a:spcPts val="425"/>
              </a:spcBef>
              <a:buFont typeface="Arial"/>
              <a:buChar char="•"/>
              <a:tabLst>
                <a:tab pos="241300" algn="l"/>
              </a:tabLst>
            </a:pPr>
            <a:r>
              <a:rPr sz="2400" dirty="0">
                <a:latin typeface="Carlito"/>
                <a:cs typeface="Carlito"/>
              </a:rPr>
              <a:t>A </a:t>
            </a:r>
            <a:r>
              <a:rPr sz="2400" spc="-5" dirty="0">
                <a:latin typeface="Carlito"/>
                <a:cs typeface="Carlito"/>
              </a:rPr>
              <a:t>loss </a:t>
            </a:r>
            <a:r>
              <a:rPr sz="2400" dirty="0">
                <a:latin typeface="Carlito"/>
                <a:cs typeface="Carlito"/>
              </a:rPr>
              <a:t>in a </a:t>
            </a:r>
            <a:r>
              <a:rPr sz="2400" spc="-5" dirty="0">
                <a:latin typeface="Carlito"/>
                <a:cs typeface="Carlito"/>
              </a:rPr>
              <a:t>solar </a:t>
            </a:r>
            <a:r>
              <a:rPr sz="2400" dirty="0">
                <a:latin typeface="Carlito"/>
                <a:cs typeface="Carlito"/>
              </a:rPr>
              <a:t>cell </a:t>
            </a:r>
            <a:r>
              <a:rPr sz="2400" spc="-25" dirty="0">
                <a:latin typeface="Carlito"/>
                <a:cs typeface="Carlito"/>
              </a:rPr>
              <a:t>refers </a:t>
            </a:r>
            <a:r>
              <a:rPr sz="2400" spc="-15" dirty="0">
                <a:latin typeface="Carlito"/>
                <a:cs typeface="Carlito"/>
              </a:rPr>
              <a:t>to </a:t>
            </a:r>
            <a:r>
              <a:rPr sz="2400" spc="-5" dirty="0">
                <a:latin typeface="Carlito"/>
                <a:cs typeface="Carlito"/>
              </a:rPr>
              <a:t>loss of </a:t>
            </a:r>
            <a:r>
              <a:rPr sz="2400" spc="-10" dirty="0">
                <a:latin typeface="Carlito"/>
                <a:cs typeface="Carlito"/>
              </a:rPr>
              <a:t>photon </a:t>
            </a:r>
            <a:r>
              <a:rPr sz="2400" spc="-5" dirty="0">
                <a:latin typeface="Carlito"/>
                <a:cs typeface="Carlito"/>
              </a:rPr>
              <a:t>energy (partial or full), </a:t>
            </a:r>
            <a:r>
              <a:rPr sz="2400" dirty="0">
                <a:latin typeface="Carlito"/>
                <a:cs typeface="Carlito"/>
              </a:rPr>
              <a:t>which  </a:t>
            </a:r>
            <a:r>
              <a:rPr sz="2400" spc="-5" dirty="0">
                <a:latin typeface="Carlito"/>
                <a:cs typeface="Carlito"/>
              </a:rPr>
              <a:t>due </a:t>
            </a:r>
            <a:r>
              <a:rPr sz="2400" spc="-15" dirty="0">
                <a:latin typeface="Carlito"/>
                <a:cs typeface="Carlito"/>
              </a:rPr>
              <a:t>to </a:t>
            </a:r>
            <a:r>
              <a:rPr sz="2400" spc="-5" dirty="0">
                <a:latin typeface="Carlito"/>
                <a:cs typeface="Carlito"/>
              </a:rPr>
              <a:t>some reason, </a:t>
            </a:r>
            <a:r>
              <a:rPr sz="2400" dirty="0">
                <a:latin typeface="Carlito"/>
                <a:cs typeface="Carlito"/>
              </a:rPr>
              <a:t>is </a:t>
            </a:r>
            <a:r>
              <a:rPr sz="2400" spc="-5" dirty="0">
                <a:latin typeface="Carlito"/>
                <a:cs typeface="Carlito"/>
              </a:rPr>
              <a:t>not </a:t>
            </a:r>
            <a:r>
              <a:rPr sz="2400" dirty="0">
                <a:latin typeface="Carlito"/>
                <a:cs typeface="Carlito"/>
              </a:rPr>
              <a:t>able </a:t>
            </a:r>
            <a:r>
              <a:rPr sz="2400" spc="-15" dirty="0">
                <a:latin typeface="Carlito"/>
                <a:cs typeface="Carlito"/>
              </a:rPr>
              <a:t>to </a:t>
            </a:r>
            <a:r>
              <a:rPr sz="2400" spc="-10" dirty="0">
                <a:latin typeface="Carlito"/>
                <a:cs typeface="Carlito"/>
              </a:rPr>
              <a:t>deliver </a:t>
            </a:r>
            <a:r>
              <a:rPr sz="2400" dirty="0">
                <a:latin typeface="Carlito"/>
                <a:cs typeface="Carlito"/>
              </a:rPr>
              <a:t>an </a:t>
            </a:r>
            <a:r>
              <a:rPr sz="2400" spc="-5" dirty="0">
                <a:latin typeface="Carlito"/>
                <a:cs typeface="Carlito"/>
              </a:rPr>
              <a:t>electron out of </a:t>
            </a:r>
            <a:r>
              <a:rPr sz="2400" dirty="0">
                <a:latin typeface="Carlito"/>
                <a:cs typeface="Carlito"/>
              </a:rPr>
              <a:t>a </a:t>
            </a:r>
            <a:r>
              <a:rPr sz="2400" spc="-5" dirty="0">
                <a:latin typeface="Carlito"/>
                <a:cs typeface="Carlito"/>
              </a:rPr>
              <a:t>solar</a:t>
            </a:r>
            <a:r>
              <a:rPr sz="2400" spc="-20" dirty="0">
                <a:latin typeface="Carlito"/>
                <a:cs typeface="Carlito"/>
              </a:rPr>
              <a:t> </a:t>
            </a:r>
            <a:r>
              <a:rPr sz="2400" dirty="0">
                <a:latin typeface="Carlito"/>
                <a:cs typeface="Carlito"/>
              </a:rPr>
              <a:t>cell.</a:t>
            </a:r>
          </a:p>
          <a:p>
            <a:pPr>
              <a:lnSpc>
                <a:spcPct val="100000"/>
              </a:lnSpc>
              <a:buClr>
                <a:srgbClr val="FFFFFF"/>
              </a:buClr>
              <a:buFont typeface="Arial"/>
              <a:buChar char="•"/>
            </a:pPr>
            <a:endParaRPr sz="2400" dirty="0">
              <a:latin typeface="Carlito"/>
              <a:cs typeface="Carlito"/>
            </a:endParaRPr>
          </a:p>
          <a:p>
            <a:pPr marL="241300" marR="5080" indent="-228600" algn="just">
              <a:lnSpc>
                <a:spcPts val="2590"/>
              </a:lnSpc>
              <a:spcBef>
                <a:spcPts val="1675"/>
              </a:spcBef>
              <a:buFont typeface="Arial"/>
              <a:buChar char="•"/>
              <a:tabLst>
                <a:tab pos="241300" algn="l"/>
              </a:tabLst>
            </a:pPr>
            <a:r>
              <a:rPr sz="2400" spc="-5" dirty="0">
                <a:latin typeface="Carlito"/>
                <a:cs typeface="Carlito"/>
              </a:rPr>
              <a:t>This loss </a:t>
            </a:r>
            <a:r>
              <a:rPr sz="2400" spc="-10" dirty="0">
                <a:latin typeface="Carlito"/>
                <a:cs typeface="Carlito"/>
              </a:rPr>
              <a:t>could </a:t>
            </a:r>
            <a:r>
              <a:rPr sz="2400" spc="-5" dirty="0">
                <a:latin typeface="Carlito"/>
                <a:cs typeface="Carlito"/>
              </a:rPr>
              <a:t>be due </a:t>
            </a:r>
            <a:r>
              <a:rPr sz="2400" spc="-15" dirty="0">
                <a:latin typeface="Carlito"/>
                <a:cs typeface="Carlito"/>
              </a:rPr>
              <a:t>to </a:t>
            </a:r>
            <a:r>
              <a:rPr sz="2400" dirty="0">
                <a:latin typeface="Carlito"/>
                <a:cs typeface="Carlito"/>
              </a:rPr>
              <a:t>the </a:t>
            </a:r>
            <a:r>
              <a:rPr sz="2400" spc="-10" dirty="0">
                <a:latin typeface="Carlito"/>
                <a:cs typeface="Carlito"/>
              </a:rPr>
              <a:t>fundamental reason (limited by material  </a:t>
            </a:r>
            <a:r>
              <a:rPr sz="2400" spc="-5" dirty="0">
                <a:latin typeface="Carlito"/>
                <a:cs typeface="Carlito"/>
              </a:rPr>
              <a:t>properties) or </a:t>
            </a:r>
            <a:r>
              <a:rPr sz="2400" dirty="0">
                <a:latin typeface="Carlito"/>
                <a:cs typeface="Carlito"/>
              </a:rPr>
              <a:t>it </a:t>
            </a:r>
            <a:r>
              <a:rPr sz="2400" spc="-10" dirty="0">
                <a:latin typeface="Carlito"/>
                <a:cs typeface="Carlito"/>
              </a:rPr>
              <a:t>could be </a:t>
            </a:r>
            <a:r>
              <a:rPr sz="2400" spc="-5" dirty="0">
                <a:latin typeface="Carlito"/>
                <a:cs typeface="Carlito"/>
              </a:rPr>
              <a:t>due </a:t>
            </a:r>
            <a:r>
              <a:rPr sz="2400" spc="-15" dirty="0">
                <a:latin typeface="Carlito"/>
                <a:cs typeface="Carlito"/>
              </a:rPr>
              <a:t>to </a:t>
            </a:r>
            <a:r>
              <a:rPr sz="2400" spc="-5" dirty="0">
                <a:latin typeface="Carlito"/>
                <a:cs typeface="Carlito"/>
              </a:rPr>
              <a:t>the </a:t>
            </a:r>
            <a:r>
              <a:rPr sz="2400" spc="-10" dirty="0">
                <a:latin typeface="Carlito"/>
                <a:cs typeface="Carlito"/>
              </a:rPr>
              <a:t>technological </a:t>
            </a:r>
            <a:r>
              <a:rPr sz="2400" spc="-5" dirty="0">
                <a:latin typeface="Carlito"/>
                <a:cs typeface="Carlito"/>
              </a:rPr>
              <a:t>reason </a:t>
            </a:r>
            <a:r>
              <a:rPr sz="2400" spc="-10" dirty="0">
                <a:latin typeface="Carlito"/>
                <a:cs typeface="Carlito"/>
              </a:rPr>
              <a:t>(limited by </a:t>
            </a:r>
            <a:r>
              <a:rPr sz="2400" dirty="0">
                <a:latin typeface="Carlito"/>
                <a:cs typeface="Carlito"/>
              </a:rPr>
              <a:t>cell  </a:t>
            </a:r>
            <a:r>
              <a:rPr sz="2400" spc="-10" dirty="0">
                <a:latin typeface="Carlito"/>
                <a:cs typeface="Carlito"/>
              </a:rPr>
              <a:t>processing</a:t>
            </a:r>
            <a:r>
              <a:rPr sz="2400" spc="-15" dirty="0">
                <a:latin typeface="Carlito"/>
                <a:cs typeface="Carlito"/>
              </a:rPr>
              <a:t> </a:t>
            </a:r>
            <a:r>
              <a:rPr sz="2400" spc="-5" dirty="0">
                <a:latin typeface="Carlito"/>
                <a:cs typeface="Carlito"/>
              </a:rPr>
              <a:t>capabilities).</a:t>
            </a:r>
            <a:endParaRPr sz="2400" dirty="0">
              <a:latin typeface="Carlito"/>
              <a:cs typeface="Carlito"/>
            </a:endParaRPr>
          </a:p>
        </p:txBody>
      </p:sp>
    </p:spTree>
    <p:extLst>
      <p:ext uri="{BB962C8B-B14F-4D97-AF65-F5344CB8AC3E}">
        <p14:creationId xmlns:p14="http://schemas.microsoft.com/office/powerpoint/2010/main" val="845144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6779" y="717766"/>
            <a:ext cx="4108450" cy="574040"/>
          </a:xfrm>
          <a:prstGeom prst="rect">
            <a:avLst/>
          </a:prstGeom>
        </p:spPr>
        <p:txBody>
          <a:bodyPr vert="horz" wrap="square" lIns="0" tIns="12700" rIns="0" bIns="0" rtlCol="0">
            <a:spAutoFit/>
          </a:bodyPr>
          <a:lstStyle/>
          <a:p>
            <a:pPr marL="12700">
              <a:lnSpc>
                <a:spcPct val="100000"/>
              </a:lnSpc>
              <a:spcBef>
                <a:spcPts val="100"/>
              </a:spcBef>
            </a:pPr>
            <a:r>
              <a:rPr sz="3600" b="0" spc="-5" dirty="0">
                <a:latin typeface="Trebuchet MS"/>
                <a:cs typeface="Trebuchet MS"/>
              </a:rPr>
              <a:t>Fundamental</a:t>
            </a:r>
            <a:r>
              <a:rPr sz="3600" b="0" spc="-60" dirty="0">
                <a:latin typeface="Trebuchet MS"/>
                <a:cs typeface="Trebuchet MS"/>
              </a:rPr>
              <a:t> </a:t>
            </a:r>
            <a:r>
              <a:rPr sz="3600" b="0" spc="-10" dirty="0">
                <a:latin typeface="Trebuchet MS"/>
                <a:cs typeface="Trebuchet MS"/>
              </a:rPr>
              <a:t>Losses</a:t>
            </a:r>
            <a:endParaRPr sz="3600" dirty="0">
              <a:latin typeface="Trebuchet MS"/>
              <a:cs typeface="Trebuchet MS"/>
            </a:endParaRPr>
          </a:p>
        </p:txBody>
      </p:sp>
      <p:sp>
        <p:nvSpPr>
          <p:cNvPr id="3" name="object 3"/>
          <p:cNvSpPr txBox="1"/>
          <p:nvPr/>
        </p:nvSpPr>
        <p:spPr>
          <a:xfrm>
            <a:off x="1699579" y="1807298"/>
            <a:ext cx="4388485" cy="4272323"/>
          </a:xfrm>
          <a:prstGeom prst="rect">
            <a:avLst/>
          </a:prstGeom>
        </p:spPr>
        <p:txBody>
          <a:bodyPr vert="horz" wrap="square" lIns="0" tIns="111125" rIns="0" bIns="0" rtlCol="0">
            <a:spAutoFit/>
          </a:bodyPr>
          <a:lstStyle/>
          <a:p>
            <a:pPr marL="12700">
              <a:lnSpc>
                <a:spcPct val="100000"/>
              </a:lnSpc>
              <a:spcBef>
                <a:spcPts val="875"/>
              </a:spcBef>
              <a:tabLst>
                <a:tab pos="469900" algn="l"/>
              </a:tabLst>
            </a:pPr>
            <a:r>
              <a:rPr sz="2000" b="1" dirty="0">
                <a:latin typeface="Carlito"/>
                <a:cs typeface="Carlito"/>
              </a:rPr>
              <a:t>(1)	Loss of Low </a:t>
            </a:r>
            <a:r>
              <a:rPr sz="2000" b="1" spc="-5" dirty="0">
                <a:latin typeface="Carlito"/>
                <a:cs typeface="Carlito"/>
              </a:rPr>
              <a:t>Energy</a:t>
            </a:r>
            <a:r>
              <a:rPr sz="2000" b="1" spc="-55" dirty="0">
                <a:latin typeface="Carlito"/>
                <a:cs typeface="Carlito"/>
              </a:rPr>
              <a:t> </a:t>
            </a:r>
            <a:r>
              <a:rPr sz="2000" b="1" dirty="0">
                <a:latin typeface="Carlito"/>
                <a:cs typeface="Carlito"/>
              </a:rPr>
              <a:t>Photons:</a:t>
            </a:r>
            <a:endParaRPr sz="2000" dirty="0">
              <a:latin typeface="Carlito"/>
              <a:cs typeface="Carlito"/>
            </a:endParaRPr>
          </a:p>
          <a:p>
            <a:pPr marL="241300" indent="-228600">
              <a:lnSpc>
                <a:spcPct val="100000"/>
              </a:lnSpc>
              <a:spcBef>
                <a:spcPts val="780"/>
              </a:spcBef>
              <a:buFont typeface="Wingdings"/>
              <a:buChar char=""/>
              <a:tabLst>
                <a:tab pos="241300" algn="l"/>
              </a:tabLst>
            </a:pPr>
            <a:r>
              <a:rPr sz="2000" dirty="0">
                <a:latin typeface="Carlito"/>
                <a:cs typeface="Carlito"/>
              </a:rPr>
              <a:t>Eph &lt; Eg </a:t>
            </a:r>
            <a:r>
              <a:rPr sz="2000" spc="5" dirty="0">
                <a:latin typeface="Wingdings"/>
                <a:cs typeface="Wingdings"/>
              </a:rPr>
              <a:t></a:t>
            </a:r>
            <a:r>
              <a:rPr sz="2000" spc="5" dirty="0">
                <a:latin typeface="Times New Roman"/>
                <a:cs typeface="Times New Roman"/>
              </a:rPr>
              <a:t> </a:t>
            </a:r>
            <a:r>
              <a:rPr sz="2000" dirty="0">
                <a:latin typeface="Carlito"/>
                <a:cs typeface="Carlito"/>
              </a:rPr>
              <a:t>No </a:t>
            </a:r>
            <a:r>
              <a:rPr sz="2000" spc="-5" dirty="0">
                <a:latin typeface="Carlito"/>
                <a:cs typeface="Carlito"/>
              </a:rPr>
              <a:t>e-h pair</a:t>
            </a:r>
            <a:r>
              <a:rPr sz="2000" spc="-135" dirty="0">
                <a:latin typeface="Carlito"/>
                <a:cs typeface="Carlito"/>
              </a:rPr>
              <a:t> </a:t>
            </a:r>
            <a:r>
              <a:rPr sz="2000" spc="-10" dirty="0">
                <a:latin typeface="Carlito"/>
                <a:cs typeface="Carlito"/>
              </a:rPr>
              <a:t>generation</a:t>
            </a:r>
            <a:endParaRPr sz="2000" dirty="0">
              <a:latin typeface="Carlito"/>
              <a:cs typeface="Carlito"/>
            </a:endParaRPr>
          </a:p>
          <a:p>
            <a:pPr marL="241300" indent="-228600">
              <a:lnSpc>
                <a:spcPct val="100000"/>
              </a:lnSpc>
              <a:spcBef>
                <a:spcPts val="745"/>
              </a:spcBef>
              <a:buFont typeface="Wingdings"/>
              <a:buChar char=""/>
              <a:tabLst>
                <a:tab pos="241300" algn="l"/>
              </a:tabLst>
            </a:pPr>
            <a:r>
              <a:rPr sz="2000" spc="-20" dirty="0">
                <a:latin typeface="Carlito"/>
                <a:cs typeface="Carlito"/>
              </a:rPr>
              <a:t>Referred </a:t>
            </a:r>
            <a:r>
              <a:rPr sz="2000" dirty="0">
                <a:latin typeface="Carlito"/>
                <a:cs typeface="Carlito"/>
              </a:rPr>
              <a:t>as </a:t>
            </a:r>
            <a:r>
              <a:rPr sz="2000" spc="-15" dirty="0">
                <a:latin typeface="Carlito"/>
                <a:cs typeface="Carlito"/>
              </a:rPr>
              <a:t>Transmission</a:t>
            </a:r>
            <a:r>
              <a:rPr sz="2000" spc="25" dirty="0">
                <a:latin typeface="Carlito"/>
                <a:cs typeface="Carlito"/>
              </a:rPr>
              <a:t> </a:t>
            </a:r>
            <a:r>
              <a:rPr sz="2000" spc="-5" dirty="0">
                <a:latin typeface="Carlito"/>
                <a:cs typeface="Carlito"/>
              </a:rPr>
              <a:t>Loss</a:t>
            </a:r>
            <a:endParaRPr sz="2000" dirty="0">
              <a:latin typeface="Carlito"/>
              <a:cs typeface="Carlito"/>
            </a:endParaRPr>
          </a:p>
          <a:p>
            <a:pPr marL="241300" indent="-228600">
              <a:lnSpc>
                <a:spcPct val="100000"/>
              </a:lnSpc>
              <a:spcBef>
                <a:spcPts val="755"/>
              </a:spcBef>
              <a:buFont typeface="Wingdings"/>
              <a:buChar char=""/>
              <a:tabLst>
                <a:tab pos="241300" algn="l"/>
              </a:tabLst>
            </a:pPr>
            <a:r>
              <a:rPr sz="2000" dirty="0">
                <a:latin typeface="Carlito"/>
                <a:cs typeface="Carlito"/>
              </a:rPr>
              <a:t>23 % </a:t>
            </a:r>
            <a:r>
              <a:rPr sz="2000" spc="-15" dirty="0">
                <a:latin typeface="Carlito"/>
                <a:cs typeface="Carlito"/>
              </a:rPr>
              <a:t>for </a:t>
            </a:r>
            <a:r>
              <a:rPr sz="2000" dirty="0">
                <a:latin typeface="Carlito"/>
                <a:cs typeface="Carlito"/>
              </a:rPr>
              <a:t>a </a:t>
            </a:r>
            <a:r>
              <a:rPr sz="2000" spc="-5" dirty="0">
                <a:latin typeface="Carlito"/>
                <a:cs typeface="Carlito"/>
              </a:rPr>
              <a:t>single P-N</a:t>
            </a:r>
            <a:r>
              <a:rPr sz="2000" spc="-30" dirty="0">
                <a:latin typeface="Carlito"/>
                <a:cs typeface="Carlito"/>
              </a:rPr>
              <a:t> </a:t>
            </a:r>
            <a:r>
              <a:rPr sz="2000" dirty="0">
                <a:latin typeface="Carlito"/>
                <a:cs typeface="Carlito"/>
              </a:rPr>
              <a:t>junction</a:t>
            </a:r>
          </a:p>
          <a:p>
            <a:pPr>
              <a:lnSpc>
                <a:spcPct val="100000"/>
              </a:lnSpc>
              <a:spcBef>
                <a:spcPts val="20"/>
              </a:spcBef>
            </a:pPr>
            <a:endParaRPr sz="3200" dirty="0">
              <a:latin typeface="Carlito"/>
              <a:cs typeface="Carlito"/>
            </a:endParaRPr>
          </a:p>
          <a:p>
            <a:pPr marL="12700">
              <a:lnSpc>
                <a:spcPct val="100000"/>
              </a:lnSpc>
            </a:pPr>
            <a:r>
              <a:rPr sz="2000" b="1" spc="-5" dirty="0">
                <a:latin typeface="Carlito"/>
                <a:cs typeface="Carlito"/>
              </a:rPr>
              <a:t>(2) </a:t>
            </a:r>
            <a:r>
              <a:rPr sz="2000" b="1" dirty="0">
                <a:latin typeface="Carlito"/>
                <a:cs typeface="Carlito"/>
              </a:rPr>
              <a:t>Loss </a:t>
            </a:r>
            <a:r>
              <a:rPr sz="2000" b="1" spc="-5" dirty="0">
                <a:latin typeface="Carlito"/>
                <a:cs typeface="Carlito"/>
              </a:rPr>
              <a:t>Due </a:t>
            </a:r>
            <a:r>
              <a:rPr sz="2000" b="1" spc="-15" dirty="0">
                <a:latin typeface="Carlito"/>
                <a:cs typeface="Carlito"/>
              </a:rPr>
              <a:t>to </a:t>
            </a:r>
            <a:r>
              <a:rPr sz="2000" b="1" dirty="0">
                <a:latin typeface="Carlito"/>
                <a:cs typeface="Carlito"/>
              </a:rPr>
              <a:t>Access </a:t>
            </a:r>
            <a:r>
              <a:rPr sz="2000" b="1" spc="-10" dirty="0">
                <a:latin typeface="Carlito"/>
                <a:cs typeface="Carlito"/>
              </a:rPr>
              <a:t>energy </a:t>
            </a:r>
            <a:r>
              <a:rPr sz="2000" b="1" dirty="0">
                <a:latin typeface="Carlito"/>
                <a:cs typeface="Carlito"/>
              </a:rPr>
              <a:t>of</a:t>
            </a:r>
            <a:r>
              <a:rPr sz="2000" b="1" spc="15" dirty="0">
                <a:latin typeface="Carlito"/>
                <a:cs typeface="Carlito"/>
              </a:rPr>
              <a:t> </a:t>
            </a:r>
            <a:r>
              <a:rPr sz="2000" b="1" spc="-5" dirty="0">
                <a:latin typeface="Carlito"/>
                <a:cs typeface="Carlito"/>
              </a:rPr>
              <a:t>Photons:</a:t>
            </a:r>
            <a:endParaRPr sz="2000" dirty="0">
              <a:latin typeface="Carlito"/>
              <a:cs typeface="Carlito"/>
            </a:endParaRPr>
          </a:p>
          <a:p>
            <a:pPr marL="241300" indent="-228600">
              <a:lnSpc>
                <a:spcPct val="100000"/>
              </a:lnSpc>
              <a:spcBef>
                <a:spcPts val="770"/>
              </a:spcBef>
              <a:buFont typeface="Wingdings"/>
              <a:buChar char=""/>
              <a:tabLst>
                <a:tab pos="241300" algn="l"/>
              </a:tabLst>
            </a:pPr>
            <a:r>
              <a:rPr sz="2000" dirty="0">
                <a:latin typeface="Carlito"/>
                <a:cs typeface="Carlito"/>
              </a:rPr>
              <a:t>Eph &gt; Eg </a:t>
            </a:r>
            <a:r>
              <a:rPr sz="2000" dirty="0">
                <a:latin typeface="Wingdings"/>
                <a:cs typeface="Wingdings"/>
              </a:rPr>
              <a:t></a:t>
            </a:r>
            <a:r>
              <a:rPr sz="2000" dirty="0">
                <a:latin typeface="Times New Roman"/>
                <a:cs typeface="Times New Roman"/>
              </a:rPr>
              <a:t> </a:t>
            </a:r>
            <a:r>
              <a:rPr sz="2000" dirty="0">
                <a:latin typeface="Carlito"/>
                <a:cs typeface="Carlito"/>
              </a:rPr>
              <a:t>Eph – Eg </a:t>
            </a:r>
            <a:r>
              <a:rPr sz="2000" spc="-5" dirty="0">
                <a:latin typeface="Carlito"/>
                <a:cs typeface="Carlito"/>
              </a:rPr>
              <a:t>is given </a:t>
            </a:r>
            <a:r>
              <a:rPr sz="2000" spc="-10" dirty="0">
                <a:latin typeface="Carlito"/>
                <a:cs typeface="Carlito"/>
              </a:rPr>
              <a:t>off </a:t>
            </a:r>
            <a:r>
              <a:rPr sz="2000" dirty="0">
                <a:latin typeface="Carlito"/>
                <a:cs typeface="Carlito"/>
              </a:rPr>
              <a:t>as</a:t>
            </a:r>
            <a:r>
              <a:rPr sz="2000" spc="-145" dirty="0">
                <a:latin typeface="Carlito"/>
                <a:cs typeface="Carlito"/>
              </a:rPr>
              <a:t> </a:t>
            </a:r>
            <a:r>
              <a:rPr sz="2000" spc="-10" dirty="0">
                <a:latin typeface="Carlito"/>
                <a:cs typeface="Carlito"/>
              </a:rPr>
              <a:t>heat</a:t>
            </a:r>
            <a:endParaRPr sz="2000" dirty="0">
              <a:latin typeface="Carlito"/>
              <a:cs typeface="Carlito"/>
            </a:endParaRPr>
          </a:p>
          <a:p>
            <a:pPr marL="241300" indent="-228600">
              <a:lnSpc>
                <a:spcPct val="100000"/>
              </a:lnSpc>
              <a:spcBef>
                <a:spcPts val="745"/>
              </a:spcBef>
              <a:buFont typeface="Wingdings"/>
              <a:buChar char=""/>
              <a:tabLst>
                <a:tab pos="241300" algn="l"/>
              </a:tabLst>
            </a:pPr>
            <a:r>
              <a:rPr sz="2000" spc="-20" dirty="0">
                <a:latin typeface="Carlito"/>
                <a:cs typeface="Carlito"/>
              </a:rPr>
              <a:t>Referred </a:t>
            </a:r>
            <a:r>
              <a:rPr sz="2000" dirty="0">
                <a:latin typeface="Carlito"/>
                <a:cs typeface="Carlito"/>
              </a:rPr>
              <a:t>as </a:t>
            </a:r>
            <a:r>
              <a:rPr sz="2000" spc="-10" dirty="0">
                <a:latin typeface="Carlito"/>
                <a:cs typeface="Carlito"/>
              </a:rPr>
              <a:t>Thermalization</a:t>
            </a:r>
            <a:r>
              <a:rPr sz="2000" spc="60" dirty="0">
                <a:latin typeface="Carlito"/>
                <a:cs typeface="Carlito"/>
              </a:rPr>
              <a:t> </a:t>
            </a:r>
            <a:r>
              <a:rPr sz="2000" spc="-5" dirty="0">
                <a:latin typeface="Carlito"/>
                <a:cs typeface="Carlito"/>
              </a:rPr>
              <a:t>loss</a:t>
            </a:r>
            <a:endParaRPr sz="2000" dirty="0">
              <a:latin typeface="Carlito"/>
              <a:cs typeface="Carlito"/>
            </a:endParaRPr>
          </a:p>
          <a:p>
            <a:pPr marL="241300" indent="-228600">
              <a:lnSpc>
                <a:spcPct val="100000"/>
              </a:lnSpc>
              <a:spcBef>
                <a:spcPts val="770"/>
              </a:spcBef>
              <a:buFont typeface="Wingdings"/>
              <a:buChar char=""/>
              <a:tabLst>
                <a:tab pos="241300" algn="l"/>
              </a:tabLst>
            </a:pPr>
            <a:r>
              <a:rPr sz="2000" dirty="0">
                <a:latin typeface="Carlito"/>
                <a:cs typeface="Carlito"/>
              </a:rPr>
              <a:t>33 % </a:t>
            </a:r>
            <a:r>
              <a:rPr sz="2000" spc="-15" dirty="0">
                <a:latin typeface="Carlito"/>
                <a:cs typeface="Carlito"/>
              </a:rPr>
              <a:t>for </a:t>
            </a:r>
            <a:r>
              <a:rPr sz="2000" dirty="0">
                <a:latin typeface="Carlito"/>
                <a:cs typeface="Carlito"/>
              </a:rPr>
              <a:t>a </a:t>
            </a:r>
            <a:r>
              <a:rPr sz="2000" spc="-5" dirty="0">
                <a:latin typeface="Carlito"/>
                <a:cs typeface="Carlito"/>
              </a:rPr>
              <a:t>single P-N</a:t>
            </a:r>
            <a:r>
              <a:rPr sz="2000" spc="-30" dirty="0">
                <a:latin typeface="Carlito"/>
                <a:cs typeface="Carlito"/>
              </a:rPr>
              <a:t> </a:t>
            </a:r>
            <a:r>
              <a:rPr sz="2000" dirty="0">
                <a:latin typeface="Carlito"/>
                <a:cs typeface="Carlito"/>
              </a:rPr>
              <a:t>junction</a:t>
            </a:r>
          </a:p>
        </p:txBody>
      </p:sp>
    </p:spTree>
    <p:extLst>
      <p:ext uri="{BB962C8B-B14F-4D97-AF65-F5344CB8AC3E}">
        <p14:creationId xmlns:p14="http://schemas.microsoft.com/office/powerpoint/2010/main" val="35933851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1099" y="561013"/>
            <a:ext cx="4108450" cy="574040"/>
          </a:xfrm>
          <a:prstGeom prst="rect">
            <a:avLst/>
          </a:prstGeom>
        </p:spPr>
        <p:txBody>
          <a:bodyPr vert="horz" wrap="square" lIns="0" tIns="12700" rIns="0" bIns="0" rtlCol="0">
            <a:spAutoFit/>
          </a:bodyPr>
          <a:lstStyle/>
          <a:p>
            <a:pPr marL="12700">
              <a:lnSpc>
                <a:spcPct val="100000"/>
              </a:lnSpc>
              <a:spcBef>
                <a:spcPts val="100"/>
              </a:spcBef>
            </a:pPr>
            <a:r>
              <a:rPr sz="3600" b="0" spc="-5" dirty="0">
                <a:latin typeface="Trebuchet MS"/>
                <a:cs typeface="Trebuchet MS"/>
              </a:rPr>
              <a:t>Fundamental</a:t>
            </a:r>
            <a:r>
              <a:rPr sz="3600" b="0" spc="-60" dirty="0">
                <a:latin typeface="Trebuchet MS"/>
                <a:cs typeface="Trebuchet MS"/>
              </a:rPr>
              <a:t> </a:t>
            </a:r>
            <a:r>
              <a:rPr sz="3600" b="0" spc="-10" dirty="0">
                <a:latin typeface="Trebuchet MS"/>
                <a:cs typeface="Trebuchet MS"/>
              </a:rPr>
              <a:t>Losses</a:t>
            </a:r>
            <a:endParaRPr sz="3600" dirty="0">
              <a:latin typeface="Trebuchet MS"/>
              <a:cs typeface="Trebuchet MS"/>
            </a:endParaRPr>
          </a:p>
        </p:txBody>
      </p:sp>
      <p:sp>
        <p:nvSpPr>
          <p:cNvPr id="3" name="object 3"/>
          <p:cNvSpPr txBox="1"/>
          <p:nvPr/>
        </p:nvSpPr>
        <p:spPr>
          <a:xfrm>
            <a:off x="1764893" y="1797280"/>
            <a:ext cx="7247255" cy="3986989"/>
          </a:xfrm>
          <a:prstGeom prst="rect">
            <a:avLst/>
          </a:prstGeom>
        </p:spPr>
        <p:txBody>
          <a:bodyPr vert="horz" wrap="square" lIns="0" tIns="107950" rIns="0" bIns="0" rtlCol="0">
            <a:spAutoFit/>
          </a:bodyPr>
          <a:lstStyle/>
          <a:p>
            <a:pPr marL="12700">
              <a:lnSpc>
                <a:spcPct val="100000"/>
              </a:lnSpc>
              <a:spcBef>
                <a:spcPts val="850"/>
              </a:spcBef>
            </a:pPr>
            <a:r>
              <a:rPr sz="2000" b="1" dirty="0">
                <a:latin typeface="Carlito"/>
                <a:cs typeface="Carlito"/>
              </a:rPr>
              <a:t>(3) </a:t>
            </a:r>
            <a:r>
              <a:rPr sz="2000" b="1" spc="-25" dirty="0">
                <a:latin typeface="Carlito"/>
                <a:cs typeface="Carlito"/>
              </a:rPr>
              <a:t>Voltage</a:t>
            </a:r>
            <a:r>
              <a:rPr sz="2000" b="1" spc="-20" dirty="0">
                <a:latin typeface="Carlito"/>
                <a:cs typeface="Carlito"/>
              </a:rPr>
              <a:t> </a:t>
            </a:r>
            <a:r>
              <a:rPr sz="2000" b="1" dirty="0">
                <a:latin typeface="Carlito"/>
                <a:cs typeface="Carlito"/>
              </a:rPr>
              <a:t>Loss:</a:t>
            </a:r>
            <a:endParaRPr sz="2000" dirty="0">
              <a:latin typeface="Carlito"/>
              <a:cs typeface="Carlito"/>
            </a:endParaRPr>
          </a:p>
          <a:p>
            <a:pPr marL="241300" indent="-228600">
              <a:lnSpc>
                <a:spcPct val="100000"/>
              </a:lnSpc>
              <a:spcBef>
                <a:spcPts val="755"/>
              </a:spcBef>
              <a:buFont typeface="Wingdings"/>
              <a:buChar char=""/>
              <a:tabLst>
                <a:tab pos="241300" algn="l"/>
              </a:tabLst>
            </a:pPr>
            <a:r>
              <a:rPr sz="2000" spc="-5" dirty="0">
                <a:latin typeface="Carlito"/>
                <a:cs typeface="Carlito"/>
              </a:rPr>
              <a:t>Occurs </a:t>
            </a:r>
            <a:r>
              <a:rPr sz="2000" dirty="0">
                <a:latin typeface="Carlito"/>
                <a:cs typeface="Carlito"/>
              </a:rPr>
              <a:t>due </a:t>
            </a:r>
            <a:r>
              <a:rPr sz="2000" spc="-10" dirty="0">
                <a:latin typeface="Carlito"/>
                <a:cs typeface="Carlito"/>
              </a:rPr>
              <a:t>to </a:t>
            </a:r>
            <a:r>
              <a:rPr sz="2000" dirty="0">
                <a:latin typeface="Carlito"/>
                <a:cs typeface="Carlito"/>
              </a:rPr>
              <a:t>Auger</a:t>
            </a:r>
            <a:r>
              <a:rPr sz="2000" spc="-50" dirty="0">
                <a:latin typeface="Carlito"/>
                <a:cs typeface="Carlito"/>
              </a:rPr>
              <a:t> </a:t>
            </a:r>
            <a:r>
              <a:rPr sz="2000" spc="-10" dirty="0">
                <a:latin typeface="Carlito"/>
                <a:cs typeface="Carlito"/>
              </a:rPr>
              <a:t>recombination</a:t>
            </a:r>
            <a:endParaRPr sz="2000" dirty="0">
              <a:latin typeface="Carlito"/>
              <a:cs typeface="Carlito"/>
            </a:endParaRPr>
          </a:p>
          <a:p>
            <a:pPr marL="297180" indent="-285115">
              <a:lnSpc>
                <a:spcPct val="100000"/>
              </a:lnSpc>
              <a:spcBef>
                <a:spcPts val="770"/>
              </a:spcBef>
              <a:buFont typeface="Wingdings"/>
              <a:buChar char=""/>
              <a:tabLst>
                <a:tab pos="297815" algn="l"/>
              </a:tabLst>
            </a:pPr>
            <a:r>
              <a:rPr sz="2000" spc="-10" dirty="0">
                <a:latin typeface="Carlito"/>
                <a:cs typeface="Carlito"/>
              </a:rPr>
              <a:t>voltage </a:t>
            </a:r>
            <a:r>
              <a:rPr sz="2000" dirty="0">
                <a:latin typeface="Carlito"/>
                <a:cs typeface="Carlito"/>
              </a:rPr>
              <a:t>loss = </a:t>
            </a:r>
            <a:r>
              <a:rPr sz="2000" spc="-20" dirty="0">
                <a:latin typeface="Carlito"/>
                <a:cs typeface="Carlito"/>
              </a:rPr>
              <a:t>Voc/V </a:t>
            </a:r>
            <a:r>
              <a:rPr sz="2000" spc="-5" dirty="0">
                <a:latin typeface="Carlito"/>
                <a:cs typeface="Carlito"/>
              </a:rPr>
              <a:t>(bandgap</a:t>
            </a:r>
            <a:r>
              <a:rPr sz="2000" spc="-35" dirty="0">
                <a:latin typeface="Carlito"/>
                <a:cs typeface="Carlito"/>
              </a:rPr>
              <a:t> </a:t>
            </a:r>
            <a:r>
              <a:rPr sz="2000" spc="-10" dirty="0">
                <a:latin typeface="Carlito"/>
                <a:cs typeface="Carlito"/>
              </a:rPr>
              <a:t>voltage)</a:t>
            </a:r>
            <a:endParaRPr sz="2000" dirty="0">
              <a:latin typeface="Carlito"/>
              <a:cs typeface="Carlito"/>
            </a:endParaRPr>
          </a:p>
          <a:p>
            <a:pPr marL="241300" indent="-228600">
              <a:lnSpc>
                <a:spcPct val="100000"/>
              </a:lnSpc>
              <a:spcBef>
                <a:spcPts val="755"/>
              </a:spcBef>
              <a:buFont typeface="Wingdings"/>
              <a:buChar char=""/>
              <a:tabLst>
                <a:tab pos="241300" algn="l"/>
              </a:tabLst>
            </a:pPr>
            <a:r>
              <a:rPr sz="2000" spc="-5" dirty="0">
                <a:latin typeface="Carlito"/>
                <a:cs typeface="Carlito"/>
              </a:rPr>
              <a:t>Lies </a:t>
            </a:r>
            <a:r>
              <a:rPr sz="2000" dirty="0">
                <a:latin typeface="Carlito"/>
                <a:cs typeface="Carlito"/>
              </a:rPr>
              <a:t>in the </a:t>
            </a:r>
            <a:r>
              <a:rPr sz="2000" spc="-10" dirty="0">
                <a:latin typeface="Carlito"/>
                <a:cs typeface="Carlito"/>
              </a:rPr>
              <a:t>range </a:t>
            </a:r>
            <a:r>
              <a:rPr sz="2000" dirty="0">
                <a:latin typeface="Carlito"/>
                <a:cs typeface="Carlito"/>
              </a:rPr>
              <a:t>0.65 </a:t>
            </a:r>
            <a:r>
              <a:rPr sz="2000" spc="-15" dirty="0">
                <a:latin typeface="Carlito"/>
                <a:cs typeface="Carlito"/>
              </a:rPr>
              <a:t>to</a:t>
            </a:r>
            <a:r>
              <a:rPr sz="2000" spc="-55" dirty="0">
                <a:latin typeface="Carlito"/>
                <a:cs typeface="Carlito"/>
              </a:rPr>
              <a:t> </a:t>
            </a:r>
            <a:r>
              <a:rPr sz="2000" spc="-5" dirty="0">
                <a:latin typeface="Carlito"/>
                <a:cs typeface="Carlito"/>
              </a:rPr>
              <a:t>0.72</a:t>
            </a:r>
            <a:endParaRPr sz="2000" dirty="0">
              <a:latin typeface="Carlito"/>
              <a:cs typeface="Carlito"/>
            </a:endParaRPr>
          </a:p>
          <a:p>
            <a:pPr>
              <a:lnSpc>
                <a:spcPct val="100000"/>
              </a:lnSpc>
              <a:spcBef>
                <a:spcPts val="20"/>
              </a:spcBef>
            </a:pPr>
            <a:endParaRPr sz="3200" dirty="0">
              <a:latin typeface="Carlito"/>
              <a:cs typeface="Carlito"/>
            </a:endParaRPr>
          </a:p>
          <a:p>
            <a:pPr marL="12700">
              <a:lnSpc>
                <a:spcPct val="100000"/>
              </a:lnSpc>
            </a:pPr>
            <a:r>
              <a:rPr sz="2000" b="1" dirty="0">
                <a:latin typeface="Carlito"/>
                <a:cs typeface="Carlito"/>
              </a:rPr>
              <a:t>(4) FF</a:t>
            </a:r>
            <a:r>
              <a:rPr sz="2000" b="1" spc="-30" dirty="0">
                <a:latin typeface="Carlito"/>
                <a:cs typeface="Carlito"/>
              </a:rPr>
              <a:t> </a:t>
            </a:r>
            <a:r>
              <a:rPr sz="2000" b="1" dirty="0">
                <a:latin typeface="Carlito"/>
                <a:cs typeface="Carlito"/>
              </a:rPr>
              <a:t>Loss:</a:t>
            </a:r>
            <a:endParaRPr sz="2000" dirty="0">
              <a:latin typeface="Carlito"/>
              <a:cs typeface="Carlito"/>
            </a:endParaRPr>
          </a:p>
          <a:p>
            <a:pPr marL="241300" indent="-228600">
              <a:lnSpc>
                <a:spcPct val="100000"/>
              </a:lnSpc>
              <a:spcBef>
                <a:spcPts val="760"/>
              </a:spcBef>
              <a:buFont typeface="Wingdings"/>
              <a:buChar char=""/>
              <a:tabLst>
                <a:tab pos="241300" algn="l"/>
              </a:tabLst>
            </a:pPr>
            <a:r>
              <a:rPr sz="2000" spc="-5" dirty="0">
                <a:latin typeface="Carlito"/>
                <a:cs typeface="Carlito"/>
              </a:rPr>
              <a:t>Loss </a:t>
            </a:r>
            <a:r>
              <a:rPr sz="2000" dirty="0">
                <a:latin typeface="Carlito"/>
                <a:cs typeface="Carlito"/>
              </a:rPr>
              <a:t>due </a:t>
            </a:r>
            <a:r>
              <a:rPr sz="2000" spc="-15" dirty="0">
                <a:latin typeface="Carlito"/>
                <a:cs typeface="Carlito"/>
              </a:rPr>
              <a:t>to Parasitic </a:t>
            </a:r>
            <a:r>
              <a:rPr sz="2000" spc="-10" dirty="0">
                <a:latin typeface="Carlito"/>
                <a:cs typeface="Carlito"/>
              </a:rPr>
              <a:t>Resistance </a:t>
            </a:r>
            <a:r>
              <a:rPr sz="2000" dirty="0">
                <a:latin typeface="Carlito"/>
                <a:cs typeface="Carlito"/>
              </a:rPr>
              <a:t>( </a:t>
            </a:r>
            <a:r>
              <a:rPr sz="2000" spc="-5" dirty="0">
                <a:latin typeface="Carlito"/>
                <a:cs typeface="Carlito"/>
              </a:rPr>
              <a:t>series </a:t>
            </a:r>
            <a:r>
              <a:rPr sz="2000" dirty="0">
                <a:latin typeface="Carlito"/>
                <a:cs typeface="Carlito"/>
              </a:rPr>
              <a:t>and</a:t>
            </a:r>
            <a:r>
              <a:rPr sz="2000" spc="90" dirty="0">
                <a:latin typeface="Carlito"/>
                <a:cs typeface="Carlito"/>
              </a:rPr>
              <a:t> </a:t>
            </a:r>
            <a:r>
              <a:rPr sz="2000" spc="-5" dirty="0">
                <a:latin typeface="Carlito"/>
                <a:cs typeface="Carlito"/>
              </a:rPr>
              <a:t>shunt)</a:t>
            </a:r>
            <a:endParaRPr sz="2000" dirty="0">
              <a:latin typeface="Carlito"/>
              <a:cs typeface="Carlito"/>
            </a:endParaRPr>
          </a:p>
          <a:p>
            <a:pPr marL="241300" indent="-228600">
              <a:lnSpc>
                <a:spcPct val="100000"/>
              </a:lnSpc>
              <a:spcBef>
                <a:spcPts val="755"/>
              </a:spcBef>
              <a:buFont typeface="Wingdings"/>
              <a:buChar char=""/>
              <a:tabLst>
                <a:tab pos="241300" algn="l"/>
              </a:tabLst>
            </a:pPr>
            <a:r>
              <a:rPr sz="2000" dirty="0">
                <a:latin typeface="Carlito"/>
                <a:cs typeface="Carlito"/>
              </a:rPr>
              <a:t>Ideally </a:t>
            </a:r>
            <a:r>
              <a:rPr sz="2000" spc="-5" dirty="0">
                <a:latin typeface="Carlito"/>
                <a:cs typeface="Carlito"/>
              </a:rPr>
              <a:t>FF=1, </a:t>
            </a:r>
            <a:r>
              <a:rPr sz="2000" dirty="0">
                <a:latin typeface="Carlito"/>
                <a:cs typeface="Carlito"/>
              </a:rPr>
              <a:t>but in </a:t>
            </a:r>
            <a:r>
              <a:rPr sz="2000" spc="-5" dirty="0">
                <a:latin typeface="Carlito"/>
                <a:cs typeface="Carlito"/>
              </a:rPr>
              <a:t>reality </a:t>
            </a:r>
            <a:r>
              <a:rPr sz="2000" dirty="0">
                <a:latin typeface="Carlito"/>
                <a:cs typeface="Carlito"/>
              </a:rPr>
              <a:t>I-V </a:t>
            </a:r>
            <a:r>
              <a:rPr sz="2000" spc="-5" dirty="0">
                <a:latin typeface="Carlito"/>
                <a:cs typeface="Carlito"/>
              </a:rPr>
              <a:t>curve </a:t>
            </a:r>
            <a:r>
              <a:rPr sz="2000" dirty="0">
                <a:latin typeface="Carlito"/>
                <a:cs typeface="Carlito"/>
              </a:rPr>
              <a:t>is </a:t>
            </a:r>
            <a:r>
              <a:rPr sz="2000" spc="-5" dirty="0">
                <a:latin typeface="Carlito"/>
                <a:cs typeface="Carlito"/>
              </a:rPr>
              <a:t>given by </a:t>
            </a:r>
            <a:r>
              <a:rPr sz="2000" spc="-10" dirty="0">
                <a:latin typeface="Carlito"/>
                <a:cs typeface="Carlito"/>
              </a:rPr>
              <a:t>exponential</a:t>
            </a:r>
            <a:r>
              <a:rPr sz="2000" spc="10" dirty="0">
                <a:latin typeface="Carlito"/>
                <a:cs typeface="Carlito"/>
              </a:rPr>
              <a:t> </a:t>
            </a:r>
            <a:r>
              <a:rPr sz="2000" spc="-10" dirty="0">
                <a:latin typeface="Carlito"/>
                <a:cs typeface="Carlito"/>
              </a:rPr>
              <a:t>behavior</a:t>
            </a:r>
            <a:endParaRPr sz="2000" dirty="0">
              <a:latin typeface="Carlito"/>
              <a:cs typeface="Carlito"/>
            </a:endParaRPr>
          </a:p>
          <a:p>
            <a:pPr marL="241300" indent="-228600">
              <a:lnSpc>
                <a:spcPct val="100000"/>
              </a:lnSpc>
              <a:spcBef>
                <a:spcPts val="770"/>
              </a:spcBef>
              <a:buFont typeface="Wingdings"/>
              <a:buChar char=""/>
              <a:tabLst>
                <a:tab pos="241300" algn="l"/>
              </a:tabLst>
            </a:pPr>
            <a:r>
              <a:rPr sz="2000" dirty="0">
                <a:latin typeface="Carlito"/>
                <a:cs typeface="Carlito"/>
              </a:rPr>
              <a:t>In the </a:t>
            </a:r>
            <a:r>
              <a:rPr sz="2000" spc="-10" dirty="0">
                <a:latin typeface="Carlito"/>
                <a:cs typeface="Carlito"/>
              </a:rPr>
              <a:t>best </a:t>
            </a:r>
            <a:r>
              <a:rPr sz="2000" spc="-5" dirty="0">
                <a:latin typeface="Carlito"/>
                <a:cs typeface="Carlito"/>
              </a:rPr>
              <a:t>case FF=</a:t>
            </a:r>
            <a:r>
              <a:rPr sz="2000" spc="5" dirty="0">
                <a:latin typeface="Carlito"/>
                <a:cs typeface="Carlito"/>
              </a:rPr>
              <a:t> </a:t>
            </a:r>
            <a:r>
              <a:rPr sz="2000" dirty="0">
                <a:latin typeface="Carlito"/>
                <a:cs typeface="Carlito"/>
              </a:rPr>
              <a:t>0.89</a:t>
            </a:r>
          </a:p>
        </p:txBody>
      </p:sp>
    </p:spTree>
    <p:extLst>
      <p:ext uri="{BB962C8B-B14F-4D97-AF65-F5344CB8AC3E}">
        <p14:creationId xmlns:p14="http://schemas.microsoft.com/office/powerpoint/2010/main" val="4136816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04973" y="534886"/>
            <a:ext cx="4212590" cy="574040"/>
          </a:xfrm>
          <a:prstGeom prst="rect">
            <a:avLst/>
          </a:prstGeom>
        </p:spPr>
        <p:txBody>
          <a:bodyPr vert="horz" wrap="square" lIns="0" tIns="12700" rIns="0" bIns="0" rtlCol="0">
            <a:spAutoFit/>
          </a:bodyPr>
          <a:lstStyle/>
          <a:p>
            <a:pPr marL="12700">
              <a:lnSpc>
                <a:spcPct val="100000"/>
              </a:lnSpc>
              <a:spcBef>
                <a:spcPts val="100"/>
              </a:spcBef>
            </a:pPr>
            <a:r>
              <a:rPr sz="3600" b="0" spc="-40" dirty="0">
                <a:latin typeface="Trebuchet MS"/>
                <a:cs typeface="Trebuchet MS"/>
              </a:rPr>
              <a:t>Technological</a:t>
            </a:r>
            <a:r>
              <a:rPr sz="3600" b="0" spc="-45" dirty="0">
                <a:latin typeface="Trebuchet MS"/>
                <a:cs typeface="Trebuchet MS"/>
              </a:rPr>
              <a:t> </a:t>
            </a:r>
            <a:r>
              <a:rPr sz="3600" b="0" spc="-10" dirty="0">
                <a:latin typeface="Trebuchet MS"/>
                <a:cs typeface="Trebuchet MS"/>
              </a:rPr>
              <a:t>Losses</a:t>
            </a:r>
            <a:endParaRPr sz="3600" dirty="0">
              <a:latin typeface="Trebuchet MS"/>
              <a:cs typeface="Trebuchet MS"/>
            </a:endParaRPr>
          </a:p>
        </p:txBody>
      </p:sp>
      <p:sp>
        <p:nvSpPr>
          <p:cNvPr id="3" name="object 3"/>
          <p:cNvSpPr txBox="1"/>
          <p:nvPr/>
        </p:nvSpPr>
        <p:spPr>
          <a:xfrm>
            <a:off x="1346882" y="2025025"/>
            <a:ext cx="9455785" cy="3479800"/>
          </a:xfrm>
          <a:prstGeom prst="rect">
            <a:avLst/>
          </a:prstGeom>
        </p:spPr>
        <p:txBody>
          <a:bodyPr vert="horz" wrap="square" lIns="0" tIns="78105" rIns="0" bIns="0" rtlCol="0">
            <a:spAutoFit/>
          </a:bodyPr>
          <a:lstStyle/>
          <a:p>
            <a:pPr marL="12700">
              <a:lnSpc>
                <a:spcPct val="100000"/>
              </a:lnSpc>
              <a:spcBef>
                <a:spcPts val="615"/>
              </a:spcBef>
              <a:tabLst>
                <a:tab pos="469900" algn="l"/>
              </a:tabLst>
            </a:pPr>
            <a:r>
              <a:rPr sz="2000" b="1" dirty="0">
                <a:latin typeface="Carlito"/>
                <a:cs typeface="Carlito"/>
              </a:rPr>
              <a:t>(1)	Loss </a:t>
            </a:r>
            <a:r>
              <a:rPr sz="2000" b="1" spc="-10" dirty="0">
                <a:latin typeface="Carlito"/>
                <a:cs typeface="Carlito"/>
              </a:rPr>
              <a:t>By</a:t>
            </a:r>
            <a:r>
              <a:rPr sz="2000" b="1" spc="-15" dirty="0">
                <a:latin typeface="Carlito"/>
                <a:cs typeface="Carlito"/>
              </a:rPr>
              <a:t> </a:t>
            </a:r>
            <a:r>
              <a:rPr sz="2000" b="1" spc="-5" dirty="0">
                <a:latin typeface="Carlito"/>
                <a:cs typeface="Carlito"/>
              </a:rPr>
              <a:t>Reflection:</a:t>
            </a:r>
            <a:endParaRPr sz="2000" dirty="0">
              <a:latin typeface="Carlito"/>
              <a:cs typeface="Carlito"/>
            </a:endParaRPr>
          </a:p>
          <a:p>
            <a:pPr marL="241300" indent="-228600">
              <a:lnSpc>
                <a:spcPct val="100000"/>
              </a:lnSpc>
              <a:spcBef>
                <a:spcPts val="515"/>
              </a:spcBef>
              <a:buFont typeface="Wingdings"/>
              <a:buChar char=""/>
              <a:tabLst>
                <a:tab pos="241300" algn="l"/>
              </a:tabLst>
            </a:pPr>
            <a:r>
              <a:rPr sz="2000" spc="-5" dirty="0">
                <a:latin typeface="Carlito"/>
                <a:cs typeface="Carlito"/>
              </a:rPr>
              <a:t>Incident photons </a:t>
            </a:r>
            <a:r>
              <a:rPr sz="2000" spc="-10" dirty="0">
                <a:latin typeface="Carlito"/>
                <a:cs typeface="Carlito"/>
              </a:rPr>
              <a:t>reflected </a:t>
            </a:r>
            <a:r>
              <a:rPr sz="2000" dirty="0">
                <a:latin typeface="Carlito"/>
                <a:cs typeface="Carlito"/>
              </a:rPr>
              <a:t>back </a:t>
            </a:r>
            <a:r>
              <a:rPr sz="2000" spc="-15" dirty="0">
                <a:latin typeface="Carlito"/>
                <a:cs typeface="Carlito"/>
              </a:rPr>
              <a:t>from </a:t>
            </a:r>
            <a:r>
              <a:rPr sz="2000" dirty="0">
                <a:latin typeface="Carlito"/>
                <a:cs typeface="Carlito"/>
              </a:rPr>
              <a:t>the </a:t>
            </a:r>
            <a:r>
              <a:rPr sz="2000" spc="-25" dirty="0">
                <a:latin typeface="Carlito"/>
                <a:cs typeface="Carlito"/>
              </a:rPr>
              <a:t>cell’s</a:t>
            </a:r>
            <a:r>
              <a:rPr sz="2000" spc="10" dirty="0">
                <a:latin typeface="Carlito"/>
                <a:cs typeface="Carlito"/>
              </a:rPr>
              <a:t> </a:t>
            </a:r>
            <a:r>
              <a:rPr sz="2000" spc="-5" dirty="0">
                <a:latin typeface="Carlito"/>
                <a:cs typeface="Carlito"/>
              </a:rPr>
              <a:t>surface.</a:t>
            </a:r>
            <a:endParaRPr sz="2000" dirty="0">
              <a:latin typeface="Carlito"/>
              <a:cs typeface="Carlito"/>
            </a:endParaRPr>
          </a:p>
          <a:p>
            <a:pPr marL="241300" indent="-228600">
              <a:lnSpc>
                <a:spcPct val="100000"/>
              </a:lnSpc>
              <a:spcBef>
                <a:spcPts val="530"/>
              </a:spcBef>
              <a:buFont typeface="Wingdings"/>
              <a:buChar char=""/>
              <a:tabLst>
                <a:tab pos="241300" algn="l"/>
              </a:tabLst>
            </a:pPr>
            <a:r>
              <a:rPr sz="2000" spc="-5" dirty="0">
                <a:latin typeface="Carlito"/>
                <a:cs typeface="Carlito"/>
              </a:rPr>
              <a:t>It can </a:t>
            </a:r>
            <a:r>
              <a:rPr sz="2000" dirty="0">
                <a:latin typeface="Carlito"/>
                <a:cs typeface="Carlito"/>
              </a:rPr>
              <a:t>be </a:t>
            </a:r>
            <a:r>
              <a:rPr sz="2000" spc="-10" dirty="0">
                <a:latin typeface="Carlito"/>
                <a:cs typeface="Carlito"/>
              </a:rPr>
              <a:t>minimized </a:t>
            </a:r>
            <a:r>
              <a:rPr sz="2000" spc="-5" dirty="0">
                <a:latin typeface="Carlito"/>
                <a:cs typeface="Carlito"/>
              </a:rPr>
              <a:t>by using anti-reflecting</a:t>
            </a:r>
            <a:r>
              <a:rPr sz="2000" spc="25" dirty="0">
                <a:latin typeface="Carlito"/>
                <a:cs typeface="Carlito"/>
              </a:rPr>
              <a:t> </a:t>
            </a:r>
            <a:r>
              <a:rPr sz="2000" spc="-5" dirty="0">
                <a:latin typeface="Carlito"/>
                <a:cs typeface="Carlito"/>
              </a:rPr>
              <a:t>coating.</a:t>
            </a:r>
            <a:endParaRPr sz="2000" dirty="0">
              <a:latin typeface="Carlito"/>
              <a:cs typeface="Carlito"/>
            </a:endParaRPr>
          </a:p>
          <a:p>
            <a:pPr>
              <a:lnSpc>
                <a:spcPct val="100000"/>
              </a:lnSpc>
              <a:spcBef>
                <a:spcPts val="15"/>
              </a:spcBef>
            </a:pPr>
            <a:endParaRPr sz="2800" dirty="0">
              <a:latin typeface="Carlito"/>
              <a:cs typeface="Carlito"/>
            </a:endParaRPr>
          </a:p>
          <a:p>
            <a:pPr marL="12700">
              <a:lnSpc>
                <a:spcPct val="100000"/>
              </a:lnSpc>
            </a:pPr>
            <a:r>
              <a:rPr sz="2000" b="1" spc="-5" dirty="0">
                <a:latin typeface="Carlito"/>
                <a:cs typeface="Carlito"/>
              </a:rPr>
              <a:t>(2) </a:t>
            </a:r>
            <a:r>
              <a:rPr sz="2000" b="1" dirty="0">
                <a:latin typeface="Carlito"/>
                <a:cs typeface="Carlito"/>
              </a:rPr>
              <a:t>Loss </a:t>
            </a:r>
            <a:r>
              <a:rPr sz="2000" b="1" spc="-5" dirty="0">
                <a:latin typeface="Carlito"/>
                <a:cs typeface="Carlito"/>
              </a:rPr>
              <a:t>Due </a:t>
            </a:r>
            <a:r>
              <a:rPr sz="2000" b="1" spc="-15" dirty="0">
                <a:latin typeface="Carlito"/>
                <a:cs typeface="Carlito"/>
              </a:rPr>
              <a:t>to </a:t>
            </a:r>
            <a:r>
              <a:rPr sz="2000" b="1" spc="-5" dirty="0">
                <a:latin typeface="Carlito"/>
                <a:cs typeface="Carlito"/>
              </a:rPr>
              <a:t>Incomplete</a:t>
            </a:r>
            <a:r>
              <a:rPr sz="2000" b="1" spc="-50" dirty="0">
                <a:latin typeface="Carlito"/>
                <a:cs typeface="Carlito"/>
              </a:rPr>
              <a:t> </a:t>
            </a:r>
            <a:r>
              <a:rPr sz="2000" b="1" dirty="0">
                <a:latin typeface="Carlito"/>
                <a:cs typeface="Carlito"/>
              </a:rPr>
              <a:t>Absorption:</a:t>
            </a:r>
            <a:endParaRPr sz="2000" dirty="0">
              <a:latin typeface="Carlito"/>
              <a:cs typeface="Carlito"/>
            </a:endParaRPr>
          </a:p>
          <a:p>
            <a:pPr marL="241300" marR="5080" indent="-228600">
              <a:lnSpc>
                <a:spcPct val="80000"/>
              </a:lnSpc>
              <a:spcBef>
                <a:spcPts val="1010"/>
              </a:spcBef>
              <a:buFont typeface="Wingdings"/>
              <a:buChar char=""/>
              <a:tabLst>
                <a:tab pos="241300" algn="l"/>
                <a:tab pos="1224280" algn="l"/>
                <a:tab pos="1847214" algn="l"/>
                <a:tab pos="2761615" algn="l"/>
                <a:tab pos="3601720" algn="l"/>
                <a:tab pos="3950970" algn="l"/>
                <a:tab pos="4414520" algn="l"/>
                <a:tab pos="5516245" algn="l"/>
                <a:tab pos="6002655" algn="l"/>
                <a:tab pos="6645909" algn="l"/>
                <a:tab pos="7108825" algn="l"/>
                <a:tab pos="8212455" algn="l"/>
                <a:tab pos="8741410" algn="l"/>
                <a:tab pos="9091930" algn="l"/>
              </a:tabLst>
            </a:pPr>
            <a:r>
              <a:rPr sz="2000" dirty="0">
                <a:latin typeface="Carlito"/>
                <a:cs typeface="Carlito"/>
              </a:rPr>
              <a:t>Pho</a:t>
            </a:r>
            <a:r>
              <a:rPr sz="2000" spc="-25" dirty="0">
                <a:latin typeface="Carlito"/>
                <a:cs typeface="Carlito"/>
              </a:rPr>
              <a:t>t</a:t>
            </a:r>
            <a:r>
              <a:rPr sz="2000" spc="-5" dirty="0">
                <a:latin typeface="Carlito"/>
                <a:cs typeface="Carlito"/>
              </a:rPr>
              <a:t>on</a:t>
            </a:r>
            <a:r>
              <a:rPr sz="2000" dirty="0">
                <a:latin typeface="Carlito"/>
                <a:cs typeface="Carlito"/>
              </a:rPr>
              <a:t>s	</a:t>
            </a:r>
            <a:r>
              <a:rPr sz="2000" spc="-5" dirty="0">
                <a:latin typeface="Carlito"/>
                <a:cs typeface="Carlito"/>
              </a:rPr>
              <a:t>h</a:t>
            </a:r>
            <a:r>
              <a:rPr sz="2000" spc="-35" dirty="0">
                <a:latin typeface="Carlito"/>
                <a:cs typeface="Carlito"/>
              </a:rPr>
              <a:t>a</a:t>
            </a:r>
            <a:r>
              <a:rPr sz="2000" spc="-30" dirty="0">
                <a:latin typeface="Carlito"/>
                <a:cs typeface="Carlito"/>
              </a:rPr>
              <a:t>v</a:t>
            </a:r>
            <a:r>
              <a:rPr sz="2000" dirty="0">
                <a:latin typeface="Carlito"/>
                <a:cs typeface="Carlito"/>
              </a:rPr>
              <a:t>e	eno</a:t>
            </a:r>
            <a:r>
              <a:rPr sz="2000" spc="-10" dirty="0">
                <a:latin typeface="Carlito"/>
                <a:cs typeface="Carlito"/>
              </a:rPr>
              <a:t>ug</a:t>
            </a:r>
            <a:r>
              <a:rPr sz="2000" dirty="0">
                <a:latin typeface="Carlito"/>
                <a:cs typeface="Carlito"/>
              </a:rPr>
              <a:t>h	ene</a:t>
            </a:r>
            <a:r>
              <a:rPr sz="2000" spc="-40" dirty="0">
                <a:latin typeface="Carlito"/>
                <a:cs typeface="Carlito"/>
              </a:rPr>
              <a:t>r</a:t>
            </a:r>
            <a:r>
              <a:rPr sz="2000" spc="-10" dirty="0">
                <a:latin typeface="Carlito"/>
                <a:cs typeface="Carlito"/>
              </a:rPr>
              <a:t>g</a:t>
            </a:r>
            <a:r>
              <a:rPr sz="2000" dirty="0">
                <a:latin typeface="Carlito"/>
                <a:cs typeface="Carlito"/>
              </a:rPr>
              <a:t>y	</a:t>
            </a:r>
            <a:r>
              <a:rPr sz="2000" spc="-25" dirty="0">
                <a:latin typeface="Carlito"/>
                <a:cs typeface="Carlito"/>
              </a:rPr>
              <a:t>t</a:t>
            </a:r>
            <a:r>
              <a:rPr sz="2000" dirty="0">
                <a:latin typeface="Carlito"/>
                <a:cs typeface="Carlito"/>
              </a:rPr>
              <a:t>o	</a:t>
            </a:r>
            <a:r>
              <a:rPr sz="2000" spc="-10" dirty="0">
                <a:latin typeface="Carlito"/>
                <a:cs typeface="Carlito"/>
              </a:rPr>
              <a:t>g</a:t>
            </a:r>
            <a:r>
              <a:rPr sz="2000" spc="-15" dirty="0">
                <a:latin typeface="Carlito"/>
                <a:cs typeface="Carlito"/>
              </a:rPr>
              <a:t>e</a:t>
            </a:r>
            <a:r>
              <a:rPr sz="2000" dirty="0">
                <a:latin typeface="Carlito"/>
                <a:cs typeface="Carlito"/>
              </a:rPr>
              <a:t>t	a</a:t>
            </a:r>
            <a:r>
              <a:rPr sz="2000" spc="-10" dirty="0">
                <a:latin typeface="Carlito"/>
                <a:cs typeface="Carlito"/>
              </a:rPr>
              <a:t>b</a:t>
            </a:r>
            <a:r>
              <a:rPr sz="2000" spc="-20" dirty="0">
                <a:latin typeface="Carlito"/>
                <a:cs typeface="Carlito"/>
              </a:rPr>
              <a:t>s</a:t>
            </a:r>
            <a:r>
              <a:rPr sz="2000" spc="-5" dirty="0">
                <a:latin typeface="Carlito"/>
                <a:cs typeface="Carlito"/>
              </a:rPr>
              <a:t>orbe</a:t>
            </a:r>
            <a:r>
              <a:rPr sz="2000" dirty="0">
                <a:latin typeface="Carlito"/>
                <a:cs typeface="Carlito"/>
              </a:rPr>
              <a:t>d	</a:t>
            </a:r>
            <a:r>
              <a:rPr sz="2000" spc="5" dirty="0">
                <a:latin typeface="Carlito"/>
                <a:cs typeface="Carlito"/>
              </a:rPr>
              <a:t>bu</a:t>
            </a:r>
            <a:r>
              <a:rPr sz="2000" dirty="0">
                <a:latin typeface="Carlito"/>
                <a:cs typeface="Carlito"/>
              </a:rPr>
              <a:t>t	</a:t>
            </a:r>
            <a:r>
              <a:rPr sz="2000" spc="-10" dirty="0">
                <a:latin typeface="Carlito"/>
                <a:cs typeface="Carlito"/>
              </a:rPr>
              <a:t>c</a:t>
            </a:r>
            <a:r>
              <a:rPr sz="2000" spc="-15" dirty="0">
                <a:latin typeface="Carlito"/>
                <a:cs typeface="Carlito"/>
              </a:rPr>
              <a:t>a</a:t>
            </a:r>
            <a:r>
              <a:rPr sz="2000" spc="-5" dirty="0">
                <a:latin typeface="Carlito"/>
                <a:cs typeface="Carlito"/>
              </a:rPr>
              <a:t>n</a:t>
            </a:r>
            <a:r>
              <a:rPr sz="2000" dirty="0">
                <a:latin typeface="Carlito"/>
                <a:cs typeface="Carlito"/>
              </a:rPr>
              <a:t>’t	</a:t>
            </a:r>
            <a:r>
              <a:rPr sz="2000" spc="-10" dirty="0">
                <a:latin typeface="Carlito"/>
                <a:cs typeface="Carlito"/>
              </a:rPr>
              <a:t>g</a:t>
            </a:r>
            <a:r>
              <a:rPr sz="2000" spc="-15" dirty="0">
                <a:latin typeface="Carlito"/>
                <a:cs typeface="Carlito"/>
              </a:rPr>
              <a:t>e</a:t>
            </a:r>
            <a:r>
              <a:rPr sz="2000" dirty="0">
                <a:latin typeface="Carlito"/>
                <a:cs typeface="Carlito"/>
              </a:rPr>
              <a:t>t	a</a:t>
            </a:r>
            <a:r>
              <a:rPr sz="2000" spc="-10" dirty="0">
                <a:latin typeface="Carlito"/>
                <a:cs typeface="Carlito"/>
              </a:rPr>
              <a:t>b</a:t>
            </a:r>
            <a:r>
              <a:rPr sz="2000" spc="-5" dirty="0">
                <a:latin typeface="Carlito"/>
                <a:cs typeface="Carlito"/>
              </a:rPr>
              <a:t>so</a:t>
            </a:r>
            <a:r>
              <a:rPr sz="2000" spc="-10" dirty="0">
                <a:latin typeface="Carlito"/>
                <a:cs typeface="Carlito"/>
              </a:rPr>
              <a:t>r</a:t>
            </a:r>
            <a:r>
              <a:rPr sz="2000" spc="-5" dirty="0">
                <a:latin typeface="Carlito"/>
                <a:cs typeface="Carlito"/>
              </a:rPr>
              <a:t>be</a:t>
            </a:r>
            <a:r>
              <a:rPr sz="2000" dirty="0">
                <a:latin typeface="Carlito"/>
                <a:cs typeface="Carlito"/>
              </a:rPr>
              <a:t>d	</a:t>
            </a:r>
            <a:r>
              <a:rPr sz="2000" spc="5" dirty="0">
                <a:latin typeface="Carlito"/>
                <a:cs typeface="Carlito"/>
              </a:rPr>
              <a:t>du</a:t>
            </a:r>
            <a:r>
              <a:rPr sz="2000" dirty="0">
                <a:latin typeface="Carlito"/>
                <a:cs typeface="Carlito"/>
              </a:rPr>
              <a:t>e	</a:t>
            </a:r>
            <a:r>
              <a:rPr sz="2000" spc="-25" dirty="0">
                <a:latin typeface="Carlito"/>
                <a:cs typeface="Carlito"/>
              </a:rPr>
              <a:t>t</a:t>
            </a:r>
            <a:r>
              <a:rPr sz="2000" dirty="0">
                <a:latin typeface="Carlito"/>
                <a:cs typeface="Carlito"/>
              </a:rPr>
              <a:t>o	</a:t>
            </a:r>
            <a:r>
              <a:rPr sz="2000" spc="-10" dirty="0">
                <a:latin typeface="Carlito"/>
                <a:cs typeface="Carlito"/>
              </a:rPr>
              <a:t>c</a:t>
            </a:r>
            <a:r>
              <a:rPr sz="2000" dirty="0">
                <a:latin typeface="Carlito"/>
                <a:cs typeface="Carlito"/>
              </a:rPr>
              <a:t>ell  thickness.</a:t>
            </a:r>
          </a:p>
          <a:p>
            <a:pPr marL="241300" marR="5080" indent="-228600">
              <a:lnSpc>
                <a:spcPct val="80000"/>
              </a:lnSpc>
              <a:spcBef>
                <a:spcPts val="994"/>
              </a:spcBef>
              <a:buFont typeface="Wingdings"/>
              <a:buChar char=""/>
              <a:tabLst>
                <a:tab pos="241300" algn="l"/>
                <a:tab pos="622300" algn="l"/>
                <a:tab pos="1010919" algn="l"/>
                <a:tab pos="2181225" algn="l"/>
                <a:tab pos="3721100" algn="l"/>
                <a:tab pos="4300220" algn="l"/>
                <a:tab pos="4552950" algn="l"/>
                <a:tab pos="5147310" algn="l"/>
                <a:tab pos="5501005" algn="l"/>
                <a:tab pos="6593840" algn="l"/>
                <a:tab pos="7726045" algn="l"/>
                <a:tab pos="8015605" algn="l"/>
                <a:tab pos="8404860" algn="l"/>
              </a:tabLst>
            </a:pPr>
            <a:r>
              <a:rPr sz="2000" dirty="0">
                <a:latin typeface="Carlito"/>
                <a:cs typeface="Carlito"/>
              </a:rPr>
              <a:t>Its	an	i</a:t>
            </a:r>
            <a:r>
              <a:rPr sz="2000" spc="-10" dirty="0">
                <a:latin typeface="Carlito"/>
                <a:cs typeface="Carlito"/>
              </a:rPr>
              <a:t>m</a:t>
            </a:r>
            <a:r>
              <a:rPr sz="2000" spc="-5" dirty="0">
                <a:latin typeface="Carlito"/>
                <a:cs typeface="Carlito"/>
              </a:rPr>
              <a:t>por</a:t>
            </a:r>
            <a:r>
              <a:rPr sz="2000" spc="-25" dirty="0">
                <a:latin typeface="Carlito"/>
                <a:cs typeface="Carlito"/>
              </a:rPr>
              <a:t>t</a:t>
            </a:r>
            <a:r>
              <a:rPr sz="2000" dirty="0">
                <a:latin typeface="Carlito"/>
                <a:cs typeface="Carlito"/>
              </a:rPr>
              <a:t>a</a:t>
            </a:r>
            <a:r>
              <a:rPr sz="2000" spc="-20" dirty="0">
                <a:latin typeface="Carlito"/>
                <a:cs typeface="Carlito"/>
              </a:rPr>
              <a:t>n</a:t>
            </a:r>
            <a:r>
              <a:rPr sz="2000" dirty="0">
                <a:latin typeface="Carlito"/>
                <a:cs typeface="Carlito"/>
              </a:rPr>
              <a:t>t	</a:t>
            </a:r>
            <a:r>
              <a:rPr sz="2000" spc="-10" dirty="0">
                <a:latin typeface="Carlito"/>
                <a:cs typeface="Carlito"/>
              </a:rPr>
              <a:t>c</a:t>
            </a:r>
            <a:r>
              <a:rPr sz="2000" spc="-15" dirty="0">
                <a:latin typeface="Carlito"/>
                <a:cs typeface="Carlito"/>
              </a:rPr>
              <a:t>o</a:t>
            </a:r>
            <a:r>
              <a:rPr sz="2000" spc="-5" dirty="0">
                <a:latin typeface="Carlito"/>
                <a:cs typeface="Carlito"/>
              </a:rPr>
              <a:t>nside</a:t>
            </a:r>
            <a:r>
              <a:rPr sz="2000" spc="-45" dirty="0">
                <a:latin typeface="Carlito"/>
                <a:cs typeface="Carlito"/>
              </a:rPr>
              <a:t>r</a:t>
            </a:r>
            <a:r>
              <a:rPr sz="2000" spc="-25" dirty="0">
                <a:latin typeface="Carlito"/>
                <a:cs typeface="Carlito"/>
              </a:rPr>
              <a:t>a</a:t>
            </a:r>
            <a:r>
              <a:rPr sz="2000" spc="10" dirty="0">
                <a:latin typeface="Carlito"/>
                <a:cs typeface="Carlito"/>
              </a:rPr>
              <a:t>t</a:t>
            </a:r>
            <a:r>
              <a:rPr sz="2000" dirty="0">
                <a:latin typeface="Carlito"/>
                <a:cs typeface="Carlito"/>
              </a:rPr>
              <a:t>ion	</a:t>
            </a:r>
            <a:r>
              <a:rPr sz="2000" spc="-10" dirty="0">
                <a:latin typeface="Carlito"/>
                <a:cs typeface="Carlito"/>
              </a:rPr>
              <a:t>n</a:t>
            </a:r>
            <a:r>
              <a:rPr sz="2000" spc="-15" dirty="0">
                <a:latin typeface="Carlito"/>
                <a:cs typeface="Carlito"/>
              </a:rPr>
              <a:t>o</a:t>
            </a:r>
            <a:r>
              <a:rPr sz="2000" dirty="0">
                <a:latin typeface="Carlito"/>
                <a:cs typeface="Carlito"/>
              </a:rPr>
              <a:t>w	a	</a:t>
            </a:r>
            <a:r>
              <a:rPr sz="2000" spc="-5" dirty="0">
                <a:latin typeface="Carlito"/>
                <a:cs typeface="Carlito"/>
              </a:rPr>
              <a:t>d</a:t>
            </a:r>
            <a:r>
              <a:rPr sz="2000" spc="-45" dirty="0">
                <a:latin typeface="Carlito"/>
                <a:cs typeface="Carlito"/>
              </a:rPr>
              <a:t>a</a:t>
            </a:r>
            <a:r>
              <a:rPr sz="2000" spc="-20" dirty="0">
                <a:latin typeface="Carlito"/>
                <a:cs typeface="Carlito"/>
              </a:rPr>
              <a:t>y</a:t>
            </a:r>
            <a:r>
              <a:rPr sz="2000" dirty="0">
                <a:latin typeface="Carlito"/>
                <a:cs typeface="Carlito"/>
              </a:rPr>
              <a:t>s	as	t</a:t>
            </a:r>
            <a:r>
              <a:rPr sz="2000" spc="5" dirty="0">
                <a:latin typeface="Carlito"/>
                <a:cs typeface="Carlito"/>
              </a:rPr>
              <a:t>h</a:t>
            </a:r>
            <a:r>
              <a:rPr sz="2000" dirty="0">
                <a:latin typeface="Carlito"/>
                <a:cs typeface="Carlito"/>
              </a:rPr>
              <a:t>ick</a:t>
            </a:r>
            <a:r>
              <a:rPr sz="2000" spc="5" dirty="0">
                <a:latin typeface="Carlito"/>
                <a:cs typeface="Carlito"/>
              </a:rPr>
              <a:t>n</a:t>
            </a:r>
            <a:r>
              <a:rPr sz="2000" dirty="0">
                <a:latin typeface="Carlito"/>
                <a:cs typeface="Carlito"/>
              </a:rPr>
              <a:t>ess	</a:t>
            </a:r>
            <a:r>
              <a:rPr sz="2000" spc="-30" dirty="0">
                <a:latin typeface="Carlito"/>
                <a:cs typeface="Carlito"/>
              </a:rPr>
              <a:t>r</a:t>
            </a:r>
            <a:r>
              <a:rPr sz="2000" dirty="0">
                <a:latin typeface="Carlito"/>
                <a:cs typeface="Carlito"/>
              </a:rPr>
              <a:t>edu</a:t>
            </a:r>
            <a:r>
              <a:rPr sz="2000" spc="5" dirty="0">
                <a:latin typeface="Carlito"/>
                <a:cs typeface="Carlito"/>
              </a:rPr>
              <a:t>c</a:t>
            </a:r>
            <a:r>
              <a:rPr sz="2000" dirty="0">
                <a:latin typeface="Carlito"/>
                <a:cs typeface="Carlito"/>
              </a:rPr>
              <a:t>tion	</a:t>
            </a:r>
            <a:r>
              <a:rPr sz="2000" spc="-5" dirty="0">
                <a:latin typeface="Carlito"/>
                <a:cs typeface="Carlito"/>
              </a:rPr>
              <a:t>i</a:t>
            </a:r>
            <a:r>
              <a:rPr sz="2000" dirty="0">
                <a:latin typeface="Carlito"/>
                <a:cs typeface="Carlito"/>
              </a:rPr>
              <a:t>s	an	i</a:t>
            </a:r>
            <a:r>
              <a:rPr sz="2000" spc="-10" dirty="0">
                <a:latin typeface="Carlito"/>
                <a:cs typeface="Carlito"/>
              </a:rPr>
              <a:t>m</a:t>
            </a:r>
            <a:r>
              <a:rPr sz="2000" spc="-5" dirty="0">
                <a:latin typeface="Carlito"/>
                <a:cs typeface="Carlito"/>
              </a:rPr>
              <a:t>por</a:t>
            </a:r>
            <a:r>
              <a:rPr sz="2000" spc="-25" dirty="0">
                <a:latin typeface="Carlito"/>
                <a:cs typeface="Carlito"/>
              </a:rPr>
              <a:t>t</a:t>
            </a:r>
            <a:r>
              <a:rPr sz="2000" dirty="0">
                <a:latin typeface="Carlito"/>
                <a:cs typeface="Carlito"/>
              </a:rPr>
              <a:t>a</a:t>
            </a:r>
            <a:r>
              <a:rPr sz="2000" spc="-20" dirty="0">
                <a:latin typeface="Carlito"/>
                <a:cs typeface="Carlito"/>
              </a:rPr>
              <a:t>n</a:t>
            </a:r>
            <a:r>
              <a:rPr sz="2000" dirty="0">
                <a:latin typeface="Carlito"/>
                <a:cs typeface="Carlito"/>
              </a:rPr>
              <a:t>t  </a:t>
            </a:r>
            <a:r>
              <a:rPr sz="2000" spc="-10" dirty="0">
                <a:latin typeface="Carlito"/>
                <a:cs typeface="Carlito"/>
              </a:rPr>
              <a:t>parameter </a:t>
            </a:r>
            <a:r>
              <a:rPr sz="2000" spc="-15" dirty="0">
                <a:latin typeface="Carlito"/>
                <a:cs typeface="Carlito"/>
              </a:rPr>
              <a:t>for </a:t>
            </a:r>
            <a:r>
              <a:rPr sz="2000" spc="-10" dirty="0">
                <a:latin typeface="Carlito"/>
                <a:cs typeface="Carlito"/>
              </a:rPr>
              <a:t>cost</a:t>
            </a:r>
            <a:r>
              <a:rPr sz="2000" spc="25" dirty="0">
                <a:latin typeface="Carlito"/>
                <a:cs typeface="Carlito"/>
              </a:rPr>
              <a:t> </a:t>
            </a:r>
            <a:r>
              <a:rPr sz="2000" spc="-5" dirty="0">
                <a:latin typeface="Carlito"/>
                <a:cs typeface="Carlito"/>
              </a:rPr>
              <a:t>reduction.</a:t>
            </a:r>
            <a:endParaRPr sz="2000" dirty="0">
              <a:latin typeface="Carlito"/>
              <a:cs typeface="Carlito"/>
            </a:endParaRPr>
          </a:p>
          <a:p>
            <a:pPr marL="241300" indent="-228600">
              <a:lnSpc>
                <a:spcPct val="100000"/>
              </a:lnSpc>
              <a:spcBef>
                <a:spcPts val="515"/>
              </a:spcBef>
              <a:buFont typeface="Wingdings"/>
              <a:buChar char=""/>
              <a:tabLst>
                <a:tab pos="241300" algn="l"/>
              </a:tabLst>
            </a:pPr>
            <a:r>
              <a:rPr sz="2000" spc="-5" dirty="0">
                <a:latin typeface="Carlito"/>
                <a:cs typeface="Carlito"/>
              </a:rPr>
              <a:t>It can </a:t>
            </a:r>
            <a:r>
              <a:rPr sz="2000" dirty="0">
                <a:latin typeface="Carlito"/>
                <a:cs typeface="Carlito"/>
              </a:rPr>
              <a:t>be </a:t>
            </a:r>
            <a:r>
              <a:rPr sz="2000" spc="-10" dirty="0">
                <a:latin typeface="Carlito"/>
                <a:cs typeface="Carlito"/>
              </a:rPr>
              <a:t>minimized </a:t>
            </a:r>
            <a:r>
              <a:rPr sz="2000" spc="-5" dirty="0">
                <a:latin typeface="Carlito"/>
                <a:cs typeface="Carlito"/>
              </a:rPr>
              <a:t>by </a:t>
            </a:r>
            <a:r>
              <a:rPr sz="2000" spc="-10" dirty="0">
                <a:latin typeface="Carlito"/>
                <a:cs typeface="Carlito"/>
              </a:rPr>
              <a:t>having appropriate </a:t>
            </a:r>
            <a:r>
              <a:rPr sz="2000" spc="-5" dirty="0">
                <a:latin typeface="Carlito"/>
                <a:cs typeface="Carlito"/>
              </a:rPr>
              <a:t>light trapping</a:t>
            </a:r>
            <a:r>
              <a:rPr sz="2000" spc="5" dirty="0">
                <a:latin typeface="Carlito"/>
                <a:cs typeface="Carlito"/>
              </a:rPr>
              <a:t> </a:t>
            </a:r>
            <a:r>
              <a:rPr sz="2000" spc="-5" dirty="0">
                <a:latin typeface="Carlito"/>
                <a:cs typeface="Carlito"/>
              </a:rPr>
              <a:t>schemes.</a:t>
            </a:r>
            <a:endParaRPr sz="2000" dirty="0">
              <a:latin typeface="Carlito"/>
              <a:cs typeface="Carlito"/>
            </a:endParaRPr>
          </a:p>
        </p:txBody>
      </p:sp>
    </p:spTree>
    <p:extLst>
      <p:ext uri="{BB962C8B-B14F-4D97-AF65-F5344CB8AC3E}">
        <p14:creationId xmlns:p14="http://schemas.microsoft.com/office/powerpoint/2010/main" val="620263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841" y="587139"/>
            <a:ext cx="4212590" cy="574040"/>
          </a:xfrm>
          <a:prstGeom prst="rect">
            <a:avLst/>
          </a:prstGeom>
        </p:spPr>
        <p:txBody>
          <a:bodyPr vert="horz" wrap="square" lIns="0" tIns="12700" rIns="0" bIns="0" rtlCol="0">
            <a:spAutoFit/>
          </a:bodyPr>
          <a:lstStyle/>
          <a:p>
            <a:pPr marL="12700">
              <a:lnSpc>
                <a:spcPct val="100000"/>
              </a:lnSpc>
              <a:spcBef>
                <a:spcPts val="100"/>
              </a:spcBef>
            </a:pPr>
            <a:r>
              <a:rPr sz="3600" b="0" spc="-40" dirty="0">
                <a:latin typeface="Trebuchet MS"/>
                <a:cs typeface="Trebuchet MS"/>
              </a:rPr>
              <a:t>Technological</a:t>
            </a:r>
            <a:r>
              <a:rPr sz="3600" b="0" spc="-45" dirty="0">
                <a:latin typeface="Trebuchet MS"/>
                <a:cs typeface="Trebuchet MS"/>
              </a:rPr>
              <a:t> </a:t>
            </a:r>
            <a:r>
              <a:rPr sz="3600" b="0" spc="-10" dirty="0">
                <a:latin typeface="Trebuchet MS"/>
                <a:cs typeface="Trebuchet MS"/>
              </a:rPr>
              <a:t>Losses</a:t>
            </a:r>
            <a:endParaRPr sz="3600" dirty="0">
              <a:latin typeface="Trebuchet MS"/>
              <a:cs typeface="Trebuchet MS"/>
            </a:endParaRPr>
          </a:p>
        </p:txBody>
      </p:sp>
      <p:sp>
        <p:nvSpPr>
          <p:cNvPr id="3" name="object 3"/>
          <p:cNvSpPr txBox="1"/>
          <p:nvPr/>
        </p:nvSpPr>
        <p:spPr>
          <a:xfrm>
            <a:off x="1712642" y="1379269"/>
            <a:ext cx="8382634" cy="4910319"/>
          </a:xfrm>
          <a:prstGeom prst="rect">
            <a:avLst/>
          </a:prstGeom>
        </p:spPr>
        <p:txBody>
          <a:bodyPr vert="horz" wrap="square" lIns="0" tIns="107950" rIns="0" bIns="0" rtlCol="0">
            <a:spAutoFit/>
          </a:bodyPr>
          <a:lstStyle/>
          <a:p>
            <a:pPr marL="12700">
              <a:lnSpc>
                <a:spcPct val="100000"/>
              </a:lnSpc>
              <a:spcBef>
                <a:spcPts val="850"/>
              </a:spcBef>
            </a:pPr>
            <a:r>
              <a:rPr sz="2000" b="1" dirty="0">
                <a:latin typeface="Carlito"/>
                <a:cs typeface="Carlito"/>
              </a:rPr>
              <a:t>(3) Loss </a:t>
            </a:r>
            <a:r>
              <a:rPr sz="2000" b="1" spc="-5" dirty="0">
                <a:latin typeface="Carlito"/>
                <a:cs typeface="Carlito"/>
              </a:rPr>
              <a:t>Due </a:t>
            </a:r>
            <a:r>
              <a:rPr sz="2000" b="1" spc="-10" dirty="0">
                <a:latin typeface="Carlito"/>
                <a:cs typeface="Carlito"/>
              </a:rPr>
              <a:t>to Metal</a:t>
            </a:r>
            <a:r>
              <a:rPr sz="2000" b="1" spc="-45" dirty="0">
                <a:latin typeface="Carlito"/>
                <a:cs typeface="Carlito"/>
              </a:rPr>
              <a:t> </a:t>
            </a:r>
            <a:r>
              <a:rPr sz="2000" b="1" spc="-15" dirty="0">
                <a:latin typeface="Carlito"/>
                <a:cs typeface="Carlito"/>
              </a:rPr>
              <a:t>Coverage:</a:t>
            </a:r>
            <a:endParaRPr sz="2000">
              <a:latin typeface="Carlito"/>
              <a:cs typeface="Carlito"/>
            </a:endParaRPr>
          </a:p>
          <a:p>
            <a:pPr marL="241300" indent="-228600">
              <a:lnSpc>
                <a:spcPct val="100000"/>
              </a:lnSpc>
              <a:spcBef>
                <a:spcPts val="755"/>
              </a:spcBef>
              <a:buFont typeface="Wingdings"/>
              <a:buChar char=""/>
              <a:tabLst>
                <a:tab pos="241300" algn="l"/>
              </a:tabLst>
            </a:pPr>
            <a:r>
              <a:rPr sz="2000" spc="-5" dirty="0">
                <a:latin typeface="Carlito"/>
                <a:cs typeface="Carlito"/>
              </a:rPr>
              <a:t>The </a:t>
            </a:r>
            <a:r>
              <a:rPr sz="2000" spc="-10" dirty="0">
                <a:latin typeface="Carlito"/>
                <a:cs typeface="Carlito"/>
              </a:rPr>
              <a:t>contact to </a:t>
            </a:r>
            <a:r>
              <a:rPr sz="2000" dirty="0">
                <a:latin typeface="Carlito"/>
                <a:cs typeface="Carlito"/>
              </a:rPr>
              <a:t>the </a:t>
            </a:r>
            <a:r>
              <a:rPr sz="2000" spc="-15" dirty="0">
                <a:latin typeface="Carlito"/>
                <a:cs typeface="Carlito"/>
              </a:rPr>
              <a:t>front </a:t>
            </a:r>
            <a:r>
              <a:rPr sz="2000" spc="-5" dirty="0">
                <a:latin typeface="Carlito"/>
                <a:cs typeface="Carlito"/>
              </a:rPr>
              <a:t>side </a:t>
            </a:r>
            <a:r>
              <a:rPr sz="2000" dirty="0">
                <a:latin typeface="Carlito"/>
                <a:cs typeface="Carlito"/>
              </a:rPr>
              <a:t>of cell is made in the </a:t>
            </a:r>
            <a:r>
              <a:rPr sz="2000" spc="-10" dirty="0">
                <a:latin typeface="Carlito"/>
                <a:cs typeface="Carlito"/>
              </a:rPr>
              <a:t>form </a:t>
            </a:r>
            <a:r>
              <a:rPr sz="2000" dirty="0">
                <a:latin typeface="Carlito"/>
                <a:cs typeface="Carlito"/>
              </a:rPr>
              <a:t>of </a:t>
            </a:r>
            <a:r>
              <a:rPr sz="2000" spc="-10" dirty="0">
                <a:latin typeface="Carlito"/>
                <a:cs typeface="Carlito"/>
              </a:rPr>
              <a:t>fingers </a:t>
            </a:r>
            <a:r>
              <a:rPr sz="2000" dirty="0">
                <a:latin typeface="Carlito"/>
                <a:cs typeface="Carlito"/>
              </a:rPr>
              <a:t>and </a:t>
            </a:r>
            <a:r>
              <a:rPr sz="2000" spc="-5" dirty="0">
                <a:latin typeface="Carlito"/>
                <a:cs typeface="Carlito"/>
              </a:rPr>
              <a:t>bus</a:t>
            </a:r>
            <a:r>
              <a:rPr sz="2000" spc="-20" dirty="0">
                <a:latin typeface="Carlito"/>
                <a:cs typeface="Carlito"/>
              </a:rPr>
              <a:t> </a:t>
            </a:r>
            <a:r>
              <a:rPr sz="2000" spc="-10" dirty="0">
                <a:latin typeface="Carlito"/>
                <a:cs typeface="Carlito"/>
              </a:rPr>
              <a:t>bars.</a:t>
            </a:r>
            <a:endParaRPr sz="2000" dirty="0">
              <a:latin typeface="Carlito"/>
              <a:cs typeface="Carlito"/>
            </a:endParaRPr>
          </a:p>
          <a:p>
            <a:pPr marL="241300" indent="-228600">
              <a:lnSpc>
                <a:spcPct val="100000"/>
              </a:lnSpc>
              <a:spcBef>
                <a:spcPts val="770"/>
              </a:spcBef>
              <a:buFont typeface="Wingdings"/>
              <a:buChar char=""/>
              <a:tabLst>
                <a:tab pos="241300" algn="l"/>
              </a:tabLst>
            </a:pPr>
            <a:r>
              <a:rPr sz="2000" spc="-5" dirty="0">
                <a:latin typeface="Carlito"/>
                <a:cs typeface="Carlito"/>
              </a:rPr>
              <a:t>This </a:t>
            </a:r>
            <a:r>
              <a:rPr sz="2000" spc="-10" dirty="0">
                <a:latin typeface="Carlito"/>
                <a:cs typeface="Carlito"/>
              </a:rPr>
              <a:t>metal contact shadows </a:t>
            </a:r>
            <a:r>
              <a:rPr sz="2000" spc="-5" dirty="0">
                <a:latin typeface="Carlito"/>
                <a:cs typeface="Carlito"/>
              </a:rPr>
              <a:t>some light </a:t>
            </a:r>
            <a:r>
              <a:rPr sz="2000" dirty="0">
                <a:latin typeface="Carlito"/>
                <a:cs typeface="Carlito"/>
              </a:rPr>
              <a:t>which </a:t>
            </a:r>
            <a:r>
              <a:rPr sz="2000" spc="-5" dirty="0">
                <a:latin typeface="Carlito"/>
                <a:cs typeface="Carlito"/>
              </a:rPr>
              <a:t>can be </a:t>
            </a:r>
            <a:r>
              <a:rPr sz="2000" dirty="0">
                <a:latin typeface="Carlito"/>
                <a:cs typeface="Carlito"/>
              </a:rPr>
              <a:t>up </a:t>
            </a:r>
            <a:r>
              <a:rPr sz="2000" spc="-15" dirty="0">
                <a:latin typeface="Carlito"/>
                <a:cs typeface="Carlito"/>
              </a:rPr>
              <a:t>to </a:t>
            </a:r>
            <a:r>
              <a:rPr sz="2000" dirty="0">
                <a:latin typeface="Carlito"/>
                <a:cs typeface="Carlito"/>
              </a:rPr>
              <a:t>10</a:t>
            </a:r>
            <a:r>
              <a:rPr sz="2000" spc="5" dirty="0">
                <a:latin typeface="Carlito"/>
                <a:cs typeface="Carlito"/>
              </a:rPr>
              <a:t> </a:t>
            </a:r>
            <a:r>
              <a:rPr sz="2000" dirty="0">
                <a:latin typeface="Carlito"/>
                <a:cs typeface="Carlito"/>
              </a:rPr>
              <a:t>%.</a:t>
            </a:r>
          </a:p>
          <a:p>
            <a:pPr marL="241300" indent="-228600">
              <a:lnSpc>
                <a:spcPct val="100000"/>
              </a:lnSpc>
              <a:spcBef>
                <a:spcPts val="755"/>
              </a:spcBef>
              <a:buFont typeface="Wingdings"/>
              <a:buChar char=""/>
              <a:tabLst>
                <a:tab pos="241300" algn="l"/>
              </a:tabLst>
            </a:pPr>
            <a:r>
              <a:rPr sz="2000" dirty="0">
                <a:latin typeface="Carlito"/>
                <a:cs typeface="Carlito"/>
              </a:rPr>
              <a:t>It </a:t>
            </a:r>
            <a:r>
              <a:rPr sz="2000" spc="-5" dirty="0">
                <a:latin typeface="Carlito"/>
                <a:cs typeface="Carlito"/>
              </a:rPr>
              <a:t>can be </a:t>
            </a:r>
            <a:r>
              <a:rPr sz="2000" spc="-10" dirty="0">
                <a:latin typeface="Carlito"/>
                <a:cs typeface="Carlito"/>
              </a:rPr>
              <a:t>minimized </a:t>
            </a:r>
            <a:r>
              <a:rPr sz="2000" spc="-5" dirty="0">
                <a:latin typeface="Carlito"/>
                <a:cs typeface="Carlito"/>
              </a:rPr>
              <a:t>by using </a:t>
            </a:r>
            <a:r>
              <a:rPr sz="2000" dirty="0">
                <a:latin typeface="Carlito"/>
                <a:cs typeface="Carlito"/>
              </a:rPr>
              <a:t>back </a:t>
            </a:r>
            <a:r>
              <a:rPr sz="2000" spc="-10" dirty="0">
                <a:latin typeface="Carlito"/>
                <a:cs typeface="Carlito"/>
              </a:rPr>
              <a:t>contact </a:t>
            </a:r>
            <a:r>
              <a:rPr sz="2000" spc="-5" dirty="0">
                <a:latin typeface="Carlito"/>
                <a:cs typeface="Carlito"/>
              </a:rPr>
              <a:t>solar </a:t>
            </a:r>
            <a:r>
              <a:rPr sz="2000" dirty="0">
                <a:latin typeface="Carlito"/>
                <a:cs typeface="Carlito"/>
              </a:rPr>
              <a:t>cell </a:t>
            </a:r>
            <a:r>
              <a:rPr sz="2000" spc="-5" dirty="0">
                <a:latin typeface="Carlito"/>
                <a:cs typeface="Carlito"/>
              </a:rPr>
              <a:t>or </a:t>
            </a:r>
            <a:r>
              <a:rPr sz="2000" spc="-10" dirty="0">
                <a:latin typeface="Carlito"/>
                <a:cs typeface="Carlito"/>
              </a:rPr>
              <a:t>transparent</a:t>
            </a:r>
            <a:r>
              <a:rPr sz="2000" spc="55" dirty="0">
                <a:latin typeface="Carlito"/>
                <a:cs typeface="Carlito"/>
              </a:rPr>
              <a:t> </a:t>
            </a:r>
            <a:r>
              <a:rPr sz="2000" spc="-10" dirty="0">
                <a:latin typeface="Carlito"/>
                <a:cs typeface="Carlito"/>
              </a:rPr>
              <a:t>contact.</a:t>
            </a:r>
            <a:endParaRPr sz="2000" dirty="0">
              <a:latin typeface="Carlito"/>
              <a:cs typeface="Carlito"/>
            </a:endParaRPr>
          </a:p>
          <a:p>
            <a:pPr>
              <a:lnSpc>
                <a:spcPct val="100000"/>
              </a:lnSpc>
              <a:spcBef>
                <a:spcPts val="20"/>
              </a:spcBef>
            </a:pPr>
            <a:endParaRPr sz="3200" dirty="0">
              <a:latin typeface="Carlito"/>
              <a:cs typeface="Carlito"/>
            </a:endParaRPr>
          </a:p>
          <a:p>
            <a:pPr marL="12700">
              <a:lnSpc>
                <a:spcPct val="100000"/>
              </a:lnSpc>
            </a:pPr>
            <a:r>
              <a:rPr sz="2000" b="1" dirty="0">
                <a:latin typeface="Carlito"/>
                <a:cs typeface="Carlito"/>
              </a:rPr>
              <a:t>(4) </a:t>
            </a:r>
            <a:r>
              <a:rPr sz="2000" b="1" spc="-5" dirty="0">
                <a:latin typeface="Carlito"/>
                <a:cs typeface="Carlito"/>
              </a:rPr>
              <a:t>Recombination</a:t>
            </a:r>
            <a:r>
              <a:rPr sz="2000" b="1" spc="-55" dirty="0">
                <a:latin typeface="Carlito"/>
                <a:cs typeface="Carlito"/>
              </a:rPr>
              <a:t> </a:t>
            </a:r>
            <a:r>
              <a:rPr sz="2000" b="1" dirty="0">
                <a:latin typeface="Carlito"/>
                <a:cs typeface="Carlito"/>
              </a:rPr>
              <a:t>Losses:</a:t>
            </a:r>
            <a:endParaRPr sz="2000" dirty="0">
              <a:latin typeface="Carlito"/>
              <a:cs typeface="Carlito"/>
            </a:endParaRPr>
          </a:p>
          <a:p>
            <a:pPr marL="241300" indent="-228600">
              <a:lnSpc>
                <a:spcPct val="100000"/>
              </a:lnSpc>
              <a:spcBef>
                <a:spcPts val="760"/>
              </a:spcBef>
              <a:buFont typeface="Wingdings"/>
              <a:buChar char=""/>
              <a:tabLst>
                <a:tab pos="241300" algn="l"/>
              </a:tabLst>
            </a:pPr>
            <a:r>
              <a:rPr sz="2000" dirty="0">
                <a:latin typeface="Carlito"/>
                <a:cs typeface="Carlito"/>
              </a:rPr>
              <a:t>Not all the </a:t>
            </a:r>
            <a:r>
              <a:rPr sz="2000" spc="-10" dirty="0">
                <a:latin typeface="Carlito"/>
                <a:cs typeface="Carlito"/>
              </a:rPr>
              <a:t>generated </a:t>
            </a:r>
            <a:r>
              <a:rPr sz="2000" spc="-5" dirty="0">
                <a:latin typeface="Carlito"/>
                <a:cs typeface="Carlito"/>
              </a:rPr>
              <a:t>e-h </a:t>
            </a:r>
            <a:r>
              <a:rPr sz="2000" spc="-15" dirty="0">
                <a:latin typeface="Carlito"/>
                <a:cs typeface="Carlito"/>
              </a:rPr>
              <a:t>pairs </a:t>
            </a:r>
            <a:r>
              <a:rPr sz="2000" spc="-10" dirty="0">
                <a:latin typeface="Carlito"/>
                <a:cs typeface="Carlito"/>
              </a:rPr>
              <a:t>contribute </a:t>
            </a:r>
            <a:r>
              <a:rPr sz="2000" spc="-15" dirty="0">
                <a:latin typeface="Carlito"/>
                <a:cs typeface="Carlito"/>
              </a:rPr>
              <a:t>to </a:t>
            </a:r>
            <a:r>
              <a:rPr sz="2000" dirty="0">
                <a:latin typeface="Carlito"/>
                <a:cs typeface="Carlito"/>
              </a:rPr>
              <a:t>the </a:t>
            </a:r>
            <a:r>
              <a:rPr sz="2000" spc="-5" dirty="0">
                <a:latin typeface="Carlito"/>
                <a:cs typeface="Carlito"/>
              </a:rPr>
              <a:t>solar </a:t>
            </a:r>
            <a:r>
              <a:rPr sz="2000" dirty="0">
                <a:latin typeface="Carlito"/>
                <a:cs typeface="Carlito"/>
              </a:rPr>
              <a:t>cell </a:t>
            </a:r>
            <a:r>
              <a:rPr sz="2000" spc="-10" dirty="0">
                <a:latin typeface="Carlito"/>
                <a:cs typeface="Carlito"/>
              </a:rPr>
              <a:t>current </a:t>
            </a:r>
            <a:r>
              <a:rPr sz="2000" dirty="0">
                <a:latin typeface="Carlito"/>
                <a:cs typeface="Carlito"/>
              </a:rPr>
              <a:t>&amp;</a:t>
            </a:r>
            <a:r>
              <a:rPr sz="2000" spc="75" dirty="0">
                <a:latin typeface="Carlito"/>
                <a:cs typeface="Carlito"/>
              </a:rPr>
              <a:t> </a:t>
            </a:r>
            <a:r>
              <a:rPr sz="2000" spc="-10" dirty="0">
                <a:latin typeface="Carlito"/>
                <a:cs typeface="Carlito"/>
              </a:rPr>
              <a:t>voltage.</a:t>
            </a:r>
            <a:endParaRPr sz="2000" dirty="0">
              <a:latin typeface="Carlito"/>
              <a:cs typeface="Carlito"/>
            </a:endParaRPr>
          </a:p>
          <a:p>
            <a:pPr marL="241300" indent="-228600">
              <a:lnSpc>
                <a:spcPct val="100000"/>
              </a:lnSpc>
              <a:spcBef>
                <a:spcPts val="755"/>
              </a:spcBef>
              <a:buFont typeface="Wingdings"/>
              <a:buChar char=""/>
              <a:tabLst>
                <a:tab pos="241300" algn="l"/>
              </a:tabLst>
            </a:pPr>
            <a:r>
              <a:rPr sz="2000" spc="-10" dirty="0">
                <a:latin typeface="Carlito"/>
                <a:cs typeface="Carlito"/>
              </a:rPr>
              <a:t>Recombination </a:t>
            </a:r>
            <a:r>
              <a:rPr sz="2000" spc="-5" dirty="0">
                <a:latin typeface="Carlito"/>
                <a:cs typeface="Carlito"/>
              </a:rPr>
              <a:t>could occur </a:t>
            </a:r>
            <a:r>
              <a:rPr sz="2000" dirty="0">
                <a:latin typeface="Carlito"/>
                <a:cs typeface="Carlito"/>
              </a:rPr>
              <a:t>in the bulk </a:t>
            </a:r>
            <a:r>
              <a:rPr sz="2000" spc="-5" dirty="0">
                <a:latin typeface="Carlito"/>
                <a:cs typeface="Carlito"/>
              </a:rPr>
              <a:t>of </a:t>
            </a:r>
            <a:r>
              <a:rPr sz="2000" dirty="0">
                <a:latin typeface="Carlito"/>
                <a:cs typeface="Carlito"/>
              </a:rPr>
              <a:t>the </a:t>
            </a:r>
            <a:r>
              <a:rPr sz="2000" spc="-10" dirty="0">
                <a:latin typeface="Carlito"/>
                <a:cs typeface="Carlito"/>
              </a:rPr>
              <a:t>material </a:t>
            </a:r>
            <a:r>
              <a:rPr sz="2000" spc="-5" dirty="0">
                <a:latin typeface="Carlito"/>
                <a:cs typeface="Carlito"/>
              </a:rPr>
              <a:t>or </a:t>
            </a:r>
            <a:r>
              <a:rPr sz="2000" spc="-15" dirty="0">
                <a:latin typeface="Carlito"/>
                <a:cs typeface="Carlito"/>
              </a:rPr>
              <a:t>at </a:t>
            </a:r>
            <a:r>
              <a:rPr sz="2000" dirty="0">
                <a:latin typeface="Carlito"/>
                <a:cs typeface="Carlito"/>
              </a:rPr>
              <a:t>the</a:t>
            </a:r>
            <a:r>
              <a:rPr sz="2000" spc="25" dirty="0">
                <a:latin typeface="Carlito"/>
                <a:cs typeface="Carlito"/>
              </a:rPr>
              <a:t> </a:t>
            </a:r>
            <a:r>
              <a:rPr sz="2000" spc="-10" dirty="0">
                <a:latin typeface="Carlito"/>
                <a:cs typeface="Carlito"/>
              </a:rPr>
              <a:t>surface.</a:t>
            </a:r>
            <a:endParaRPr sz="2000" dirty="0">
              <a:latin typeface="Carlito"/>
              <a:cs typeface="Carlito"/>
            </a:endParaRPr>
          </a:p>
          <a:p>
            <a:pPr marL="241300" indent="-228600">
              <a:lnSpc>
                <a:spcPct val="100000"/>
              </a:lnSpc>
              <a:spcBef>
                <a:spcPts val="770"/>
              </a:spcBef>
              <a:buFont typeface="Wingdings"/>
              <a:buChar char=""/>
              <a:tabLst>
                <a:tab pos="241300" algn="l"/>
              </a:tabLst>
            </a:pPr>
            <a:r>
              <a:rPr sz="2000" dirty="0">
                <a:latin typeface="Carlito"/>
                <a:cs typeface="Carlito"/>
              </a:rPr>
              <a:t>It </a:t>
            </a:r>
            <a:r>
              <a:rPr sz="2000" spc="-5" dirty="0">
                <a:latin typeface="Carlito"/>
                <a:cs typeface="Carlito"/>
              </a:rPr>
              <a:t>can be </a:t>
            </a:r>
            <a:r>
              <a:rPr sz="2000" spc="-10" dirty="0">
                <a:latin typeface="Carlito"/>
                <a:cs typeface="Carlito"/>
              </a:rPr>
              <a:t>minimized </a:t>
            </a:r>
            <a:r>
              <a:rPr sz="2000" spc="-5" dirty="0">
                <a:latin typeface="Carlito"/>
                <a:cs typeface="Carlito"/>
              </a:rPr>
              <a:t>by </a:t>
            </a:r>
            <a:r>
              <a:rPr sz="2000" spc="-10" dirty="0">
                <a:latin typeface="Carlito"/>
                <a:cs typeface="Carlito"/>
              </a:rPr>
              <a:t>appropriate surface </a:t>
            </a:r>
            <a:r>
              <a:rPr sz="2000" dirty="0">
                <a:latin typeface="Carlito"/>
                <a:cs typeface="Carlito"/>
              </a:rPr>
              <a:t>&amp; bulk </a:t>
            </a:r>
            <a:r>
              <a:rPr sz="2000" spc="-10" dirty="0">
                <a:latin typeface="Carlito"/>
                <a:cs typeface="Carlito"/>
              </a:rPr>
              <a:t>passivation </a:t>
            </a:r>
            <a:r>
              <a:rPr sz="2000" spc="-5" dirty="0">
                <a:latin typeface="Carlito"/>
                <a:cs typeface="Carlito"/>
              </a:rPr>
              <a:t>techniques</a:t>
            </a:r>
            <a:r>
              <a:rPr sz="2000" spc="70" dirty="0">
                <a:latin typeface="Carlito"/>
                <a:cs typeface="Carlito"/>
              </a:rPr>
              <a:t> </a:t>
            </a:r>
            <a:r>
              <a:rPr sz="2000" dirty="0">
                <a:latin typeface="Carlito"/>
                <a:cs typeface="Carlito"/>
              </a:rPr>
              <a:t>.</a:t>
            </a:r>
          </a:p>
        </p:txBody>
      </p:sp>
    </p:spTree>
    <p:extLst>
      <p:ext uri="{BB962C8B-B14F-4D97-AF65-F5344CB8AC3E}">
        <p14:creationId xmlns:p14="http://schemas.microsoft.com/office/powerpoint/2010/main" val="1191263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Cell Design</a:t>
            </a:r>
            <a:endParaRPr lang="en-US" dirty="0"/>
          </a:p>
        </p:txBody>
      </p:sp>
      <p:sp>
        <p:nvSpPr>
          <p:cNvPr id="3" name="Content Placeholder 2"/>
          <p:cNvSpPr>
            <a:spLocks noGrp="1"/>
          </p:cNvSpPr>
          <p:nvPr>
            <p:ph idx="1"/>
          </p:nvPr>
        </p:nvSpPr>
        <p:spPr>
          <a:xfrm>
            <a:off x="680321" y="2336872"/>
            <a:ext cx="10796976" cy="4190051"/>
          </a:xfrm>
        </p:spPr>
        <p:txBody>
          <a:bodyPr>
            <a:normAutofit lnSpcReduction="10000"/>
          </a:bodyPr>
          <a:lstStyle/>
          <a:p>
            <a:pPr algn="just"/>
            <a:r>
              <a:rPr lang="en-US" sz="2000" dirty="0" smtClean="0">
                <a:latin typeface="Calibri" panose="020F0502020204030204" pitchFamily="34" charset="0"/>
              </a:rPr>
              <a:t>A solar cell must perform the following 3 functions as efficiently as possible</a:t>
            </a:r>
          </a:p>
          <a:p>
            <a:pPr marL="914400" lvl="1" indent="-457200" algn="just">
              <a:buFont typeface="+mj-lt"/>
              <a:buAutoNum type="alphaLcParenR"/>
            </a:pPr>
            <a:r>
              <a:rPr lang="en-US" dirty="0">
                <a:latin typeface="Calibri" panose="020F0502020204030204" pitchFamily="34" charset="0"/>
              </a:rPr>
              <a:t>Absorption of light</a:t>
            </a:r>
          </a:p>
          <a:p>
            <a:pPr marL="914400" lvl="1" indent="-457200" algn="just">
              <a:buFont typeface="+mj-lt"/>
              <a:buAutoNum type="alphaLcParenR"/>
            </a:pPr>
            <a:r>
              <a:rPr lang="en-US" dirty="0">
                <a:latin typeface="Calibri" panose="020F0502020204030204" pitchFamily="34" charset="0"/>
              </a:rPr>
              <a:t>Separation of generated charge carriers &amp;</a:t>
            </a:r>
          </a:p>
          <a:p>
            <a:pPr marL="914400" lvl="1" indent="-457200" algn="just">
              <a:buFont typeface="+mj-lt"/>
              <a:buAutoNum type="alphaLcParenR"/>
            </a:pPr>
            <a:r>
              <a:rPr lang="en-US" dirty="0">
                <a:latin typeface="Calibri" panose="020F0502020204030204" pitchFamily="34" charset="0"/>
              </a:rPr>
              <a:t>Transport of separated charge carriers to external load without resistive losses. </a:t>
            </a:r>
          </a:p>
          <a:p>
            <a:pPr marL="0" indent="0" algn="just">
              <a:buNone/>
            </a:pPr>
            <a:endParaRPr lang="en-US" sz="2000" dirty="0" smtClean="0">
              <a:latin typeface="Calibri" panose="020F0502020204030204" pitchFamily="34" charset="0"/>
            </a:endParaRPr>
          </a:p>
          <a:p>
            <a:pPr algn="just"/>
            <a:r>
              <a:rPr lang="en-US" sz="2000" dirty="0" smtClean="0">
                <a:latin typeface="Calibri" panose="020F0502020204030204" pitchFamily="34" charset="0"/>
              </a:rPr>
              <a:t>Solar cell of a given material must be designed to maximize the light to electricity conversion efficiency.</a:t>
            </a:r>
          </a:p>
          <a:p>
            <a:pPr algn="just"/>
            <a:r>
              <a:rPr lang="en-US" sz="2000" dirty="0" smtClean="0">
                <a:latin typeface="Calibri" panose="020F0502020204030204" pitchFamily="34" charset="0"/>
              </a:rPr>
              <a:t>This in turn requires optimization of solar cell parameters </a:t>
            </a:r>
            <a:r>
              <a:rPr lang="en-US" sz="2000" dirty="0" err="1" smtClean="0">
                <a:latin typeface="Calibri" panose="020F0502020204030204" pitchFamily="34" charset="0"/>
              </a:rPr>
              <a:t>I</a:t>
            </a:r>
            <a:r>
              <a:rPr lang="en-US" sz="2000" baseline="-25000" dirty="0" err="1" smtClean="0">
                <a:latin typeface="Calibri" panose="020F0502020204030204" pitchFamily="34" charset="0"/>
              </a:rPr>
              <a:t>sc</a:t>
            </a:r>
            <a:r>
              <a:rPr lang="en-US" sz="2000" dirty="0" smtClean="0">
                <a:latin typeface="Calibri" panose="020F0502020204030204" pitchFamily="34" charset="0"/>
              </a:rPr>
              <a:t>, </a:t>
            </a:r>
            <a:r>
              <a:rPr lang="en-US" sz="2000" dirty="0" err="1" smtClean="0">
                <a:latin typeface="Calibri" panose="020F0502020204030204" pitchFamily="34" charset="0"/>
              </a:rPr>
              <a:t>V</a:t>
            </a:r>
            <a:r>
              <a:rPr lang="en-US" sz="2000" baseline="-25000" dirty="0" err="1" smtClean="0">
                <a:latin typeface="Calibri" panose="020F0502020204030204" pitchFamily="34" charset="0"/>
              </a:rPr>
              <a:t>oc</a:t>
            </a:r>
            <a:r>
              <a:rPr lang="en-US" sz="2000" dirty="0" smtClean="0">
                <a:latin typeface="Calibri" panose="020F0502020204030204" pitchFamily="34" charset="0"/>
              </a:rPr>
              <a:t> &amp; FF such that higher values of each of these are obtained to get high cell efficiency.</a:t>
            </a:r>
          </a:p>
          <a:p>
            <a:pPr algn="just"/>
            <a:r>
              <a:rPr lang="en-US" sz="2000" dirty="0" smtClean="0">
                <a:latin typeface="Calibri" panose="020F0502020204030204" pitchFamily="34" charset="0"/>
              </a:rPr>
              <a:t>The cell efficiency is written as 		</a:t>
            </a:r>
          </a:p>
          <a:p>
            <a:pPr marL="0" indent="0" algn="ctr">
              <a:buNone/>
            </a:pPr>
            <a:r>
              <a:rPr lang="el-GR" b="1" dirty="0" smtClean="0">
                <a:solidFill>
                  <a:schemeClr val="tx1"/>
                </a:solidFill>
                <a:latin typeface="Calibri" panose="020F0502020204030204" pitchFamily="34" charset="0"/>
              </a:rPr>
              <a:t>η</a:t>
            </a:r>
            <a:r>
              <a:rPr lang="en-US" b="1" dirty="0" smtClean="0">
                <a:solidFill>
                  <a:schemeClr val="tx1"/>
                </a:solidFill>
                <a:latin typeface="Calibri" panose="020F0502020204030204" pitchFamily="34" charset="0"/>
              </a:rPr>
              <a:t> = </a:t>
            </a:r>
            <a:r>
              <a:rPr lang="en-US" b="1" dirty="0" err="1" smtClean="0">
                <a:solidFill>
                  <a:schemeClr val="tx1"/>
                </a:solidFill>
                <a:latin typeface="Calibri" panose="020F0502020204030204" pitchFamily="34" charset="0"/>
              </a:rPr>
              <a:t>I</a:t>
            </a:r>
            <a:r>
              <a:rPr lang="en-US" b="1" baseline="-25000" dirty="0" err="1" smtClean="0">
                <a:solidFill>
                  <a:schemeClr val="tx1"/>
                </a:solidFill>
                <a:latin typeface="Calibri" panose="020F0502020204030204" pitchFamily="34" charset="0"/>
              </a:rPr>
              <a:t>sc</a:t>
            </a:r>
            <a:r>
              <a:rPr lang="en-US" b="1" dirty="0" smtClean="0">
                <a:solidFill>
                  <a:schemeClr val="tx1"/>
                </a:solidFill>
                <a:latin typeface="Calibri" panose="020F0502020204030204" pitchFamily="34" charset="0"/>
              </a:rPr>
              <a:t> </a:t>
            </a:r>
            <a:r>
              <a:rPr lang="en-US" b="1" dirty="0" err="1" smtClean="0">
                <a:solidFill>
                  <a:schemeClr val="tx1"/>
                </a:solidFill>
                <a:latin typeface="Calibri" panose="020F0502020204030204" pitchFamily="34" charset="0"/>
              </a:rPr>
              <a:t>V</a:t>
            </a:r>
            <a:r>
              <a:rPr lang="en-US" b="1" baseline="-25000" dirty="0" err="1" smtClean="0">
                <a:solidFill>
                  <a:schemeClr val="tx1"/>
                </a:solidFill>
                <a:latin typeface="Calibri" panose="020F0502020204030204" pitchFamily="34" charset="0"/>
              </a:rPr>
              <a:t>oc</a:t>
            </a:r>
            <a:r>
              <a:rPr lang="en-US" b="1" dirty="0" smtClean="0">
                <a:solidFill>
                  <a:schemeClr val="tx1"/>
                </a:solidFill>
                <a:latin typeface="Calibri" panose="020F0502020204030204" pitchFamily="34" charset="0"/>
              </a:rPr>
              <a:t> FF/P</a:t>
            </a:r>
            <a:r>
              <a:rPr lang="en-US" b="1" baseline="-25000" dirty="0" smtClean="0">
                <a:solidFill>
                  <a:schemeClr val="tx1"/>
                </a:solidFill>
                <a:latin typeface="Calibri" panose="020F0502020204030204" pitchFamily="34" charset="0"/>
              </a:rPr>
              <a:t>in</a:t>
            </a:r>
            <a:r>
              <a:rPr lang="en-US" b="1" dirty="0" smtClean="0">
                <a:solidFill>
                  <a:schemeClr val="tx1"/>
                </a:solidFill>
                <a:latin typeface="Calibri" panose="020F0502020204030204" pitchFamily="34" charset="0"/>
              </a:rPr>
              <a:t> </a:t>
            </a:r>
            <a:endParaRPr lang="en-US" b="1" dirty="0">
              <a:solidFill>
                <a:schemeClr val="tx1"/>
              </a:solidFill>
              <a:latin typeface="Calibri" panose="020F0502020204030204" pitchFamily="34" charset="0"/>
            </a:endParaRPr>
          </a:p>
          <a:p>
            <a:pPr marL="914400" lvl="1" indent="-457200" algn="just">
              <a:buFont typeface="+mj-lt"/>
              <a:buAutoNum type="alphaLcParenR"/>
            </a:pPr>
            <a:endParaRPr lang="en-US" sz="1600" dirty="0" smtClean="0">
              <a:latin typeface="Calibri" panose="020F0502020204030204" pitchFamily="34" charset="0"/>
            </a:endParaRPr>
          </a:p>
          <a:p>
            <a:pPr marL="914400" lvl="1" indent="-457200" algn="just">
              <a:buFont typeface="+mj-lt"/>
              <a:buAutoNum type="alphaLcParenR"/>
            </a:pPr>
            <a:endParaRPr lang="en-US" sz="1600" dirty="0">
              <a:latin typeface="Calibri" panose="020F0502020204030204" pitchFamily="34" charset="0"/>
            </a:endParaRPr>
          </a:p>
          <a:p>
            <a:pPr lvl="1" algn="just"/>
            <a:endParaRPr lang="en-US" sz="1600" dirty="0" smtClean="0">
              <a:latin typeface="Calibri" panose="020F0502020204030204" pitchFamily="34" charset="0"/>
            </a:endParaRPr>
          </a:p>
        </p:txBody>
      </p:sp>
    </p:spTree>
    <p:extLst>
      <p:ext uri="{BB962C8B-B14F-4D97-AF65-F5344CB8AC3E}">
        <p14:creationId xmlns:p14="http://schemas.microsoft.com/office/powerpoint/2010/main" val="21172201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5622" y="232917"/>
            <a:ext cx="7576820" cy="635000"/>
          </a:xfrm>
          <a:prstGeom prst="rect">
            <a:avLst/>
          </a:prstGeom>
        </p:spPr>
        <p:txBody>
          <a:bodyPr vert="horz" wrap="square" lIns="0" tIns="12065" rIns="0" bIns="0" rtlCol="0">
            <a:spAutoFit/>
          </a:bodyPr>
          <a:lstStyle/>
          <a:p>
            <a:pPr marL="12700">
              <a:lnSpc>
                <a:spcPct val="100000"/>
              </a:lnSpc>
              <a:spcBef>
                <a:spcPts val="95"/>
              </a:spcBef>
            </a:pPr>
            <a:r>
              <a:rPr spc="-5" dirty="0"/>
              <a:t>Breakdown of incoming </a:t>
            </a:r>
            <a:r>
              <a:rPr dirty="0"/>
              <a:t>solar</a:t>
            </a:r>
            <a:r>
              <a:rPr spc="-10" dirty="0"/>
              <a:t> </a:t>
            </a:r>
            <a:r>
              <a:rPr spc="-15" dirty="0"/>
              <a:t>energy</a:t>
            </a:r>
          </a:p>
        </p:txBody>
      </p:sp>
      <p:sp>
        <p:nvSpPr>
          <p:cNvPr id="3" name="object 3"/>
          <p:cNvSpPr/>
          <p:nvPr/>
        </p:nvSpPr>
        <p:spPr>
          <a:xfrm>
            <a:off x="685800" y="1307591"/>
            <a:ext cx="10037064" cy="513892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855607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Minimization of Optical Losses</a:t>
            </a:r>
            <a:endParaRPr lang="en-US" dirty="0"/>
          </a:p>
        </p:txBody>
      </p:sp>
      <p:sp>
        <p:nvSpPr>
          <p:cNvPr id="3" name="Content Placeholder 2"/>
          <p:cNvSpPr>
            <a:spLocks noGrp="1"/>
          </p:cNvSpPr>
          <p:nvPr>
            <p:ph idx="1"/>
          </p:nvPr>
        </p:nvSpPr>
        <p:spPr>
          <a:xfrm>
            <a:off x="680321" y="2336873"/>
            <a:ext cx="10970396" cy="3599316"/>
          </a:xfrm>
        </p:spPr>
        <p:txBody>
          <a:bodyPr>
            <a:normAutofit lnSpcReduction="10000"/>
          </a:bodyPr>
          <a:lstStyle/>
          <a:p>
            <a:pPr algn="just"/>
            <a:r>
              <a:rPr lang="en-US" sz="2000" dirty="0" smtClean="0">
                <a:latin typeface="Calibri" panose="020F0502020204030204" pitchFamily="34" charset="0"/>
              </a:rPr>
              <a:t>Solar cell is supposed to absorb all solar radiation falling on it. Any loss of radiation will result in less generation of electron-hole pair which will result in the reduction of I</a:t>
            </a:r>
            <a:r>
              <a:rPr lang="en-US" sz="2000" baseline="-25000" dirty="0" smtClean="0">
                <a:latin typeface="Calibri" panose="020F0502020204030204" pitchFamily="34" charset="0"/>
              </a:rPr>
              <a:t>L</a:t>
            </a:r>
            <a:r>
              <a:rPr lang="en-US" sz="2000" dirty="0" smtClean="0">
                <a:latin typeface="Calibri" panose="020F0502020204030204" pitchFamily="34" charset="0"/>
              </a:rPr>
              <a:t> .</a:t>
            </a:r>
          </a:p>
          <a:p>
            <a:pPr algn="just"/>
            <a:r>
              <a:rPr lang="en-US" sz="2000" dirty="0" smtClean="0">
                <a:latin typeface="Calibri" panose="020F0502020204030204" pitchFamily="34" charset="0"/>
              </a:rPr>
              <a:t>The loss of solar radiation due to optics or optical loss is referred to as the solar radiation which falls on the solar cell, but does not get absorbed due to some reason.</a:t>
            </a:r>
          </a:p>
          <a:p>
            <a:pPr algn="just"/>
            <a:r>
              <a:rPr lang="en-US" sz="2000" dirty="0" smtClean="0">
                <a:latin typeface="Calibri" panose="020F0502020204030204" pitchFamily="34" charset="0"/>
              </a:rPr>
              <a:t>The loss of radiation could be due to the </a:t>
            </a:r>
          </a:p>
          <a:p>
            <a:pPr marL="0" indent="0" algn="just">
              <a:buNone/>
            </a:pPr>
            <a:r>
              <a:rPr lang="en-US" sz="2000" dirty="0">
                <a:latin typeface="Calibri" panose="020F0502020204030204" pitchFamily="34" charset="0"/>
              </a:rPr>
              <a:t>	</a:t>
            </a:r>
            <a:r>
              <a:rPr lang="en-US" sz="2000" dirty="0" smtClean="0">
                <a:latin typeface="Calibri" panose="020F0502020204030204" pitchFamily="34" charset="0"/>
              </a:rPr>
              <a:t>(1) reflection from the solar cell surface</a:t>
            </a:r>
          </a:p>
          <a:p>
            <a:pPr marL="0" indent="0" algn="just">
              <a:buNone/>
            </a:pPr>
            <a:r>
              <a:rPr lang="en-US" sz="2000" dirty="0">
                <a:latin typeface="Calibri" panose="020F0502020204030204" pitchFamily="34" charset="0"/>
              </a:rPr>
              <a:t>	</a:t>
            </a:r>
            <a:r>
              <a:rPr lang="en-US" sz="2000" dirty="0" smtClean="0">
                <a:latin typeface="Calibri" panose="020F0502020204030204" pitchFamily="34" charset="0"/>
              </a:rPr>
              <a:t>(2) reflection from metal contact</a:t>
            </a:r>
          </a:p>
          <a:p>
            <a:pPr marL="0" indent="0" algn="just">
              <a:buNone/>
            </a:pPr>
            <a:r>
              <a:rPr lang="en-US" sz="2000" dirty="0">
                <a:latin typeface="Calibri" panose="020F0502020204030204" pitchFamily="34" charset="0"/>
              </a:rPr>
              <a:t>	</a:t>
            </a:r>
            <a:r>
              <a:rPr lang="en-US" sz="2000" dirty="0" smtClean="0">
                <a:latin typeface="Calibri" panose="020F0502020204030204" pitchFamily="34" charset="0"/>
              </a:rPr>
              <a:t>(3) Transmission through the cell.</a:t>
            </a:r>
          </a:p>
          <a:p>
            <a:pPr algn="just"/>
            <a:r>
              <a:rPr lang="en-US" sz="2000" dirty="0" smtClean="0">
                <a:latin typeface="Calibri" panose="020F0502020204030204" pitchFamily="34" charset="0"/>
              </a:rPr>
              <a:t>The optical loss could be as high as 40% to 50%. These losses should be minimized in order to get high I</a:t>
            </a:r>
            <a:r>
              <a:rPr lang="en-US" sz="2000" baseline="-25000" dirty="0" smtClean="0">
                <a:latin typeface="Calibri" panose="020F0502020204030204" pitchFamily="34" charset="0"/>
              </a:rPr>
              <a:t>L</a:t>
            </a:r>
            <a:r>
              <a:rPr lang="en-US" sz="2000" dirty="0" smtClean="0">
                <a:latin typeface="Calibri" panose="020F0502020204030204" pitchFamily="34" charset="0"/>
              </a:rPr>
              <a:t> . </a:t>
            </a:r>
            <a:endParaRPr lang="en-US" sz="2000" dirty="0">
              <a:latin typeface="Calibri" panose="020F0502020204030204" pitchFamily="34" charset="0"/>
            </a:endParaRPr>
          </a:p>
        </p:txBody>
      </p:sp>
    </p:spTree>
    <p:extLst>
      <p:ext uri="{BB962C8B-B14F-4D97-AF65-F5344CB8AC3E}">
        <p14:creationId xmlns:p14="http://schemas.microsoft.com/office/powerpoint/2010/main" val="2489528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Minimization of Optical </a:t>
            </a:r>
            <a:r>
              <a:rPr lang="en-US" dirty="0" smtClean="0"/>
              <a:t>Losses</a:t>
            </a:r>
            <a:endParaRPr lang="en-US" dirty="0"/>
          </a:p>
        </p:txBody>
      </p:sp>
      <p:sp>
        <p:nvSpPr>
          <p:cNvPr id="3" name="Content Placeholder 2"/>
          <p:cNvSpPr>
            <a:spLocks noGrp="1"/>
          </p:cNvSpPr>
          <p:nvPr>
            <p:ph idx="1"/>
          </p:nvPr>
        </p:nvSpPr>
        <p:spPr/>
        <p:txBody>
          <a:bodyPr>
            <a:normAutofit fontScale="92500"/>
          </a:bodyPr>
          <a:lstStyle/>
          <a:p>
            <a:pPr algn="just"/>
            <a:r>
              <a:rPr lang="en-US" sz="2000" dirty="0" smtClean="0">
                <a:latin typeface="Calibri" panose="020F0502020204030204" pitchFamily="34" charset="0"/>
              </a:rPr>
              <a:t>The optical losses can be minimized by the following design:</a:t>
            </a:r>
          </a:p>
          <a:p>
            <a:pPr algn="just"/>
            <a:endParaRPr lang="en-US" sz="2000" dirty="0" smtClean="0">
              <a:latin typeface="Calibri" panose="020F0502020204030204" pitchFamily="34" charset="0"/>
            </a:endParaRPr>
          </a:p>
          <a:p>
            <a:pPr marL="457200" indent="-457200" algn="just">
              <a:buFont typeface="+mj-lt"/>
              <a:buAutoNum type="arabicParenR"/>
            </a:pPr>
            <a:r>
              <a:rPr lang="en-US" sz="2000" dirty="0" smtClean="0">
                <a:latin typeface="Calibri" panose="020F0502020204030204" pitchFamily="34" charset="0"/>
              </a:rPr>
              <a:t>Putting anti-reflection coasting on the solar cell surface;</a:t>
            </a:r>
          </a:p>
          <a:p>
            <a:pPr marL="457200" indent="-457200" algn="just">
              <a:buFont typeface="+mj-lt"/>
              <a:buAutoNum type="arabicParenR"/>
            </a:pPr>
            <a:endParaRPr lang="en-US" sz="2000" dirty="0" smtClean="0">
              <a:latin typeface="Calibri" panose="020F0502020204030204" pitchFamily="34" charset="0"/>
            </a:endParaRPr>
          </a:p>
          <a:p>
            <a:pPr marL="457200" indent="-457200" algn="just">
              <a:buFont typeface="+mj-lt"/>
              <a:buAutoNum type="arabicParenR"/>
            </a:pPr>
            <a:r>
              <a:rPr lang="en-US" sz="2000" dirty="0" smtClean="0">
                <a:latin typeface="Calibri" panose="020F0502020204030204" pitchFamily="34" charset="0"/>
              </a:rPr>
              <a:t>Texturing front surface to reduce reflection;</a:t>
            </a:r>
          </a:p>
          <a:p>
            <a:pPr marL="457200" indent="-457200" algn="just">
              <a:buFont typeface="+mj-lt"/>
              <a:buAutoNum type="arabicParenR"/>
            </a:pPr>
            <a:endParaRPr lang="en-US" sz="2000" dirty="0" smtClean="0">
              <a:latin typeface="Calibri" panose="020F0502020204030204" pitchFamily="34" charset="0"/>
            </a:endParaRPr>
          </a:p>
          <a:p>
            <a:pPr marL="457200" indent="-457200" algn="just">
              <a:buFont typeface="+mj-lt"/>
              <a:buAutoNum type="arabicParenR"/>
            </a:pPr>
            <a:r>
              <a:rPr lang="en-US" sz="2000" dirty="0" smtClean="0">
                <a:latin typeface="Calibri" panose="020F0502020204030204" pitchFamily="34" charset="0"/>
              </a:rPr>
              <a:t>Minimizing the front metal contact coverage area to reduce contact shading; and </a:t>
            </a:r>
          </a:p>
          <a:p>
            <a:pPr marL="457200" indent="-457200" algn="just">
              <a:buFont typeface="+mj-lt"/>
              <a:buAutoNum type="arabicParenR"/>
            </a:pPr>
            <a:endParaRPr lang="en-US" sz="2000" dirty="0" smtClean="0">
              <a:latin typeface="Calibri" panose="020F0502020204030204" pitchFamily="34" charset="0"/>
            </a:endParaRPr>
          </a:p>
          <a:p>
            <a:pPr marL="457200" indent="-457200" algn="just">
              <a:buFont typeface="+mj-lt"/>
              <a:buAutoNum type="arabicParenR"/>
            </a:pPr>
            <a:r>
              <a:rPr lang="en-US" sz="2000" dirty="0" smtClean="0">
                <a:latin typeface="Calibri" panose="020F0502020204030204" pitchFamily="34" charset="0"/>
              </a:rPr>
              <a:t>Making solar cell thicker to increase absorption of low energy photons.</a:t>
            </a:r>
          </a:p>
          <a:p>
            <a:pPr marL="0" indent="0" algn="just">
              <a:buNone/>
            </a:pPr>
            <a:endParaRPr lang="en-US" sz="2000" dirty="0">
              <a:latin typeface="Calibri" panose="020F0502020204030204" pitchFamily="34" charset="0"/>
            </a:endParaRPr>
          </a:p>
        </p:txBody>
      </p:sp>
    </p:spTree>
    <p:extLst>
      <p:ext uri="{BB962C8B-B14F-4D97-AF65-F5344CB8AC3E}">
        <p14:creationId xmlns:p14="http://schemas.microsoft.com/office/powerpoint/2010/main" val="3876070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38657" y="1121536"/>
            <a:ext cx="10269220" cy="5380355"/>
            <a:chOff x="938657" y="1121536"/>
            <a:chExt cx="10269220" cy="5380355"/>
          </a:xfrm>
        </p:grpSpPr>
        <p:sp>
          <p:nvSpPr>
            <p:cNvPr id="3" name="object 3"/>
            <p:cNvSpPr/>
            <p:nvPr/>
          </p:nvSpPr>
          <p:spPr>
            <a:xfrm>
              <a:off x="953262" y="1136141"/>
              <a:ext cx="10240010" cy="5351145"/>
            </a:xfrm>
            <a:custGeom>
              <a:avLst/>
              <a:gdLst/>
              <a:ahLst/>
              <a:cxnLst/>
              <a:rect l="l" t="t" r="r" b="b"/>
              <a:pathLst>
                <a:path w="10240010" h="5351145">
                  <a:moveTo>
                    <a:pt x="10239756" y="0"/>
                  </a:moveTo>
                  <a:lnTo>
                    <a:pt x="0" y="0"/>
                  </a:lnTo>
                  <a:lnTo>
                    <a:pt x="0" y="5350764"/>
                  </a:lnTo>
                  <a:lnTo>
                    <a:pt x="9921113" y="5350764"/>
                  </a:lnTo>
                  <a:lnTo>
                    <a:pt x="10239756" y="5032184"/>
                  </a:lnTo>
                  <a:lnTo>
                    <a:pt x="10239756" y="0"/>
                  </a:lnTo>
                  <a:close/>
                </a:path>
              </a:pathLst>
            </a:custGeom>
            <a:solidFill>
              <a:srgbClr val="CCFFFF"/>
            </a:solidFill>
          </p:spPr>
          <p:txBody>
            <a:bodyPr wrap="square" lIns="0" tIns="0" rIns="0" bIns="0" rtlCol="0"/>
            <a:lstStyle/>
            <a:p>
              <a:endParaRPr/>
            </a:p>
          </p:txBody>
        </p:sp>
        <p:sp>
          <p:nvSpPr>
            <p:cNvPr id="4" name="object 4"/>
            <p:cNvSpPr/>
            <p:nvPr/>
          </p:nvSpPr>
          <p:spPr>
            <a:xfrm>
              <a:off x="10874375" y="6168326"/>
              <a:ext cx="318770" cy="318770"/>
            </a:xfrm>
            <a:custGeom>
              <a:avLst/>
              <a:gdLst/>
              <a:ahLst/>
              <a:cxnLst/>
              <a:rect l="l" t="t" r="r" b="b"/>
              <a:pathLst>
                <a:path w="318770" h="318770">
                  <a:moveTo>
                    <a:pt x="318643" y="0"/>
                  </a:moveTo>
                  <a:lnTo>
                    <a:pt x="63753" y="63715"/>
                  </a:lnTo>
                  <a:lnTo>
                    <a:pt x="0" y="318579"/>
                  </a:lnTo>
                  <a:lnTo>
                    <a:pt x="318643" y="0"/>
                  </a:lnTo>
                  <a:close/>
                </a:path>
              </a:pathLst>
            </a:custGeom>
            <a:solidFill>
              <a:srgbClr val="A3CDCD"/>
            </a:solidFill>
          </p:spPr>
          <p:txBody>
            <a:bodyPr wrap="square" lIns="0" tIns="0" rIns="0" bIns="0" rtlCol="0"/>
            <a:lstStyle/>
            <a:p>
              <a:endParaRPr/>
            </a:p>
          </p:txBody>
        </p:sp>
        <p:sp>
          <p:nvSpPr>
            <p:cNvPr id="5" name="object 5"/>
            <p:cNvSpPr/>
            <p:nvPr/>
          </p:nvSpPr>
          <p:spPr>
            <a:xfrm>
              <a:off x="953262" y="1136141"/>
              <a:ext cx="10240010" cy="5351145"/>
            </a:xfrm>
            <a:custGeom>
              <a:avLst/>
              <a:gdLst/>
              <a:ahLst/>
              <a:cxnLst/>
              <a:rect l="l" t="t" r="r" b="b"/>
              <a:pathLst>
                <a:path w="10240010" h="5351145">
                  <a:moveTo>
                    <a:pt x="9921113" y="5350764"/>
                  </a:moveTo>
                  <a:lnTo>
                    <a:pt x="9984867" y="5095900"/>
                  </a:lnTo>
                  <a:lnTo>
                    <a:pt x="10239756" y="5032184"/>
                  </a:lnTo>
                  <a:lnTo>
                    <a:pt x="9921113" y="5350764"/>
                  </a:lnTo>
                  <a:lnTo>
                    <a:pt x="0" y="5350764"/>
                  </a:lnTo>
                  <a:lnTo>
                    <a:pt x="0" y="0"/>
                  </a:lnTo>
                  <a:lnTo>
                    <a:pt x="10239756" y="0"/>
                  </a:lnTo>
                  <a:lnTo>
                    <a:pt x="10239756" y="5032184"/>
                  </a:lnTo>
                </a:path>
              </a:pathLst>
            </a:custGeom>
            <a:ln w="28956">
              <a:solidFill>
                <a:srgbClr val="0000FF"/>
              </a:solidFill>
            </a:ln>
          </p:spPr>
          <p:txBody>
            <a:bodyPr wrap="square" lIns="0" tIns="0" rIns="0" bIns="0" rtlCol="0"/>
            <a:lstStyle/>
            <a:p>
              <a:endParaRPr/>
            </a:p>
          </p:txBody>
        </p:sp>
        <p:sp>
          <p:nvSpPr>
            <p:cNvPr id="6" name="object 6"/>
            <p:cNvSpPr/>
            <p:nvPr/>
          </p:nvSpPr>
          <p:spPr>
            <a:xfrm>
              <a:off x="5430011" y="2266187"/>
              <a:ext cx="1179576" cy="361188"/>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408676" y="2261615"/>
              <a:ext cx="1205483" cy="429767"/>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5415534" y="2251710"/>
            <a:ext cx="1156970" cy="336550"/>
          </a:xfrm>
          <a:prstGeom prst="rect">
            <a:avLst/>
          </a:prstGeom>
          <a:solidFill>
            <a:srgbClr val="99FF99"/>
          </a:solidFill>
          <a:ln w="19811">
            <a:solidFill>
              <a:srgbClr val="EC7C30"/>
            </a:solidFill>
          </a:ln>
        </p:spPr>
        <p:txBody>
          <a:bodyPr vert="horz" wrap="square" lIns="0" tIns="40005" rIns="0" bIns="0" rtlCol="0">
            <a:spAutoFit/>
          </a:bodyPr>
          <a:lstStyle/>
          <a:p>
            <a:pPr marL="91440">
              <a:lnSpc>
                <a:spcPct val="100000"/>
              </a:lnSpc>
              <a:spcBef>
                <a:spcPts val="315"/>
              </a:spcBef>
            </a:pPr>
            <a:r>
              <a:rPr sz="1600" b="1" spc="-5" dirty="0">
                <a:latin typeface="Times New Roman"/>
                <a:cs typeface="Times New Roman"/>
              </a:rPr>
              <a:t>Crystalline</a:t>
            </a:r>
            <a:endParaRPr sz="1600">
              <a:latin typeface="Times New Roman"/>
              <a:cs typeface="Times New Roman"/>
            </a:endParaRPr>
          </a:p>
        </p:txBody>
      </p:sp>
      <p:grpSp>
        <p:nvGrpSpPr>
          <p:cNvPr id="9" name="object 9"/>
          <p:cNvGrpSpPr/>
          <p:nvPr/>
        </p:nvGrpSpPr>
        <p:grpSpPr>
          <a:xfrm>
            <a:off x="5408676" y="3162300"/>
            <a:ext cx="1577340" cy="429895"/>
            <a:chOff x="5408676" y="3162300"/>
            <a:chExt cx="1577340" cy="429895"/>
          </a:xfrm>
        </p:grpSpPr>
        <p:sp>
          <p:nvSpPr>
            <p:cNvPr id="10" name="object 10"/>
            <p:cNvSpPr/>
            <p:nvPr/>
          </p:nvSpPr>
          <p:spPr>
            <a:xfrm>
              <a:off x="5430012" y="3168395"/>
              <a:ext cx="1556004" cy="361188"/>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408676" y="3162300"/>
              <a:ext cx="1577340" cy="429767"/>
            </a:xfrm>
            <a:prstGeom prst="rect">
              <a:avLst/>
            </a:prstGeom>
            <a:blipFill>
              <a:blip r:embed="rId5" cstate="print"/>
              <a:stretch>
                <a:fillRect/>
              </a:stretch>
            </a:blipFill>
          </p:spPr>
          <p:txBody>
            <a:bodyPr wrap="square" lIns="0" tIns="0" rIns="0" bIns="0" rtlCol="0"/>
            <a:lstStyle/>
            <a:p>
              <a:endParaRPr/>
            </a:p>
          </p:txBody>
        </p:sp>
      </p:grpSp>
      <p:sp>
        <p:nvSpPr>
          <p:cNvPr id="12" name="object 12"/>
          <p:cNvSpPr txBox="1"/>
          <p:nvPr/>
        </p:nvSpPr>
        <p:spPr>
          <a:xfrm>
            <a:off x="5415534" y="3161919"/>
            <a:ext cx="1533525" cy="331470"/>
          </a:xfrm>
          <a:prstGeom prst="rect">
            <a:avLst/>
          </a:prstGeom>
          <a:solidFill>
            <a:srgbClr val="99FF99"/>
          </a:solidFill>
          <a:ln w="19811">
            <a:solidFill>
              <a:srgbClr val="EC7C30"/>
            </a:solidFill>
          </a:ln>
        </p:spPr>
        <p:txBody>
          <a:bodyPr vert="horz" wrap="square" lIns="0" tIns="31750" rIns="0" bIns="0" rtlCol="0">
            <a:spAutoFit/>
          </a:bodyPr>
          <a:lstStyle/>
          <a:p>
            <a:pPr marL="91440">
              <a:lnSpc>
                <a:spcPct val="100000"/>
              </a:lnSpc>
              <a:spcBef>
                <a:spcPts val="250"/>
              </a:spcBef>
            </a:pPr>
            <a:r>
              <a:rPr sz="1600" b="1" spc="-5" dirty="0">
                <a:latin typeface="Times New Roman"/>
                <a:cs typeface="Times New Roman"/>
              </a:rPr>
              <a:t>Non-crystalline</a:t>
            </a:r>
            <a:endParaRPr sz="1600">
              <a:latin typeface="Times New Roman"/>
              <a:cs typeface="Times New Roman"/>
            </a:endParaRPr>
          </a:p>
        </p:txBody>
      </p:sp>
      <p:grpSp>
        <p:nvGrpSpPr>
          <p:cNvPr id="13" name="object 13"/>
          <p:cNvGrpSpPr/>
          <p:nvPr/>
        </p:nvGrpSpPr>
        <p:grpSpPr>
          <a:xfrm>
            <a:off x="6868668" y="2051304"/>
            <a:ext cx="1416050" cy="429895"/>
            <a:chOff x="6868668" y="2051304"/>
            <a:chExt cx="1416050" cy="429895"/>
          </a:xfrm>
        </p:grpSpPr>
        <p:sp>
          <p:nvSpPr>
            <p:cNvPr id="14" name="object 14"/>
            <p:cNvSpPr/>
            <p:nvPr/>
          </p:nvSpPr>
          <p:spPr>
            <a:xfrm>
              <a:off x="6890004" y="2055876"/>
              <a:ext cx="1391411" cy="362712"/>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6868668" y="2051304"/>
              <a:ext cx="1415796" cy="429768"/>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6874764" y="2041398"/>
            <a:ext cx="1369695" cy="340360"/>
          </a:xfrm>
          <a:prstGeom prst="rect">
            <a:avLst/>
          </a:prstGeom>
          <a:solidFill>
            <a:srgbClr val="FF66CC"/>
          </a:solidFill>
          <a:ln w="19811">
            <a:solidFill>
              <a:srgbClr val="EC7C30"/>
            </a:solidFill>
          </a:ln>
        </p:spPr>
        <p:txBody>
          <a:bodyPr vert="horz" wrap="square" lIns="0" tIns="41275" rIns="0" bIns="0" rtlCol="0">
            <a:spAutoFit/>
          </a:bodyPr>
          <a:lstStyle/>
          <a:p>
            <a:pPr marL="92710">
              <a:lnSpc>
                <a:spcPct val="100000"/>
              </a:lnSpc>
              <a:spcBef>
                <a:spcPts val="325"/>
              </a:spcBef>
            </a:pPr>
            <a:r>
              <a:rPr sz="1600" b="1" spc="-5" dirty="0">
                <a:latin typeface="Times New Roman"/>
                <a:cs typeface="Times New Roman"/>
              </a:rPr>
              <a:t>Single</a:t>
            </a:r>
            <a:r>
              <a:rPr sz="1600" b="1" spc="-15" dirty="0">
                <a:latin typeface="Times New Roman"/>
                <a:cs typeface="Times New Roman"/>
              </a:rPr>
              <a:t> </a:t>
            </a:r>
            <a:r>
              <a:rPr sz="1600" b="1" spc="-5" dirty="0">
                <a:latin typeface="Times New Roman"/>
                <a:cs typeface="Times New Roman"/>
              </a:rPr>
              <a:t>crystal</a:t>
            </a:r>
            <a:endParaRPr sz="1600">
              <a:latin typeface="Times New Roman"/>
              <a:cs typeface="Times New Roman"/>
            </a:endParaRPr>
          </a:p>
        </p:txBody>
      </p:sp>
      <p:grpSp>
        <p:nvGrpSpPr>
          <p:cNvPr id="17" name="object 17"/>
          <p:cNvGrpSpPr/>
          <p:nvPr/>
        </p:nvGrpSpPr>
        <p:grpSpPr>
          <a:xfrm>
            <a:off x="6867143" y="2537460"/>
            <a:ext cx="1583690" cy="429895"/>
            <a:chOff x="6867143" y="2537460"/>
            <a:chExt cx="1583690" cy="429895"/>
          </a:xfrm>
        </p:grpSpPr>
        <p:sp>
          <p:nvSpPr>
            <p:cNvPr id="18" name="object 18"/>
            <p:cNvSpPr/>
            <p:nvPr/>
          </p:nvSpPr>
          <p:spPr>
            <a:xfrm>
              <a:off x="6888479" y="2542032"/>
              <a:ext cx="1562100" cy="361188"/>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6867143" y="2537460"/>
              <a:ext cx="1583436" cy="429768"/>
            </a:xfrm>
            <a:prstGeom prst="rect">
              <a:avLst/>
            </a:prstGeom>
            <a:blipFill>
              <a:blip r:embed="rId9" cstate="print"/>
              <a:stretch>
                <a:fillRect/>
              </a:stretch>
            </a:blipFill>
          </p:spPr>
          <p:txBody>
            <a:bodyPr wrap="square" lIns="0" tIns="0" rIns="0" bIns="0" rtlCol="0"/>
            <a:lstStyle/>
            <a:p>
              <a:endParaRPr/>
            </a:p>
          </p:txBody>
        </p:sp>
      </p:grpSp>
      <p:sp>
        <p:nvSpPr>
          <p:cNvPr id="20" name="object 20"/>
          <p:cNvSpPr txBox="1"/>
          <p:nvPr/>
        </p:nvSpPr>
        <p:spPr>
          <a:xfrm>
            <a:off x="6874764" y="2527554"/>
            <a:ext cx="1518920" cy="338455"/>
          </a:xfrm>
          <a:prstGeom prst="rect">
            <a:avLst/>
          </a:prstGeom>
          <a:solidFill>
            <a:srgbClr val="FF66CC"/>
          </a:solidFill>
          <a:ln w="19811">
            <a:solidFill>
              <a:srgbClr val="EC7C30"/>
            </a:solidFill>
          </a:ln>
        </p:spPr>
        <p:txBody>
          <a:bodyPr vert="horz" wrap="square" lIns="0" tIns="40640" rIns="0" bIns="0" rtlCol="0">
            <a:spAutoFit/>
          </a:bodyPr>
          <a:lstStyle/>
          <a:p>
            <a:pPr marL="91440">
              <a:lnSpc>
                <a:spcPct val="100000"/>
              </a:lnSpc>
              <a:spcBef>
                <a:spcPts val="320"/>
              </a:spcBef>
            </a:pPr>
            <a:r>
              <a:rPr sz="1600" b="1" spc="-5" dirty="0">
                <a:latin typeface="Times New Roman"/>
                <a:cs typeface="Times New Roman"/>
              </a:rPr>
              <a:t>Poly</a:t>
            </a:r>
            <a:r>
              <a:rPr sz="1600" b="1" spc="-15" dirty="0">
                <a:latin typeface="Times New Roman"/>
                <a:cs typeface="Times New Roman"/>
              </a:rPr>
              <a:t> </a:t>
            </a:r>
            <a:r>
              <a:rPr sz="1600" b="1" spc="-5" dirty="0">
                <a:latin typeface="Times New Roman"/>
                <a:cs typeface="Times New Roman"/>
              </a:rPr>
              <a:t>crystalline</a:t>
            </a:r>
            <a:endParaRPr sz="1600">
              <a:latin typeface="Times New Roman"/>
              <a:cs typeface="Times New Roman"/>
            </a:endParaRPr>
          </a:p>
        </p:txBody>
      </p:sp>
      <p:grpSp>
        <p:nvGrpSpPr>
          <p:cNvPr id="21" name="object 21"/>
          <p:cNvGrpSpPr/>
          <p:nvPr/>
        </p:nvGrpSpPr>
        <p:grpSpPr>
          <a:xfrm>
            <a:off x="7144511" y="3162300"/>
            <a:ext cx="1271270" cy="429895"/>
            <a:chOff x="7144511" y="3162300"/>
            <a:chExt cx="1271270" cy="429895"/>
          </a:xfrm>
        </p:grpSpPr>
        <p:sp>
          <p:nvSpPr>
            <p:cNvPr id="22" name="object 22"/>
            <p:cNvSpPr/>
            <p:nvPr/>
          </p:nvSpPr>
          <p:spPr>
            <a:xfrm>
              <a:off x="7167371" y="3168395"/>
              <a:ext cx="1243583" cy="361188"/>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7144511" y="3162300"/>
              <a:ext cx="1271016" cy="429767"/>
            </a:xfrm>
            <a:prstGeom prst="rect">
              <a:avLst/>
            </a:prstGeom>
            <a:blipFill>
              <a:blip r:embed="rId11" cstate="print"/>
              <a:stretch>
                <a:fillRect/>
              </a:stretch>
            </a:blipFill>
          </p:spPr>
          <p:txBody>
            <a:bodyPr wrap="square" lIns="0" tIns="0" rIns="0" bIns="0" rtlCol="0"/>
            <a:lstStyle/>
            <a:p>
              <a:endParaRPr/>
            </a:p>
          </p:txBody>
        </p:sp>
      </p:grpSp>
      <p:sp>
        <p:nvSpPr>
          <p:cNvPr id="24" name="object 24"/>
          <p:cNvSpPr txBox="1"/>
          <p:nvPr/>
        </p:nvSpPr>
        <p:spPr>
          <a:xfrm>
            <a:off x="7152893" y="3161919"/>
            <a:ext cx="1240790" cy="331470"/>
          </a:xfrm>
          <a:prstGeom prst="rect">
            <a:avLst/>
          </a:prstGeom>
          <a:solidFill>
            <a:srgbClr val="FF66CC"/>
          </a:solidFill>
          <a:ln w="19811">
            <a:solidFill>
              <a:srgbClr val="EC7C30"/>
            </a:solidFill>
          </a:ln>
        </p:spPr>
        <p:txBody>
          <a:bodyPr vert="horz" wrap="square" lIns="0" tIns="31750" rIns="0" bIns="0" rtlCol="0">
            <a:spAutoFit/>
          </a:bodyPr>
          <a:lstStyle/>
          <a:p>
            <a:pPr marL="90805">
              <a:lnSpc>
                <a:spcPct val="100000"/>
              </a:lnSpc>
              <a:spcBef>
                <a:spcPts val="250"/>
              </a:spcBef>
            </a:pPr>
            <a:r>
              <a:rPr sz="1600" b="1" spc="-10" dirty="0">
                <a:latin typeface="Times New Roman"/>
                <a:cs typeface="Times New Roman"/>
              </a:rPr>
              <a:t>Amorphous</a:t>
            </a:r>
            <a:endParaRPr sz="1600">
              <a:latin typeface="Times New Roman"/>
              <a:cs typeface="Times New Roman"/>
            </a:endParaRPr>
          </a:p>
        </p:txBody>
      </p:sp>
      <p:grpSp>
        <p:nvGrpSpPr>
          <p:cNvPr id="25" name="object 25"/>
          <p:cNvGrpSpPr/>
          <p:nvPr/>
        </p:nvGrpSpPr>
        <p:grpSpPr>
          <a:xfrm>
            <a:off x="5408676" y="3858767"/>
            <a:ext cx="2456815" cy="429895"/>
            <a:chOff x="5408676" y="3858767"/>
            <a:chExt cx="2456815" cy="429895"/>
          </a:xfrm>
        </p:grpSpPr>
        <p:sp>
          <p:nvSpPr>
            <p:cNvPr id="26" name="object 26"/>
            <p:cNvSpPr/>
            <p:nvPr/>
          </p:nvSpPr>
          <p:spPr>
            <a:xfrm>
              <a:off x="5430012" y="3863339"/>
              <a:ext cx="2435351" cy="361188"/>
            </a:xfrm>
            <a:prstGeom prst="rect">
              <a:avLst/>
            </a:prstGeom>
            <a:blipFill>
              <a:blip r:embed="rId12" cstate="print"/>
              <a:stretch>
                <a:fillRect/>
              </a:stretch>
            </a:blipFill>
          </p:spPr>
          <p:txBody>
            <a:bodyPr wrap="square" lIns="0" tIns="0" rIns="0" bIns="0" rtlCol="0"/>
            <a:lstStyle/>
            <a:p>
              <a:endParaRPr/>
            </a:p>
          </p:txBody>
        </p:sp>
        <p:sp>
          <p:nvSpPr>
            <p:cNvPr id="27" name="object 27"/>
            <p:cNvSpPr/>
            <p:nvPr/>
          </p:nvSpPr>
          <p:spPr>
            <a:xfrm>
              <a:off x="5408676" y="3858767"/>
              <a:ext cx="2450592" cy="429768"/>
            </a:xfrm>
            <a:prstGeom prst="rect">
              <a:avLst/>
            </a:prstGeom>
            <a:blipFill>
              <a:blip r:embed="rId13" cstate="print"/>
              <a:stretch>
                <a:fillRect/>
              </a:stretch>
            </a:blipFill>
          </p:spPr>
          <p:txBody>
            <a:bodyPr wrap="square" lIns="0" tIns="0" rIns="0" bIns="0" rtlCol="0"/>
            <a:lstStyle/>
            <a:p>
              <a:endParaRPr/>
            </a:p>
          </p:txBody>
        </p:sp>
      </p:grpSp>
      <p:sp>
        <p:nvSpPr>
          <p:cNvPr id="28" name="object 28"/>
          <p:cNvSpPr txBox="1"/>
          <p:nvPr/>
        </p:nvSpPr>
        <p:spPr>
          <a:xfrm>
            <a:off x="5415534" y="3848861"/>
            <a:ext cx="2413000" cy="338455"/>
          </a:xfrm>
          <a:prstGeom prst="rect">
            <a:avLst/>
          </a:prstGeom>
          <a:solidFill>
            <a:srgbClr val="99FF99"/>
          </a:solidFill>
          <a:ln w="19811">
            <a:solidFill>
              <a:srgbClr val="EC7C30"/>
            </a:solidFill>
          </a:ln>
        </p:spPr>
        <p:txBody>
          <a:bodyPr vert="horz" wrap="square" lIns="0" tIns="40005" rIns="0" bIns="0" rtlCol="0">
            <a:spAutoFit/>
          </a:bodyPr>
          <a:lstStyle/>
          <a:p>
            <a:pPr marL="91440">
              <a:lnSpc>
                <a:spcPct val="100000"/>
              </a:lnSpc>
              <a:spcBef>
                <a:spcPts val="315"/>
              </a:spcBef>
            </a:pPr>
            <a:r>
              <a:rPr sz="1600" b="1" spc="-5" dirty="0">
                <a:latin typeface="Times New Roman"/>
                <a:cs typeface="Times New Roman"/>
              </a:rPr>
              <a:t>Gallium Arsenide</a:t>
            </a:r>
            <a:r>
              <a:rPr sz="1600" b="1" spc="-55" dirty="0">
                <a:latin typeface="Times New Roman"/>
                <a:cs typeface="Times New Roman"/>
              </a:rPr>
              <a:t> </a:t>
            </a:r>
            <a:r>
              <a:rPr sz="1600" b="1" spc="-5" dirty="0">
                <a:latin typeface="Times New Roman"/>
                <a:cs typeface="Times New Roman"/>
              </a:rPr>
              <a:t>(GaAs)</a:t>
            </a:r>
            <a:endParaRPr sz="1600">
              <a:latin typeface="Times New Roman"/>
              <a:cs typeface="Times New Roman"/>
            </a:endParaRPr>
          </a:p>
        </p:txBody>
      </p:sp>
      <p:grpSp>
        <p:nvGrpSpPr>
          <p:cNvPr id="29" name="object 29"/>
          <p:cNvGrpSpPr/>
          <p:nvPr/>
        </p:nvGrpSpPr>
        <p:grpSpPr>
          <a:xfrm>
            <a:off x="4963540" y="1240536"/>
            <a:ext cx="5139055" cy="2792095"/>
            <a:chOff x="4963540" y="1240536"/>
            <a:chExt cx="5139055" cy="2792095"/>
          </a:xfrm>
        </p:grpSpPr>
        <p:sp>
          <p:nvSpPr>
            <p:cNvPr id="30" name="object 30"/>
            <p:cNvSpPr/>
            <p:nvPr/>
          </p:nvSpPr>
          <p:spPr>
            <a:xfrm>
              <a:off x="6948677" y="3323081"/>
              <a:ext cx="204470" cy="0"/>
            </a:xfrm>
            <a:custGeom>
              <a:avLst/>
              <a:gdLst/>
              <a:ahLst/>
              <a:cxnLst/>
              <a:rect l="l" t="t" r="r" b="b"/>
              <a:pathLst>
                <a:path w="204470">
                  <a:moveTo>
                    <a:pt x="0" y="0"/>
                  </a:moveTo>
                  <a:lnTo>
                    <a:pt x="203962" y="0"/>
                  </a:lnTo>
                </a:path>
              </a:pathLst>
            </a:custGeom>
            <a:ln w="28956">
              <a:solidFill>
                <a:srgbClr val="000000"/>
              </a:solidFill>
            </a:ln>
          </p:spPr>
          <p:txBody>
            <a:bodyPr wrap="square" lIns="0" tIns="0" rIns="0" bIns="0" rtlCol="0"/>
            <a:lstStyle/>
            <a:p>
              <a:endParaRPr/>
            </a:p>
          </p:txBody>
        </p:sp>
        <p:sp>
          <p:nvSpPr>
            <p:cNvPr id="31" name="object 31"/>
            <p:cNvSpPr/>
            <p:nvPr/>
          </p:nvSpPr>
          <p:spPr>
            <a:xfrm>
              <a:off x="4978145" y="2212086"/>
              <a:ext cx="1898650" cy="1805939"/>
            </a:xfrm>
            <a:custGeom>
              <a:avLst/>
              <a:gdLst/>
              <a:ahLst/>
              <a:cxnLst/>
              <a:rect l="l" t="t" r="r" b="b"/>
              <a:pathLst>
                <a:path w="1898650" h="1805939">
                  <a:moveTo>
                    <a:pt x="188975" y="673988"/>
                  </a:moveTo>
                  <a:lnTo>
                    <a:pt x="313563" y="673988"/>
                  </a:lnTo>
                  <a:lnTo>
                    <a:pt x="313563" y="208787"/>
                  </a:lnTo>
                  <a:lnTo>
                    <a:pt x="438150" y="208787"/>
                  </a:lnTo>
                </a:path>
                <a:path w="1898650" h="1805939">
                  <a:moveTo>
                    <a:pt x="188975" y="673608"/>
                  </a:moveTo>
                  <a:lnTo>
                    <a:pt x="313563" y="673608"/>
                  </a:lnTo>
                  <a:lnTo>
                    <a:pt x="313563" y="1110106"/>
                  </a:lnTo>
                  <a:lnTo>
                    <a:pt x="438150" y="1110106"/>
                  </a:lnTo>
                </a:path>
                <a:path w="1898650" h="1805939">
                  <a:moveTo>
                    <a:pt x="0" y="1575815"/>
                  </a:moveTo>
                  <a:lnTo>
                    <a:pt x="218820" y="1575815"/>
                  </a:lnTo>
                  <a:lnTo>
                    <a:pt x="218820" y="1805939"/>
                  </a:lnTo>
                  <a:lnTo>
                    <a:pt x="437514" y="1805939"/>
                  </a:lnTo>
                </a:path>
                <a:path w="1898650" h="1805939">
                  <a:moveTo>
                    <a:pt x="1594103" y="209550"/>
                  </a:moveTo>
                  <a:lnTo>
                    <a:pt x="1746250" y="209550"/>
                  </a:lnTo>
                  <a:lnTo>
                    <a:pt x="1746250" y="0"/>
                  </a:lnTo>
                  <a:lnTo>
                    <a:pt x="1898523" y="0"/>
                  </a:lnTo>
                </a:path>
                <a:path w="1898650" h="1805939">
                  <a:moveTo>
                    <a:pt x="1594103" y="208787"/>
                  </a:moveTo>
                  <a:lnTo>
                    <a:pt x="1745487" y="208787"/>
                  </a:lnTo>
                  <a:lnTo>
                    <a:pt x="1745487" y="485013"/>
                  </a:lnTo>
                  <a:lnTo>
                    <a:pt x="1896872" y="485013"/>
                  </a:lnTo>
                </a:path>
              </a:pathLst>
            </a:custGeom>
            <a:ln w="28956">
              <a:solidFill>
                <a:srgbClr val="000000"/>
              </a:solidFill>
            </a:ln>
          </p:spPr>
          <p:txBody>
            <a:bodyPr wrap="square" lIns="0" tIns="0" rIns="0" bIns="0" rtlCol="0"/>
            <a:lstStyle/>
            <a:p>
              <a:endParaRPr/>
            </a:p>
          </p:txBody>
        </p:sp>
        <p:sp>
          <p:nvSpPr>
            <p:cNvPr id="32" name="object 32"/>
            <p:cNvSpPr/>
            <p:nvPr/>
          </p:nvSpPr>
          <p:spPr>
            <a:xfrm>
              <a:off x="7354823" y="1306068"/>
              <a:ext cx="2703576" cy="559308"/>
            </a:xfrm>
            <a:prstGeom prst="rect">
              <a:avLst/>
            </a:prstGeom>
            <a:blipFill>
              <a:blip r:embed="rId14" cstate="print"/>
              <a:stretch>
                <a:fillRect/>
              </a:stretch>
            </a:blipFill>
          </p:spPr>
          <p:txBody>
            <a:bodyPr wrap="square" lIns="0" tIns="0" rIns="0" bIns="0" rtlCol="0"/>
            <a:lstStyle/>
            <a:p>
              <a:endParaRPr/>
            </a:p>
          </p:txBody>
        </p:sp>
        <p:sp>
          <p:nvSpPr>
            <p:cNvPr id="33" name="object 33"/>
            <p:cNvSpPr/>
            <p:nvPr/>
          </p:nvSpPr>
          <p:spPr>
            <a:xfrm>
              <a:off x="7367015" y="1240536"/>
              <a:ext cx="2735579" cy="702563"/>
            </a:xfrm>
            <a:prstGeom prst="rect">
              <a:avLst/>
            </a:prstGeom>
            <a:blipFill>
              <a:blip r:embed="rId15" cstate="print"/>
              <a:stretch>
                <a:fillRect/>
              </a:stretch>
            </a:blipFill>
          </p:spPr>
          <p:txBody>
            <a:bodyPr wrap="square" lIns="0" tIns="0" rIns="0" bIns="0" rtlCol="0"/>
            <a:lstStyle/>
            <a:p>
              <a:endParaRPr/>
            </a:p>
          </p:txBody>
        </p:sp>
      </p:grpSp>
      <p:sp>
        <p:nvSpPr>
          <p:cNvPr id="34" name="object 34"/>
          <p:cNvSpPr txBox="1"/>
          <p:nvPr/>
        </p:nvSpPr>
        <p:spPr>
          <a:xfrm>
            <a:off x="7336535" y="1287780"/>
            <a:ext cx="2688590" cy="544195"/>
          </a:xfrm>
          <a:prstGeom prst="rect">
            <a:avLst/>
          </a:prstGeom>
          <a:solidFill>
            <a:srgbClr val="FFFF00"/>
          </a:solidFill>
          <a:ln w="12192">
            <a:solidFill>
              <a:srgbClr val="000099"/>
            </a:solidFill>
          </a:ln>
        </p:spPr>
        <p:txBody>
          <a:bodyPr vert="horz" wrap="square" lIns="0" tIns="45085" rIns="0" bIns="0" rtlCol="0">
            <a:spAutoFit/>
          </a:bodyPr>
          <a:lstStyle/>
          <a:p>
            <a:pPr marL="969644" marR="137795" indent="-826135">
              <a:lnSpc>
                <a:spcPct val="80000"/>
              </a:lnSpc>
              <a:spcBef>
                <a:spcPts val="355"/>
              </a:spcBef>
            </a:pPr>
            <a:r>
              <a:rPr sz="1800" b="1" spc="-5" dirty="0">
                <a:latin typeface="Times New Roman"/>
                <a:cs typeface="Times New Roman"/>
              </a:rPr>
              <a:t>Conversion </a:t>
            </a:r>
            <a:r>
              <a:rPr sz="1800" b="1" dirty="0">
                <a:latin typeface="Times New Roman"/>
                <a:cs typeface="Times New Roman"/>
              </a:rPr>
              <a:t>Efficiency</a:t>
            </a:r>
            <a:r>
              <a:rPr sz="1800" b="1" spc="-65" dirty="0">
                <a:latin typeface="Times New Roman"/>
                <a:cs typeface="Times New Roman"/>
              </a:rPr>
              <a:t> </a:t>
            </a:r>
            <a:r>
              <a:rPr sz="1800" b="1" dirty="0">
                <a:latin typeface="Times New Roman"/>
                <a:cs typeface="Times New Roman"/>
              </a:rPr>
              <a:t>of  Module</a:t>
            </a:r>
            <a:endParaRPr sz="1800">
              <a:latin typeface="Times New Roman"/>
              <a:cs typeface="Times New Roman"/>
            </a:endParaRPr>
          </a:p>
        </p:txBody>
      </p:sp>
      <p:grpSp>
        <p:nvGrpSpPr>
          <p:cNvPr id="35" name="object 35"/>
          <p:cNvGrpSpPr/>
          <p:nvPr/>
        </p:nvGrpSpPr>
        <p:grpSpPr>
          <a:xfrm>
            <a:off x="8680704" y="1990344"/>
            <a:ext cx="1280160" cy="483234"/>
            <a:chOff x="8680704" y="1990344"/>
            <a:chExt cx="1280160" cy="483234"/>
          </a:xfrm>
        </p:grpSpPr>
        <p:sp>
          <p:nvSpPr>
            <p:cNvPr id="36" name="object 36"/>
            <p:cNvSpPr/>
            <p:nvPr/>
          </p:nvSpPr>
          <p:spPr>
            <a:xfrm>
              <a:off x="8680704" y="2001012"/>
              <a:ext cx="1280159" cy="393191"/>
            </a:xfrm>
            <a:prstGeom prst="rect">
              <a:avLst/>
            </a:prstGeom>
            <a:blipFill>
              <a:blip r:embed="rId16" cstate="print"/>
              <a:stretch>
                <a:fillRect/>
              </a:stretch>
            </a:blipFill>
          </p:spPr>
          <p:txBody>
            <a:bodyPr wrap="square" lIns="0" tIns="0" rIns="0" bIns="0" rtlCol="0"/>
            <a:lstStyle/>
            <a:p>
              <a:endParaRPr/>
            </a:p>
          </p:txBody>
        </p:sp>
        <p:sp>
          <p:nvSpPr>
            <p:cNvPr id="37" name="object 37"/>
            <p:cNvSpPr/>
            <p:nvPr/>
          </p:nvSpPr>
          <p:spPr>
            <a:xfrm>
              <a:off x="8743188" y="1990344"/>
              <a:ext cx="1152144" cy="483108"/>
            </a:xfrm>
            <a:prstGeom prst="rect">
              <a:avLst/>
            </a:prstGeom>
            <a:blipFill>
              <a:blip r:embed="rId17" cstate="print"/>
              <a:stretch>
                <a:fillRect/>
              </a:stretch>
            </a:blipFill>
          </p:spPr>
          <p:txBody>
            <a:bodyPr wrap="square" lIns="0" tIns="0" rIns="0" bIns="0" rtlCol="0"/>
            <a:lstStyle/>
            <a:p>
              <a:endParaRPr/>
            </a:p>
          </p:txBody>
        </p:sp>
      </p:grpSp>
      <p:sp>
        <p:nvSpPr>
          <p:cNvPr id="38" name="object 38"/>
          <p:cNvSpPr txBox="1"/>
          <p:nvPr/>
        </p:nvSpPr>
        <p:spPr>
          <a:xfrm>
            <a:off x="8662416" y="1982723"/>
            <a:ext cx="1264920" cy="378460"/>
          </a:xfrm>
          <a:prstGeom prst="rect">
            <a:avLst/>
          </a:prstGeom>
          <a:solidFill>
            <a:srgbClr val="FFFF00"/>
          </a:solidFill>
          <a:ln w="12192">
            <a:solidFill>
              <a:srgbClr val="000099"/>
            </a:solidFill>
          </a:ln>
        </p:spPr>
        <p:txBody>
          <a:bodyPr vert="horz" wrap="square" lIns="0" tIns="44450" rIns="0" bIns="0" rtlCol="0">
            <a:spAutoFit/>
          </a:bodyPr>
          <a:lstStyle/>
          <a:p>
            <a:pPr marL="195580">
              <a:lnSpc>
                <a:spcPct val="100000"/>
              </a:lnSpc>
              <a:spcBef>
                <a:spcPts val="350"/>
              </a:spcBef>
            </a:pPr>
            <a:r>
              <a:rPr sz="1800" b="1" spc="-5" dirty="0">
                <a:latin typeface="Times New Roman"/>
                <a:cs typeface="Times New Roman"/>
              </a:rPr>
              <a:t>10 </a:t>
            </a:r>
            <a:r>
              <a:rPr sz="1800" b="1" dirty="0">
                <a:latin typeface="Times New Roman"/>
                <a:cs typeface="Times New Roman"/>
              </a:rPr>
              <a:t>-</a:t>
            </a:r>
            <a:r>
              <a:rPr sz="1800" b="1" spc="-35" dirty="0">
                <a:latin typeface="Times New Roman"/>
                <a:cs typeface="Times New Roman"/>
              </a:rPr>
              <a:t> </a:t>
            </a:r>
            <a:r>
              <a:rPr sz="1800" b="1" spc="-5" dirty="0">
                <a:latin typeface="Times New Roman"/>
                <a:cs typeface="Times New Roman"/>
              </a:rPr>
              <a:t>17%</a:t>
            </a:r>
            <a:endParaRPr sz="1800">
              <a:latin typeface="Times New Roman"/>
              <a:cs typeface="Times New Roman"/>
            </a:endParaRPr>
          </a:p>
        </p:txBody>
      </p:sp>
      <p:grpSp>
        <p:nvGrpSpPr>
          <p:cNvPr id="39" name="object 39"/>
          <p:cNvGrpSpPr/>
          <p:nvPr/>
        </p:nvGrpSpPr>
        <p:grpSpPr>
          <a:xfrm>
            <a:off x="8656066" y="2499105"/>
            <a:ext cx="1304925" cy="497205"/>
            <a:chOff x="8656066" y="2499105"/>
            <a:chExt cx="1304925" cy="497205"/>
          </a:xfrm>
        </p:grpSpPr>
        <p:sp>
          <p:nvSpPr>
            <p:cNvPr id="40" name="object 40"/>
            <p:cNvSpPr/>
            <p:nvPr/>
          </p:nvSpPr>
          <p:spPr>
            <a:xfrm>
              <a:off x="8680704" y="2523743"/>
              <a:ext cx="1280159" cy="394715"/>
            </a:xfrm>
            <a:prstGeom prst="rect">
              <a:avLst/>
            </a:prstGeom>
            <a:blipFill>
              <a:blip r:embed="rId16" cstate="print"/>
              <a:stretch>
                <a:fillRect/>
              </a:stretch>
            </a:blipFill>
          </p:spPr>
          <p:txBody>
            <a:bodyPr wrap="square" lIns="0" tIns="0" rIns="0" bIns="0" rtlCol="0"/>
            <a:lstStyle/>
            <a:p>
              <a:endParaRPr/>
            </a:p>
          </p:txBody>
        </p:sp>
        <p:sp>
          <p:nvSpPr>
            <p:cNvPr id="41" name="object 41"/>
            <p:cNvSpPr/>
            <p:nvPr/>
          </p:nvSpPr>
          <p:spPr>
            <a:xfrm>
              <a:off x="8743188" y="2513075"/>
              <a:ext cx="1152144" cy="483108"/>
            </a:xfrm>
            <a:prstGeom prst="rect">
              <a:avLst/>
            </a:prstGeom>
            <a:blipFill>
              <a:blip r:embed="rId18" cstate="print"/>
              <a:stretch>
                <a:fillRect/>
              </a:stretch>
            </a:blipFill>
          </p:spPr>
          <p:txBody>
            <a:bodyPr wrap="square" lIns="0" tIns="0" rIns="0" bIns="0" rtlCol="0"/>
            <a:lstStyle/>
            <a:p>
              <a:endParaRPr/>
            </a:p>
          </p:txBody>
        </p:sp>
        <p:sp>
          <p:nvSpPr>
            <p:cNvPr id="42" name="object 42"/>
            <p:cNvSpPr/>
            <p:nvPr/>
          </p:nvSpPr>
          <p:spPr>
            <a:xfrm>
              <a:off x="8662416" y="2505455"/>
              <a:ext cx="1264920" cy="379730"/>
            </a:xfrm>
            <a:custGeom>
              <a:avLst/>
              <a:gdLst/>
              <a:ahLst/>
              <a:cxnLst/>
              <a:rect l="l" t="t" r="r" b="b"/>
              <a:pathLst>
                <a:path w="1264920" h="379730">
                  <a:moveTo>
                    <a:pt x="1264920" y="0"/>
                  </a:moveTo>
                  <a:lnTo>
                    <a:pt x="0" y="0"/>
                  </a:lnTo>
                  <a:lnTo>
                    <a:pt x="0" y="379475"/>
                  </a:lnTo>
                  <a:lnTo>
                    <a:pt x="1264920" y="379475"/>
                  </a:lnTo>
                  <a:lnTo>
                    <a:pt x="1264920" y="0"/>
                  </a:lnTo>
                  <a:close/>
                </a:path>
              </a:pathLst>
            </a:custGeom>
            <a:solidFill>
              <a:srgbClr val="FFFF00"/>
            </a:solidFill>
          </p:spPr>
          <p:txBody>
            <a:bodyPr wrap="square" lIns="0" tIns="0" rIns="0" bIns="0" rtlCol="0"/>
            <a:lstStyle/>
            <a:p>
              <a:endParaRPr/>
            </a:p>
          </p:txBody>
        </p:sp>
        <p:sp>
          <p:nvSpPr>
            <p:cNvPr id="43" name="object 43"/>
            <p:cNvSpPr/>
            <p:nvPr/>
          </p:nvSpPr>
          <p:spPr>
            <a:xfrm>
              <a:off x="8662416" y="2505455"/>
              <a:ext cx="1264920" cy="379730"/>
            </a:xfrm>
            <a:custGeom>
              <a:avLst/>
              <a:gdLst/>
              <a:ahLst/>
              <a:cxnLst/>
              <a:rect l="l" t="t" r="r" b="b"/>
              <a:pathLst>
                <a:path w="1264920" h="379730">
                  <a:moveTo>
                    <a:pt x="0" y="379475"/>
                  </a:moveTo>
                  <a:lnTo>
                    <a:pt x="1264920" y="379475"/>
                  </a:lnTo>
                  <a:lnTo>
                    <a:pt x="1264920" y="0"/>
                  </a:lnTo>
                  <a:lnTo>
                    <a:pt x="0" y="0"/>
                  </a:lnTo>
                  <a:lnTo>
                    <a:pt x="0" y="379475"/>
                  </a:lnTo>
                  <a:close/>
                </a:path>
              </a:pathLst>
            </a:custGeom>
            <a:ln w="12192">
              <a:solidFill>
                <a:srgbClr val="000099"/>
              </a:solidFill>
            </a:ln>
          </p:spPr>
          <p:txBody>
            <a:bodyPr wrap="square" lIns="0" tIns="0" rIns="0" bIns="0" rtlCol="0"/>
            <a:lstStyle/>
            <a:p>
              <a:endParaRPr/>
            </a:p>
          </p:txBody>
        </p:sp>
      </p:grpSp>
      <p:sp>
        <p:nvSpPr>
          <p:cNvPr id="44" name="object 44"/>
          <p:cNvSpPr txBox="1"/>
          <p:nvPr/>
        </p:nvSpPr>
        <p:spPr>
          <a:xfrm>
            <a:off x="8845677" y="2538729"/>
            <a:ext cx="9017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Times New Roman"/>
                <a:cs typeface="Times New Roman"/>
              </a:rPr>
              <a:t>10 -</a:t>
            </a:r>
            <a:r>
              <a:rPr sz="1800" b="1" spc="-95" dirty="0">
                <a:latin typeface="Times New Roman"/>
                <a:cs typeface="Times New Roman"/>
              </a:rPr>
              <a:t> </a:t>
            </a:r>
            <a:r>
              <a:rPr sz="1800" b="1" dirty="0">
                <a:latin typeface="Times New Roman"/>
                <a:cs typeface="Times New Roman"/>
              </a:rPr>
              <a:t>13%</a:t>
            </a:r>
            <a:endParaRPr sz="1800">
              <a:latin typeface="Times New Roman"/>
              <a:cs typeface="Times New Roman"/>
            </a:endParaRPr>
          </a:p>
        </p:txBody>
      </p:sp>
      <p:grpSp>
        <p:nvGrpSpPr>
          <p:cNvPr id="45" name="object 45"/>
          <p:cNvGrpSpPr/>
          <p:nvPr/>
        </p:nvGrpSpPr>
        <p:grpSpPr>
          <a:xfrm>
            <a:off x="8680704" y="3137916"/>
            <a:ext cx="1280160" cy="483234"/>
            <a:chOff x="8680704" y="3137916"/>
            <a:chExt cx="1280160" cy="483234"/>
          </a:xfrm>
        </p:grpSpPr>
        <p:sp>
          <p:nvSpPr>
            <p:cNvPr id="46" name="object 46"/>
            <p:cNvSpPr/>
            <p:nvPr/>
          </p:nvSpPr>
          <p:spPr>
            <a:xfrm>
              <a:off x="8680704" y="3148584"/>
              <a:ext cx="1280159" cy="394715"/>
            </a:xfrm>
            <a:prstGeom prst="rect">
              <a:avLst/>
            </a:prstGeom>
            <a:blipFill>
              <a:blip r:embed="rId16" cstate="print"/>
              <a:stretch>
                <a:fillRect/>
              </a:stretch>
            </a:blipFill>
          </p:spPr>
          <p:txBody>
            <a:bodyPr wrap="square" lIns="0" tIns="0" rIns="0" bIns="0" rtlCol="0"/>
            <a:lstStyle/>
            <a:p>
              <a:endParaRPr/>
            </a:p>
          </p:txBody>
        </p:sp>
        <p:sp>
          <p:nvSpPr>
            <p:cNvPr id="47" name="object 47"/>
            <p:cNvSpPr/>
            <p:nvPr/>
          </p:nvSpPr>
          <p:spPr>
            <a:xfrm>
              <a:off x="8799576" y="3137916"/>
              <a:ext cx="1037844" cy="483108"/>
            </a:xfrm>
            <a:prstGeom prst="rect">
              <a:avLst/>
            </a:prstGeom>
            <a:blipFill>
              <a:blip r:embed="rId19" cstate="print"/>
              <a:stretch>
                <a:fillRect/>
              </a:stretch>
            </a:blipFill>
          </p:spPr>
          <p:txBody>
            <a:bodyPr wrap="square" lIns="0" tIns="0" rIns="0" bIns="0" rtlCol="0"/>
            <a:lstStyle/>
            <a:p>
              <a:endParaRPr/>
            </a:p>
          </p:txBody>
        </p:sp>
      </p:grpSp>
      <p:sp>
        <p:nvSpPr>
          <p:cNvPr id="48" name="object 48"/>
          <p:cNvSpPr txBox="1"/>
          <p:nvPr/>
        </p:nvSpPr>
        <p:spPr>
          <a:xfrm>
            <a:off x="8662416" y="3130295"/>
            <a:ext cx="1264920" cy="379730"/>
          </a:xfrm>
          <a:prstGeom prst="rect">
            <a:avLst/>
          </a:prstGeom>
          <a:solidFill>
            <a:srgbClr val="FFFF00"/>
          </a:solidFill>
          <a:ln w="12192">
            <a:solidFill>
              <a:srgbClr val="000099"/>
            </a:solidFill>
          </a:ln>
        </p:spPr>
        <p:txBody>
          <a:bodyPr vert="horz" wrap="square" lIns="0" tIns="45085" rIns="0" bIns="0" rtlCol="0">
            <a:spAutoFit/>
          </a:bodyPr>
          <a:lstStyle/>
          <a:p>
            <a:pPr marL="252095">
              <a:lnSpc>
                <a:spcPct val="100000"/>
              </a:lnSpc>
              <a:spcBef>
                <a:spcPts val="355"/>
              </a:spcBef>
            </a:pPr>
            <a:r>
              <a:rPr sz="1800" b="1" dirty="0">
                <a:latin typeface="Times New Roman"/>
                <a:cs typeface="Times New Roman"/>
              </a:rPr>
              <a:t>7 -</a:t>
            </a:r>
            <a:r>
              <a:rPr sz="1800" b="1" spc="-40" dirty="0">
                <a:latin typeface="Times New Roman"/>
                <a:cs typeface="Times New Roman"/>
              </a:rPr>
              <a:t> </a:t>
            </a:r>
            <a:r>
              <a:rPr sz="1800" b="1" dirty="0">
                <a:latin typeface="Times New Roman"/>
                <a:cs typeface="Times New Roman"/>
              </a:rPr>
              <a:t>10%</a:t>
            </a:r>
            <a:endParaRPr sz="1800">
              <a:latin typeface="Times New Roman"/>
              <a:cs typeface="Times New Roman"/>
            </a:endParaRPr>
          </a:p>
        </p:txBody>
      </p:sp>
      <p:grpSp>
        <p:nvGrpSpPr>
          <p:cNvPr id="49" name="object 49"/>
          <p:cNvGrpSpPr/>
          <p:nvPr/>
        </p:nvGrpSpPr>
        <p:grpSpPr>
          <a:xfrm>
            <a:off x="8680704" y="3834384"/>
            <a:ext cx="1280160" cy="483234"/>
            <a:chOff x="8680704" y="3834384"/>
            <a:chExt cx="1280160" cy="483234"/>
          </a:xfrm>
        </p:grpSpPr>
        <p:sp>
          <p:nvSpPr>
            <p:cNvPr id="50" name="object 50"/>
            <p:cNvSpPr/>
            <p:nvPr/>
          </p:nvSpPr>
          <p:spPr>
            <a:xfrm>
              <a:off x="8680704" y="3845052"/>
              <a:ext cx="1280159" cy="394716"/>
            </a:xfrm>
            <a:prstGeom prst="rect">
              <a:avLst/>
            </a:prstGeom>
            <a:blipFill>
              <a:blip r:embed="rId16" cstate="print"/>
              <a:stretch>
                <a:fillRect/>
              </a:stretch>
            </a:blipFill>
          </p:spPr>
          <p:txBody>
            <a:bodyPr wrap="square" lIns="0" tIns="0" rIns="0" bIns="0" rtlCol="0"/>
            <a:lstStyle/>
            <a:p>
              <a:endParaRPr/>
            </a:p>
          </p:txBody>
        </p:sp>
        <p:sp>
          <p:nvSpPr>
            <p:cNvPr id="51" name="object 51"/>
            <p:cNvSpPr/>
            <p:nvPr/>
          </p:nvSpPr>
          <p:spPr>
            <a:xfrm>
              <a:off x="8743188" y="3834384"/>
              <a:ext cx="1152144" cy="483107"/>
            </a:xfrm>
            <a:prstGeom prst="rect">
              <a:avLst/>
            </a:prstGeom>
            <a:blipFill>
              <a:blip r:embed="rId20" cstate="print"/>
              <a:stretch>
                <a:fillRect/>
              </a:stretch>
            </a:blipFill>
          </p:spPr>
          <p:txBody>
            <a:bodyPr wrap="square" lIns="0" tIns="0" rIns="0" bIns="0" rtlCol="0"/>
            <a:lstStyle/>
            <a:p>
              <a:endParaRPr/>
            </a:p>
          </p:txBody>
        </p:sp>
      </p:grpSp>
      <p:sp>
        <p:nvSpPr>
          <p:cNvPr id="52" name="object 52"/>
          <p:cNvSpPr txBox="1"/>
          <p:nvPr/>
        </p:nvSpPr>
        <p:spPr>
          <a:xfrm>
            <a:off x="8662416" y="3826764"/>
            <a:ext cx="1264920" cy="379730"/>
          </a:xfrm>
          <a:prstGeom prst="rect">
            <a:avLst/>
          </a:prstGeom>
          <a:solidFill>
            <a:srgbClr val="FFFF00"/>
          </a:solidFill>
          <a:ln w="12192">
            <a:solidFill>
              <a:srgbClr val="000099"/>
            </a:solidFill>
          </a:ln>
        </p:spPr>
        <p:txBody>
          <a:bodyPr vert="horz" wrap="square" lIns="0" tIns="45719" rIns="0" bIns="0" rtlCol="0">
            <a:spAutoFit/>
          </a:bodyPr>
          <a:lstStyle/>
          <a:p>
            <a:pPr marL="195580">
              <a:lnSpc>
                <a:spcPct val="100000"/>
              </a:lnSpc>
              <a:spcBef>
                <a:spcPts val="359"/>
              </a:spcBef>
            </a:pPr>
            <a:r>
              <a:rPr sz="1800" b="1" dirty="0">
                <a:latin typeface="Times New Roman"/>
                <a:cs typeface="Times New Roman"/>
              </a:rPr>
              <a:t>18 -</a:t>
            </a:r>
            <a:r>
              <a:rPr sz="1800" b="1" spc="-45" dirty="0">
                <a:latin typeface="Times New Roman"/>
                <a:cs typeface="Times New Roman"/>
              </a:rPr>
              <a:t> </a:t>
            </a:r>
            <a:r>
              <a:rPr sz="1800" b="1" dirty="0">
                <a:latin typeface="Times New Roman"/>
                <a:cs typeface="Times New Roman"/>
              </a:rPr>
              <a:t>30%</a:t>
            </a:r>
            <a:endParaRPr sz="1800">
              <a:latin typeface="Times New Roman"/>
              <a:cs typeface="Times New Roman"/>
            </a:endParaRPr>
          </a:p>
        </p:txBody>
      </p:sp>
      <p:sp>
        <p:nvSpPr>
          <p:cNvPr id="53" name="object 53"/>
          <p:cNvSpPr txBox="1"/>
          <p:nvPr/>
        </p:nvSpPr>
        <p:spPr>
          <a:xfrm>
            <a:off x="5551678" y="5536488"/>
            <a:ext cx="2580005"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Times New Roman"/>
                <a:cs typeface="Times New Roman"/>
              </a:rPr>
              <a:t>Electric Energy</a:t>
            </a:r>
            <a:r>
              <a:rPr sz="2000" b="1" spc="-100" dirty="0">
                <a:latin typeface="Times New Roman"/>
                <a:cs typeface="Times New Roman"/>
              </a:rPr>
              <a:t> </a:t>
            </a:r>
            <a:r>
              <a:rPr sz="2000" b="1" dirty="0">
                <a:latin typeface="Times New Roman"/>
                <a:cs typeface="Times New Roman"/>
              </a:rPr>
              <a:t>Output</a:t>
            </a:r>
            <a:endParaRPr sz="2000">
              <a:latin typeface="Times New Roman"/>
              <a:cs typeface="Times New Roman"/>
            </a:endParaRPr>
          </a:p>
        </p:txBody>
      </p:sp>
      <p:sp>
        <p:nvSpPr>
          <p:cNvPr id="54" name="object 54"/>
          <p:cNvSpPr txBox="1"/>
          <p:nvPr/>
        </p:nvSpPr>
        <p:spPr>
          <a:xfrm>
            <a:off x="2547873" y="5913831"/>
            <a:ext cx="5695950" cy="331470"/>
          </a:xfrm>
          <a:prstGeom prst="rect">
            <a:avLst/>
          </a:prstGeom>
        </p:spPr>
        <p:txBody>
          <a:bodyPr vert="horz" wrap="square" lIns="0" tIns="13335" rIns="0" bIns="0" rtlCol="0">
            <a:spAutoFit/>
          </a:bodyPr>
          <a:lstStyle/>
          <a:p>
            <a:pPr marL="38100">
              <a:lnSpc>
                <a:spcPct val="100000"/>
              </a:lnSpc>
              <a:spcBef>
                <a:spcPts val="105"/>
              </a:spcBef>
            </a:pPr>
            <a:r>
              <a:rPr sz="3000" b="1" baseline="40277" dirty="0">
                <a:latin typeface="Times New Roman"/>
                <a:cs typeface="Times New Roman"/>
              </a:rPr>
              <a:t>Conversion Efficiency = </a:t>
            </a:r>
            <a:r>
              <a:rPr sz="2000" b="1" dirty="0">
                <a:latin typeface="Times New Roman"/>
                <a:cs typeface="Times New Roman"/>
              </a:rPr>
              <a:t>Energy of Insolation on</a:t>
            </a:r>
            <a:r>
              <a:rPr sz="2000" b="1" spc="-280" dirty="0">
                <a:latin typeface="Times New Roman"/>
                <a:cs typeface="Times New Roman"/>
              </a:rPr>
              <a:t> </a:t>
            </a:r>
            <a:r>
              <a:rPr sz="2000" b="1" spc="-5" dirty="0">
                <a:latin typeface="Times New Roman"/>
                <a:cs typeface="Times New Roman"/>
              </a:rPr>
              <a:t>cell</a:t>
            </a:r>
            <a:endParaRPr sz="2000">
              <a:latin typeface="Times New Roman"/>
              <a:cs typeface="Times New Roman"/>
            </a:endParaRPr>
          </a:p>
        </p:txBody>
      </p:sp>
      <p:grpSp>
        <p:nvGrpSpPr>
          <p:cNvPr id="55" name="object 55"/>
          <p:cNvGrpSpPr/>
          <p:nvPr/>
        </p:nvGrpSpPr>
        <p:grpSpPr>
          <a:xfrm>
            <a:off x="2232532" y="4405121"/>
            <a:ext cx="7519670" cy="1938020"/>
            <a:chOff x="2232532" y="4405121"/>
            <a:chExt cx="7519670" cy="1938020"/>
          </a:xfrm>
        </p:grpSpPr>
        <p:sp>
          <p:nvSpPr>
            <p:cNvPr id="56" name="object 56"/>
            <p:cNvSpPr/>
            <p:nvPr/>
          </p:nvSpPr>
          <p:spPr>
            <a:xfrm>
              <a:off x="2247137" y="5529833"/>
              <a:ext cx="7490459" cy="798830"/>
            </a:xfrm>
            <a:custGeom>
              <a:avLst/>
              <a:gdLst/>
              <a:ahLst/>
              <a:cxnLst/>
              <a:rect l="l" t="t" r="r" b="b"/>
              <a:pathLst>
                <a:path w="7490459" h="798829">
                  <a:moveTo>
                    <a:pt x="3188208" y="388619"/>
                  </a:moveTo>
                  <a:lnTo>
                    <a:pt x="6103620" y="388619"/>
                  </a:lnTo>
                </a:path>
                <a:path w="7490459" h="798829">
                  <a:moveTo>
                    <a:pt x="133095" y="798575"/>
                  </a:moveTo>
                  <a:lnTo>
                    <a:pt x="91017" y="791790"/>
                  </a:lnTo>
                  <a:lnTo>
                    <a:pt x="54479" y="772896"/>
                  </a:lnTo>
                  <a:lnTo>
                    <a:pt x="25672" y="744085"/>
                  </a:lnTo>
                  <a:lnTo>
                    <a:pt x="6782" y="707548"/>
                  </a:lnTo>
                  <a:lnTo>
                    <a:pt x="0" y="665479"/>
                  </a:lnTo>
                  <a:lnTo>
                    <a:pt x="0" y="133095"/>
                  </a:lnTo>
                  <a:lnTo>
                    <a:pt x="6782" y="91027"/>
                  </a:lnTo>
                  <a:lnTo>
                    <a:pt x="25672" y="54490"/>
                  </a:lnTo>
                  <a:lnTo>
                    <a:pt x="54479" y="25679"/>
                  </a:lnTo>
                  <a:lnTo>
                    <a:pt x="91017" y="6785"/>
                  </a:lnTo>
                  <a:lnTo>
                    <a:pt x="133095" y="0"/>
                  </a:lnTo>
                </a:path>
                <a:path w="7490459" h="798829">
                  <a:moveTo>
                    <a:pt x="7357363" y="0"/>
                  </a:moveTo>
                  <a:lnTo>
                    <a:pt x="7399442" y="6785"/>
                  </a:lnTo>
                  <a:lnTo>
                    <a:pt x="7435980" y="25679"/>
                  </a:lnTo>
                  <a:lnTo>
                    <a:pt x="7464787" y="54490"/>
                  </a:lnTo>
                  <a:lnTo>
                    <a:pt x="7483677" y="91027"/>
                  </a:lnTo>
                  <a:lnTo>
                    <a:pt x="7490459" y="133095"/>
                  </a:lnTo>
                  <a:lnTo>
                    <a:pt x="7490459" y="665479"/>
                  </a:lnTo>
                  <a:lnTo>
                    <a:pt x="7483677" y="707548"/>
                  </a:lnTo>
                  <a:lnTo>
                    <a:pt x="7464787" y="744085"/>
                  </a:lnTo>
                  <a:lnTo>
                    <a:pt x="7435980" y="772896"/>
                  </a:lnTo>
                  <a:lnTo>
                    <a:pt x="7399442" y="791790"/>
                  </a:lnTo>
                  <a:lnTo>
                    <a:pt x="7357363" y="798575"/>
                  </a:lnTo>
                </a:path>
              </a:pathLst>
            </a:custGeom>
            <a:ln w="28956">
              <a:solidFill>
                <a:srgbClr val="000000"/>
              </a:solidFill>
            </a:ln>
          </p:spPr>
          <p:txBody>
            <a:bodyPr wrap="square" lIns="0" tIns="0" rIns="0" bIns="0" rtlCol="0"/>
            <a:lstStyle/>
            <a:p>
              <a:endParaRPr/>
            </a:p>
          </p:txBody>
        </p:sp>
        <p:sp>
          <p:nvSpPr>
            <p:cNvPr id="57" name="object 57"/>
            <p:cNvSpPr/>
            <p:nvPr/>
          </p:nvSpPr>
          <p:spPr>
            <a:xfrm>
              <a:off x="5430011" y="4419599"/>
              <a:ext cx="2185416" cy="362712"/>
            </a:xfrm>
            <a:prstGeom prst="rect">
              <a:avLst/>
            </a:prstGeom>
            <a:blipFill>
              <a:blip r:embed="rId21" cstate="print"/>
              <a:stretch>
                <a:fillRect/>
              </a:stretch>
            </a:blipFill>
          </p:spPr>
          <p:txBody>
            <a:bodyPr wrap="square" lIns="0" tIns="0" rIns="0" bIns="0" rtlCol="0"/>
            <a:lstStyle/>
            <a:p>
              <a:endParaRPr/>
            </a:p>
          </p:txBody>
        </p:sp>
        <p:sp>
          <p:nvSpPr>
            <p:cNvPr id="58" name="object 58"/>
            <p:cNvSpPr/>
            <p:nvPr/>
          </p:nvSpPr>
          <p:spPr>
            <a:xfrm>
              <a:off x="5408675" y="4415027"/>
              <a:ext cx="1964435" cy="429768"/>
            </a:xfrm>
            <a:prstGeom prst="rect">
              <a:avLst/>
            </a:prstGeom>
            <a:blipFill>
              <a:blip r:embed="rId22" cstate="print"/>
              <a:stretch>
                <a:fillRect/>
              </a:stretch>
            </a:blipFill>
          </p:spPr>
          <p:txBody>
            <a:bodyPr wrap="square" lIns="0" tIns="0" rIns="0" bIns="0" rtlCol="0"/>
            <a:lstStyle/>
            <a:p>
              <a:endParaRPr/>
            </a:p>
          </p:txBody>
        </p:sp>
        <p:sp>
          <p:nvSpPr>
            <p:cNvPr id="59" name="object 59"/>
            <p:cNvSpPr/>
            <p:nvPr/>
          </p:nvSpPr>
          <p:spPr>
            <a:xfrm>
              <a:off x="5415533" y="4405121"/>
              <a:ext cx="2162810" cy="340360"/>
            </a:xfrm>
            <a:custGeom>
              <a:avLst/>
              <a:gdLst/>
              <a:ahLst/>
              <a:cxnLst/>
              <a:rect l="l" t="t" r="r" b="b"/>
              <a:pathLst>
                <a:path w="2162809" h="340360">
                  <a:moveTo>
                    <a:pt x="2162556" y="0"/>
                  </a:moveTo>
                  <a:lnTo>
                    <a:pt x="0" y="0"/>
                  </a:lnTo>
                  <a:lnTo>
                    <a:pt x="0" y="339851"/>
                  </a:lnTo>
                  <a:lnTo>
                    <a:pt x="2162556" y="339851"/>
                  </a:lnTo>
                  <a:lnTo>
                    <a:pt x="2162556" y="0"/>
                  </a:lnTo>
                  <a:close/>
                </a:path>
              </a:pathLst>
            </a:custGeom>
            <a:solidFill>
              <a:srgbClr val="99FF99"/>
            </a:solidFill>
          </p:spPr>
          <p:txBody>
            <a:bodyPr wrap="square" lIns="0" tIns="0" rIns="0" bIns="0" rtlCol="0"/>
            <a:lstStyle/>
            <a:p>
              <a:endParaRPr/>
            </a:p>
          </p:txBody>
        </p:sp>
      </p:grpSp>
      <p:sp>
        <p:nvSpPr>
          <p:cNvPr id="60" name="object 60"/>
          <p:cNvSpPr txBox="1"/>
          <p:nvPr/>
        </p:nvSpPr>
        <p:spPr>
          <a:xfrm>
            <a:off x="8568817" y="5757164"/>
            <a:ext cx="893444" cy="330835"/>
          </a:xfrm>
          <a:prstGeom prst="rect">
            <a:avLst/>
          </a:prstGeom>
        </p:spPr>
        <p:txBody>
          <a:bodyPr vert="horz" wrap="square" lIns="0" tIns="12700" rIns="0" bIns="0" rtlCol="0">
            <a:spAutoFit/>
          </a:bodyPr>
          <a:lstStyle/>
          <a:p>
            <a:pPr marL="38100">
              <a:lnSpc>
                <a:spcPct val="100000"/>
              </a:lnSpc>
              <a:spcBef>
                <a:spcPts val="100"/>
              </a:spcBef>
            </a:pPr>
            <a:r>
              <a:rPr sz="3000" b="1" baseline="6944" dirty="0">
                <a:latin typeface="Times New Roman"/>
                <a:cs typeface="Times New Roman"/>
              </a:rPr>
              <a:t>x</a:t>
            </a:r>
            <a:r>
              <a:rPr sz="3000" b="1" spc="-232" baseline="6944" dirty="0">
                <a:latin typeface="Times New Roman"/>
                <a:cs typeface="Times New Roman"/>
              </a:rPr>
              <a:t> </a:t>
            </a:r>
            <a:r>
              <a:rPr sz="2000" b="1" spc="5" dirty="0">
                <a:latin typeface="Times New Roman"/>
                <a:cs typeface="Times New Roman"/>
              </a:rPr>
              <a:t>100%</a:t>
            </a:r>
            <a:endParaRPr sz="2000">
              <a:latin typeface="Times New Roman"/>
              <a:cs typeface="Times New Roman"/>
            </a:endParaRPr>
          </a:p>
        </p:txBody>
      </p:sp>
      <p:sp>
        <p:nvSpPr>
          <p:cNvPr id="61" name="object 61"/>
          <p:cNvSpPr txBox="1"/>
          <p:nvPr/>
        </p:nvSpPr>
        <p:spPr>
          <a:xfrm>
            <a:off x="5415534" y="4405121"/>
            <a:ext cx="2162810" cy="340360"/>
          </a:xfrm>
          <a:prstGeom prst="rect">
            <a:avLst/>
          </a:prstGeom>
          <a:ln w="19811">
            <a:solidFill>
              <a:srgbClr val="EC7C30"/>
            </a:solidFill>
          </a:ln>
        </p:spPr>
        <p:txBody>
          <a:bodyPr vert="horz" wrap="square" lIns="0" tIns="41275" rIns="0" bIns="0" rtlCol="0">
            <a:spAutoFit/>
          </a:bodyPr>
          <a:lstStyle/>
          <a:p>
            <a:pPr marL="91440">
              <a:lnSpc>
                <a:spcPct val="100000"/>
              </a:lnSpc>
              <a:spcBef>
                <a:spcPts val="325"/>
              </a:spcBef>
            </a:pPr>
            <a:r>
              <a:rPr sz="1600" b="1" spc="-5" dirty="0">
                <a:latin typeface="Times New Roman"/>
                <a:cs typeface="Times New Roman"/>
              </a:rPr>
              <a:t>Dye-sensitized</a:t>
            </a:r>
            <a:r>
              <a:rPr sz="1600" b="1" spc="20" dirty="0">
                <a:latin typeface="Times New Roman"/>
                <a:cs typeface="Times New Roman"/>
              </a:rPr>
              <a:t> </a:t>
            </a:r>
            <a:r>
              <a:rPr sz="1600" b="1" spc="-35" dirty="0">
                <a:latin typeface="Times New Roman"/>
                <a:cs typeface="Times New Roman"/>
              </a:rPr>
              <a:t>Type</a:t>
            </a:r>
            <a:endParaRPr sz="1600">
              <a:latin typeface="Times New Roman"/>
              <a:cs typeface="Times New Roman"/>
            </a:endParaRPr>
          </a:p>
        </p:txBody>
      </p:sp>
      <p:grpSp>
        <p:nvGrpSpPr>
          <p:cNvPr id="62" name="object 62"/>
          <p:cNvGrpSpPr/>
          <p:nvPr/>
        </p:nvGrpSpPr>
        <p:grpSpPr>
          <a:xfrm>
            <a:off x="5408676" y="4941570"/>
            <a:ext cx="2684145" cy="438150"/>
            <a:chOff x="5408676" y="4941570"/>
            <a:chExt cx="2684145" cy="438150"/>
          </a:xfrm>
        </p:grpSpPr>
        <p:sp>
          <p:nvSpPr>
            <p:cNvPr id="63" name="object 63"/>
            <p:cNvSpPr/>
            <p:nvPr/>
          </p:nvSpPr>
          <p:spPr>
            <a:xfrm>
              <a:off x="5430012" y="4956048"/>
              <a:ext cx="2662428" cy="361188"/>
            </a:xfrm>
            <a:prstGeom prst="rect">
              <a:avLst/>
            </a:prstGeom>
            <a:blipFill>
              <a:blip r:embed="rId23" cstate="print"/>
              <a:stretch>
                <a:fillRect/>
              </a:stretch>
            </a:blipFill>
          </p:spPr>
          <p:txBody>
            <a:bodyPr wrap="square" lIns="0" tIns="0" rIns="0" bIns="0" rtlCol="0"/>
            <a:lstStyle/>
            <a:p>
              <a:endParaRPr/>
            </a:p>
          </p:txBody>
        </p:sp>
        <p:sp>
          <p:nvSpPr>
            <p:cNvPr id="64" name="object 64"/>
            <p:cNvSpPr/>
            <p:nvPr/>
          </p:nvSpPr>
          <p:spPr>
            <a:xfrm>
              <a:off x="5408676" y="4949952"/>
              <a:ext cx="2462783" cy="429768"/>
            </a:xfrm>
            <a:prstGeom prst="rect">
              <a:avLst/>
            </a:prstGeom>
            <a:blipFill>
              <a:blip r:embed="rId24" cstate="print"/>
              <a:stretch>
                <a:fillRect/>
              </a:stretch>
            </a:blipFill>
          </p:spPr>
          <p:txBody>
            <a:bodyPr wrap="square" lIns="0" tIns="0" rIns="0" bIns="0" rtlCol="0"/>
            <a:lstStyle/>
            <a:p>
              <a:endParaRPr/>
            </a:p>
          </p:txBody>
        </p:sp>
        <p:sp>
          <p:nvSpPr>
            <p:cNvPr id="65" name="object 65"/>
            <p:cNvSpPr/>
            <p:nvPr/>
          </p:nvSpPr>
          <p:spPr>
            <a:xfrm>
              <a:off x="5415534" y="4941570"/>
              <a:ext cx="2639695" cy="338455"/>
            </a:xfrm>
            <a:custGeom>
              <a:avLst/>
              <a:gdLst/>
              <a:ahLst/>
              <a:cxnLst/>
              <a:rect l="l" t="t" r="r" b="b"/>
              <a:pathLst>
                <a:path w="2639695" h="338454">
                  <a:moveTo>
                    <a:pt x="2639567" y="0"/>
                  </a:moveTo>
                  <a:lnTo>
                    <a:pt x="0" y="0"/>
                  </a:lnTo>
                  <a:lnTo>
                    <a:pt x="0" y="338327"/>
                  </a:lnTo>
                  <a:lnTo>
                    <a:pt x="2639567" y="338327"/>
                  </a:lnTo>
                  <a:lnTo>
                    <a:pt x="2639567" y="0"/>
                  </a:lnTo>
                  <a:close/>
                </a:path>
              </a:pathLst>
            </a:custGeom>
            <a:solidFill>
              <a:srgbClr val="99FF99"/>
            </a:solidFill>
          </p:spPr>
          <p:txBody>
            <a:bodyPr wrap="square" lIns="0" tIns="0" rIns="0" bIns="0" rtlCol="0"/>
            <a:lstStyle/>
            <a:p>
              <a:endParaRPr/>
            </a:p>
          </p:txBody>
        </p:sp>
      </p:grpSp>
      <p:sp>
        <p:nvSpPr>
          <p:cNvPr id="66" name="object 66"/>
          <p:cNvSpPr txBox="1"/>
          <p:nvPr/>
        </p:nvSpPr>
        <p:spPr>
          <a:xfrm>
            <a:off x="5415534" y="4941570"/>
            <a:ext cx="2639695" cy="338455"/>
          </a:xfrm>
          <a:prstGeom prst="rect">
            <a:avLst/>
          </a:prstGeom>
          <a:ln w="19811">
            <a:solidFill>
              <a:srgbClr val="EC7C30"/>
            </a:solidFill>
          </a:ln>
        </p:spPr>
        <p:txBody>
          <a:bodyPr vert="horz" wrap="square" lIns="0" tIns="40005" rIns="0" bIns="0" rtlCol="0">
            <a:spAutoFit/>
          </a:bodyPr>
          <a:lstStyle/>
          <a:p>
            <a:pPr marL="91440">
              <a:lnSpc>
                <a:spcPct val="100000"/>
              </a:lnSpc>
              <a:spcBef>
                <a:spcPts val="315"/>
              </a:spcBef>
            </a:pPr>
            <a:r>
              <a:rPr sz="1600" b="1" spc="-5" dirty="0">
                <a:latin typeface="Times New Roman"/>
                <a:cs typeface="Times New Roman"/>
              </a:rPr>
              <a:t>Organic Thin </a:t>
            </a:r>
            <a:r>
              <a:rPr sz="1600" b="1" dirty="0">
                <a:latin typeface="Times New Roman"/>
                <a:cs typeface="Times New Roman"/>
              </a:rPr>
              <a:t>Layer</a:t>
            </a:r>
            <a:r>
              <a:rPr sz="1600" b="1" spc="-90" dirty="0">
                <a:latin typeface="Times New Roman"/>
                <a:cs typeface="Times New Roman"/>
              </a:rPr>
              <a:t> </a:t>
            </a:r>
            <a:r>
              <a:rPr sz="1600" b="1" spc="-35" dirty="0">
                <a:latin typeface="Times New Roman"/>
                <a:cs typeface="Times New Roman"/>
              </a:rPr>
              <a:t>Type</a:t>
            </a:r>
            <a:endParaRPr sz="1600">
              <a:latin typeface="Times New Roman"/>
              <a:cs typeface="Times New Roman"/>
            </a:endParaRPr>
          </a:p>
        </p:txBody>
      </p:sp>
      <p:grpSp>
        <p:nvGrpSpPr>
          <p:cNvPr id="67" name="object 67"/>
          <p:cNvGrpSpPr/>
          <p:nvPr/>
        </p:nvGrpSpPr>
        <p:grpSpPr>
          <a:xfrm>
            <a:off x="5158613" y="4390644"/>
            <a:ext cx="4802505" cy="734060"/>
            <a:chOff x="5158613" y="4390644"/>
            <a:chExt cx="4802505" cy="734060"/>
          </a:xfrm>
        </p:grpSpPr>
        <p:sp>
          <p:nvSpPr>
            <p:cNvPr id="68" name="object 68"/>
            <p:cNvSpPr/>
            <p:nvPr/>
          </p:nvSpPr>
          <p:spPr>
            <a:xfrm>
              <a:off x="5173218" y="4575810"/>
              <a:ext cx="243204" cy="534035"/>
            </a:xfrm>
            <a:custGeom>
              <a:avLst/>
              <a:gdLst/>
              <a:ahLst/>
              <a:cxnLst/>
              <a:rect l="l" t="t" r="r" b="b"/>
              <a:pathLst>
                <a:path w="243204" h="534035">
                  <a:moveTo>
                    <a:pt x="0" y="327025"/>
                  </a:moveTo>
                  <a:lnTo>
                    <a:pt x="121412" y="327025"/>
                  </a:lnTo>
                  <a:lnTo>
                    <a:pt x="121412" y="0"/>
                  </a:lnTo>
                  <a:lnTo>
                    <a:pt x="242824" y="0"/>
                  </a:lnTo>
                </a:path>
                <a:path w="243204" h="534035">
                  <a:moveTo>
                    <a:pt x="0" y="326135"/>
                  </a:moveTo>
                  <a:lnTo>
                    <a:pt x="121412" y="326135"/>
                  </a:lnTo>
                  <a:lnTo>
                    <a:pt x="121412" y="534034"/>
                  </a:lnTo>
                  <a:lnTo>
                    <a:pt x="242824" y="534034"/>
                  </a:lnTo>
                </a:path>
              </a:pathLst>
            </a:custGeom>
            <a:ln w="28956">
              <a:solidFill>
                <a:srgbClr val="000000"/>
              </a:solidFill>
            </a:ln>
          </p:spPr>
          <p:txBody>
            <a:bodyPr wrap="square" lIns="0" tIns="0" rIns="0" bIns="0" rtlCol="0"/>
            <a:lstStyle/>
            <a:p>
              <a:endParaRPr/>
            </a:p>
          </p:txBody>
        </p:sp>
        <p:sp>
          <p:nvSpPr>
            <p:cNvPr id="69" name="object 69"/>
            <p:cNvSpPr/>
            <p:nvPr/>
          </p:nvSpPr>
          <p:spPr>
            <a:xfrm>
              <a:off x="8680703" y="4401312"/>
              <a:ext cx="1280159" cy="393192"/>
            </a:xfrm>
            <a:prstGeom prst="rect">
              <a:avLst/>
            </a:prstGeom>
            <a:blipFill>
              <a:blip r:embed="rId16" cstate="print"/>
              <a:stretch>
                <a:fillRect/>
              </a:stretch>
            </a:blipFill>
          </p:spPr>
          <p:txBody>
            <a:bodyPr wrap="square" lIns="0" tIns="0" rIns="0" bIns="0" rtlCol="0"/>
            <a:lstStyle/>
            <a:p>
              <a:endParaRPr/>
            </a:p>
          </p:txBody>
        </p:sp>
        <p:sp>
          <p:nvSpPr>
            <p:cNvPr id="70" name="object 70"/>
            <p:cNvSpPr/>
            <p:nvPr/>
          </p:nvSpPr>
          <p:spPr>
            <a:xfrm>
              <a:off x="8857488" y="4390644"/>
              <a:ext cx="923544" cy="483107"/>
            </a:xfrm>
            <a:prstGeom prst="rect">
              <a:avLst/>
            </a:prstGeom>
            <a:blipFill>
              <a:blip r:embed="rId25" cstate="print"/>
              <a:stretch>
                <a:fillRect/>
              </a:stretch>
            </a:blipFill>
          </p:spPr>
          <p:txBody>
            <a:bodyPr wrap="square" lIns="0" tIns="0" rIns="0" bIns="0" rtlCol="0"/>
            <a:lstStyle/>
            <a:p>
              <a:endParaRPr/>
            </a:p>
          </p:txBody>
        </p:sp>
      </p:grpSp>
      <p:sp>
        <p:nvSpPr>
          <p:cNvPr id="71" name="object 71"/>
          <p:cNvSpPr txBox="1"/>
          <p:nvPr/>
        </p:nvSpPr>
        <p:spPr>
          <a:xfrm>
            <a:off x="8662416" y="4383023"/>
            <a:ext cx="1264920" cy="378460"/>
          </a:xfrm>
          <a:prstGeom prst="rect">
            <a:avLst/>
          </a:prstGeom>
          <a:solidFill>
            <a:srgbClr val="FFFF00"/>
          </a:solidFill>
          <a:ln w="12192">
            <a:solidFill>
              <a:srgbClr val="000099"/>
            </a:solidFill>
          </a:ln>
        </p:spPr>
        <p:txBody>
          <a:bodyPr vert="horz" wrap="square" lIns="0" tIns="45085" rIns="0" bIns="0" rtlCol="0">
            <a:spAutoFit/>
          </a:bodyPr>
          <a:lstStyle/>
          <a:p>
            <a:pPr marL="309880">
              <a:lnSpc>
                <a:spcPct val="100000"/>
              </a:lnSpc>
              <a:spcBef>
                <a:spcPts val="355"/>
              </a:spcBef>
            </a:pPr>
            <a:r>
              <a:rPr sz="1800" b="1" dirty="0">
                <a:latin typeface="Times New Roman"/>
                <a:cs typeface="Times New Roman"/>
              </a:rPr>
              <a:t>7 -</a:t>
            </a:r>
            <a:r>
              <a:rPr sz="1800" b="1" spc="-35" dirty="0">
                <a:latin typeface="Times New Roman"/>
                <a:cs typeface="Times New Roman"/>
              </a:rPr>
              <a:t> </a:t>
            </a:r>
            <a:r>
              <a:rPr sz="1800" b="1" dirty="0">
                <a:latin typeface="Times New Roman"/>
                <a:cs typeface="Times New Roman"/>
              </a:rPr>
              <a:t>8%</a:t>
            </a:r>
            <a:endParaRPr sz="1800">
              <a:latin typeface="Times New Roman"/>
              <a:cs typeface="Times New Roman"/>
            </a:endParaRPr>
          </a:p>
        </p:txBody>
      </p:sp>
      <p:grpSp>
        <p:nvGrpSpPr>
          <p:cNvPr id="72" name="object 72"/>
          <p:cNvGrpSpPr/>
          <p:nvPr/>
        </p:nvGrpSpPr>
        <p:grpSpPr>
          <a:xfrm>
            <a:off x="8680704" y="4957571"/>
            <a:ext cx="1280160" cy="483234"/>
            <a:chOff x="8680704" y="4957571"/>
            <a:chExt cx="1280160" cy="483234"/>
          </a:xfrm>
        </p:grpSpPr>
        <p:sp>
          <p:nvSpPr>
            <p:cNvPr id="73" name="object 73"/>
            <p:cNvSpPr/>
            <p:nvPr/>
          </p:nvSpPr>
          <p:spPr>
            <a:xfrm>
              <a:off x="8680704" y="4966715"/>
              <a:ext cx="1280159" cy="394716"/>
            </a:xfrm>
            <a:prstGeom prst="rect">
              <a:avLst/>
            </a:prstGeom>
            <a:blipFill>
              <a:blip r:embed="rId16" cstate="print"/>
              <a:stretch>
                <a:fillRect/>
              </a:stretch>
            </a:blipFill>
          </p:spPr>
          <p:txBody>
            <a:bodyPr wrap="square" lIns="0" tIns="0" rIns="0" bIns="0" rtlCol="0"/>
            <a:lstStyle/>
            <a:p>
              <a:endParaRPr/>
            </a:p>
          </p:txBody>
        </p:sp>
        <p:sp>
          <p:nvSpPr>
            <p:cNvPr id="74" name="object 74"/>
            <p:cNvSpPr/>
            <p:nvPr/>
          </p:nvSpPr>
          <p:spPr>
            <a:xfrm>
              <a:off x="8857488" y="4957571"/>
              <a:ext cx="923544" cy="483107"/>
            </a:xfrm>
            <a:prstGeom prst="rect">
              <a:avLst/>
            </a:prstGeom>
            <a:blipFill>
              <a:blip r:embed="rId26" cstate="print"/>
              <a:stretch>
                <a:fillRect/>
              </a:stretch>
            </a:blipFill>
          </p:spPr>
          <p:txBody>
            <a:bodyPr wrap="square" lIns="0" tIns="0" rIns="0" bIns="0" rtlCol="0"/>
            <a:lstStyle/>
            <a:p>
              <a:endParaRPr/>
            </a:p>
          </p:txBody>
        </p:sp>
      </p:grpSp>
      <p:sp>
        <p:nvSpPr>
          <p:cNvPr id="75" name="object 75"/>
          <p:cNvSpPr txBox="1"/>
          <p:nvPr/>
        </p:nvSpPr>
        <p:spPr>
          <a:xfrm>
            <a:off x="8662416" y="4948428"/>
            <a:ext cx="1264920" cy="379730"/>
          </a:xfrm>
          <a:prstGeom prst="rect">
            <a:avLst/>
          </a:prstGeom>
          <a:solidFill>
            <a:srgbClr val="FFFF00"/>
          </a:solidFill>
          <a:ln w="12192">
            <a:solidFill>
              <a:srgbClr val="000099"/>
            </a:solidFill>
          </a:ln>
        </p:spPr>
        <p:txBody>
          <a:bodyPr vert="horz" wrap="square" lIns="0" tIns="46355" rIns="0" bIns="0" rtlCol="0">
            <a:spAutoFit/>
          </a:bodyPr>
          <a:lstStyle/>
          <a:p>
            <a:pPr marL="309880">
              <a:lnSpc>
                <a:spcPct val="100000"/>
              </a:lnSpc>
              <a:spcBef>
                <a:spcPts val="365"/>
              </a:spcBef>
            </a:pPr>
            <a:r>
              <a:rPr sz="1800" b="1" dirty="0">
                <a:latin typeface="Times New Roman"/>
                <a:cs typeface="Times New Roman"/>
              </a:rPr>
              <a:t>2 -</a:t>
            </a:r>
            <a:r>
              <a:rPr sz="1800" b="1" spc="-35" dirty="0">
                <a:latin typeface="Times New Roman"/>
                <a:cs typeface="Times New Roman"/>
              </a:rPr>
              <a:t> </a:t>
            </a:r>
            <a:r>
              <a:rPr sz="1800" b="1" dirty="0">
                <a:latin typeface="Times New Roman"/>
                <a:cs typeface="Times New Roman"/>
              </a:rPr>
              <a:t>3%</a:t>
            </a:r>
            <a:endParaRPr sz="1800">
              <a:latin typeface="Times New Roman"/>
              <a:cs typeface="Times New Roman"/>
            </a:endParaRPr>
          </a:p>
        </p:txBody>
      </p:sp>
      <p:grpSp>
        <p:nvGrpSpPr>
          <p:cNvPr id="76" name="object 76"/>
          <p:cNvGrpSpPr/>
          <p:nvPr/>
        </p:nvGrpSpPr>
        <p:grpSpPr>
          <a:xfrm>
            <a:off x="3989530" y="35051"/>
            <a:ext cx="3699510" cy="789940"/>
            <a:chOff x="3989530" y="35051"/>
            <a:chExt cx="3699510" cy="789940"/>
          </a:xfrm>
        </p:grpSpPr>
        <p:sp>
          <p:nvSpPr>
            <p:cNvPr id="77" name="object 77"/>
            <p:cNvSpPr/>
            <p:nvPr/>
          </p:nvSpPr>
          <p:spPr>
            <a:xfrm>
              <a:off x="3989530" y="253810"/>
              <a:ext cx="1179542" cy="275825"/>
            </a:xfrm>
            <a:prstGeom prst="rect">
              <a:avLst/>
            </a:prstGeom>
            <a:blipFill>
              <a:blip r:embed="rId27" cstate="print"/>
              <a:stretch>
                <a:fillRect/>
              </a:stretch>
            </a:blipFill>
          </p:spPr>
          <p:txBody>
            <a:bodyPr wrap="square" lIns="0" tIns="0" rIns="0" bIns="0" rtlCol="0"/>
            <a:lstStyle/>
            <a:p>
              <a:endParaRPr/>
            </a:p>
          </p:txBody>
        </p:sp>
        <p:sp>
          <p:nvSpPr>
            <p:cNvPr id="78" name="object 78"/>
            <p:cNvSpPr/>
            <p:nvPr/>
          </p:nvSpPr>
          <p:spPr>
            <a:xfrm>
              <a:off x="5023103" y="35051"/>
              <a:ext cx="2665476" cy="789432"/>
            </a:xfrm>
            <a:prstGeom prst="rect">
              <a:avLst/>
            </a:prstGeom>
            <a:blipFill>
              <a:blip r:embed="rId28" cstate="print"/>
              <a:stretch>
                <a:fillRect/>
              </a:stretch>
            </a:blipFill>
          </p:spPr>
          <p:txBody>
            <a:bodyPr wrap="square" lIns="0" tIns="0" rIns="0" bIns="0" rtlCol="0"/>
            <a:lstStyle/>
            <a:p>
              <a:endParaRPr/>
            </a:p>
          </p:txBody>
        </p:sp>
      </p:grpSp>
      <p:sp>
        <p:nvSpPr>
          <p:cNvPr id="79" name="object 79"/>
          <p:cNvSpPr txBox="1">
            <a:spLocks noGrp="1"/>
          </p:cNvSpPr>
          <p:nvPr>
            <p:ph type="title"/>
          </p:nvPr>
        </p:nvSpPr>
        <p:spPr>
          <a:xfrm>
            <a:off x="3970146" y="126618"/>
            <a:ext cx="3482340" cy="452120"/>
          </a:xfrm>
          <a:prstGeom prst="rect">
            <a:avLst/>
          </a:prstGeom>
        </p:spPr>
        <p:txBody>
          <a:bodyPr vert="horz" wrap="square" lIns="0" tIns="12065" rIns="0" bIns="0" rtlCol="0">
            <a:spAutoFit/>
          </a:bodyPr>
          <a:lstStyle/>
          <a:p>
            <a:pPr marL="12700">
              <a:lnSpc>
                <a:spcPct val="100000"/>
              </a:lnSpc>
              <a:spcBef>
                <a:spcPts val="95"/>
              </a:spcBef>
            </a:pPr>
            <a:r>
              <a:rPr sz="2800" b="1" spc="-40" dirty="0">
                <a:solidFill>
                  <a:srgbClr val="44536A"/>
                </a:solidFill>
                <a:latin typeface="Times New Roman"/>
                <a:cs typeface="Times New Roman"/>
              </a:rPr>
              <a:t>Various </a:t>
            </a:r>
            <a:r>
              <a:rPr sz="2800" b="1" spc="-5" dirty="0">
                <a:solidFill>
                  <a:srgbClr val="44536A"/>
                </a:solidFill>
                <a:latin typeface="Times New Roman"/>
                <a:cs typeface="Times New Roman"/>
              </a:rPr>
              <a:t>type of PV</a:t>
            </a:r>
            <a:r>
              <a:rPr sz="2800" b="1" spc="-25" dirty="0">
                <a:solidFill>
                  <a:srgbClr val="44536A"/>
                </a:solidFill>
                <a:latin typeface="Times New Roman"/>
                <a:cs typeface="Times New Roman"/>
              </a:rPr>
              <a:t> </a:t>
            </a:r>
            <a:r>
              <a:rPr sz="2800" b="1" spc="-10" dirty="0">
                <a:solidFill>
                  <a:srgbClr val="44536A"/>
                </a:solidFill>
                <a:latin typeface="Times New Roman"/>
                <a:cs typeface="Times New Roman"/>
              </a:rPr>
              <a:t>cell</a:t>
            </a:r>
            <a:endParaRPr sz="2800">
              <a:latin typeface="Times New Roman"/>
              <a:cs typeface="Times New Roman"/>
            </a:endParaRPr>
          </a:p>
        </p:txBody>
      </p:sp>
      <p:sp>
        <p:nvSpPr>
          <p:cNvPr id="80" name="object 80"/>
          <p:cNvSpPr txBox="1"/>
          <p:nvPr/>
        </p:nvSpPr>
        <p:spPr>
          <a:xfrm>
            <a:off x="2010917" y="723391"/>
            <a:ext cx="5908675" cy="391160"/>
          </a:xfrm>
          <a:prstGeom prst="rect">
            <a:avLst/>
          </a:prstGeom>
        </p:spPr>
        <p:txBody>
          <a:bodyPr vert="horz" wrap="square" lIns="0" tIns="12700" rIns="0" bIns="0" rtlCol="0">
            <a:spAutoFit/>
          </a:bodyPr>
          <a:lstStyle/>
          <a:p>
            <a:pPr marL="206375" indent="-194310">
              <a:lnSpc>
                <a:spcPct val="100000"/>
              </a:lnSpc>
              <a:spcBef>
                <a:spcPts val="100"/>
              </a:spcBef>
              <a:buChar char="•"/>
              <a:tabLst>
                <a:tab pos="207010" algn="l"/>
              </a:tabLst>
            </a:pPr>
            <a:r>
              <a:rPr sz="2400" spc="-35" dirty="0">
                <a:latin typeface="Times New Roman"/>
                <a:cs typeface="Times New Roman"/>
              </a:rPr>
              <a:t>Types </a:t>
            </a:r>
            <a:r>
              <a:rPr sz="2400" dirty="0">
                <a:latin typeface="Times New Roman"/>
                <a:cs typeface="Times New Roman"/>
              </a:rPr>
              <a:t>and Conversion </a:t>
            </a:r>
            <a:r>
              <a:rPr sz="2400" spc="-10" dirty="0">
                <a:latin typeface="Times New Roman"/>
                <a:cs typeface="Times New Roman"/>
              </a:rPr>
              <a:t>Efficiency </a:t>
            </a:r>
            <a:r>
              <a:rPr sz="2400" dirty="0">
                <a:latin typeface="Times New Roman"/>
                <a:cs typeface="Times New Roman"/>
              </a:rPr>
              <a:t>of </a:t>
            </a:r>
            <a:r>
              <a:rPr sz="2400" spc="-5" dirty="0">
                <a:latin typeface="Times New Roman"/>
                <a:cs typeface="Times New Roman"/>
              </a:rPr>
              <a:t>Solar</a:t>
            </a:r>
            <a:r>
              <a:rPr sz="2400" spc="-35" dirty="0">
                <a:latin typeface="Times New Roman"/>
                <a:cs typeface="Times New Roman"/>
              </a:rPr>
              <a:t> </a:t>
            </a:r>
            <a:r>
              <a:rPr sz="2400" dirty="0">
                <a:latin typeface="Times New Roman"/>
                <a:cs typeface="Times New Roman"/>
              </a:rPr>
              <a:t>Cell</a:t>
            </a:r>
            <a:endParaRPr sz="2400">
              <a:latin typeface="Times New Roman"/>
              <a:cs typeface="Times New Roman"/>
            </a:endParaRPr>
          </a:p>
        </p:txBody>
      </p:sp>
      <p:grpSp>
        <p:nvGrpSpPr>
          <p:cNvPr id="81" name="object 81"/>
          <p:cNvGrpSpPr/>
          <p:nvPr/>
        </p:nvGrpSpPr>
        <p:grpSpPr>
          <a:xfrm>
            <a:off x="3462528" y="2585466"/>
            <a:ext cx="1742439" cy="692785"/>
            <a:chOff x="3462528" y="2585466"/>
            <a:chExt cx="1742439" cy="692785"/>
          </a:xfrm>
        </p:grpSpPr>
        <p:sp>
          <p:nvSpPr>
            <p:cNvPr id="82" name="object 82"/>
            <p:cNvSpPr/>
            <p:nvPr/>
          </p:nvSpPr>
          <p:spPr>
            <a:xfrm>
              <a:off x="3483864" y="2599944"/>
              <a:ext cx="1720595" cy="623315"/>
            </a:xfrm>
            <a:prstGeom prst="rect">
              <a:avLst/>
            </a:prstGeom>
            <a:blipFill>
              <a:blip r:embed="rId29" cstate="print"/>
              <a:stretch>
                <a:fillRect/>
              </a:stretch>
            </a:blipFill>
          </p:spPr>
          <p:txBody>
            <a:bodyPr wrap="square" lIns="0" tIns="0" rIns="0" bIns="0" rtlCol="0"/>
            <a:lstStyle/>
            <a:p>
              <a:endParaRPr/>
            </a:p>
          </p:txBody>
        </p:sp>
        <p:sp>
          <p:nvSpPr>
            <p:cNvPr id="83" name="object 83"/>
            <p:cNvSpPr/>
            <p:nvPr/>
          </p:nvSpPr>
          <p:spPr>
            <a:xfrm>
              <a:off x="3462528" y="2604516"/>
              <a:ext cx="1551431" cy="673608"/>
            </a:xfrm>
            <a:prstGeom prst="rect">
              <a:avLst/>
            </a:prstGeom>
            <a:blipFill>
              <a:blip r:embed="rId30" cstate="print"/>
              <a:stretch>
                <a:fillRect/>
              </a:stretch>
            </a:blipFill>
          </p:spPr>
          <p:txBody>
            <a:bodyPr wrap="square" lIns="0" tIns="0" rIns="0" bIns="0" rtlCol="0"/>
            <a:lstStyle/>
            <a:p>
              <a:endParaRPr/>
            </a:p>
          </p:txBody>
        </p:sp>
        <p:sp>
          <p:nvSpPr>
            <p:cNvPr id="84" name="object 84"/>
            <p:cNvSpPr/>
            <p:nvPr/>
          </p:nvSpPr>
          <p:spPr>
            <a:xfrm>
              <a:off x="3469386" y="2585466"/>
              <a:ext cx="1697989" cy="600710"/>
            </a:xfrm>
            <a:custGeom>
              <a:avLst/>
              <a:gdLst/>
              <a:ahLst/>
              <a:cxnLst/>
              <a:rect l="l" t="t" r="r" b="b"/>
              <a:pathLst>
                <a:path w="1697989" h="600710">
                  <a:moveTo>
                    <a:pt x="1697736" y="0"/>
                  </a:moveTo>
                  <a:lnTo>
                    <a:pt x="0" y="0"/>
                  </a:lnTo>
                  <a:lnTo>
                    <a:pt x="0" y="600455"/>
                  </a:lnTo>
                  <a:lnTo>
                    <a:pt x="1697736" y="600455"/>
                  </a:lnTo>
                  <a:lnTo>
                    <a:pt x="1697736" y="0"/>
                  </a:lnTo>
                  <a:close/>
                </a:path>
              </a:pathLst>
            </a:custGeom>
            <a:solidFill>
              <a:srgbClr val="99FF99"/>
            </a:solidFill>
          </p:spPr>
          <p:txBody>
            <a:bodyPr wrap="square" lIns="0" tIns="0" rIns="0" bIns="0" rtlCol="0"/>
            <a:lstStyle/>
            <a:p>
              <a:endParaRPr/>
            </a:p>
          </p:txBody>
        </p:sp>
      </p:grpSp>
      <p:sp>
        <p:nvSpPr>
          <p:cNvPr id="85" name="object 85"/>
          <p:cNvSpPr txBox="1"/>
          <p:nvPr/>
        </p:nvSpPr>
        <p:spPr>
          <a:xfrm>
            <a:off x="3469385" y="2587751"/>
            <a:ext cx="1710055" cy="574675"/>
          </a:xfrm>
          <a:prstGeom prst="rect">
            <a:avLst/>
          </a:prstGeom>
          <a:ln w="19812">
            <a:solidFill>
              <a:srgbClr val="EC7C30"/>
            </a:solidFill>
          </a:ln>
        </p:spPr>
        <p:txBody>
          <a:bodyPr vert="horz" wrap="square" lIns="0" tIns="47625" rIns="0" bIns="0" rtlCol="0">
            <a:spAutoFit/>
          </a:bodyPr>
          <a:lstStyle/>
          <a:p>
            <a:pPr marL="90805" marR="306705">
              <a:lnSpc>
                <a:spcPct val="100000"/>
              </a:lnSpc>
              <a:spcBef>
                <a:spcPts val="375"/>
              </a:spcBef>
            </a:pPr>
            <a:r>
              <a:rPr sz="1600" b="1" spc="-5" dirty="0">
                <a:latin typeface="Times New Roman"/>
                <a:cs typeface="Times New Roman"/>
              </a:rPr>
              <a:t>Silicon  Se</a:t>
            </a:r>
            <a:r>
              <a:rPr sz="1600" b="1" spc="-30" dirty="0">
                <a:latin typeface="Times New Roman"/>
                <a:cs typeface="Times New Roman"/>
              </a:rPr>
              <a:t>m</a:t>
            </a:r>
            <a:r>
              <a:rPr sz="1600" b="1" spc="-5" dirty="0">
                <a:latin typeface="Times New Roman"/>
                <a:cs typeface="Times New Roman"/>
              </a:rPr>
              <a:t>iconductor</a:t>
            </a:r>
            <a:endParaRPr sz="1600">
              <a:latin typeface="Times New Roman"/>
              <a:cs typeface="Times New Roman"/>
            </a:endParaRPr>
          </a:p>
        </p:txBody>
      </p:sp>
      <p:grpSp>
        <p:nvGrpSpPr>
          <p:cNvPr id="86" name="object 86"/>
          <p:cNvGrpSpPr/>
          <p:nvPr/>
        </p:nvGrpSpPr>
        <p:grpSpPr>
          <a:xfrm>
            <a:off x="3177413" y="2858897"/>
            <a:ext cx="1838325" cy="2046605"/>
            <a:chOff x="3177413" y="2858897"/>
            <a:chExt cx="1838325" cy="2046605"/>
          </a:xfrm>
        </p:grpSpPr>
        <p:sp>
          <p:nvSpPr>
            <p:cNvPr id="87" name="object 87"/>
            <p:cNvSpPr/>
            <p:nvPr/>
          </p:nvSpPr>
          <p:spPr>
            <a:xfrm>
              <a:off x="3192018" y="2873502"/>
              <a:ext cx="336550" cy="2017395"/>
            </a:xfrm>
            <a:custGeom>
              <a:avLst/>
              <a:gdLst/>
              <a:ahLst/>
              <a:cxnLst/>
              <a:rect l="l" t="t" r="r" b="b"/>
              <a:pathLst>
                <a:path w="336550" h="2017395">
                  <a:moveTo>
                    <a:pt x="0" y="893826"/>
                  </a:moveTo>
                  <a:lnTo>
                    <a:pt x="176276" y="893826"/>
                  </a:lnTo>
                  <a:lnTo>
                    <a:pt x="176276" y="0"/>
                  </a:lnTo>
                  <a:lnTo>
                    <a:pt x="273049" y="0"/>
                  </a:lnTo>
                </a:path>
                <a:path w="336550" h="2017395">
                  <a:moveTo>
                    <a:pt x="0" y="893064"/>
                  </a:moveTo>
                  <a:lnTo>
                    <a:pt x="172846" y="893064"/>
                  </a:lnTo>
                  <a:lnTo>
                    <a:pt x="172846" y="2017014"/>
                  </a:lnTo>
                  <a:lnTo>
                    <a:pt x="336549" y="2017014"/>
                  </a:lnTo>
                </a:path>
              </a:pathLst>
            </a:custGeom>
            <a:ln w="28956">
              <a:solidFill>
                <a:srgbClr val="000000"/>
              </a:solidFill>
            </a:ln>
          </p:spPr>
          <p:txBody>
            <a:bodyPr wrap="square" lIns="0" tIns="0" rIns="0" bIns="0" rtlCol="0"/>
            <a:lstStyle/>
            <a:p>
              <a:endParaRPr/>
            </a:p>
          </p:txBody>
        </p:sp>
        <p:sp>
          <p:nvSpPr>
            <p:cNvPr id="88" name="object 88"/>
            <p:cNvSpPr/>
            <p:nvPr/>
          </p:nvSpPr>
          <p:spPr>
            <a:xfrm>
              <a:off x="3192018" y="3766566"/>
              <a:ext cx="417830" cy="0"/>
            </a:xfrm>
            <a:custGeom>
              <a:avLst/>
              <a:gdLst/>
              <a:ahLst/>
              <a:cxnLst/>
              <a:rect l="l" t="t" r="r" b="b"/>
              <a:pathLst>
                <a:path w="417829">
                  <a:moveTo>
                    <a:pt x="0" y="0"/>
                  </a:moveTo>
                  <a:lnTo>
                    <a:pt x="417576" y="0"/>
                  </a:lnTo>
                </a:path>
              </a:pathLst>
            </a:custGeom>
            <a:ln w="28956">
              <a:solidFill>
                <a:srgbClr val="000000"/>
              </a:solidFill>
            </a:ln>
          </p:spPr>
          <p:txBody>
            <a:bodyPr wrap="square" lIns="0" tIns="0" rIns="0" bIns="0" rtlCol="0"/>
            <a:lstStyle/>
            <a:p>
              <a:endParaRPr/>
            </a:p>
          </p:txBody>
        </p:sp>
        <p:sp>
          <p:nvSpPr>
            <p:cNvPr id="89" name="object 89"/>
            <p:cNvSpPr/>
            <p:nvPr/>
          </p:nvSpPr>
          <p:spPr>
            <a:xfrm>
              <a:off x="3483864" y="3509772"/>
              <a:ext cx="1531619" cy="608076"/>
            </a:xfrm>
            <a:prstGeom prst="rect">
              <a:avLst/>
            </a:prstGeom>
            <a:blipFill>
              <a:blip r:embed="rId31" cstate="print"/>
              <a:stretch>
                <a:fillRect/>
              </a:stretch>
            </a:blipFill>
          </p:spPr>
          <p:txBody>
            <a:bodyPr wrap="square" lIns="0" tIns="0" rIns="0" bIns="0" rtlCol="0"/>
            <a:lstStyle/>
            <a:p>
              <a:endParaRPr/>
            </a:p>
          </p:txBody>
        </p:sp>
        <p:sp>
          <p:nvSpPr>
            <p:cNvPr id="90" name="object 90"/>
            <p:cNvSpPr/>
            <p:nvPr/>
          </p:nvSpPr>
          <p:spPr>
            <a:xfrm>
              <a:off x="3462528" y="3506723"/>
              <a:ext cx="1551431" cy="673607"/>
            </a:xfrm>
            <a:prstGeom prst="rect">
              <a:avLst/>
            </a:prstGeom>
            <a:blipFill>
              <a:blip r:embed="rId32" cstate="print"/>
              <a:stretch>
                <a:fillRect/>
              </a:stretch>
            </a:blipFill>
          </p:spPr>
          <p:txBody>
            <a:bodyPr wrap="square" lIns="0" tIns="0" rIns="0" bIns="0" rtlCol="0"/>
            <a:lstStyle/>
            <a:p>
              <a:endParaRPr/>
            </a:p>
          </p:txBody>
        </p:sp>
        <p:sp>
          <p:nvSpPr>
            <p:cNvPr id="91" name="object 91"/>
            <p:cNvSpPr/>
            <p:nvPr/>
          </p:nvSpPr>
          <p:spPr>
            <a:xfrm>
              <a:off x="3469386" y="3495294"/>
              <a:ext cx="1508760" cy="585470"/>
            </a:xfrm>
            <a:custGeom>
              <a:avLst/>
              <a:gdLst/>
              <a:ahLst/>
              <a:cxnLst/>
              <a:rect l="l" t="t" r="r" b="b"/>
              <a:pathLst>
                <a:path w="1508760" h="585470">
                  <a:moveTo>
                    <a:pt x="1508760" y="0"/>
                  </a:moveTo>
                  <a:lnTo>
                    <a:pt x="0" y="0"/>
                  </a:lnTo>
                  <a:lnTo>
                    <a:pt x="0" y="585215"/>
                  </a:lnTo>
                  <a:lnTo>
                    <a:pt x="1508760" y="585215"/>
                  </a:lnTo>
                  <a:lnTo>
                    <a:pt x="1508760" y="0"/>
                  </a:lnTo>
                  <a:close/>
                </a:path>
              </a:pathLst>
            </a:custGeom>
            <a:solidFill>
              <a:srgbClr val="99FF99"/>
            </a:solidFill>
          </p:spPr>
          <p:txBody>
            <a:bodyPr wrap="square" lIns="0" tIns="0" rIns="0" bIns="0" rtlCol="0"/>
            <a:lstStyle/>
            <a:p>
              <a:endParaRPr/>
            </a:p>
          </p:txBody>
        </p:sp>
        <p:sp>
          <p:nvSpPr>
            <p:cNvPr id="92" name="object 92"/>
            <p:cNvSpPr/>
            <p:nvPr/>
          </p:nvSpPr>
          <p:spPr>
            <a:xfrm>
              <a:off x="3469386" y="3495294"/>
              <a:ext cx="1508760" cy="585470"/>
            </a:xfrm>
            <a:custGeom>
              <a:avLst/>
              <a:gdLst/>
              <a:ahLst/>
              <a:cxnLst/>
              <a:rect l="l" t="t" r="r" b="b"/>
              <a:pathLst>
                <a:path w="1508760" h="585470">
                  <a:moveTo>
                    <a:pt x="0" y="585215"/>
                  </a:moveTo>
                  <a:lnTo>
                    <a:pt x="1508760" y="585215"/>
                  </a:lnTo>
                  <a:lnTo>
                    <a:pt x="1508760" y="0"/>
                  </a:lnTo>
                  <a:lnTo>
                    <a:pt x="0" y="0"/>
                  </a:lnTo>
                  <a:lnTo>
                    <a:pt x="0" y="585215"/>
                  </a:lnTo>
                  <a:close/>
                </a:path>
              </a:pathLst>
            </a:custGeom>
            <a:ln w="19812">
              <a:solidFill>
                <a:srgbClr val="EC7C30"/>
              </a:solidFill>
            </a:ln>
          </p:spPr>
          <p:txBody>
            <a:bodyPr wrap="square" lIns="0" tIns="0" rIns="0" bIns="0" rtlCol="0"/>
            <a:lstStyle/>
            <a:p>
              <a:endParaRPr/>
            </a:p>
          </p:txBody>
        </p:sp>
      </p:grpSp>
      <p:sp>
        <p:nvSpPr>
          <p:cNvPr id="93" name="object 93"/>
          <p:cNvSpPr txBox="1"/>
          <p:nvPr/>
        </p:nvSpPr>
        <p:spPr>
          <a:xfrm>
            <a:off x="3547998" y="3525139"/>
            <a:ext cx="993140"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Times New Roman"/>
                <a:cs typeface="Times New Roman"/>
              </a:rPr>
              <a:t>Compound</a:t>
            </a:r>
            <a:endParaRPr sz="1600">
              <a:latin typeface="Times New Roman"/>
              <a:cs typeface="Times New Roman"/>
            </a:endParaRPr>
          </a:p>
        </p:txBody>
      </p:sp>
      <p:sp>
        <p:nvSpPr>
          <p:cNvPr id="94" name="object 94"/>
          <p:cNvSpPr txBox="1"/>
          <p:nvPr/>
        </p:nvSpPr>
        <p:spPr>
          <a:xfrm>
            <a:off x="3547998" y="3768978"/>
            <a:ext cx="132969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Times New Roman"/>
                <a:cs typeface="Times New Roman"/>
              </a:rPr>
              <a:t>Se</a:t>
            </a:r>
            <a:r>
              <a:rPr sz="1600" b="1" spc="-30" dirty="0">
                <a:latin typeface="Times New Roman"/>
                <a:cs typeface="Times New Roman"/>
              </a:rPr>
              <a:t>m</a:t>
            </a:r>
            <a:r>
              <a:rPr sz="1600" b="1" spc="-5" dirty="0">
                <a:latin typeface="Times New Roman"/>
                <a:cs typeface="Times New Roman"/>
              </a:rPr>
              <a:t>iconductor</a:t>
            </a:r>
            <a:endParaRPr sz="1600">
              <a:latin typeface="Times New Roman"/>
              <a:cs typeface="Times New Roman"/>
            </a:endParaRPr>
          </a:p>
        </p:txBody>
      </p:sp>
      <p:grpSp>
        <p:nvGrpSpPr>
          <p:cNvPr id="95" name="object 95"/>
          <p:cNvGrpSpPr/>
          <p:nvPr/>
        </p:nvGrpSpPr>
        <p:grpSpPr>
          <a:xfrm>
            <a:off x="2336292" y="3468623"/>
            <a:ext cx="850900" cy="757555"/>
            <a:chOff x="2336292" y="3468623"/>
            <a:chExt cx="850900" cy="757555"/>
          </a:xfrm>
        </p:grpSpPr>
        <p:sp>
          <p:nvSpPr>
            <p:cNvPr id="96" name="object 96"/>
            <p:cNvSpPr/>
            <p:nvPr/>
          </p:nvSpPr>
          <p:spPr>
            <a:xfrm>
              <a:off x="2372868" y="3479291"/>
              <a:ext cx="786383" cy="669036"/>
            </a:xfrm>
            <a:prstGeom prst="rect">
              <a:avLst/>
            </a:prstGeom>
            <a:blipFill>
              <a:blip r:embed="rId33" cstate="print"/>
              <a:stretch>
                <a:fillRect/>
              </a:stretch>
            </a:blipFill>
          </p:spPr>
          <p:txBody>
            <a:bodyPr wrap="square" lIns="0" tIns="0" rIns="0" bIns="0" rtlCol="0"/>
            <a:lstStyle/>
            <a:p>
              <a:endParaRPr/>
            </a:p>
          </p:txBody>
        </p:sp>
        <p:sp>
          <p:nvSpPr>
            <p:cNvPr id="97" name="object 97"/>
            <p:cNvSpPr/>
            <p:nvPr/>
          </p:nvSpPr>
          <p:spPr>
            <a:xfrm>
              <a:off x="2336292" y="3468623"/>
              <a:ext cx="850392" cy="757427"/>
            </a:xfrm>
            <a:prstGeom prst="rect">
              <a:avLst/>
            </a:prstGeom>
            <a:blipFill>
              <a:blip r:embed="rId34" cstate="print"/>
              <a:stretch>
                <a:fillRect/>
              </a:stretch>
            </a:blipFill>
          </p:spPr>
          <p:txBody>
            <a:bodyPr wrap="square" lIns="0" tIns="0" rIns="0" bIns="0" rtlCol="0"/>
            <a:lstStyle/>
            <a:p>
              <a:endParaRPr/>
            </a:p>
          </p:txBody>
        </p:sp>
      </p:grpSp>
      <p:sp>
        <p:nvSpPr>
          <p:cNvPr id="98" name="object 98"/>
          <p:cNvSpPr txBox="1"/>
          <p:nvPr/>
        </p:nvSpPr>
        <p:spPr>
          <a:xfrm>
            <a:off x="2358389" y="3464814"/>
            <a:ext cx="763905" cy="646430"/>
          </a:xfrm>
          <a:prstGeom prst="rect">
            <a:avLst/>
          </a:prstGeom>
          <a:solidFill>
            <a:srgbClr val="99FF99"/>
          </a:solidFill>
          <a:ln w="19812">
            <a:solidFill>
              <a:srgbClr val="EC7C30"/>
            </a:solidFill>
          </a:ln>
        </p:spPr>
        <p:txBody>
          <a:bodyPr vert="horz" wrap="square" lIns="0" tIns="40640" rIns="0" bIns="0" rtlCol="0">
            <a:spAutoFit/>
          </a:bodyPr>
          <a:lstStyle/>
          <a:p>
            <a:pPr marL="90170" marR="144145">
              <a:lnSpc>
                <a:spcPct val="100000"/>
              </a:lnSpc>
              <a:spcBef>
                <a:spcPts val="320"/>
              </a:spcBef>
            </a:pPr>
            <a:r>
              <a:rPr sz="1800" b="1" spc="-5" dirty="0">
                <a:latin typeface="Times New Roman"/>
                <a:cs typeface="Times New Roman"/>
              </a:rPr>
              <a:t>Solar  Cell</a:t>
            </a:r>
            <a:endParaRPr sz="1800">
              <a:latin typeface="Times New Roman"/>
              <a:cs typeface="Times New Roman"/>
            </a:endParaRPr>
          </a:p>
        </p:txBody>
      </p:sp>
      <p:grpSp>
        <p:nvGrpSpPr>
          <p:cNvPr id="99" name="object 99"/>
          <p:cNvGrpSpPr/>
          <p:nvPr/>
        </p:nvGrpSpPr>
        <p:grpSpPr>
          <a:xfrm>
            <a:off x="3459226" y="4591558"/>
            <a:ext cx="1751330" cy="702945"/>
            <a:chOff x="3459226" y="4591558"/>
            <a:chExt cx="1751330" cy="702945"/>
          </a:xfrm>
        </p:grpSpPr>
        <p:sp>
          <p:nvSpPr>
            <p:cNvPr id="100" name="object 100"/>
            <p:cNvSpPr/>
            <p:nvPr/>
          </p:nvSpPr>
          <p:spPr>
            <a:xfrm>
              <a:off x="3483864" y="4616196"/>
              <a:ext cx="1726691" cy="623315"/>
            </a:xfrm>
            <a:prstGeom prst="rect">
              <a:avLst/>
            </a:prstGeom>
            <a:blipFill>
              <a:blip r:embed="rId35" cstate="print"/>
              <a:stretch>
                <a:fillRect/>
              </a:stretch>
            </a:blipFill>
          </p:spPr>
          <p:txBody>
            <a:bodyPr wrap="square" lIns="0" tIns="0" rIns="0" bIns="0" rtlCol="0"/>
            <a:lstStyle/>
            <a:p>
              <a:endParaRPr/>
            </a:p>
          </p:txBody>
        </p:sp>
        <p:sp>
          <p:nvSpPr>
            <p:cNvPr id="101" name="object 101"/>
            <p:cNvSpPr/>
            <p:nvPr/>
          </p:nvSpPr>
          <p:spPr>
            <a:xfrm>
              <a:off x="3462528" y="4620768"/>
              <a:ext cx="1551431" cy="673607"/>
            </a:xfrm>
            <a:prstGeom prst="rect">
              <a:avLst/>
            </a:prstGeom>
            <a:blipFill>
              <a:blip r:embed="rId36" cstate="print"/>
              <a:stretch>
                <a:fillRect/>
              </a:stretch>
            </a:blipFill>
          </p:spPr>
          <p:txBody>
            <a:bodyPr wrap="square" lIns="0" tIns="0" rIns="0" bIns="0" rtlCol="0"/>
            <a:lstStyle/>
            <a:p>
              <a:endParaRPr/>
            </a:p>
          </p:txBody>
        </p:sp>
        <p:sp>
          <p:nvSpPr>
            <p:cNvPr id="102" name="object 102"/>
            <p:cNvSpPr/>
            <p:nvPr/>
          </p:nvSpPr>
          <p:spPr>
            <a:xfrm>
              <a:off x="3469386" y="4601718"/>
              <a:ext cx="1704339" cy="600710"/>
            </a:xfrm>
            <a:custGeom>
              <a:avLst/>
              <a:gdLst/>
              <a:ahLst/>
              <a:cxnLst/>
              <a:rect l="l" t="t" r="r" b="b"/>
              <a:pathLst>
                <a:path w="1704339" h="600710">
                  <a:moveTo>
                    <a:pt x="1703832" y="0"/>
                  </a:moveTo>
                  <a:lnTo>
                    <a:pt x="0" y="0"/>
                  </a:lnTo>
                  <a:lnTo>
                    <a:pt x="0" y="600455"/>
                  </a:lnTo>
                  <a:lnTo>
                    <a:pt x="1703832" y="600455"/>
                  </a:lnTo>
                  <a:lnTo>
                    <a:pt x="1703832" y="0"/>
                  </a:lnTo>
                  <a:close/>
                </a:path>
              </a:pathLst>
            </a:custGeom>
            <a:solidFill>
              <a:srgbClr val="99FF99"/>
            </a:solidFill>
          </p:spPr>
          <p:txBody>
            <a:bodyPr wrap="square" lIns="0" tIns="0" rIns="0" bIns="0" rtlCol="0"/>
            <a:lstStyle/>
            <a:p>
              <a:endParaRPr/>
            </a:p>
          </p:txBody>
        </p:sp>
        <p:sp>
          <p:nvSpPr>
            <p:cNvPr id="103" name="object 103"/>
            <p:cNvSpPr/>
            <p:nvPr/>
          </p:nvSpPr>
          <p:spPr>
            <a:xfrm>
              <a:off x="3469386" y="4601718"/>
              <a:ext cx="1704339" cy="600710"/>
            </a:xfrm>
            <a:custGeom>
              <a:avLst/>
              <a:gdLst/>
              <a:ahLst/>
              <a:cxnLst/>
              <a:rect l="l" t="t" r="r" b="b"/>
              <a:pathLst>
                <a:path w="1704339" h="600710">
                  <a:moveTo>
                    <a:pt x="0" y="600455"/>
                  </a:moveTo>
                  <a:lnTo>
                    <a:pt x="1703832" y="600455"/>
                  </a:lnTo>
                  <a:lnTo>
                    <a:pt x="1703832" y="0"/>
                  </a:lnTo>
                  <a:lnTo>
                    <a:pt x="0" y="0"/>
                  </a:lnTo>
                  <a:lnTo>
                    <a:pt x="0" y="600455"/>
                  </a:lnTo>
                  <a:close/>
                </a:path>
              </a:pathLst>
            </a:custGeom>
            <a:ln w="19812">
              <a:solidFill>
                <a:srgbClr val="EC7C30"/>
              </a:solidFill>
            </a:ln>
          </p:spPr>
          <p:txBody>
            <a:bodyPr wrap="square" lIns="0" tIns="0" rIns="0" bIns="0" rtlCol="0"/>
            <a:lstStyle/>
            <a:p>
              <a:endParaRPr/>
            </a:p>
          </p:txBody>
        </p:sp>
      </p:grpSp>
      <p:sp>
        <p:nvSpPr>
          <p:cNvPr id="104" name="object 104"/>
          <p:cNvSpPr txBox="1"/>
          <p:nvPr/>
        </p:nvSpPr>
        <p:spPr>
          <a:xfrm>
            <a:off x="3547998" y="4639817"/>
            <a:ext cx="1329690" cy="513080"/>
          </a:xfrm>
          <a:prstGeom prst="rect">
            <a:avLst/>
          </a:prstGeom>
        </p:spPr>
        <p:txBody>
          <a:bodyPr vert="horz" wrap="square" lIns="0" tIns="12065" rIns="0" bIns="0" rtlCol="0">
            <a:spAutoFit/>
          </a:bodyPr>
          <a:lstStyle/>
          <a:p>
            <a:pPr marL="12700" marR="5080">
              <a:lnSpc>
                <a:spcPct val="100000"/>
              </a:lnSpc>
              <a:spcBef>
                <a:spcPts val="95"/>
              </a:spcBef>
            </a:pPr>
            <a:r>
              <a:rPr sz="1600" b="1" spc="-5" dirty="0">
                <a:latin typeface="Times New Roman"/>
                <a:cs typeface="Times New Roman"/>
              </a:rPr>
              <a:t>Organic  Se</a:t>
            </a:r>
            <a:r>
              <a:rPr sz="1600" b="1" spc="-30" dirty="0">
                <a:latin typeface="Times New Roman"/>
                <a:cs typeface="Times New Roman"/>
              </a:rPr>
              <a:t>m</a:t>
            </a:r>
            <a:r>
              <a:rPr sz="1600" b="1" spc="-5" dirty="0">
                <a:latin typeface="Times New Roman"/>
                <a:cs typeface="Times New Roman"/>
              </a:rPr>
              <a:t>iconductor</a:t>
            </a:r>
            <a:endParaRPr sz="1600">
              <a:latin typeface="Times New Roman"/>
              <a:cs typeface="Times New Roman"/>
            </a:endParaRPr>
          </a:p>
        </p:txBody>
      </p:sp>
      <p:grpSp>
        <p:nvGrpSpPr>
          <p:cNvPr id="105" name="object 105"/>
          <p:cNvGrpSpPr/>
          <p:nvPr/>
        </p:nvGrpSpPr>
        <p:grpSpPr>
          <a:xfrm>
            <a:off x="9846564" y="2494788"/>
            <a:ext cx="379730" cy="379730"/>
            <a:chOff x="9846564" y="2494788"/>
            <a:chExt cx="379730" cy="379730"/>
          </a:xfrm>
        </p:grpSpPr>
        <p:sp>
          <p:nvSpPr>
            <p:cNvPr id="106" name="object 106"/>
            <p:cNvSpPr/>
            <p:nvPr/>
          </p:nvSpPr>
          <p:spPr>
            <a:xfrm>
              <a:off x="9856470" y="2504694"/>
              <a:ext cx="360045" cy="360045"/>
            </a:xfrm>
            <a:custGeom>
              <a:avLst/>
              <a:gdLst/>
              <a:ahLst/>
              <a:cxnLst/>
              <a:rect l="l" t="t" r="r" b="b"/>
              <a:pathLst>
                <a:path w="360045" h="360044">
                  <a:moveTo>
                    <a:pt x="90297" y="0"/>
                  </a:moveTo>
                  <a:lnTo>
                    <a:pt x="0" y="179831"/>
                  </a:lnTo>
                  <a:lnTo>
                    <a:pt x="90297" y="359663"/>
                  </a:lnTo>
                  <a:lnTo>
                    <a:pt x="90297" y="269747"/>
                  </a:lnTo>
                  <a:lnTo>
                    <a:pt x="359663" y="269747"/>
                  </a:lnTo>
                  <a:lnTo>
                    <a:pt x="359663" y="89915"/>
                  </a:lnTo>
                  <a:lnTo>
                    <a:pt x="90297" y="89915"/>
                  </a:lnTo>
                  <a:lnTo>
                    <a:pt x="90297" y="0"/>
                  </a:lnTo>
                  <a:close/>
                </a:path>
              </a:pathLst>
            </a:custGeom>
            <a:solidFill>
              <a:srgbClr val="FF0000"/>
            </a:solidFill>
          </p:spPr>
          <p:txBody>
            <a:bodyPr wrap="square" lIns="0" tIns="0" rIns="0" bIns="0" rtlCol="0"/>
            <a:lstStyle/>
            <a:p>
              <a:endParaRPr/>
            </a:p>
          </p:txBody>
        </p:sp>
        <p:sp>
          <p:nvSpPr>
            <p:cNvPr id="107" name="object 107"/>
            <p:cNvSpPr/>
            <p:nvPr/>
          </p:nvSpPr>
          <p:spPr>
            <a:xfrm>
              <a:off x="9856470" y="2504694"/>
              <a:ext cx="360045" cy="360045"/>
            </a:xfrm>
            <a:custGeom>
              <a:avLst/>
              <a:gdLst/>
              <a:ahLst/>
              <a:cxnLst/>
              <a:rect l="l" t="t" r="r" b="b"/>
              <a:pathLst>
                <a:path w="360045" h="360044">
                  <a:moveTo>
                    <a:pt x="0" y="179831"/>
                  </a:moveTo>
                  <a:lnTo>
                    <a:pt x="90297" y="0"/>
                  </a:lnTo>
                  <a:lnTo>
                    <a:pt x="90297" y="89915"/>
                  </a:lnTo>
                  <a:lnTo>
                    <a:pt x="359663" y="89915"/>
                  </a:lnTo>
                  <a:lnTo>
                    <a:pt x="359663" y="269747"/>
                  </a:lnTo>
                  <a:lnTo>
                    <a:pt x="90297" y="269747"/>
                  </a:lnTo>
                  <a:lnTo>
                    <a:pt x="90297" y="359663"/>
                  </a:lnTo>
                  <a:lnTo>
                    <a:pt x="0" y="179831"/>
                  </a:lnTo>
                  <a:close/>
                </a:path>
              </a:pathLst>
            </a:custGeom>
            <a:ln w="19812">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9722771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06042" y="5275275"/>
            <a:ext cx="8576945" cy="1490152"/>
          </a:xfrm>
          <a:prstGeom prst="rect">
            <a:avLst/>
          </a:prstGeom>
        </p:spPr>
        <p:txBody>
          <a:bodyPr vert="horz" wrap="square" lIns="0" tIns="12700" rIns="0" bIns="0" rtlCol="0">
            <a:spAutoFit/>
          </a:bodyPr>
          <a:lstStyle/>
          <a:p>
            <a:pPr marL="12700">
              <a:spcBef>
                <a:spcPts val="100"/>
              </a:spcBef>
            </a:pPr>
            <a:r>
              <a:rPr sz="3200" spc="-25" dirty="0">
                <a:solidFill>
                  <a:srgbClr val="FFFFFF"/>
                </a:solidFill>
                <a:latin typeface="Carlito"/>
                <a:cs typeface="Carlito"/>
              </a:rPr>
              <a:t>Typical </a:t>
            </a:r>
            <a:r>
              <a:rPr sz="3200" spc="-5" dirty="0">
                <a:solidFill>
                  <a:srgbClr val="FFFFFF"/>
                </a:solidFill>
                <a:latin typeface="Carlito"/>
                <a:cs typeface="Carlito"/>
              </a:rPr>
              <a:t>output of </a:t>
            </a:r>
            <a:r>
              <a:rPr sz="3200" dirty="0">
                <a:solidFill>
                  <a:srgbClr val="FFFFFF"/>
                </a:solidFill>
                <a:latin typeface="Carlito"/>
                <a:cs typeface="Carlito"/>
              </a:rPr>
              <a:t>a module </a:t>
            </a:r>
            <a:r>
              <a:rPr sz="3200" spc="-5" dirty="0">
                <a:solidFill>
                  <a:srgbClr val="FFFFFF"/>
                </a:solidFill>
                <a:latin typeface="Carlito"/>
                <a:cs typeface="Carlito"/>
              </a:rPr>
              <a:t>(~30 cells) </a:t>
            </a:r>
            <a:r>
              <a:rPr sz="3200" dirty="0">
                <a:solidFill>
                  <a:srgbClr val="FFFFFF"/>
                </a:solidFill>
                <a:latin typeface="Carlito"/>
                <a:cs typeface="Carlito"/>
              </a:rPr>
              <a:t>is ≈ 15 </a:t>
            </a:r>
            <a:r>
              <a:rPr sz="3200" spc="-140" dirty="0">
                <a:solidFill>
                  <a:srgbClr val="FFFFFF"/>
                </a:solidFill>
                <a:latin typeface="Carlito"/>
                <a:cs typeface="Carlito"/>
              </a:rPr>
              <a:t>V,</a:t>
            </a:r>
            <a:r>
              <a:rPr sz="3200" spc="70" dirty="0">
                <a:solidFill>
                  <a:srgbClr val="FFFFFF"/>
                </a:solidFill>
                <a:latin typeface="Carlito"/>
                <a:cs typeface="Carlito"/>
              </a:rPr>
              <a:t> </a:t>
            </a:r>
            <a:r>
              <a:rPr sz="3200" dirty="0">
                <a:solidFill>
                  <a:srgbClr val="FFFFFF"/>
                </a:solidFill>
                <a:latin typeface="Carlito"/>
                <a:cs typeface="Carlito"/>
              </a:rPr>
              <a:t>with</a:t>
            </a:r>
            <a:endParaRPr sz="3200">
              <a:latin typeface="Carlito"/>
              <a:cs typeface="Carlito"/>
            </a:endParaRPr>
          </a:p>
          <a:p>
            <a:pPr marL="3215005">
              <a:spcBef>
                <a:spcPts val="5"/>
              </a:spcBef>
            </a:pPr>
            <a:r>
              <a:rPr sz="3200" dirty="0">
                <a:solidFill>
                  <a:srgbClr val="FFFFFF"/>
                </a:solidFill>
                <a:latin typeface="Carlito"/>
                <a:cs typeface="Carlito"/>
              </a:rPr>
              <a:t>1.5 A</a:t>
            </a:r>
            <a:r>
              <a:rPr sz="3200" spc="-5" dirty="0">
                <a:solidFill>
                  <a:srgbClr val="FFFFFF"/>
                </a:solidFill>
                <a:latin typeface="Carlito"/>
                <a:cs typeface="Carlito"/>
              </a:rPr>
              <a:t> </a:t>
            </a:r>
            <a:r>
              <a:rPr sz="3200" spc="-10" dirty="0">
                <a:solidFill>
                  <a:srgbClr val="FFFFFF"/>
                </a:solidFill>
                <a:latin typeface="Carlito"/>
                <a:cs typeface="Carlito"/>
              </a:rPr>
              <a:t>current</a:t>
            </a:r>
            <a:endParaRPr sz="3200">
              <a:latin typeface="Carlito"/>
              <a:cs typeface="Carlito"/>
            </a:endParaRPr>
          </a:p>
        </p:txBody>
      </p:sp>
      <p:sp>
        <p:nvSpPr>
          <p:cNvPr id="3" name="object 3"/>
          <p:cNvSpPr/>
          <p:nvPr/>
        </p:nvSpPr>
        <p:spPr>
          <a:xfrm>
            <a:off x="2857500" y="152400"/>
            <a:ext cx="6477000" cy="59131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057400" y="1562100"/>
            <a:ext cx="3285744" cy="37338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867400" y="1543811"/>
            <a:ext cx="4428744" cy="37719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25161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289454" y="604474"/>
            <a:ext cx="5657850" cy="696595"/>
          </a:xfrm>
          <a:prstGeom prst="rect">
            <a:avLst/>
          </a:prstGeom>
        </p:spPr>
        <p:txBody>
          <a:bodyPr vert="horz" wrap="square" lIns="0" tIns="13335" rIns="0" bIns="0" rtlCol="0" anchor="t">
            <a:spAutoFit/>
          </a:bodyPr>
          <a:lstStyle/>
          <a:p>
            <a:pPr marL="12700">
              <a:spcBef>
                <a:spcPts val="105"/>
              </a:spcBef>
            </a:pPr>
            <a:r>
              <a:rPr sz="4400" i="1" dirty="0">
                <a:solidFill>
                  <a:schemeClr val="tx1"/>
                </a:solidFill>
                <a:latin typeface="Times New Roman"/>
                <a:cs typeface="Times New Roman"/>
              </a:rPr>
              <a:t>PV </a:t>
            </a:r>
            <a:r>
              <a:rPr sz="4400" i="1" spc="-70" dirty="0">
                <a:solidFill>
                  <a:schemeClr val="tx1"/>
                </a:solidFill>
                <a:latin typeface="Times New Roman"/>
                <a:cs typeface="Times New Roman"/>
              </a:rPr>
              <a:t>System’s</a:t>
            </a:r>
            <a:r>
              <a:rPr sz="4400" i="1" spc="-175" dirty="0">
                <a:solidFill>
                  <a:schemeClr val="tx1"/>
                </a:solidFill>
                <a:latin typeface="Times New Roman"/>
                <a:cs typeface="Times New Roman"/>
              </a:rPr>
              <a:t> </a:t>
            </a:r>
            <a:r>
              <a:rPr sz="4400" i="1" dirty="0">
                <a:solidFill>
                  <a:schemeClr val="tx1"/>
                </a:solidFill>
                <a:latin typeface="Times New Roman"/>
                <a:cs typeface="Times New Roman"/>
              </a:rPr>
              <a:t>Components</a:t>
            </a:r>
            <a:endParaRPr sz="4400" dirty="0">
              <a:solidFill>
                <a:schemeClr val="tx1"/>
              </a:solidFill>
              <a:latin typeface="Times New Roman"/>
              <a:cs typeface="Times New Roman"/>
            </a:endParaRPr>
          </a:p>
        </p:txBody>
      </p:sp>
      <p:sp>
        <p:nvSpPr>
          <p:cNvPr id="5" name="object 5"/>
          <p:cNvSpPr txBox="1"/>
          <p:nvPr/>
        </p:nvSpPr>
        <p:spPr>
          <a:xfrm>
            <a:off x="2289454" y="1904467"/>
            <a:ext cx="5285740" cy="2366645"/>
          </a:xfrm>
          <a:prstGeom prst="rect">
            <a:avLst/>
          </a:prstGeom>
        </p:spPr>
        <p:txBody>
          <a:bodyPr vert="horz" wrap="square" lIns="0" tIns="109855" rIns="0" bIns="0" rtlCol="0">
            <a:spAutoFit/>
          </a:bodyPr>
          <a:lstStyle/>
          <a:p>
            <a:pPr marL="355600" indent="-342900">
              <a:spcBef>
                <a:spcPts val="865"/>
              </a:spcBef>
              <a:buClr>
                <a:srgbClr val="00CCCC"/>
              </a:buClr>
              <a:buSzPct val="75000"/>
              <a:buFont typeface="Wingdings"/>
              <a:buChar char=""/>
              <a:tabLst>
                <a:tab pos="355600" algn="l"/>
              </a:tabLst>
            </a:pPr>
            <a:r>
              <a:rPr sz="3200" dirty="0">
                <a:latin typeface="Times New Roman"/>
                <a:cs typeface="Times New Roman"/>
              </a:rPr>
              <a:t>Solar</a:t>
            </a:r>
            <a:r>
              <a:rPr sz="3200" spc="-200" dirty="0">
                <a:latin typeface="Times New Roman"/>
                <a:cs typeface="Times New Roman"/>
              </a:rPr>
              <a:t> </a:t>
            </a:r>
            <a:r>
              <a:rPr sz="3200" dirty="0">
                <a:latin typeface="Times New Roman"/>
                <a:cs typeface="Times New Roman"/>
              </a:rPr>
              <a:t>Array</a:t>
            </a:r>
          </a:p>
          <a:p>
            <a:pPr marL="355600" indent="-342900">
              <a:spcBef>
                <a:spcPts val="770"/>
              </a:spcBef>
              <a:buClr>
                <a:srgbClr val="00CCCC"/>
              </a:buClr>
              <a:buSzPct val="75000"/>
              <a:buFont typeface="Wingdings"/>
              <a:buChar char=""/>
              <a:tabLst>
                <a:tab pos="355600" algn="l"/>
              </a:tabLst>
            </a:pPr>
            <a:r>
              <a:rPr sz="3200" dirty="0">
                <a:latin typeface="Times New Roman"/>
                <a:cs typeface="Times New Roman"/>
              </a:rPr>
              <a:t>Storage</a:t>
            </a:r>
            <a:r>
              <a:rPr sz="3200" spc="-35" dirty="0">
                <a:latin typeface="Times New Roman"/>
                <a:cs typeface="Times New Roman"/>
              </a:rPr>
              <a:t> </a:t>
            </a:r>
            <a:r>
              <a:rPr sz="3200" dirty="0">
                <a:latin typeface="Times New Roman"/>
                <a:cs typeface="Times New Roman"/>
              </a:rPr>
              <a:t>Batteries</a:t>
            </a:r>
          </a:p>
          <a:p>
            <a:pPr marL="355600" indent="-342900">
              <a:spcBef>
                <a:spcPts val="770"/>
              </a:spcBef>
              <a:buClr>
                <a:srgbClr val="00CCCC"/>
              </a:buClr>
              <a:buSzPct val="75000"/>
              <a:buFont typeface="Wingdings"/>
              <a:buChar char=""/>
              <a:tabLst>
                <a:tab pos="355600" algn="l"/>
              </a:tabLst>
            </a:pPr>
            <a:r>
              <a:rPr sz="3200" spc="-10" dirty="0">
                <a:latin typeface="Times New Roman"/>
                <a:cs typeface="Times New Roman"/>
              </a:rPr>
              <a:t>Charge </a:t>
            </a:r>
            <a:r>
              <a:rPr sz="3200" dirty="0">
                <a:latin typeface="Times New Roman"/>
                <a:cs typeface="Times New Roman"/>
              </a:rPr>
              <a:t>Controller</a:t>
            </a:r>
            <a:r>
              <a:rPr sz="3200" spc="-80" dirty="0">
                <a:latin typeface="Times New Roman"/>
                <a:cs typeface="Times New Roman"/>
              </a:rPr>
              <a:t> </a:t>
            </a:r>
            <a:r>
              <a:rPr sz="3200" dirty="0">
                <a:latin typeface="Times New Roman"/>
                <a:cs typeface="Times New Roman"/>
              </a:rPr>
              <a:t>(Regulator)</a:t>
            </a:r>
          </a:p>
          <a:p>
            <a:pPr marL="355600" indent="-342900">
              <a:spcBef>
                <a:spcPts val="770"/>
              </a:spcBef>
              <a:buClr>
                <a:srgbClr val="00CCCC"/>
              </a:buClr>
              <a:buSzPct val="75000"/>
              <a:buFont typeface="Wingdings"/>
              <a:buChar char=""/>
              <a:tabLst>
                <a:tab pos="355600" algn="l"/>
              </a:tabLst>
            </a:pPr>
            <a:r>
              <a:rPr sz="3200" dirty="0">
                <a:latin typeface="Times New Roman"/>
                <a:cs typeface="Times New Roman"/>
              </a:rPr>
              <a:t>Inverter </a:t>
            </a:r>
            <a:r>
              <a:rPr sz="2800" i="1" spc="-10" dirty="0">
                <a:latin typeface="Times New Roman"/>
                <a:cs typeface="Times New Roman"/>
              </a:rPr>
              <a:t>(For </a:t>
            </a:r>
            <a:r>
              <a:rPr sz="2800" i="1" spc="-5" dirty="0">
                <a:latin typeface="Times New Roman"/>
                <a:cs typeface="Times New Roman"/>
              </a:rPr>
              <a:t>AC Systems</a:t>
            </a:r>
            <a:r>
              <a:rPr sz="2800" i="1" spc="-55" dirty="0">
                <a:latin typeface="Times New Roman"/>
                <a:cs typeface="Times New Roman"/>
              </a:rPr>
              <a:t> </a:t>
            </a:r>
            <a:r>
              <a:rPr sz="2800" i="1" spc="-5" dirty="0">
                <a:latin typeface="Times New Roman"/>
                <a:cs typeface="Times New Roman"/>
              </a:rPr>
              <a:t>Only)</a:t>
            </a:r>
            <a:endParaRPr sz="2800" dirty="0">
              <a:latin typeface="Times New Roman"/>
              <a:cs typeface="Times New Roman"/>
            </a:endParaRPr>
          </a:p>
        </p:txBody>
      </p:sp>
      <p:sp>
        <p:nvSpPr>
          <p:cNvPr id="6" name="object 6"/>
          <p:cNvSpPr/>
          <p:nvPr/>
        </p:nvSpPr>
        <p:spPr>
          <a:xfrm>
            <a:off x="8610601" y="1"/>
            <a:ext cx="2057399" cy="142189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579773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201162" y="117183"/>
            <a:ext cx="4578985" cy="697230"/>
          </a:xfrm>
          <a:prstGeom prst="rect">
            <a:avLst/>
          </a:prstGeom>
        </p:spPr>
        <p:txBody>
          <a:bodyPr vert="horz" wrap="square" lIns="0" tIns="13335" rIns="0" bIns="0" rtlCol="0" anchor="t">
            <a:spAutoFit/>
          </a:bodyPr>
          <a:lstStyle/>
          <a:p>
            <a:pPr marL="12700">
              <a:spcBef>
                <a:spcPts val="105"/>
              </a:spcBef>
            </a:pPr>
            <a:r>
              <a:rPr sz="4400" i="1" dirty="0">
                <a:solidFill>
                  <a:schemeClr val="tx1"/>
                </a:solidFill>
                <a:latin typeface="Times New Roman"/>
                <a:cs typeface="Times New Roman"/>
              </a:rPr>
              <a:t>Photovoltaic</a:t>
            </a:r>
            <a:r>
              <a:rPr sz="4400" i="1" spc="-65" dirty="0">
                <a:solidFill>
                  <a:schemeClr val="tx1"/>
                </a:solidFill>
                <a:latin typeface="Times New Roman"/>
                <a:cs typeface="Times New Roman"/>
              </a:rPr>
              <a:t> </a:t>
            </a:r>
            <a:r>
              <a:rPr sz="4400" i="1" dirty="0">
                <a:solidFill>
                  <a:schemeClr val="tx1"/>
                </a:solidFill>
                <a:latin typeface="Times New Roman"/>
                <a:cs typeface="Times New Roman"/>
              </a:rPr>
              <a:t>System</a:t>
            </a:r>
            <a:endParaRPr sz="4400" dirty="0">
              <a:solidFill>
                <a:schemeClr val="tx1"/>
              </a:solidFill>
              <a:latin typeface="Times New Roman"/>
              <a:cs typeface="Times New Roman"/>
            </a:endParaRPr>
          </a:p>
        </p:txBody>
      </p:sp>
      <p:grpSp>
        <p:nvGrpSpPr>
          <p:cNvPr id="5" name="object 5"/>
          <p:cNvGrpSpPr/>
          <p:nvPr/>
        </p:nvGrpSpPr>
        <p:grpSpPr>
          <a:xfrm>
            <a:off x="1524000" y="990598"/>
            <a:ext cx="9144000" cy="5867400"/>
            <a:chOff x="0" y="990598"/>
            <a:chExt cx="9144000" cy="5867400"/>
          </a:xfrm>
        </p:grpSpPr>
        <p:sp>
          <p:nvSpPr>
            <p:cNvPr id="6" name="object 6"/>
            <p:cNvSpPr/>
            <p:nvPr/>
          </p:nvSpPr>
          <p:spPr>
            <a:xfrm>
              <a:off x="0" y="990598"/>
              <a:ext cx="9144000" cy="586739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575683" y="2506979"/>
              <a:ext cx="3434715" cy="3479800"/>
            </a:xfrm>
            <a:custGeom>
              <a:avLst/>
              <a:gdLst/>
              <a:ahLst/>
              <a:cxnLst/>
              <a:rect l="l" t="t" r="r" b="b"/>
              <a:pathLst>
                <a:path w="3434715" h="3479800">
                  <a:moveTo>
                    <a:pt x="1672209" y="3441827"/>
                  </a:moveTo>
                  <a:lnTo>
                    <a:pt x="130810" y="3186404"/>
                  </a:lnTo>
                  <a:lnTo>
                    <a:pt x="133578" y="3183915"/>
                  </a:lnTo>
                  <a:lnTo>
                    <a:pt x="203454" y="3121190"/>
                  </a:lnTo>
                  <a:lnTo>
                    <a:pt x="0" y="3184017"/>
                  </a:lnTo>
                  <a:lnTo>
                    <a:pt x="172339" y="3309137"/>
                  </a:lnTo>
                  <a:lnTo>
                    <a:pt x="124574" y="3223984"/>
                  </a:lnTo>
                  <a:lnTo>
                    <a:pt x="1665986" y="3479419"/>
                  </a:lnTo>
                  <a:lnTo>
                    <a:pt x="1672209" y="3441827"/>
                  </a:lnTo>
                  <a:close/>
                </a:path>
                <a:path w="3434715" h="3479800">
                  <a:moveTo>
                    <a:pt x="3434461" y="37973"/>
                  </a:moveTo>
                  <a:lnTo>
                    <a:pt x="3431540" y="0"/>
                  </a:lnTo>
                  <a:lnTo>
                    <a:pt x="571842" y="221348"/>
                  </a:lnTo>
                  <a:lnTo>
                    <a:pt x="626872" y="140589"/>
                  </a:lnTo>
                  <a:lnTo>
                    <a:pt x="444246" y="250190"/>
                  </a:lnTo>
                  <a:lnTo>
                    <a:pt x="641477" y="330581"/>
                  </a:lnTo>
                  <a:lnTo>
                    <a:pt x="575957" y="260477"/>
                  </a:lnTo>
                  <a:lnTo>
                    <a:pt x="574865" y="259308"/>
                  </a:lnTo>
                  <a:lnTo>
                    <a:pt x="3434461" y="37973"/>
                  </a:lnTo>
                  <a:close/>
                </a:path>
              </a:pathLst>
            </a:custGeom>
            <a:solidFill>
              <a:srgbClr val="FF3300"/>
            </a:solidFill>
          </p:spPr>
          <p:txBody>
            <a:bodyPr wrap="square" lIns="0" tIns="0" rIns="0" bIns="0" rtlCol="0"/>
            <a:lstStyle/>
            <a:p>
              <a:endParaRPr/>
            </a:p>
          </p:txBody>
        </p:sp>
      </p:grpSp>
      <p:sp>
        <p:nvSpPr>
          <p:cNvPr id="8" name="object 8"/>
          <p:cNvSpPr txBox="1"/>
          <p:nvPr/>
        </p:nvSpPr>
        <p:spPr>
          <a:xfrm>
            <a:off x="7852917" y="5738876"/>
            <a:ext cx="1007744" cy="391160"/>
          </a:xfrm>
          <a:prstGeom prst="rect">
            <a:avLst/>
          </a:prstGeom>
        </p:spPr>
        <p:txBody>
          <a:bodyPr vert="horz" wrap="square" lIns="0" tIns="12700" rIns="0" bIns="0" rtlCol="0">
            <a:spAutoFit/>
          </a:bodyPr>
          <a:lstStyle/>
          <a:p>
            <a:pPr marL="12700">
              <a:spcBef>
                <a:spcPts val="100"/>
              </a:spcBef>
            </a:pPr>
            <a:r>
              <a:rPr sz="2400" b="1" u="heavy" dirty="0">
                <a:solidFill>
                  <a:srgbClr val="FF3300"/>
                </a:solidFill>
                <a:uFill>
                  <a:solidFill>
                    <a:srgbClr val="FF3300"/>
                  </a:solidFill>
                </a:uFill>
                <a:latin typeface="Times New Roman"/>
                <a:cs typeface="Times New Roman"/>
              </a:rPr>
              <a:t>Battery</a:t>
            </a:r>
            <a:endParaRPr sz="2400">
              <a:latin typeface="Times New Roman"/>
              <a:cs typeface="Times New Roman"/>
            </a:endParaRPr>
          </a:p>
        </p:txBody>
      </p:sp>
      <p:sp>
        <p:nvSpPr>
          <p:cNvPr id="9" name="object 9"/>
          <p:cNvSpPr txBox="1"/>
          <p:nvPr/>
        </p:nvSpPr>
        <p:spPr>
          <a:xfrm>
            <a:off x="9534271" y="2172715"/>
            <a:ext cx="821055" cy="756920"/>
          </a:xfrm>
          <a:prstGeom prst="rect">
            <a:avLst/>
          </a:prstGeom>
        </p:spPr>
        <p:txBody>
          <a:bodyPr vert="horz" wrap="square" lIns="0" tIns="12700" rIns="0" bIns="0" rtlCol="0">
            <a:spAutoFit/>
          </a:bodyPr>
          <a:lstStyle/>
          <a:p>
            <a:pPr marL="6985" algn="ctr">
              <a:spcBef>
                <a:spcPts val="100"/>
              </a:spcBef>
            </a:pPr>
            <a:r>
              <a:rPr sz="2400" b="1" u="heavy" spc="-5" dirty="0">
                <a:solidFill>
                  <a:srgbClr val="FF3300"/>
                </a:solidFill>
                <a:uFill>
                  <a:solidFill>
                    <a:srgbClr val="FF3300"/>
                  </a:solidFill>
                </a:uFill>
                <a:latin typeface="Times New Roman"/>
                <a:cs typeface="Times New Roman"/>
              </a:rPr>
              <a:t>PV</a:t>
            </a:r>
            <a:endParaRPr sz="2400">
              <a:latin typeface="Times New Roman"/>
              <a:cs typeface="Times New Roman"/>
            </a:endParaRPr>
          </a:p>
          <a:p>
            <a:pPr algn="ctr">
              <a:lnSpc>
                <a:spcPct val="100000"/>
              </a:lnSpc>
            </a:pPr>
            <a:r>
              <a:rPr sz="2400" b="1" u="heavy" spc="-5" dirty="0">
                <a:solidFill>
                  <a:srgbClr val="FF3300"/>
                </a:solidFill>
                <a:uFill>
                  <a:solidFill>
                    <a:srgbClr val="FF3300"/>
                  </a:solidFill>
                </a:uFill>
                <a:latin typeface="Times New Roman"/>
                <a:cs typeface="Times New Roman"/>
              </a:rPr>
              <a:t>Array</a:t>
            </a:r>
            <a:endParaRPr sz="2400">
              <a:latin typeface="Times New Roman"/>
              <a:cs typeface="Times New Roman"/>
            </a:endParaRPr>
          </a:p>
        </p:txBody>
      </p:sp>
      <p:sp>
        <p:nvSpPr>
          <p:cNvPr id="10" name="object 10"/>
          <p:cNvSpPr txBox="1"/>
          <p:nvPr/>
        </p:nvSpPr>
        <p:spPr>
          <a:xfrm>
            <a:off x="1603350" y="5586476"/>
            <a:ext cx="2432685" cy="391160"/>
          </a:xfrm>
          <a:prstGeom prst="rect">
            <a:avLst/>
          </a:prstGeom>
        </p:spPr>
        <p:txBody>
          <a:bodyPr vert="horz" wrap="square" lIns="0" tIns="12700" rIns="0" bIns="0" rtlCol="0">
            <a:spAutoFit/>
          </a:bodyPr>
          <a:lstStyle/>
          <a:p>
            <a:pPr marL="12700">
              <a:spcBef>
                <a:spcPts val="100"/>
              </a:spcBef>
            </a:pPr>
            <a:r>
              <a:rPr sz="2400" b="1" u="heavy" spc="-5" dirty="0">
                <a:solidFill>
                  <a:srgbClr val="FF3300"/>
                </a:solidFill>
                <a:uFill>
                  <a:solidFill>
                    <a:srgbClr val="FF3300"/>
                  </a:solidFill>
                </a:uFill>
                <a:latin typeface="Times New Roman"/>
                <a:cs typeface="Times New Roman"/>
              </a:rPr>
              <a:t>Charge</a:t>
            </a:r>
            <a:r>
              <a:rPr sz="2400" b="1" u="heavy" spc="-65" dirty="0">
                <a:solidFill>
                  <a:srgbClr val="FF3300"/>
                </a:solidFill>
                <a:uFill>
                  <a:solidFill>
                    <a:srgbClr val="FF3300"/>
                  </a:solidFill>
                </a:uFill>
                <a:latin typeface="Times New Roman"/>
                <a:cs typeface="Times New Roman"/>
              </a:rPr>
              <a:t> </a:t>
            </a:r>
            <a:r>
              <a:rPr sz="2400" b="1" u="heavy" spc="-5" dirty="0">
                <a:solidFill>
                  <a:srgbClr val="FF3300"/>
                </a:solidFill>
                <a:uFill>
                  <a:solidFill>
                    <a:srgbClr val="FF3300"/>
                  </a:solidFill>
                </a:uFill>
                <a:latin typeface="Times New Roman"/>
                <a:cs typeface="Times New Roman"/>
              </a:rPr>
              <a:t>Controller</a:t>
            </a:r>
            <a:endParaRPr sz="2400">
              <a:latin typeface="Times New Roman"/>
              <a:cs typeface="Times New Roman"/>
            </a:endParaRPr>
          </a:p>
        </p:txBody>
      </p:sp>
      <p:grpSp>
        <p:nvGrpSpPr>
          <p:cNvPr id="11" name="object 11"/>
          <p:cNvGrpSpPr/>
          <p:nvPr/>
        </p:nvGrpSpPr>
        <p:grpSpPr>
          <a:xfrm>
            <a:off x="3182112" y="2039112"/>
            <a:ext cx="4308475" cy="3586479"/>
            <a:chOff x="1658111" y="2039111"/>
            <a:chExt cx="4308475" cy="3586479"/>
          </a:xfrm>
        </p:grpSpPr>
        <p:sp>
          <p:nvSpPr>
            <p:cNvPr id="12" name="object 12"/>
            <p:cNvSpPr/>
            <p:nvPr/>
          </p:nvSpPr>
          <p:spPr>
            <a:xfrm>
              <a:off x="1677161" y="2058161"/>
              <a:ext cx="4267200" cy="2438400"/>
            </a:xfrm>
            <a:custGeom>
              <a:avLst/>
              <a:gdLst/>
              <a:ahLst/>
              <a:cxnLst/>
              <a:rect l="l" t="t" r="r" b="b"/>
              <a:pathLst>
                <a:path w="4267200" h="2438400">
                  <a:moveTo>
                    <a:pt x="0" y="0"/>
                  </a:moveTo>
                  <a:lnTo>
                    <a:pt x="533400" y="2362200"/>
                  </a:lnTo>
                </a:path>
                <a:path w="4267200" h="2438400">
                  <a:moveTo>
                    <a:pt x="1905000" y="152400"/>
                  </a:moveTo>
                  <a:lnTo>
                    <a:pt x="2438400" y="2362200"/>
                  </a:lnTo>
                </a:path>
                <a:path w="4267200" h="2438400">
                  <a:moveTo>
                    <a:pt x="1981200" y="152400"/>
                  </a:moveTo>
                  <a:lnTo>
                    <a:pt x="2514600" y="2362200"/>
                  </a:lnTo>
                </a:path>
                <a:path w="4267200" h="2438400">
                  <a:moveTo>
                    <a:pt x="3733800" y="228600"/>
                  </a:moveTo>
                  <a:lnTo>
                    <a:pt x="4267200" y="2438400"/>
                  </a:lnTo>
                </a:path>
                <a:path w="4267200" h="2438400">
                  <a:moveTo>
                    <a:pt x="0" y="0"/>
                  </a:moveTo>
                  <a:lnTo>
                    <a:pt x="3733800" y="228600"/>
                  </a:lnTo>
                </a:path>
              </a:pathLst>
            </a:custGeom>
            <a:ln w="38100">
              <a:solidFill>
                <a:srgbClr val="FFFFFF"/>
              </a:solidFill>
            </a:ln>
          </p:spPr>
          <p:txBody>
            <a:bodyPr wrap="square" lIns="0" tIns="0" rIns="0" bIns="0" rtlCol="0"/>
            <a:lstStyle/>
            <a:p>
              <a:endParaRPr/>
            </a:p>
          </p:txBody>
        </p:sp>
        <p:sp>
          <p:nvSpPr>
            <p:cNvPr id="13" name="object 13"/>
            <p:cNvSpPr/>
            <p:nvPr/>
          </p:nvSpPr>
          <p:spPr>
            <a:xfrm>
              <a:off x="2206370" y="4441951"/>
              <a:ext cx="3740785" cy="31750"/>
            </a:xfrm>
            <a:custGeom>
              <a:avLst/>
              <a:gdLst/>
              <a:ahLst/>
              <a:cxnLst/>
              <a:rect l="l" t="t" r="r" b="b"/>
              <a:pathLst>
                <a:path w="3740785" h="31750">
                  <a:moveTo>
                    <a:pt x="0" y="0"/>
                  </a:moveTo>
                  <a:lnTo>
                    <a:pt x="3740657" y="31496"/>
                  </a:lnTo>
                </a:path>
              </a:pathLst>
            </a:custGeom>
            <a:ln w="38100">
              <a:solidFill>
                <a:srgbClr val="FFFFFF"/>
              </a:solidFill>
            </a:ln>
          </p:spPr>
          <p:txBody>
            <a:bodyPr wrap="square" lIns="0" tIns="0" rIns="0" bIns="0" rtlCol="0"/>
            <a:lstStyle/>
            <a:p>
              <a:endParaRPr/>
            </a:p>
          </p:txBody>
        </p:sp>
        <p:sp>
          <p:nvSpPr>
            <p:cNvPr id="14" name="object 14"/>
            <p:cNvSpPr/>
            <p:nvPr/>
          </p:nvSpPr>
          <p:spPr>
            <a:xfrm>
              <a:off x="1829561" y="2743961"/>
              <a:ext cx="3733800" cy="228600"/>
            </a:xfrm>
            <a:custGeom>
              <a:avLst/>
              <a:gdLst/>
              <a:ahLst/>
              <a:cxnLst/>
              <a:rect l="l" t="t" r="r" b="b"/>
              <a:pathLst>
                <a:path w="3733800" h="228600">
                  <a:moveTo>
                    <a:pt x="0" y="0"/>
                  </a:moveTo>
                  <a:lnTo>
                    <a:pt x="3733800" y="228600"/>
                  </a:lnTo>
                </a:path>
              </a:pathLst>
            </a:custGeom>
            <a:ln w="38100">
              <a:solidFill>
                <a:srgbClr val="FFFFFF"/>
              </a:solidFill>
            </a:ln>
          </p:spPr>
          <p:txBody>
            <a:bodyPr wrap="square" lIns="0" tIns="0" rIns="0" bIns="0" rtlCol="0"/>
            <a:lstStyle/>
            <a:p>
              <a:endParaRPr/>
            </a:p>
          </p:txBody>
        </p:sp>
        <p:sp>
          <p:nvSpPr>
            <p:cNvPr id="15" name="object 15"/>
            <p:cNvSpPr/>
            <p:nvPr/>
          </p:nvSpPr>
          <p:spPr>
            <a:xfrm>
              <a:off x="1975103" y="3498595"/>
              <a:ext cx="3738245" cy="238760"/>
            </a:xfrm>
            <a:custGeom>
              <a:avLst/>
              <a:gdLst/>
              <a:ahLst/>
              <a:cxnLst/>
              <a:rect l="l" t="t" r="r" b="b"/>
              <a:pathLst>
                <a:path w="3738245" h="238760">
                  <a:moveTo>
                    <a:pt x="0" y="0"/>
                  </a:moveTo>
                  <a:lnTo>
                    <a:pt x="3738118" y="238632"/>
                  </a:lnTo>
                </a:path>
              </a:pathLst>
            </a:custGeom>
            <a:ln w="38100">
              <a:solidFill>
                <a:srgbClr val="FFFFFF"/>
              </a:solidFill>
            </a:ln>
          </p:spPr>
          <p:txBody>
            <a:bodyPr wrap="square" lIns="0" tIns="0" rIns="0" bIns="0" rtlCol="0"/>
            <a:lstStyle/>
            <a:p>
              <a:endParaRPr/>
            </a:p>
          </p:txBody>
        </p:sp>
        <p:sp>
          <p:nvSpPr>
            <p:cNvPr id="16" name="object 16"/>
            <p:cNvSpPr/>
            <p:nvPr/>
          </p:nvSpPr>
          <p:spPr>
            <a:xfrm>
              <a:off x="3201161" y="4496561"/>
              <a:ext cx="914400" cy="457200"/>
            </a:xfrm>
            <a:custGeom>
              <a:avLst/>
              <a:gdLst/>
              <a:ahLst/>
              <a:cxnLst/>
              <a:rect l="l" t="t" r="r" b="b"/>
              <a:pathLst>
                <a:path w="914400" h="457200">
                  <a:moveTo>
                    <a:pt x="0" y="457200"/>
                  </a:moveTo>
                  <a:lnTo>
                    <a:pt x="914400" y="457200"/>
                  </a:lnTo>
                  <a:lnTo>
                    <a:pt x="914400" y="0"/>
                  </a:lnTo>
                  <a:lnTo>
                    <a:pt x="0" y="0"/>
                  </a:lnTo>
                  <a:lnTo>
                    <a:pt x="0" y="457200"/>
                  </a:lnTo>
                  <a:close/>
                </a:path>
              </a:pathLst>
            </a:custGeom>
            <a:ln w="28956">
              <a:solidFill>
                <a:srgbClr val="FFFFFF"/>
              </a:solidFill>
            </a:ln>
          </p:spPr>
          <p:txBody>
            <a:bodyPr wrap="square" lIns="0" tIns="0" rIns="0" bIns="0" rtlCol="0"/>
            <a:lstStyle/>
            <a:p>
              <a:endParaRPr/>
            </a:p>
          </p:txBody>
        </p:sp>
        <p:sp>
          <p:nvSpPr>
            <p:cNvPr id="17" name="object 17"/>
            <p:cNvSpPr/>
            <p:nvPr/>
          </p:nvSpPr>
          <p:spPr>
            <a:xfrm>
              <a:off x="1679066" y="4678679"/>
              <a:ext cx="1773555" cy="946785"/>
            </a:xfrm>
            <a:custGeom>
              <a:avLst/>
              <a:gdLst/>
              <a:ahLst/>
              <a:cxnLst/>
              <a:rect l="l" t="t" r="r" b="b"/>
              <a:pathLst>
                <a:path w="1773554" h="946785">
                  <a:moveTo>
                    <a:pt x="1649800" y="43445"/>
                  </a:moveTo>
                  <a:lnTo>
                    <a:pt x="0" y="912850"/>
                  </a:lnTo>
                  <a:lnTo>
                    <a:pt x="17780" y="946556"/>
                  </a:lnTo>
                  <a:lnTo>
                    <a:pt x="1667573" y="77230"/>
                  </a:lnTo>
                  <a:lnTo>
                    <a:pt x="1672208" y="53213"/>
                  </a:lnTo>
                  <a:lnTo>
                    <a:pt x="1649800" y="43445"/>
                  </a:lnTo>
                  <a:close/>
                </a:path>
                <a:path w="1773554" h="946785">
                  <a:moveTo>
                    <a:pt x="1747219" y="36322"/>
                  </a:moveTo>
                  <a:lnTo>
                    <a:pt x="1663319" y="36322"/>
                  </a:lnTo>
                  <a:lnTo>
                    <a:pt x="1681098" y="70104"/>
                  </a:lnTo>
                  <a:lnTo>
                    <a:pt x="1667573" y="77230"/>
                  </a:lnTo>
                  <a:lnTo>
                    <a:pt x="1649095" y="172974"/>
                  </a:lnTo>
                  <a:lnTo>
                    <a:pt x="1747219" y="36322"/>
                  </a:lnTo>
                  <a:close/>
                </a:path>
                <a:path w="1773554" h="946785">
                  <a:moveTo>
                    <a:pt x="1672208" y="53213"/>
                  </a:moveTo>
                  <a:lnTo>
                    <a:pt x="1667573" y="77230"/>
                  </a:lnTo>
                  <a:lnTo>
                    <a:pt x="1681098" y="70104"/>
                  </a:lnTo>
                  <a:lnTo>
                    <a:pt x="1672208" y="53213"/>
                  </a:lnTo>
                  <a:close/>
                </a:path>
                <a:path w="1773554" h="946785">
                  <a:moveTo>
                    <a:pt x="1663319" y="36322"/>
                  </a:moveTo>
                  <a:lnTo>
                    <a:pt x="1649800" y="43445"/>
                  </a:lnTo>
                  <a:lnTo>
                    <a:pt x="1672208" y="53213"/>
                  </a:lnTo>
                  <a:lnTo>
                    <a:pt x="1663319" y="36322"/>
                  </a:lnTo>
                  <a:close/>
                </a:path>
                <a:path w="1773554" h="946785">
                  <a:moveTo>
                    <a:pt x="1773300" y="0"/>
                  </a:moveTo>
                  <a:lnTo>
                    <a:pt x="1560321" y="4445"/>
                  </a:lnTo>
                  <a:lnTo>
                    <a:pt x="1649800" y="43445"/>
                  </a:lnTo>
                  <a:lnTo>
                    <a:pt x="1663319" y="36322"/>
                  </a:lnTo>
                  <a:lnTo>
                    <a:pt x="1747219" y="36322"/>
                  </a:lnTo>
                  <a:lnTo>
                    <a:pt x="1773300" y="0"/>
                  </a:lnTo>
                  <a:close/>
                </a:path>
              </a:pathLst>
            </a:custGeom>
            <a:solidFill>
              <a:srgbClr val="FF3300"/>
            </a:solidFill>
          </p:spPr>
          <p:txBody>
            <a:bodyPr wrap="square" lIns="0" tIns="0" rIns="0" bIns="0" rtlCol="0"/>
            <a:lstStyle/>
            <a:p>
              <a:endParaRPr/>
            </a:p>
          </p:txBody>
        </p:sp>
      </p:grpSp>
    </p:spTree>
    <p:extLst>
      <p:ext uri="{BB962C8B-B14F-4D97-AF65-F5344CB8AC3E}">
        <p14:creationId xmlns:p14="http://schemas.microsoft.com/office/powerpoint/2010/main" val="15817146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518055" y="346405"/>
            <a:ext cx="5658485" cy="697230"/>
          </a:xfrm>
          <a:prstGeom prst="rect">
            <a:avLst/>
          </a:prstGeom>
        </p:spPr>
        <p:txBody>
          <a:bodyPr vert="horz" wrap="square" lIns="0" tIns="13335" rIns="0" bIns="0" rtlCol="0" anchor="t">
            <a:spAutoFit/>
          </a:bodyPr>
          <a:lstStyle/>
          <a:p>
            <a:pPr marL="12700">
              <a:spcBef>
                <a:spcPts val="105"/>
              </a:spcBef>
            </a:pPr>
            <a:r>
              <a:rPr sz="4400" i="1" dirty="0">
                <a:solidFill>
                  <a:schemeClr val="tx1"/>
                </a:solidFill>
                <a:latin typeface="Times New Roman"/>
                <a:cs typeface="Times New Roman"/>
              </a:rPr>
              <a:t>PV </a:t>
            </a:r>
            <a:r>
              <a:rPr sz="4400" i="1" spc="-70" dirty="0">
                <a:solidFill>
                  <a:schemeClr val="tx1"/>
                </a:solidFill>
                <a:latin typeface="Times New Roman"/>
                <a:cs typeface="Times New Roman"/>
              </a:rPr>
              <a:t>System’s</a:t>
            </a:r>
            <a:r>
              <a:rPr sz="4400" i="1" spc="-180" dirty="0">
                <a:solidFill>
                  <a:schemeClr val="tx1"/>
                </a:solidFill>
                <a:latin typeface="Times New Roman"/>
                <a:cs typeface="Times New Roman"/>
              </a:rPr>
              <a:t> </a:t>
            </a:r>
            <a:r>
              <a:rPr sz="4400" i="1" dirty="0">
                <a:solidFill>
                  <a:schemeClr val="tx1"/>
                </a:solidFill>
                <a:latin typeface="Times New Roman"/>
                <a:cs typeface="Times New Roman"/>
              </a:rPr>
              <a:t>Components</a:t>
            </a:r>
            <a:endParaRPr sz="4400" dirty="0">
              <a:solidFill>
                <a:schemeClr val="tx1"/>
              </a:solidFill>
              <a:latin typeface="Times New Roman"/>
              <a:cs typeface="Times New Roman"/>
            </a:endParaRPr>
          </a:p>
        </p:txBody>
      </p:sp>
      <p:grpSp>
        <p:nvGrpSpPr>
          <p:cNvPr id="5" name="object 5"/>
          <p:cNvGrpSpPr/>
          <p:nvPr/>
        </p:nvGrpSpPr>
        <p:grpSpPr>
          <a:xfrm>
            <a:off x="3498850" y="2508251"/>
            <a:ext cx="5194300" cy="4200525"/>
            <a:chOff x="1974850" y="2508250"/>
            <a:chExt cx="5194300" cy="4200525"/>
          </a:xfrm>
        </p:grpSpPr>
        <p:sp>
          <p:nvSpPr>
            <p:cNvPr id="6" name="object 6"/>
            <p:cNvSpPr/>
            <p:nvPr/>
          </p:nvSpPr>
          <p:spPr>
            <a:xfrm>
              <a:off x="1981200" y="2514600"/>
              <a:ext cx="5181600" cy="609600"/>
            </a:xfrm>
            <a:custGeom>
              <a:avLst/>
              <a:gdLst/>
              <a:ahLst/>
              <a:cxnLst/>
              <a:rect l="l" t="t" r="r" b="b"/>
              <a:pathLst>
                <a:path w="5181600" h="609600">
                  <a:moveTo>
                    <a:pt x="0" y="0"/>
                  </a:moveTo>
                  <a:lnTo>
                    <a:pt x="1905000" y="0"/>
                  </a:lnTo>
                </a:path>
                <a:path w="5181600" h="609600">
                  <a:moveTo>
                    <a:pt x="1905000" y="609600"/>
                  </a:moveTo>
                  <a:lnTo>
                    <a:pt x="0" y="609600"/>
                  </a:lnTo>
                </a:path>
                <a:path w="5181600" h="609600">
                  <a:moveTo>
                    <a:pt x="3352800" y="0"/>
                  </a:moveTo>
                  <a:lnTo>
                    <a:pt x="5181600" y="0"/>
                  </a:lnTo>
                </a:path>
                <a:path w="5181600" h="609600">
                  <a:moveTo>
                    <a:pt x="3352800" y="609600"/>
                  </a:moveTo>
                  <a:lnTo>
                    <a:pt x="5181600" y="609600"/>
                  </a:lnTo>
                </a:path>
              </a:pathLst>
            </a:custGeom>
            <a:ln w="12192">
              <a:solidFill>
                <a:srgbClr val="FFFFFF"/>
              </a:solidFill>
            </a:ln>
          </p:spPr>
          <p:txBody>
            <a:bodyPr wrap="square" lIns="0" tIns="0" rIns="0" bIns="0" rtlCol="0"/>
            <a:lstStyle/>
            <a:p>
              <a:endParaRPr/>
            </a:p>
          </p:txBody>
        </p:sp>
        <p:sp>
          <p:nvSpPr>
            <p:cNvPr id="7" name="object 7"/>
            <p:cNvSpPr/>
            <p:nvPr/>
          </p:nvSpPr>
          <p:spPr>
            <a:xfrm>
              <a:off x="3119627" y="5929884"/>
              <a:ext cx="2532888" cy="778764"/>
            </a:xfrm>
            <a:prstGeom prst="rect">
              <a:avLst/>
            </a:prstGeom>
            <a:blipFill>
              <a:blip r:embed="rId2" cstate="print"/>
              <a:stretch>
                <a:fillRect/>
              </a:stretch>
            </a:blipFill>
          </p:spPr>
          <p:txBody>
            <a:bodyPr wrap="square" lIns="0" tIns="0" rIns="0" bIns="0" rtlCol="0"/>
            <a:lstStyle/>
            <a:p>
              <a:endParaRPr/>
            </a:p>
          </p:txBody>
        </p:sp>
      </p:grpSp>
      <p:sp>
        <p:nvSpPr>
          <p:cNvPr id="8" name="object 8"/>
          <p:cNvSpPr txBox="1"/>
          <p:nvPr/>
        </p:nvSpPr>
        <p:spPr>
          <a:xfrm>
            <a:off x="5503927" y="6196076"/>
            <a:ext cx="652145" cy="391160"/>
          </a:xfrm>
          <a:prstGeom prst="rect">
            <a:avLst/>
          </a:prstGeom>
        </p:spPr>
        <p:txBody>
          <a:bodyPr vert="horz" wrap="square" lIns="0" tIns="12700" rIns="0" bIns="0" rtlCol="0">
            <a:spAutoFit/>
          </a:bodyPr>
          <a:lstStyle/>
          <a:p>
            <a:pPr marL="12700">
              <a:spcBef>
                <a:spcPts val="100"/>
              </a:spcBef>
            </a:pPr>
            <a:r>
              <a:rPr sz="2400" dirty="0">
                <a:solidFill>
                  <a:srgbClr val="2A004E"/>
                </a:solidFill>
                <a:latin typeface="Times New Roman"/>
                <a:cs typeface="Times New Roman"/>
              </a:rPr>
              <a:t>Load</a:t>
            </a:r>
            <a:endParaRPr sz="2400">
              <a:latin typeface="Times New Roman"/>
              <a:cs typeface="Times New Roman"/>
            </a:endParaRPr>
          </a:p>
        </p:txBody>
      </p:sp>
      <p:sp>
        <p:nvSpPr>
          <p:cNvPr id="9" name="object 9"/>
          <p:cNvSpPr/>
          <p:nvPr/>
        </p:nvSpPr>
        <p:spPr>
          <a:xfrm>
            <a:off x="5486400" y="3657600"/>
            <a:ext cx="762000" cy="2286000"/>
          </a:xfrm>
          <a:custGeom>
            <a:avLst/>
            <a:gdLst/>
            <a:ahLst/>
            <a:cxnLst/>
            <a:rect l="l" t="t" r="r" b="b"/>
            <a:pathLst>
              <a:path w="762000" h="2286000">
                <a:moveTo>
                  <a:pt x="0" y="2286000"/>
                </a:moveTo>
                <a:lnTo>
                  <a:pt x="0" y="0"/>
                </a:lnTo>
              </a:path>
              <a:path w="762000" h="2286000">
                <a:moveTo>
                  <a:pt x="762000" y="2286000"/>
                </a:moveTo>
                <a:lnTo>
                  <a:pt x="762000" y="0"/>
                </a:lnTo>
              </a:path>
            </a:pathLst>
          </a:custGeom>
          <a:ln w="12192">
            <a:solidFill>
              <a:srgbClr val="FFFFFF"/>
            </a:solidFill>
          </a:ln>
        </p:spPr>
        <p:txBody>
          <a:bodyPr wrap="square" lIns="0" tIns="0" rIns="0" bIns="0" rtlCol="0"/>
          <a:lstStyle/>
          <a:p>
            <a:endParaRPr/>
          </a:p>
        </p:txBody>
      </p:sp>
      <p:sp>
        <p:nvSpPr>
          <p:cNvPr id="10" name="object 10"/>
          <p:cNvSpPr txBox="1"/>
          <p:nvPr/>
        </p:nvSpPr>
        <p:spPr>
          <a:xfrm>
            <a:off x="1908149" y="3758565"/>
            <a:ext cx="1438910" cy="695960"/>
          </a:xfrm>
          <a:prstGeom prst="rect">
            <a:avLst/>
          </a:prstGeom>
        </p:spPr>
        <p:txBody>
          <a:bodyPr vert="horz" wrap="square" lIns="0" tIns="12065" rIns="0" bIns="0" rtlCol="0">
            <a:spAutoFit/>
          </a:bodyPr>
          <a:lstStyle/>
          <a:p>
            <a:pPr marL="392430" marR="5080" indent="-380365">
              <a:spcBef>
                <a:spcPts val="95"/>
              </a:spcBef>
            </a:pPr>
            <a:r>
              <a:rPr sz="2200" spc="-5" dirty="0">
                <a:latin typeface="Times New Roman"/>
                <a:cs typeface="Times New Roman"/>
              </a:rPr>
              <a:t>P</a:t>
            </a:r>
            <a:r>
              <a:rPr sz="2200" dirty="0">
                <a:latin typeface="Times New Roman"/>
                <a:cs typeface="Times New Roman"/>
              </a:rPr>
              <a:t>h</a:t>
            </a:r>
            <a:r>
              <a:rPr sz="2200" spc="-5" dirty="0">
                <a:latin typeface="Times New Roman"/>
                <a:cs typeface="Times New Roman"/>
              </a:rPr>
              <a:t>oto</a:t>
            </a:r>
            <a:r>
              <a:rPr sz="2200" dirty="0">
                <a:latin typeface="Times New Roman"/>
                <a:cs typeface="Times New Roman"/>
              </a:rPr>
              <a:t>v</a:t>
            </a:r>
            <a:r>
              <a:rPr sz="2200" spc="-5" dirty="0">
                <a:latin typeface="Times New Roman"/>
                <a:cs typeface="Times New Roman"/>
              </a:rPr>
              <a:t>oltaic  Array</a:t>
            </a:r>
            <a:endParaRPr sz="2200" dirty="0">
              <a:latin typeface="Times New Roman"/>
              <a:cs typeface="Times New Roman"/>
            </a:endParaRPr>
          </a:p>
        </p:txBody>
      </p:sp>
      <p:sp>
        <p:nvSpPr>
          <p:cNvPr id="11" name="object 11"/>
          <p:cNvSpPr txBox="1"/>
          <p:nvPr/>
        </p:nvSpPr>
        <p:spPr>
          <a:xfrm>
            <a:off x="8538210" y="3712590"/>
            <a:ext cx="1505585" cy="360680"/>
          </a:xfrm>
          <a:prstGeom prst="rect">
            <a:avLst/>
          </a:prstGeom>
        </p:spPr>
        <p:txBody>
          <a:bodyPr vert="horz" wrap="square" lIns="0" tIns="12065" rIns="0" bIns="0" rtlCol="0">
            <a:spAutoFit/>
          </a:bodyPr>
          <a:lstStyle/>
          <a:p>
            <a:pPr marL="12700">
              <a:spcBef>
                <a:spcPts val="95"/>
              </a:spcBef>
            </a:pPr>
            <a:r>
              <a:rPr sz="2200" spc="-5" dirty="0">
                <a:latin typeface="Times New Roman"/>
                <a:cs typeface="Times New Roman"/>
              </a:rPr>
              <a:t>Battery</a:t>
            </a:r>
            <a:r>
              <a:rPr sz="2200" spc="-55" dirty="0">
                <a:latin typeface="Times New Roman"/>
                <a:cs typeface="Times New Roman"/>
              </a:rPr>
              <a:t> </a:t>
            </a:r>
            <a:r>
              <a:rPr sz="2200" spc="-5" dirty="0">
                <a:latin typeface="Times New Roman"/>
                <a:cs typeface="Times New Roman"/>
              </a:rPr>
              <a:t>Bank</a:t>
            </a:r>
            <a:endParaRPr sz="2200" dirty="0">
              <a:latin typeface="Times New Roman"/>
              <a:cs typeface="Times New Roman"/>
            </a:endParaRPr>
          </a:p>
        </p:txBody>
      </p:sp>
      <p:sp>
        <p:nvSpPr>
          <p:cNvPr id="12" name="object 12"/>
          <p:cNvSpPr txBox="1"/>
          <p:nvPr/>
        </p:nvSpPr>
        <p:spPr>
          <a:xfrm>
            <a:off x="7014464" y="4368165"/>
            <a:ext cx="1135380" cy="636270"/>
          </a:xfrm>
          <a:prstGeom prst="rect">
            <a:avLst/>
          </a:prstGeom>
        </p:spPr>
        <p:txBody>
          <a:bodyPr vert="horz" wrap="square" lIns="0" tIns="12700" rIns="0" bIns="0" rtlCol="0">
            <a:spAutoFit/>
          </a:bodyPr>
          <a:lstStyle/>
          <a:p>
            <a:pPr algn="ctr">
              <a:spcBef>
                <a:spcPts val="100"/>
              </a:spcBef>
            </a:pPr>
            <a:r>
              <a:rPr sz="2000" dirty="0">
                <a:latin typeface="Times New Roman"/>
                <a:cs typeface="Times New Roman"/>
              </a:rPr>
              <a:t>Inverter</a:t>
            </a:r>
          </a:p>
          <a:p>
            <a:pPr algn="ctr">
              <a:lnSpc>
                <a:spcPct val="100000"/>
              </a:lnSpc>
            </a:pPr>
            <a:r>
              <a:rPr sz="2000" i="1" dirty="0">
                <a:latin typeface="Times New Roman"/>
                <a:cs typeface="Times New Roman"/>
              </a:rPr>
              <a:t>(AC</a:t>
            </a:r>
            <a:r>
              <a:rPr sz="2000" i="1" spc="-80" dirty="0">
                <a:latin typeface="Times New Roman"/>
                <a:cs typeface="Times New Roman"/>
              </a:rPr>
              <a:t> </a:t>
            </a:r>
            <a:r>
              <a:rPr sz="2000" i="1" dirty="0">
                <a:latin typeface="Times New Roman"/>
                <a:cs typeface="Times New Roman"/>
              </a:rPr>
              <a:t>loads</a:t>
            </a:r>
            <a:r>
              <a:rPr sz="2000" i="1" dirty="0">
                <a:solidFill>
                  <a:srgbClr val="FFFFFF"/>
                </a:solidFill>
                <a:latin typeface="Times New Roman"/>
                <a:cs typeface="Times New Roman"/>
              </a:rPr>
              <a:t>)</a:t>
            </a:r>
            <a:endParaRPr sz="2000" dirty="0">
              <a:latin typeface="Times New Roman"/>
              <a:cs typeface="Times New Roman"/>
            </a:endParaRPr>
          </a:p>
        </p:txBody>
      </p:sp>
      <p:grpSp>
        <p:nvGrpSpPr>
          <p:cNvPr id="13" name="object 13"/>
          <p:cNvGrpSpPr/>
          <p:nvPr/>
        </p:nvGrpSpPr>
        <p:grpSpPr>
          <a:xfrm>
            <a:off x="1792224" y="1676400"/>
            <a:ext cx="8571230" cy="3832860"/>
            <a:chOff x="268224" y="1676400"/>
            <a:chExt cx="8571230" cy="3832860"/>
          </a:xfrm>
        </p:grpSpPr>
        <p:sp>
          <p:nvSpPr>
            <p:cNvPr id="14" name="object 14"/>
            <p:cNvSpPr/>
            <p:nvPr/>
          </p:nvSpPr>
          <p:spPr>
            <a:xfrm>
              <a:off x="268224" y="1676400"/>
              <a:ext cx="1737360" cy="2057400"/>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3144012" y="1828800"/>
              <a:ext cx="2342388" cy="1827276"/>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6705600" y="1731264"/>
              <a:ext cx="2133600" cy="1926336"/>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3352800" y="4114800"/>
              <a:ext cx="1981200" cy="1394460"/>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3200400" y="3200400"/>
              <a:ext cx="762000" cy="304800"/>
            </a:xfrm>
            <a:prstGeom prst="rect">
              <a:avLst/>
            </a:prstGeom>
            <a:blipFill>
              <a:blip r:embed="rId7" cstate="print"/>
              <a:stretch>
                <a:fillRect/>
              </a:stretch>
            </a:blipFill>
          </p:spPr>
          <p:txBody>
            <a:bodyPr wrap="square" lIns="0" tIns="0" rIns="0" bIns="0" rtlCol="0"/>
            <a:lstStyle/>
            <a:p>
              <a:endParaRPr/>
            </a:p>
          </p:txBody>
        </p:sp>
      </p:grpSp>
      <p:sp>
        <p:nvSpPr>
          <p:cNvPr id="19" name="object 19"/>
          <p:cNvSpPr txBox="1"/>
          <p:nvPr/>
        </p:nvSpPr>
        <p:spPr>
          <a:xfrm>
            <a:off x="4803776" y="1319529"/>
            <a:ext cx="2045335" cy="360680"/>
          </a:xfrm>
          <a:prstGeom prst="rect">
            <a:avLst/>
          </a:prstGeom>
        </p:spPr>
        <p:txBody>
          <a:bodyPr vert="horz" wrap="square" lIns="0" tIns="12065" rIns="0" bIns="0" rtlCol="0">
            <a:spAutoFit/>
          </a:bodyPr>
          <a:lstStyle/>
          <a:p>
            <a:pPr marL="12700">
              <a:spcBef>
                <a:spcPts val="95"/>
              </a:spcBef>
            </a:pPr>
            <a:r>
              <a:rPr sz="2200" spc="-10" dirty="0">
                <a:latin typeface="Times New Roman"/>
                <a:cs typeface="Times New Roman"/>
              </a:rPr>
              <a:t>Charge</a:t>
            </a:r>
            <a:r>
              <a:rPr sz="2200" spc="-45" dirty="0">
                <a:latin typeface="Times New Roman"/>
                <a:cs typeface="Times New Roman"/>
              </a:rPr>
              <a:t> </a:t>
            </a:r>
            <a:r>
              <a:rPr sz="2200" spc="-5" dirty="0">
                <a:latin typeface="Times New Roman"/>
                <a:cs typeface="Times New Roman"/>
              </a:rPr>
              <a:t>Controller</a:t>
            </a:r>
            <a:endParaRPr sz="2200" dirty="0">
              <a:latin typeface="Times New Roman"/>
              <a:cs typeface="Times New Roman"/>
            </a:endParaRPr>
          </a:p>
        </p:txBody>
      </p:sp>
    </p:spTree>
    <p:extLst>
      <p:ext uri="{BB962C8B-B14F-4D97-AF65-F5344CB8AC3E}">
        <p14:creationId xmlns:p14="http://schemas.microsoft.com/office/powerpoint/2010/main" val="14593056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518054" y="376886"/>
            <a:ext cx="3613150" cy="1250315"/>
          </a:xfrm>
          <a:prstGeom prst="rect">
            <a:avLst/>
          </a:prstGeom>
        </p:spPr>
        <p:txBody>
          <a:bodyPr vert="horz" wrap="square" lIns="0" tIns="13335" rIns="0" bIns="0" rtlCol="0" anchor="t">
            <a:spAutoFit/>
          </a:bodyPr>
          <a:lstStyle/>
          <a:p>
            <a:pPr marL="12700">
              <a:spcBef>
                <a:spcPts val="105"/>
              </a:spcBef>
            </a:pPr>
            <a:r>
              <a:rPr sz="4400" i="1" dirty="0">
                <a:solidFill>
                  <a:schemeClr val="tx1"/>
                </a:solidFill>
                <a:latin typeface="Times New Roman"/>
                <a:cs typeface="Times New Roman"/>
              </a:rPr>
              <a:t>Design</a:t>
            </a:r>
            <a:r>
              <a:rPr sz="4400" i="1" spc="-80" dirty="0">
                <a:solidFill>
                  <a:schemeClr val="tx1"/>
                </a:solidFill>
                <a:latin typeface="Times New Roman"/>
                <a:cs typeface="Times New Roman"/>
              </a:rPr>
              <a:t> </a:t>
            </a:r>
            <a:r>
              <a:rPr sz="4400" i="1" dirty="0">
                <a:solidFill>
                  <a:schemeClr val="tx1"/>
                </a:solidFill>
                <a:latin typeface="Times New Roman"/>
                <a:cs typeface="Times New Roman"/>
              </a:rPr>
              <a:t>Strategy</a:t>
            </a:r>
            <a:endParaRPr sz="4400" dirty="0">
              <a:solidFill>
                <a:schemeClr val="tx1"/>
              </a:solidFill>
              <a:latin typeface="Times New Roman"/>
              <a:cs typeface="Times New Roman"/>
            </a:endParaRPr>
          </a:p>
          <a:p>
            <a:pPr marL="12700">
              <a:spcBef>
                <a:spcPts val="35"/>
              </a:spcBef>
            </a:pPr>
            <a:r>
              <a:rPr i="1" dirty="0">
                <a:solidFill>
                  <a:schemeClr val="tx1"/>
                </a:solidFill>
                <a:latin typeface="Times New Roman"/>
                <a:cs typeface="Times New Roman"/>
              </a:rPr>
              <a:t>PV</a:t>
            </a:r>
            <a:r>
              <a:rPr i="1" spc="-135" dirty="0">
                <a:solidFill>
                  <a:schemeClr val="tx1"/>
                </a:solidFill>
                <a:latin typeface="Times New Roman"/>
                <a:cs typeface="Times New Roman"/>
              </a:rPr>
              <a:t> </a:t>
            </a:r>
            <a:r>
              <a:rPr i="1" spc="-5" dirty="0">
                <a:solidFill>
                  <a:schemeClr val="tx1"/>
                </a:solidFill>
                <a:latin typeface="Times New Roman"/>
                <a:cs typeface="Times New Roman"/>
              </a:rPr>
              <a:t>Array:</a:t>
            </a:r>
            <a:endParaRPr dirty="0">
              <a:solidFill>
                <a:schemeClr val="tx1"/>
              </a:solidFill>
              <a:latin typeface="Times New Roman"/>
              <a:cs typeface="Times New Roman"/>
            </a:endParaRPr>
          </a:p>
        </p:txBody>
      </p:sp>
      <p:sp>
        <p:nvSpPr>
          <p:cNvPr id="7" name="object 7"/>
          <p:cNvSpPr txBox="1"/>
          <p:nvPr/>
        </p:nvSpPr>
        <p:spPr>
          <a:xfrm>
            <a:off x="2136749" y="2209645"/>
            <a:ext cx="8979742" cy="2401298"/>
          </a:xfrm>
          <a:prstGeom prst="rect">
            <a:avLst/>
          </a:prstGeom>
        </p:spPr>
        <p:txBody>
          <a:bodyPr vert="horz" wrap="square" lIns="0" tIns="109855" rIns="0" bIns="0" rtlCol="0">
            <a:spAutoFit/>
          </a:bodyPr>
          <a:lstStyle/>
          <a:p>
            <a:pPr marL="355600" indent="-343535">
              <a:spcBef>
                <a:spcPts val="865"/>
              </a:spcBef>
              <a:buClr>
                <a:srgbClr val="00CCCC"/>
              </a:buClr>
              <a:buSzPct val="75000"/>
              <a:buFont typeface="Wingdings"/>
              <a:buChar char=""/>
              <a:tabLst>
                <a:tab pos="356235" algn="l"/>
              </a:tabLst>
            </a:pPr>
            <a:r>
              <a:rPr lang="en-US" sz="3200" spc="-60" dirty="0" smtClean="0">
                <a:latin typeface="Times New Roman"/>
                <a:cs typeface="Times New Roman"/>
              </a:rPr>
              <a:t>Array are the combination of multiple solar cells</a:t>
            </a:r>
          </a:p>
          <a:p>
            <a:pPr marL="355600" indent="-343535">
              <a:spcBef>
                <a:spcPts val="865"/>
              </a:spcBef>
              <a:buClr>
                <a:srgbClr val="00CCCC"/>
              </a:buClr>
              <a:buSzPct val="75000"/>
              <a:buFont typeface="Wingdings"/>
              <a:buChar char=""/>
              <a:tabLst>
                <a:tab pos="356235" algn="l"/>
              </a:tabLst>
            </a:pPr>
            <a:r>
              <a:rPr sz="3200" spc="-60" dirty="0" smtClean="0">
                <a:latin typeface="Times New Roman"/>
                <a:cs typeface="Times New Roman"/>
              </a:rPr>
              <a:t>Type</a:t>
            </a:r>
            <a:r>
              <a:rPr sz="3200" spc="-20" dirty="0" smtClean="0">
                <a:latin typeface="Times New Roman"/>
                <a:cs typeface="Times New Roman"/>
              </a:rPr>
              <a:t> </a:t>
            </a:r>
            <a:r>
              <a:rPr sz="3200" dirty="0">
                <a:latin typeface="Times New Roman"/>
                <a:cs typeface="Times New Roman"/>
              </a:rPr>
              <a:t>Selection</a:t>
            </a:r>
          </a:p>
          <a:p>
            <a:pPr marL="355600" indent="-343535">
              <a:spcBef>
                <a:spcPts val="765"/>
              </a:spcBef>
              <a:buClr>
                <a:srgbClr val="00CCCC"/>
              </a:buClr>
              <a:buSzPct val="75000"/>
              <a:buFont typeface="Wingdings"/>
              <a:buChar char=""/>
              <a:tabLst>
                <a:tab pos="356235" algn="l"/>
              </a:tabLst>
            </a:pPr>
            <a:r>
              <a:rPr sz="3200" dirty="0">
                <a:latin typeface="Times New Roman"/>
                <a:cs typeface="Times New Roman"/>
              </a:rPr>
              <a:t>Sizing</a:t>
            </a:r>
          </a:p>
          <a:p>
            <a:pPr marL="355600" marR="5080" indent="-343535">
              <a:spcBef>
                <a:spcPts val="770"/>
              </a:spcBef>
              <a:buClr>
                <a:srgbClr val="00CCCC"/>
              </a:buClr>
              <a:buSzPct val="75000"/>
              <a:buFont typeface="Wingdings"/>
              <a:buChar char=""/>
              <a:tabLst>
                <a:tab pos="356235" algn="l"/>
              </a:tabLst>
            </a:pPr>
            <a:r>
              <a:rPr sz="3200" dirty="0">
                <a:latin typeface="Times New Roman"/>
                <a:cs typeface="Times New Roman"/>
              </a:rPr>
              <a:t>Climate &amp; Geographical</a:t>
            </a:r>
            <a:r>
              <a:rPr sz="3200" spc="-80" dirty="0">
                <a:latin typeface="Times New Roman"/>
                <a:cs typeface="Times New Roman"/>
              </a:rPr>
              <a:t> </a:t>
            </a:r>
            <a:r>
              <a:rPr sz="3200" dirty="0">
                <a:latin typeface="Times New Roman"/>
                <a:cs typeface="Times New Roman"/>
              </a:rPr>
              <a:t>Location  Considerations</a:t>
            </a:r>
          </a:p>
        </p:txBody>
      </p:sp>
      <p:sp>
        <p:nvSpPr>
          <p:cNvPr id="8" name="object 8"/>
          <p:cNvSpPr/>
          <p:nvPr/>
        </p:nvSpPr>
        <p:spPr>
          <a:xfrm>
            <a:off x="8915401" y="228601"/>
            <a:ext cx="1472183" cy="174345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384839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518054" y="376886"/>
            <a:ext cx="3613150" cy="1250315"/>
          </a:xfrm>
          <a:prstGeom prst="rect">
            <a:avLst/>
          </a:prstGeom>
        </p:spPr>
        <p:txBody>
          <a:bodyPr vert="horz" wrap="square" lIns="0" tIns="13335" rIns="0" bIns="0" rtlCol="0" anchor="t">
            <a:spAutoFit/>
          </a:bodyPr>
          <a:lstStyle/>
          <a:p>
            <a:pPr marL="12700">
              <a:spcBef>
                <a:spcPts val="105"/>
              </a:spcBef>
            </a:pPr>
            <a:r>
              <a:rPr sz="4400" i="1" dirty="0">
                <a:solidFill>
                  <a:schemeClr val="tx1"/>
                </a:solidFill>
                <a:latin typeface="Times New Roman"/>
                <a:cs typeface="Times New Roman"/>
              </a:rPr>
              <a:t>Design</a:t>
            </a:r>
            <a:r>
              <a:rPr sz="4400" i="1" spc="-80" dirty="0">
                <a:solidFill>
                  <a:schemeClr val="tx1"/>
                </a:solidFill>
                <a:latin typeface="Times New Roman"/>
                <a:cs typeface="Times New Roman"/>
              </a:rPr>
              <a:t> </a:t>
            </a:r>
            <a:r>
              <a:rPr sz="4400" i="1" dirty="0">
                <a:solidFill>
                  <a:schemeClr val="tx1"/>
                </a:solidFill>
                <a:latin typeface="Times New Roman"/>
                <a:cs typeface="Times New Roman"/>
              </a:rPr>
              <a:t>Strategy</a:t>
            </a:r>
            <a:endParaRPr sz="4400" dirty="0">
              <a:solidFill>
                <a:schemeClr val="tx1"/>
              </a:solidFill>
              <a:latin typeface="Times New Roman"/>
              <a:cs typeface="Times New Roman"/>
            </a:endParaRPr>
          </a:p>
          <a:p>
            <a:pPr marL="12700">
              <a:spcBef>
                <a:spcPts val="35"/>
              </a:spcBef>
            </a:pPr>
            <a:r>
              <a:rPr i="1" dirty="0">
                <a:solidFill>
                  <a:schemeClr val="tx1"/>
                </a:solidFill>
                <a:latin typeface="Times New Roman"/>
                <a:cs typeface="Times New Roman"/>
              </a:rPr>
              <a:t>PV </a:t>
            </a:r>
            <a:r>
              <a:rPr i="1" spc="-5" dirty="0">
                <a:solidFill>
                  <a:schemeClr val="tx1"/>
                </a:solidFill>
                <a:latin typeface="Times New Roman"/>
                <a:cs typeface="Times New Roman"/>
              </a:rPr>
              <a:t>Array</a:t>
            </a:r>
            <a:r>
              <a:rPr i="1" spc="-150" dirty="0">
                <a:solidFill>
                  <a:schemeClr val="tx1"/>
                </a:solidFill>
                <a:latin typeface="Times New Roman"/>
                <a:cs typeface="Times New Roman"/>
              </a:rPr>
              <a:t> </a:t>
            </a:r>
            <a:r>
              <a:rPr i="1" spc="-45" dirty="0">
                <a:solidFill>
                  <a:schemeClr val="tx1"/>
                </a:solidFill>
                <a:latin typeface="Times New Roman"/>
                <a:cs typeface="Times New Roman"/>
              </a:rPr>
              <a:t>Types:</a:t>
            </a:r>
            <a:endParaRPr dirty="0">
              <a:solidFill>
                <a:schemeClr val="tx1"/>
              </a:solidFill>
              <a:latin typeface="Times New Roman"/>
              <a:cs typeface="Times New Roman"/>
            </a:endParaRPr>
          </a:p>
        </p:txBody>
      </p:sp>
      <p:graphicFrame>
        <p:nvGraphicFramePr>
          <p:cNvPr id="7" name="object 7"/>
          <p:cNvGraphicFramePr>
            <a:graphicFrameLocks noGrp="1"/>
          </p:cNvGraphicFramePr>
          <p:nvPr/>
        </p:nvGraphicFramePr>
        <p:xfrm>
          <a:off x="2142214" y="2748651"/>
          <a:ext cx="7877174" cy="3616229"/>
        </p:xfrm>
        <a:graphic>
          <a:graphicData uri="http://schemas.openxmlformats.org/drawingml/2006/table">
            <a:tbl>
              <a:tblPr firstRow="1" bandRow="1">
                <a:tableStyleId>{2D5ABB26-0587-4C30-8999-92F81FD0307C}</a:tableStyleId>
              </a:tblPr>
              <a:tblGrid>
                <a:gridCol w="1826895">
                  <a:extLst>
                    <a:ext uri="{9D8B030D-6E8A-4147-A177-3AD203B41FA5}">
                      <a16:colId xmlns:a16="http://schemas.microsoft.com/office/drawing/2014/main" val="20000"/>
                    </a:ext>
                  </a:extLst>
                </a:gridCol>
                <a:gridCol w="1313815">
                  <a:extLst>
                    <a:ext uri="{9D8B030D-6E8A-4147-A177-3AD203B41FA5}">
                      <a16:colId xmlns:a16="http://schemas.microsoft.com/office/drawing/2014/main" val="20001"/>
                    </a:ext>
                  </a:extLst>
                </a:gridCol>
                <a:gridCol w="1598294">
                  <a:extLst>
                    <a:ext uri="{9D8B030D-6E8A-4147-A177-3AD203B41FA5}">
                      <a16:colId xmlns:a16="http://schemas.microsoft.com/office/drawing/2014/main" val="20002"/>
                    </a:ext>
                  </a:extLst>
                </a:gridCol>
                <a:gridCol w="1311910">
                  <a:extLst>
                    <a:ext uri="{9D8B030D-6E8A-4147-A177-3AD203B41FA5}">
                      <a16:colId xmlns:a16="http://schemas.microsoft.com/office/drawing/2014/main" val="20003"/>
                    </a:ext>
                  </a:extLst>
                </a:gridCol>
                <a:gridCol w="1826260">
                  <a:extLst>
                    <a:ext uri="{9D8B030D-6E8A-4147-A177-3AD203B41FA5}">
                      <a16:colId xmlns:a16="http://schemas.microsoft.com/office/drawing/2014/main" val="20004"/>
                    </a:ext>
                  </a:extLst>
                </a:gridCol>
              </a:tblGrid>
              <a:tr h="794449">
                <a:tc gridSpan="2">
                  <a:txBody>
                    <a:bodyPr/>
                    <a:lstStyle/>
                    <a:p>
                      <a:pPr algn="ctr">
                        <a:lnSpc>
                          <a:spcPts val="3000"/>
                        </a:lnSpc>
                      </a:pPr>
                      <a:r>
                        <a:rPr sz="2550" b="1" spc="30" dirty="0">
                          <a:solidFill>
                            <a:srgbClr val="00FFFF"/>
                          </a:solidFill>
                          <a:latin typeface="Times New Roman"/>
                          <a:cs typeface="Times New Roman"/>
                        </a:rPr>
                        <a:t>Type</a:t>
                      </a:r>
                      <a:endParaRPr sz="2550" dirty="0">
                        <a:latin typeface="Times New Roman"/>
                        <a:cs typeface="Times New Roman"/>
                      </a:endParaRPr>
                    </a:p>
                  </a:txBody>
                  <a:tcPr marL="0" marR="0" marT="0" marB="0">
                    <a:lnL w="9525">
                      <a:solidFill>
                        <a:srgbClr val="00FFFF"/>
                      </a:solidFill>
                      <a:prstDash val="solid"/>
                    </a:lnL>
                    <a:lnR w="9525">
                      <a:solidFill>
                        <a:srgbClr val="00FFFF"/>
                      </a:solidFill>
                      <a:prstDash val="solid"/>
                    </a:lnR>
                    <a:lnT w="9525">
                      <a:solidFill>
                        <a:srgbClr val="00FFFF"/>
                      </a:solidFill>
                      <a:prstDash val="solid"/>
                    </a:lnT>
                    <a:lnB w="19050">
                      <a:solidFill>
                        <a:srgbClr val="00FFFF"/>
                      </a:solidFill>
                      <a:prstDash val="solid"/>
                    </a:lnB>
                    <a:solidFill>
                      <a:srgbClr val="000099"/>
                    </a:solidFill>
                  </a:tcPr>
                </a:tc>
                <a:tc hMerge="1">
                  <a:txBody>
                    <a:bodyPr/>
                    <a:lstStyle/>
                    <a:p>
                      <a:endParaRPr/>
                    </a:p>
                  </a:txBody>
                  <a:tcPr marL="0" marR="0" marT="0" marB="0"/>
                </a:tc>
                <a:tc>
                  <a:txBody>
                    <a:bodyPr/>
                    <a:lstStyle/>
                    <a:p>
                      <a:pPr marL="92075">
                        <a:lnSpc>
                          <a:spcPts val="3000"/>
                        </a:lnSpc>
                      </a:pPr>
                      <a:r>
                        <a:rPr sz="2550" b="1" spc="20" dirty="0">
                          <a:solidFill>
                            <a:srgbClr val="00FFFF"/>
                          </a:solidFill>
                          <a:latin typeface="Times New Roman"/>
                          <a:cs typeface="Times New Roman"/>
                        </a:rPr>
                        <a:t>Efficiency</a:t>
                      </a:r>
                      <a:endParaRPr sz="2550">
                        <a:latin typeface="Times New Roman"/>
                        <a:cs typeface="Times New Roman"/>
                      </a:endParaRPr>
                    </a:p>
                  </a:txBody>
                  <a:tcPr marL="0" marR="0" marT="0" marB="0">
                    <a:lnL w="9525">
                      <a:solidFill>
                        <a:srgbClr val="00FFFF"/>
                      </a:solidFill>
                      <a:prstDash val="solid"/>
                    </a:lnL>
                    <a:lnR w="9525">
                      <a:solidFill>
                        <a:srgbClr val="00FFFF"/>
                      </a:solidFill>
                      <a:prstDash val="solid"/>
                    </a:lnR>
                    <a:lnT w="9525">
                      <a:solidFill>
                        <a:srgbClr val="00FFFF"/>
                      </a:solidFill>
                      <a:prstDash val="solid"/>
                    </a:lnT>
                    <a:lnB w="19050">
                      <a:solidFill>
                        <a:srgbClr val="00FFFF"/>
                      </a:solidFill>
                      <a:prstDash val="solid"/>
                    </a:lnB>
                    <a:solidFill>
                      <a:srgbClr val="000099"/>
                    </a:solidFill>
                  </a:tcPr>
                </a:tc>
                <a:tc>
                  <a:txBody>
                    <a:bodyPr/>
                    <a:lstStyle/>
                    <a:p>
                      <a:pPr marL="334645">
                        <a:lnSpc>
                          <a:spcPts val="3000"/>
                        </a:lnSpc>
                      </a:pPr>
                      <a:r>
                        <a:rPr sz="2550" b="1" spc="25" dirty="0">
                          <a:solidFill>
                            <a:srgbClr val="00FFFF"/>
                          </a:solidFill>
                          <a:latin typeface="Times New Roman"/>
                          <a:cs typeface="Times New Roman"/>
                        </a:rPr>
                        <a:t>Cost</a:t>
                      </a:r>
                      <a:endParaRPr sz="2550">
                        <a:latin typeface="Times New Roman"/>
                        <a:cs typeface="Times New Roman"/>
                      </a:endParaRPr>
                    </a:p>
                  </a:txBody>
                  <a:tcPr marL="0" marR="0" marT="0" marB="0">
                    <a:lnL w="9525">
                      <a:solidFill>
                        <a:srgbClr val="00FFFF"/>
                      </a:solidFill>
                      <a:prstDash val="solid"/>
                    </a:lnL>
                    <a:lnR w="9525">
                      <a:solidFill>
                        <a:srgbClr val="00FFFF"/>
                      </a:solidFill>
                      <a:prstDash val="solid"/>
                    </a:lnR>
                    <a:lnT w="9525">
                      <a:solidFill>
                        <a:srgbClr val="00FFFF"/>
                      </a:solidFill>
                      <a:prstDash val="solid"/>
                    </a:lnT>
                    <a:lnB w="19050">
                      <a:solidFill>
                        <a:srgbClr val="00FFFF"/>
                      </a:solidFill>
                      <a:prstDash val="solid"/>
                    </a:lnB>
                    <a:solidFill>
                      <a:srgbClr val="000099"/>
                    </a:solidFill>
                  </a:tcPr>
                </a:tc>
                <a:tc>
                  <a:txBody>
                    <a:bodyPr/>
                    <a:lstStyle/>
                    <a:p>
                      <a:pPr marL="179070" marR="78740" indent="-93345">
                        <a:lnSpc>
                          <a:spcPts val="2970"/>
                        </a:lnSpc>
                        <a:spcBef>
                          <a:spcPts val="115"/>
                        </a:spcBef>
                      </a:pPr>
                      <a:r>
                        <a:rPr sz="2550" b="1" dirty="0">
                          <a:solidFill>
                            <a:srgbClr val="00FFFF"/>
                          </a:solidFill>
                          <a:latin typeface="Times New Roman"/>
                          <a:cs typeface="Times New Roman"/>
                        </a:rPr>
                        <a:t>E</a:t>
                      </a:r>
                      <a:r>
                        <a:rPr sz="2550" b="1" spc="-15" dirty="0">
                          <a:solidFill>
                            <a:srgbClr val="00FFFF"/>
                          </a:solidFill>
                          <a:latin typeface="Times New Roman"/>
                          <a:cs typeface="Times New Roman"/>
                        </a:rPr>
                        <a:t>c</a:t>
                      </a:r>
                      <a:r>
                        <a:rPr sz="2550" b="1" dirty="0">
                          <a:solidFill>
                            <a:srgbClr val="00FFFF"/>
                          </a:solidFill>
                          <a:latin typeface="Times New Roman"/>
                          <a:cs typeface="Times New Roman"/>
                        </a:rPr>
                        <a:t>onomical  </a:t>
                      </a:r>
                      <a:r>
                        <a:rPr sz="2550" b="1" spc="15" dirty="0">
                          <a:solidFill>
                            <a:srgbClr val="00FFFF"/>
                          </a:solidFill>
                          <a:latin typeface="Times New Roman"/>
                          <a:cs typeface="Times New Roman"/>
                        </a:rPr>
                        <a:t>Feasibility</a:t>
                      </a:r>
                      <a:endParaRPr sz="2550">
                        <a:latin typeface="Times New Roman"/>
                        <a:cs typeface="Times New Roman"/>
                      </a:endParaRPr>
                    </a:p>
                  </a:txBody>
                  <a:tcPr marL="0" marR="0" marT="14605" marB="0">
                    <a:lnL w="9525">
                      <a:solidFill>
                        <a:srgbClr val="00FFFF"/>
                      </a:solidFill>
                      <a:prstDash val="solid"/>
                    </a:lnL>
                    <a:lnR w="9525">
                      <a:solidFill>
                        <a:srgbClr val="00FFFF"/>
                      </a:solidFill>
                      <a:prstDash val="solid"/>
                    </a:lnR>
                    <a:lnT w="9525">
                      <a:solidFill>
                        <a:srgbClr val="00FFFF"/>
                      </a:solidFill>
                      <a:prstDash val="solid"/>
                    </a:lnT>
                    <a:lnB w="19050">
                      <a:solidFill>
                        <a:srgbClr val="00FFFF"/>
                      </a:solidFill>
                      <a:prstDash val="solid"/>
                    </a:lnB>
                    <a:solidFill>
                      <a:srgbClr val="000099"/>
                    </a:solidFill>
                  </a:tcPr>
                </a:tc>
                <a:extLst>
                  <a:ext uri="{0D108BD9-81ED-4DB2-BD59-A6C34878D82A}">
                    <a16:rowId xmlns:a16="http://schemas.microsoft.com/office/drawing/2014/main" val="10000"/>
                  </a:ext>
                </a:extLst>
              </a:tr>
              <a:tr h="953801">
                <a:tc gridSpan="2">
                  <a:txBody>
                    <a:bodyPr/>
                    <a:lstStyle/>
                    <a:p>
                      <a:pPr marL="57150" marR="1438910">
                        <a:lnSpc>
                          <a:spcPts val="2740"/>
                        </a:lnSpc>
                        <a:spcBef>
                          <a:spcPts val="220"/>
                        </a:spcBef>
                      </a:pPr>
                      <a:r>
                        <a:rPr sz="2350" spc="20" dirty="0">
                          <a:solidFill>
                            <a:srgbClr val="FFFF00"/>
                          </a:solidFill>
                          <a:latin typeface="Times New Roman"/>
                          <a:cs typeface="Times New Roman"/>
                        </a:rPr>
                        <a:t>Crystalline  Silicon</a:t>
                      </a:r>
                      <a:r>
                        <a:rPr sz="2350" spc="-50" dirty="0">
                          <a:solidFill>
                            <a:srgbClr val="FFFF00"/>
                          </a:solidFill>
                          <a:latin typeface="Times New Roman"/>
                          <a:cs typeface="Times New Roman"/>
                        </a:rPr>
                        <a:t> </a:t>
                      </a:r>
                      <a:r>
                        <a:rPr sz="2350" spc="15" dirty="0">
                          <a:solidFill>
                            <a:srgbClr val="FFFF00"/>
                          </a:solidFill>
                          <a:latin typeface="Times New Roman"/>
                          <a:cs typeface="Times New Roman"/>
                        </a:rPr>
                        <a:t>(c-Si)</a:t>
                      </a:r>
                      <a:endParaRPr sz="2350">
                        <a:latin typeface="Times New Roman"/>
                        <a:cs typeface="Times New Roman"/>
                      </a:endParaRPr>
                    </a:p>
                  </a:txBody>
                  <a:tcPr marL="0" marR="0" marT="27940" marB="0">
                    <a:lnL w="9525">
                      <a:solidFill>
                        <a:srgbClr val="00FFFF"/>
                      </a:solidFill>
                      <a:prstDash val="solid"/>
                    </a:lnL>
                    <a:lnR w="9525">
                      <a:solidFill>
                        <a:srgbClr val="00FFFF"/>
                      </a:solidFill>
                      <a:prstDash val="solid"/>
                    </a:lnR>
                    <a:lnT w="19050">
                      <a:solidFill>
                        <a:srgbClr val="00FFFF"/>
                      </a:solidFill>
                      <a:prstDash val="solid"/>
                    </a:lnT>
                    <a:lnB w="9525">
                      <a:solidFill>
                        <a:srgbClr val="00FFFF"/>
                      </a:solidFill>
                      <a:prstDash val="solid"/>
                    </a:lnB>
                    <a:solidFill>
                      <a:srgbClr val="000099"/>
                    </a:solidFill>
                  </a:tcPr>
                </a:tc>
                <a:tc hMerge="1">
                  <a:txBody>
                    <a:bodyPr/>
                    <a:lstStyle/>
                    <a:p>
                      <a:endParaRPr/>
                    </a:p>
                  </a:txBody>
                  <a:tcPr marL="0" marR="0" marT="0" marB="0"/>
                </a:tc>
                <a:tc>
                  <a:txBody>
                    <a:bodyPr/>
                    <a:lstStyle/>
                    <a:p>
                      <a:pPr marL="316230" marR="309245" indent="177800">
                        <a:lnSpc>
                          <a:spcPts val="2740"/>
                        </a:lnSpc>
                        <a:spcBef>
                          <a:spcPts val="220"/>
                        </a:spcBef>
                      </a:pPr>
                      <a:r>
                        <a:rPr sz="2350" spc="20" dirty="0">
                          <a:solidFill>
                            <a:srgbClr val="FFFF00"/>
                          </a:solidFill>
                          <a:latin typeface="Times New Roman"/>
                          <a:cs typeface="Times New Roman"/>
                        </a:rPr>
                        <a:t>High  </a:t>
                      </a:r>
                      <a:r>
                        <a:rPr sz="2350" spc="-5" dirty="0">
                          <a:solidFill>
                            <a:srgbClr val="003366"/>
                          </a:solidFill>
                          <a:latin typeface="Times New Roman"/>
                          <a:cs typeface="Times New Roman"/>
                        </a:rPr>
                        <a:t>15</a:t>
                      </a:r>
                      <a:r>
                        <a:rPr sz="2350" dirty="0">
                          <a:solidFill>
                            <a:srgbClr val="003366"/>
                          </a:solidFill>
                          <a:latin typeface="Times New Roman"/>
                          <a:cs typeface="Times New Roman"/>
                        </a:rPr>
                        <a:t>-</a:t>
                      </a:r>
                      <a:r>
                        <a:rPr sz="2350" spc="-5" dirty="0">
                          <a:solidFill>
                            <a:srgbClr val="003366"/>
                          </a:solidFill>
                          <a:latin typeface="Times New Roman"/>
                          <a:cs typeface="Times New Roman"/>
                        </a:rPr>
                        <a:t>24%</a:t>
                      </a:r>
                      <a:endParaRPr sz="2350" dirty="0">
                        <a:latin typeface="Times New Roman"/>
                        <a:cs typeface="Times New Roman"/>
                      </a:endParaRPr>
                    </a:p>
                  </a:txBody>
                  <a:tcPr marL="0" marR="0" marT="27940" marB="0">
                    <a:lnL w="9525">
                      <a:solidFill>
                        <a:srgbClr val="00FFFF"/>
                      </a:solidFill>
                      <a:prstDash val="solid"/>
                    </a:lnL>
                    <a:lnR w="9525">
                      <a:solidFill>
                        <a:srgbClr val="00FFFF"/>
                      </a:solidFill>
                      <a:prstDash val="solid"/>
                    </a:lnR>
                    <a:lnT w="19050">
                      <a:solidFill>
                        <a:srgbClr val="00FFFF"/>
                      </a:solidFill>
                      <a:prstDash val="solid"/>
                    </a:lnT>
                    <a:lnB w="9525">
                      <a:solidFill>
                        <a:srgbClr val="00FFFF"/>
                      </a:solidFill>
                      <a:prstDash val="solid"/>
                    </a:lnB>
                    <a:solidFill>
                      <a:srgbClr val="000099"/>
                    </a:solidFill>
                  </a:tcPr>
                </a:tc>
                <a:tc>
                  <a:txBody>
                    <a:bodyPr/>
                    <a:lstStyle/>
                    <a:p>
                      <a:pPr marL="351155">
                        <a:lnSpc>
                          <a:spcPct val="100000"/>
                        </a:lnSpc>
                        <a:spcBef>
                          <a:spcPts val="60"/>
                        </a:spcBef>
                      </a:pPr>
                      <a:r>
                        <a:rPr sz="2350" spc="20" dirty="0">
                          <a:solidFill>
                            <a:srgbClr val="FFFF00"/>
                          </a:solidFill>
                          <a:latin typeface="Times New Roman"/>
                          <a:cs typeface="Times New Roman"/>
                        </a:rPr>
                        <a:t>High</a:t>
                      </a:r>
                      <a:endParaRPr sz="2350">
                        <a:latin typeface="Times New Roman"/>
                        <a:cs typeface="Times New Roman"/>
                      </a:endParaRPr>
                    </a:p>
                  </a:txBody>
                  <a:tcPr marL="0" marR="0" marT="7620" marB="0">
                    <a:lnL w="9525">
                      <a:solidFill>
                        <a:srgbClr val="00FFFF"/>
                      </a:solidFill>
                      <a:prstDash val="solid"/>
                    </a:lnL>
                    <a:lnR w="9525">
                      <a:solidFill>
                        <a:srgbClr val="00FFFF"/>
                      </a:solidFill>
                      <a:prstDash val="solid"/>
                    </a:lnR>
                    <a:lnT w="19050">
                      <a:solidFill>
                        <a:srgbClr val="00FFFF"/>
                      </a:solidFill>
                      <a:prstDash val="solid"/>
                    </a:lnT>
                    <a:lnB w="9525">
                      <a:solidFill>
                        <a:srgbClr val="00FFFF"/>
                      </a:solidFill>
                      <a:prstDash val="solid"/>
                    </a:lnB>
                    <a:solidFill>
                      <a:srgbClr val="000099"/>
                    </a:solidFill>
                  </a:tcPr>
                </a:tc>
                <a:tc>
                  <a:txBody>
                    <a:bodyPr/>
                    <a:lstStyle/>
                    <a:p>
                      <a:pPr marL="635" algn="ctr">
                        <a:lnSpc>
                          <a:spcPct val="100000"/>
                        </a:lnSpc>
                        <a:spcBef>
                          <a:spcPts val="60"/>
                        </a:spcBef>
                      </a:pPr>
                      <a:r>
                        <a:rPr sz="2350" spc="25" dirty="0">
                          <a:solidFill>
                            <a:srgbClr val="FFFF00"/>
                          </a:solidFill>
                          <a:latin typeface="Times New Roman"/>
                          <a:cs typeface="Times New Roman"/>
                        </a:rPr>
                        <a:t>Low</a:t>
                      </a:r>
                      <a:endParaRPr sz="2350">
                        <a:latin typeface="Times New Roman"/>
                        <a:cs typeface="Times New Roman"/>
                      </a:endParaRPr>
                    </a:p>
                  </a:txBody>
                  <a:tcPr marL="0" marR="0" marT="7620" marB="0">
                    <a:lnL w="9525">
                      <a:solidFill>
                        <a:srgbClr val="00FFFF"/>
                      </a:solidFill>
                      <a:prstDash val="solid"/>
                    </a:lnL>
                    <a:lnR w="9525">
                      <a:solidFill>
                        <a:srgbClr val="00FFFF"/>
                      </a:solidFill>
                      <a:prstDash val="solid"/>
                    </a:lnR>
                    <a:lnT w="19050">
                      <a:solidFill>
                        <a:srgbClr val="00FFFF"/>
                      </a:solidFill>
                      <a:prstDash val="solid"/>
                    </a:lnT>
                    <a:lnB w="9525">
                      <a:solidFill>
                        <a:srgbClr val="00FFFF"/>
                      </a:solidFill>
                      <a:prstDash val="solid"/>
                    </a:lnB>
                    <a:solidFill>
                      <a:srgbClr val="000099"/>
                    </a:solidFill>
                  </a:tcPr>
                </a:tc>
                <a:extLst>
                  <a:ext uri="{0D108BD9-81ED-4DB2-BD59-A6C34878D82A}">
                    <a16:rowId xmlns:a16="http://schemas.microsoft.com/office/drawing/2014/main" val="10001"/>
                  </a:ext>
                </a:extLst>
              </a:tr>
              <a:tr h="930262">
                <a:tc rowSpan="2">
                  <a:txBody>
                    <a:bodyPr/>
                    <a:lstStyle/>
                    <a:p>
                      <a:pPr>
                        <a:lnSpc>
                          <a:spcPct val="100000"/>
                        </a:lnSpc>
                        <a:spcBef>
                          <a:spcPts val="5"/>
                        </a:spcBef>
                      </a:pPr>
                      <a:endParaRPr sz="2400">
                        <a:latin typeface="Times New Roman"/>
                        <a:cs typeface="Times New Roman"/>
                      </a:endParaRPr>
                    </a:p>
                    <a:p>
                      <a:pPr marL="67945" marR="114300">
                        <a:lnSpc>
                          <a:spcPts val="2740"/>
                        </a:lnSpc>
                      </a:pPr>
                      <a:r>
                        <a:rPr sz="2350" spc="20" dirty="0">
                          <a:solidFill>
                            <a:srgbClr val="FFFF00"/>
                          </a:solidFill>
                          <a:latin typeface="Times New Roman"/>
                          <a:cs typeface="Times New Roman"/>
                        </a:rPr>
                        <a:t>Amorphous  Silicon</a:t>
                      </a:r>
                      <a:r>
                        <a:rPr sz="2350" spc="-55" dirty="0">
                          <a:solidFill>
                            <a:srgbClr val="FFFF00"/>
                          </a:solidFill>
                          <a:latin typeface="Times New Roman"/>
                          <a:cs typeface="Times New Roman"/>
                        </a:rPr>
                        <a:t> </a:t>
                      </a:r>
                      <a:r>
                        <a:rPr sz="2350" spc="15" dirty="0">
                          <a:solidFill>
                            <a:srgbClr val="FFFF00"/>
                          </a:solidFill>
                          <a:latin typeface="Times New Roman"/>
                          <a:cs typeface="Times New Roman"/>
                        </a:rPr>
                        <a:t>(a-Si)</a:t>
                      </a:r>
                      <a:endParaRPr sz="2350">
                        <a:latin typeface="Times New Roman"/>
                        <a:cs typeface="Times New Roman"/>
                      </a:endParaRPr>
                    </a:p>
                  </a:txBody>
                  <a:tcPr marL="0" marR="0" marT="635" marB="0">
                    <a:lnL w="9525">
                      <a:solidFill>
                        <a:srgbClr val="00FFFF"/>
                      </a:solidFill>
                      <a:prstDash val="solid"/>
                    </a:lnL>
                    <a:lnR w="9525">
                      <a:solidFill>
                        <a:srgbClr val="00FFFF"/>
                      </a:solidFill>
                      <a:prstDash val="solid"/>
                    </a:lnR>
                    <a:lnT w="9525">
                      <a:solidFill>
                        <a:srgbClr val="00FFFF"/>
                      </a:solidFill>
                      <a:prstDash val="solid"/>
                    </a:lnT>
                    <a:lnB w="9525">
                      <a:solidFill>
                        <a:srgbClr val="00FFFF"/>
                      </a:solidFill>
                      <a:prstDash val="solid"/>
                    </a:lnB>
                    <a:solidFill>
                      <a:srgbClr val="000099"/>
                    </a:solidFill>
                  </a:tcPr>
                </a:tc>
                <a:tc>
                  <a:txBody>
                    <a:bodyPr/>
                    <a:lstStyle/>
                    <a:p>
                      <a:pPr marL="138430" marR="133350" indent="127635">
                        <a:lnSpc>
                          <a:spcPts val="2740"/>
                        </a:lnSpc>
                        <a:spcBef>
                          <a:spcPts val="25"/>
                        </a:spcBef>
                      </a:pPr>
                      <a:r>
                        <a:rPr sz="2350" spc="20" dirty="0">
                          <a:solidFill>
                            <a:srgbClr val="FFFF00"/>
                          </a:solidFill>
                          <a:latin typeface="Times New Roman"/>
                          <a:cs typeface="Times New Roman"/>
                        </a:rPr>
                        <a:t>Single  </a:t>
                      </a:r>
                      <a:r>
                        <a:rPr sz="2350" dirty="0">
                          <a:solidFill>
                            <a:srgbClr val="FFFF00"/>
                          </a:solidFill>
                          <a:latin typeface="Times New Roman"/>
                          <a:cs typeface="Times New Roman"/>
                        </a:rPr>
                        <a:t>Junction</a:t>
                      </a:r>
                      <a:endParaRPr sz="2350">
                        <a:latin typeface="Times New Roman"/>
                        <a:cs typeface="Times New Roman"/>
                      </a:endParaRPr>
                    </a:p>
                  </a:txBody>
                  <a:tcPr marL="0" marR="0" marT="3175" marB="0">
                    <a:lnL w="9525">
                      <a:solidFill>
                        <a:srgbClr val="00FFFF"/>
                      </a:solidFill>
                      <a:prstDash val="solid"/>
                    </a:lnL>
                    <a:lnR w="9525">
                      <a:solidFill>
                        <a:srgbClr val="00FFFF"/>
                      </a:solidFill>
                      <a:prstDash val="solid"/>
                    </a:lnR>
                    <a:lnT w="9525">
                      <a:solidFill>
                        <a:srgbClr val="00FFFF"/>
                      </a:solidFill>
                      <a:prstDash val="solid"/>
                    </a:lnT>
                    <a:lnB w="9525">
                      <a:solidFill>
                        <a:srgbClr val="00FFFF"/>
                      </a:solidFill>
                      <a:prstDash val="solid"/>
                    </a:lnB>
                    <a:solidFill>
                      <a:srgbClr val="000099"/>
                    </a:solidFill>
                  </a:tcPr>
                </a:tc>
                <a:tc>
                  <a:txBody>
                    <a:bodyPr/>
                    <a:lstStyle/>
                    <a:p>
                      <a:pPr marL="392430" marR="385445" indent="127635">
                        <a:lnSpc>
                          <a:spcPts val="2740"/>
                        </a:lnSpc>
                        <a:spcBef>
                          <a:spcPts val="25"/>
                        </a:spcBef>
                      </a:pPr>
                      <a:r>
                        <a:rPr sz="2350" spc="25" dirty="0">
                          <a:solidFill>
                            <a:srgbClr val="FFFF00"/>
                          </a:solidFill>
                          <a:latin typeface="Times New Roman"/>
                          <a:cs typeface="Times New Roman"/>
                        </a:rPr>
                        <a:t>Low  </a:t>
                      </a:r>
                      <a:r>
                        <a:rPr sz="2350" spc="-5" dirty="0">
                          <a:solidFill>
                            <a:srgbClr val="003366"/>
                          </a:solidFill>
                          <a:latin typeface="Times New Roman"/>
                          <a:cs typeface="Times New Roman"/>
                        </a:rPr>
                        <a:t>5</a:t>
                      </a:r>
                      <a:r>
                        <a:rPr sz="2350" dirty="0">
                          <a:solidFill>
                            <a:srgbClr val="003366"/>
                          </a:solidFill>
                          <a:latin typeface="Times New Roman"/>
                          <a:cs typeface="Times New Roman"/>
                        </a:rPr>
                        <a:t>-</a:t>
                      </a:r>
                      <a:r>
                        <a:rPr sz="2350" spc="-5" dirty="0">
                          <a:solidFill>
                            <a:srgbClr val="003366"/>
                          </a:solidFill>
                          <a:latin typeface="Times New Roman"/>
                          <a:cs typeface="Times New Roman"/>
                        </a:rPr>
                        <a:t>10%</a:t>
                      </a:r>
                      <a:endParaRPr sz="2350">
                        <a:latin typeface="Times New Roman"/>
                        <a:cs typeface="Times New Roman"/>
                      </a:endParaRPr>
                    </a:p>
                  </a:txBody>
                  <a:tcPr marL="0" marR="0" marT="3175" marB="0">
                    <a:lnL w="9525">
                      <a:solidFill>
                        <a:srgbClr val="00FFFF"/>
                      </a:solidFill>
                      <a:prstDash val="solid"/>
                    </a:lnL>
                    <a:lnR w="9525">
                      <a:solidFill>
                        <a:srgbClr val="00FFFF"/>
                      </a:solidFill>
                      <a:prstDash val="solid"/>
                    </a:lnR>
                    <a:lnT w="9525">
                      <a:solidFill>
                        <a:srgbClr val="00FFFF"/>
                      </a:solidFill>
                      <a:prstDash val="solid"/>
                    </a:lnT>
                    <a:lnB w="9525">
                      <a:solidFill>
                        <a:srgbClr val="00FFFF"/>
                      </a:solidFill>
                      <a:prstDash val="solid"/>
                    </a:lnB>
                    <a:solidFill>
                      <a:srgbClr val="000099"/>
                    </a:solidFill>
                  </a:tcPr>
                </a:tc>
                <a:tc>
                  <a:txBody>
                    <a:bodyPr/>
                    <a:lstStyle/>
                    <a:p>
                      <a:pPr marL="377190">
                        <a:lnSpc>
                          <a:spcPts val="2685"/>
                        </a:lnSpc>
                      </a:pPr>
                      <a:r>
                        <a:rPr sz="2350" spc="25" dirty="0">
                          <a:solidFill>
                            <a:srgbClr val="FFFF00"/>
                          </a:solidFill>
                          <a:latin typeface="Times New Roman"/>
                          <a:cs typeface="Times New Roman"/>
                        </a:rPr>
                        <a:t>Low</a:t>
                      </a:r>
                      <a:endParaRPr sz="2350" dirty="0">
                        <a:latin typeface="Times New Roman"/>
                        <a:cs typeface="Times New Roman"/>
                      </a:endParaRPr>
                    </a:p>
                  </a:txBody>
                  <a:tcPr marL="0" marR="0" marT="0" marB="0">
                    <a:lnL w="9525">
                      <a:solidFill>
                        <a:srgbClr val="00FFFF"/>
                      </a:solidFill>
                      <a:prstDash val="solid"/>
                    </a:lnL>
                    <a:lnR w="9525">
                      <a:solidFill>
                        <a:srgbClr val="00FFFF"/>
                      </a:solidFill>
                      <a:prstDash val="solid"/>
                    </a:lnR>
                    <a:lnT w="9525">
                      <a:solidFill>
                        <a:srgbClr val="00FFFF"/>
                      </a:solidFill>
                      <a:prstDash val="solid"/>
                    </a:lnT>
                    <a:lnB w="9525">
                      <a:solidFill>
                        <a:srgbClr val="00FFFF"/>
                      </a:solidFill>
                      <a:prstDash val="solid"/>
                    </a:lnB>
                    <a:solidFill>
                      <a:srgbClr val="000099"/>
                    </a:solidFill>
                  </a:tcPr>
                </a:tc>
                <a:tc>
                  <a:txBody>
                    <a:bodyPr/>
                    <a:lstStyle/>
                    <a:p>
                      <a:pPr marL="1270" algn="ctr">
                        <a:lnSpc>
                          <a:spcPts val="2685"/>
                        </a:lnSpc>
                      </a:pPr>
                      <a:r>
                        <a:rPr sz="2350" spc="30" dirty="0">
                          <a:solidFill>
                            <a:srgbClr val="FFFF00"/>
                          </a:solidFill>
                          <a:latin typeface="Times New Roman"/>
                          <a:cs typeface="Times New Roman"/>
                        </a:rPr>
                        <a:t>Medium</a:t>
                      </a:r>
                      <a:endParaRPr sz="2350" dirty="0">
                        <a:latin typeface="Times New Roman"/>
                        <a:cs typeface="Times New Roman"/>
                      </a:endParaRPr>
                    </a:p>
                  </a:txBody>
                  <a:tcPr marL="0" marR="0" marT="0" marB="0">
                    <a:lnL w="9525">
                      <a:solidFill>
                        <a:srgbClr val="00FFFF"/>
                      </a:solidFill>
                      <a:prstDash val="solid"/>
                    </a:lnL>
                    <a:lnR w="9525">
                      <a:solidFill>
                        <a:srgbClr val="00FFFF"/>
                      </a:solidFill>
                      <a:prstDash val="solid"/>
                    </a:lnR>
                    <a:lnT w="9525">
                      <a:solidFill>
                        <a:srgbClr val="00FFFF"/>
                      </a:solidFill>
                      <a:prstDash val="solid"/>
                    </a:lnT>
                    <a:lnB w="9525">
                      <a:solidFill>
                        <a:srgbClr val="00FFFF"/>
                      </a:solidFill>
                      <a:prstDash val="solid"/>
                    </a:lnB>
                    <a:solidFill>
                      <a:srgbClr val="000099"/>
                    </a:solidFill>
                  </a:tcPr>
                </a:tc>
                <a:extLst>
                  <a:ext uri="{0D108BD9-81ED-4DB2-BD59-A6C34878D82A}">
                    <a16:rowId xmlns:a16="http://schemas.microsoft.com/office/drawing/2014/main" val="10002"/>
                  </a:ext>
                </a:extLst>
              </a:tr>
              <a:tr h="937717">
                <a:tc vMerge="1">
                  <a:txBody>
                    <a:bodyPr/>
                    <a:lstStyle/>
                    <a:p>
                      <a:endParaRPr/>
                    </a:p>
                  </a:txBody>
                  <a:tcPr marL="0" marR="0" marT="635" marB="0">
                    <a:lnL w="9525">
                      <a:solidFill>
                        <a:srgbClr val="00FFFF"/>
                      </a:solidFill>
                      <a:prstDash val="solid"/>
                    </a:lnL>
                    <a:lnR w="9525">
                      <a:solidFill>
                        <a:srgbClr val="00FFFF"/>
                      </a:solidFill>
                      <a:prstDash val="solid"/>
                    </a:lnR>
                    <a:lnT w="9525">
                      <a:solidFill>
                        <a:srgbClr val="00FFFF"/>
                      </a:solidFill>
                      <a:prstDash val="solid"/>
                    </a:lnT>
                    <a:lnB w="9525">
                      <a:solidFill>
                        <a:srgbClr val="00FFFF"/>
                      </a:solidFill>
                      <a:prstDash val="solid"/>
                    </a:lnB>
                    <a:solidFill>
                      <a:srgbClr val="000099"/>
                    </a:solidFill>
                  </a:tcPr>
                </a:tc>
                <a:tc>
                  <a:txBody>
                    <a:bodyPr/>
                    <a:lstStyle/>
                    <a:p>
                      <a:pPr marL="95250" marR="89535" indent="138430">
                        <a:lnSpc>
                          <a:spcPts val="2970"/>
                        </a:lnSpc>
                        <a:spcBef>
                          <a:spcPts val="30"/>
                        </a:spcBef>
                      </a:pPr>
                      <a:r>
                        <a:rPr sz="2550" spc="20" dirty="0">
                          <a:solidFill>
                            <a:srgbClr val="FFFF00"/>
                          </a:solidFill>
                          <a:latin typeface="Times New Roman"/>
                          <a:cs typeface="Times New Roman"/>
                        </a:rPr>
                        <a:t>Multi-  </a:t>
                      </a:r>
                      <a:r>
                        <a:rPr sz="2550" dirty="0">
                          <a:solidFill>
                            <a:srgbClr val="FFFF00"/>
                          </a:solidFill>
                          <a:latin typeface="Times New Roman"/>
                          <a:cs typeface="Times New Roman"/>
                        </a:rPr>
                        <a:t>Junc</a:t>
                      </a:r>
                      <a:r>
                        <a:rPr sz="2550" spc="-15" dirty="0">
                          <a:solidFill>
                            <a:srgbClr val="FFFF00"/>
                          </a:solidFill>
                          <a:latin typeface="Times New Roman"/>
                          <a:cs typeface="Times New Roman"/>
                        </a:rPr>
                        <a:t>t</a:t>
                      </a:r>
                      <a:r>
                        <a:rPr sz="2550" dirty="0">
                          <a:solidFill>
                            <a:srgbClr val="FFFF00"/>
                          </a:solidFill>
                          <a:latin typeface="Times New Roman"/>
                          <a:cs typeface="Times New Roman"/>
                        </a:rPr>
                        <a:t>ion</a:t>
                      </a:r>
                      <a:endParaRPr sz="2550">
                        <a:latin typeface="Times New Roman"/>
                        <a:cs typeface="Times New Roman"/>
                      </a:endParaRPr>
                    </a:p>
                  </a:txBody>
                  <a:tcPr marL="0" marR="0" marT="3810" marB="0">
                    <a:lnL w="9525">
                      <a:solidFill>
                        <a:srgbClr val="00FFFF"/>
                      </a:solidFill>
                      <a:prstDash val="solid"/>
                    </a:lnL>
                    <a:lnR w="9525">
                      <a:solidFill>
                        <a:srgbClr val="00FFFF"/>
                      </a:solidFill>
                      <a:prstDash val="solid"/>
                    </a:lnR>
                    <a:lnT w="9525">
                      <a:solidFill>
                        <a:srgbClr val="00FFFF"/>
                      </a:solidFill>
                      <a:prstDash val="solid"/>
                    </a:lnT>
                    <a:lnB w="9525">
                      <a:solidFill>
                        <a:srgbClr val="00FFFF"/>
                      </a:solidFill>
                      <a:prstDash val="solid"/>
                    </a:lnB>
                    <a:solidFill>
                      <a:srgbClr val="000099"/>
                    </a:solidFill>
                  </a:tcPr>
                </a:tc>
                <a:tc>
                  <a:txBody>
                    <a:bodyPr/>
                    <a:lstStyle/>
                    <a:p>
                      <a:pPr marL="278130" marR="271145" indent="4445">
                        <a:lnSpc>
                          <a:spcPts val="2740"/>
                        </a:lnSpc>
                        <a:spcBef>
                          <a:spcPts val="25"/>
                        </a:spcBef>
                      </a:pPr>
                      <a:r>
                        <a:rPr sz="2350" dirty="0">
                          <a:solidFill>
                            <a:srgbClr val="FFFF00"/>
                          </a:solidFill>
                          <a:latin typeface="Times New Roman"/>
                          <a:cs typeface="Times New Roman"/>
                        </a:rPr>
                        <a:t>Medium  </a:t>
                      </a:r>
                      <a:r>
                        <a:rPr sz="2350" dirty="0">
                          <a:solidFill>
                            <a:srgbClr val="003366"/>
                          </a:solidFill>
                          <a:latin typeface="Times New Roman"/>
                          <a:cs typeface="Times New Roman"/>
                        </a:rPr>
                        <a:t>7.</a:t>
                      </a:r>
                      <a:r>
                        <a:rPr sz="2350" spc="-10" dirty="0">
                          <a:solidFill>
                            <a:srgbClr val="003366"/>
                          </a:solidFill>
                          <a:latin typeface="Times New Roman"/>
                          <a:cs typeface="Times New Roman"/>
                        </a:rPr>
                        <a:t>5</a:t>
                      </a:r>
                      <a:r>
                        <a:rPr sz="2350" dirty="0">
                          <a:solidFill>
                            <a:srgbClr val="003366"/>
                          </a:solidFill>
                          <a:latin typeface="Times New Roman"/>
                          <a:cs typeface="Times New Roman"/>
                        </a:rPr>
                        <a:t>-</a:t>
                      </a:r>
                      <a:r>
                        <a:rPr sz="2350" spc="-5" dirty="0">
                          <a:solidFill>
                            <a:srgbClr val="003366"/>
                          </a:solidFill>
                          <a:latin typeface="Times New Roman"/>
                          <a:cs typeface="Times New Roman"/>
                        </a:rPr>
                        <a:t>13%</a:t>
                      </a:r>
                      <a:endParaRPr sz="2350">
                        <a:latin typeface="Times New Roman"/>
                        <a:cs typeface="Times New Roman"/>
                      </a:endParaRPr>
                    </a:p>
                  </a:txBody>
                  <a:tcPr marL="0" marR="0" marT="3175" marB="0">
                    <a:lnL w="9525">
                      <a:solidFill>
                        <a:srgbClr val="00FFFF"/>
                      </a:solidFill>
                      <a:prstDash val="solid"/>
                    </a:lnL>
                    <a:lnR w="9525">
                      <a:solidFill>
                        <a:srgbClr val="00FFFF"/>
                      </a:solidFill>
                      <a:prstDash val="solid"/>
                    </a:lnR>
                    <a:lnT w="9525">
                      <a:solidFill>
                        <a:srgbClr val="00FFFF"/>
                      </a:solidFill>
                      <a:prstDash val="solid"/>
                    </a:lnT>
                    <a:lnB w="9525">
                      <a:solidFill>
                        <a:srgbClr val="00FFFF"/>
                      </a:solidFill>
                      <a:prstDash val="solid"/>
                    </a:lnB>
                    <a:solidFill>
                      <a:srgbClr val="000099"/>
                    </a:solidFill>
                  </a:tcPr>
                </a:tc>
                <a:tc>
                  <a:txBody>
                    <a:bodyPr/>
                    <a:lstStyle/>
                    <a:p>
                      <a:pPr marL="377190">
                        <a:lnSpc>
                          <a:spcPts val="2685"/>
                        </a:lnSpc>
                      </a:pPr>
                      <a:r>
                        <a:rPr sz="2350" spc="25" dirty="0">
                          <a:solidFill>
                            <a:srgbClr val="FFFF00"/>
                          </a:solidFill>
                          <a:latin typeface="Times New Roman"/>
                          <a:cs typeface="Times New Roman"/>
                        </a:rPr>
                        <a:t>Low</a:t>
                      </a:r>
                      <a:endParaRPr sz="2350" dirty="0">
                        <a:latin typeface="Times New Roman"/>
                        <a:cs typeface="Times New Roman"/>
                      </a:endParaRPr>
                    </a:p>
                  </a:txBody>
                  <a:tcPr marL="0" marR="0" marT="0" marB="0">
                    <a:lnL w="9525">
                      <a:solidFill>
                        <a:srgbClr val="00FFFF"/>
                      </a:solidFill>
                      <a:prstDash val="solid"/>
                    </a:lnL>
                    <a:lnR w="9525">
                      <a:solidFill>
                        <a:srgbClr val="00FFFF"/>
                      </a:solidFill>
                      <a:prstDash val="solid"/>
                    </a:lnR>
                    <a:lnT w="9525">
                      <a:solidFill>
                        <a:srgbClr val="00FFFF"/>
                      </a:solidFill>
                      <a:prstDash val="solid"/>
                    </a:lnT>
                    <a:lnB w="9525">
                      <a:solidFill>
                        <a:srgbClr val="00FFFF"/>
                      </a:solidFill>
                      <a:prstDash val="solid"/>
                    </a:lnB>
                    <a:solidFill>
                      <a:srgbClr val="000099"/>
                    </a:solidFill>
                  </a:tcPr>
                </a:tc>
                <a:tc>
                  <a:txBody>
                    <a:bodyPr/>
                    <a:lstStyle/>
                    <a:p>
                      <a:pPr algn="ctr">
                        <a:lnSpc>
                          <a:spcPts val="2710"/>
                        </a:lnSpc>
                      </a:pPr>
                      <a:r>
                        <a:rPr sz="2350" b="1" spc="25" dirty="0">
                          <a:solidFill>
                            <a:srgbClr val="FF0000"/>
                          </a:solidFill>
                          <a:latin typeface="Times New Roman"/>
                          <a:cs typeface="Times New Roman"/>
                        </a:rPr>
                        <a:t>High</a:t>
                      </a:r>
                      <a:endParaRPr sz="2350" dirty="0">
                        <a:latin typeface="Times New Roman"/>
                        <a:cs typeface="Times New Roman"/>
                      </a:endParaRPr>
                    </a:p>
                  </a:txBody>
                  <a:tcPr marL="0" marR="0" marT="0" marB="0">
                    <a:lnL w="9525">
                      <a:solidFill>
                        <a:srgbClr val="00FFFF"/>
                      </a:solidFill>
                      <a:prstDash val="solid"/>
                    </a:lnL>
                    <a:lnR w="9525">
                      <a:solidFill>
                        <a:srgbClr val="00FFFF"/>
                      </a:solidFill>
                      <a:prstDash val="solid"/>
                    </a:lnR>
                    <a:lnT w="9525">
                      <a:solidFill>
                        <a:srgbClr val="00FFFF"/>
                      </a:solidFill>
                      <a:prstDash val="solid"/>
                    </a:lnT>
                    <a:lnB w="9525">
                      <a:solidFill>
                        <a:srgbClr val="00FFFF"/>
                      </a:solidFill>
                      <a:prstDash val="solid"/>
                    </a:lnB>
                    <a:solidFill>
                      <a:srgbClr val="000099"/>
                    </a:solidFill>
                  </a:tcPr>
                </a:tc>
                <a:extLst>
                  <a:ext uri="{0D108BD9-81ED-4DB2-BD59-A6C34878D82A}">
                    <a16:rowId xmlns:a16="http://schemas.microsoft.com/office/drawing/2014/main" val="10003"/>
                  </a:ext>
                </a:extLst>
              </a:tr>
            </a:tbl>
          </a:graphicData>
        </a:graphic>
      </p:graphicFrame>
      <p:sp>
        <p:nvSpPr>
          <p:cNvPr id="8" name="object 8"/>
          <p:cNvSpPr/>
          <p:nvPr/>
        </p:nvSpPr>
        <p:spPr>
          <a:xfrm>
            <a:off x="8915401" y="228601"/>
            <a:ext cx="1472183" cy="174345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258662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518054" y="376885"/>
            <a:ext cx="3613150" cy="697230"/>
          </a:xfrm>
          <a:prstGeom prst="rect">
            <a:avLst/>
          </a:prstGeom>
        </p:spPr>
        <p:txBody>
          <a:bodyPr vert="horz" wrap="square" lIns="0" tIns="13335" rIns="0" bIns="0" rtlCol="0" anchor="t">
            <a:spAutoFit/>
          </a:bodyPr>
          <a:lstStyle/>
          <a:p>
            <a:pPr marL="12700">
              <a:spcBef>
                <a:spcPts val="105"/>
              </a:spcBef>
            </a:pPr>
            <a:r>
              <a:rPr sz="4400" i="1" dirty="0">
                <a:solidFill>
                  <a:schemeClr val="tx1"/>
                </a:solidFill>
                <a:latin typeface="Times New Roman"/>
                <a:cs typeface="Times New Roman"/>
              </a:rPr>
              <a:t>Design</a:t>
            </a:r>
            <a:r>
              <a:rPr sz="4400" i="1" spc="-80" dirty="0">
                <a:solidFill>
                  <a:schemeClr val="tx1"/>
                </a:solidFill>
                <a:latin typeface="Times New Roman"/>
                <a:cs typeface="Times New Roman"/>
              </a:rPr>
              <a:t> </a:t>
            </a:r>
            <a:r>
              <a:rPr sz="4400" i="1" dirty="0">
                <a:solidFill>
                  <a:schemeClr val="tx1"/>
                </a:solidFill>
                <a:latin typeface="Times New Roman"/>
                <a:cs typeface="Times New Roman"/>
              </a:rPr>
              <a:t>Strategy</a:t>
            </a:r>
            <a:endParaRPr sz="4400" dirty="0">
              <a:solidFill>
                <a:schemeClr val="tx1"/>
              </a:solidFill>
              <a:latin typeface="Times New Roman"/>
              <a:cs typeface="Times New Roman"/>
            </a:endParaRPr>
          </a:p>
        </p:txBody>
      </p:sp>
      <p:sp>
        <p:nvSpPr>
          <p:cNvPr id="6" name="object 6"/>
          <p:cNvSpPr txBox="1"/>
          <p:nvPr/>
        </p:nvSpPr>
        <p:spPr>
          <a:xfrm>
            <a:off x="2518054" y="1052576"/>
            <a:ext cx="3133090" cy="574040"/>
          </a:xfrm>
          <a:prstGeom prst="rect">
            <a:avLst/>
          </a:prstGeom>
        </p:spPr>
        <p:txBody>
          <a:bodyPr vert="horz" wrap="square" lIns="0" tIns="12700" rIns="0" bIns="0" rtlCol="0">
            <a:spAutoFit/>
          </a:bodyPr>
          <a:lstStyle/>
          <a:p>
            <a:pPr marL="12700">
              <a:spcBef>
                <a:spcPts val="100"/>
              </a:spcBef>
            </a:pPr>
            <a:r>
              <a:rPr sz="3600" i="1" smtClean="0">
                <a:latin typeface="Times New Roman"/>
                <a:cs typeface="Times New Roman"/>
              </a:rPr>
              <a:t>PV </a:t>
            </a:r>
            <a:r>
              <a:rPr sz="3600" i="1" spc="-5" smtClean="0">
                <a:latin typeface="Times New Roman"/>
                <a:cs typeface="Times New Roman"/>
              </a:rPr>
              <a:t>Array</a:t>
            </a:r>
            <a:r>
              <a:rPr sz="3600" i="1" spc="-204" smtClean="0">
                <a:latin typeface="Times New Roman"/>
                <a:cs typeface="Times New Roman"/>
              </a:rPr>
              <a:t> </a:t>
            </a:r>
            <a:r>
              <a:rPr sz="3600" i="1" smtClean="0">
                <a:latin typeface="Times New Roman"/>
                <a:cs typeface="Times New Roman"/>
              </a:rPr>
              <a:t>Sizing:</a:t>
            </a:r>
            <a:endParaRPr sz="3600" dirty="0">
              <a:latin typeface="Times New Roman"/>
              <a:cs typeface="Times New Roman"/>
            </a:endParaRPr>
          </a:p>
        </p:txBody>
      </p:sp>
      <p:sp>
        <p:nvSpPr>
          <p:cNvPr id="7" name="object 7"/>
          <p:cNvSpPr txBox="1"/>
          <p:nvPr/>
        </p:nvSpPr>
        <p:spPr>
          <a:xfrm>
            <a:off x="6862064" y="2490366"/>
            <a:ext cx="943610" cy="1570943"/>
          </a:xfrm>
          <a:prstGeom prst="rect">
            <a:avLst/>
          </a:prstGeom>
        </p:spPr>
        <p:txBody>
          <a:bodyPr vert="horz" wrap="square" lIns="0" tIns="97790" rIns="0" bIns="0" rtlCol="0">
            <a:spAutoFit/>
          </a:bodyPr>
          <a:lstStyle/>
          <a:p>
            <a:pPr marL="12700">
              <a:spcBef>
                <a:spcPts val="770"/>
              </a:spcBef>
            </a:pPr>
            <a:r>
              <a:rPr sz="2800" dirty="0">
                <a:latin typeface="Times New Roman"/>
                <a:cs typeface="Times New Roman"/>
              </a:rPr>
              <a:t>20%</a:t>
            </a:r>
          </a:p>
          <a:p>
            <a:pPr marL="12700">
              <a:spcBef>
                <a:spcPts val="670"/>
              </a:spcBef>
            </a:pPr>
            <a:r>
              <a:rPr sz="2800" spc="-5" dirty="0">
                <a:latin typeface="Times New Roman"/>
                <a:cs typeface="Times New Roman"/>
              </a:rPr>
              <a:t>20%</a:t>
            </a:r>
            <a:endParaRPr sz="2800" dirty="0">
              <a:latin typeface="Times New Roman"/>
              <a:cs typeface="Times New Roman"/>
            </a:endParaRPr>
          </a:p>
          <a:p>
            <a:pPr marL="12700">
              <a:spcBef>
                <a:spcPts val="675"/>
              </a:spcBef>
            </a:pPr>
            <a:r>
              <a:rPr sz="2800" dirty="0">
                <a:latin typeface="Times New Roman"/>
                <a:cs typeface="Times New Roman"/>
              </a:rPr>
              <a:t>10</a:t>
            </a:r>
            <a:r>
              <a:rPr sz="2800" dirty="0" smtClean="0">
                <a:latin typeface="Times New Roman"/>
                <a:cs typeface="Times New Roman"/>
              </a:rPr>
              <a:t>%</a:t>
            </a:r>
            <a:endParaRPr sz="2800" dirty="0">
              <a:latin typeface="Times New Roman"/>
              <a:cs typeface="Times New Roman"/>
            </a:endParaRPr>
          </a:p>
        </p:txBody>
      </p:sp>
      <p:sp>
        <p:nvSpPr>
          <p:cNvPr id="8" name="object 8"/>
          <p:cNvSpPr txBox="1"/>
          <p:nvPr/>
        </p:nvSpPr>
        <p:spPr>
          <a:xfrm>
            <a:off x="2289455" y="1902547"/>
            <a:ext cx="3420745" cy="3952364"/>
          </a:xfrm>
          <a:prstGeom prst="rect">
            <a:avLst/>
          </a:prstGeom>
        </p:spPr>
        <p:txBody>
          <a:bodyPr vert="horz" wrap="square" lIns="0" tIns="111760" rIns="0" bIns="0" rtlCol="0">
            <a:spAutoFit/>
          </a:bodyPr>
          <a:lstStyle/>
          <a:p>
            <a:pPr marL="355600" indent="-342900">
              <a:spcBef>
                <a:spcPts val="880"/>
              </a:spcBef>
              <a:buClr>
                <a:srgbClr val="00CCCC"/>
              </a:buClr>
              <a:buSzPct val="75000"/>
              <a:buFont typeface="Wingdings"/>
              <a:buChar char=""/>
              <a:tabLst>
                <a:tab pos="355600" algn="l"/>
              </a:tabLst>
            </a:pPr>
            <a:r>
              <a:rPr sz="3200" dirty="0">
                <a:latin typeface="Times New Roman"/>
                <a:cs typeface="Times New Roman"/>
              </a:rPr>
              <a:t>De-rating</a:t>
            </a:r>
            <a:r>
              <a:rPr sz="3200" spc="-50" dirty="0">
                <a:latin typeface="Times New Roman"/>
                <a:cs typeface="Times New Roman"/>
              </a:rPr>
              <a:t> </a:t>
            </a:r>
            <a:r>
              <a:rPr sz="3200" dirty="0">
                <a:latin typeface="Times New Roman"/>
                <a:cs typeface="Times New Roman"/>
              </a:rPr>
              <a:t>Factors</a:t>
            </a:r>
          </a:p>
          <a:p>
            <a:pPr marL="469900">
              <a:spcBef>
                <a:spcPts val="675"/>
              </a:spcBef>
            </a:pPr>
            <a:r>
              <a:rPr sz="2100" spc="1885" dirty="0">
                <a:latin typeface="Wingdings"/>
                <a:cs typeface="Wingdings"/>
              </a:rPr>
              <a:t></a:t>
            </a:r>
            <a:r>
              <a:rPr sz="2100" spc="260" dirty="0">
                <a:latin typeface="Times New Roman"/>
                <a:cs typeface="Times New Roman"/>
              </a:rPr>
              <a:t> </a:t>
            </a:r>
            <a:r>
              <a:rPr sz="2800" spc="-5" dirty="0">
                <a:latin typeface="Times New Roman"/>
                <a:cs typeface="Times New Roman"/>
              </a:rPr>
              <a:t>Aging</a:t>
            </a:r>
            <a:endParaRPr sz="2800" dirty="0">
              <a:latin typeface="Times New Roman"/>
              <a:cs typeface="Times New Roman"/>
            </a:endParaRPr>
          </a:p>
          <a:p>
            <a:pPr marL="469900">
              <a:spcBef>
                <a:spcPts val="675"/>
              </a:spcBef>
            </a:pPr>
            <a:r>
              <a:rPr sz="2100" spc="1889" dirty="0">
                <a:latin typeface="Wingdings"/>
                <a:cs typeface="Wingdings"/>
              </a:rPr>
              <a:t></a:t>
            </a:r>
            <a:r>
              <a:rPr sz="2100" spc="100" dirty="0">
                <a:latin typeface="Times New Roman"/>
                <a:cs typeface="Times New Roman"/>
              </a:rPr>
              <a:t> </a:t>
            </a:r>
            <a:r>
              <a:rPr sz="2800" spc="-5" dirty="0">
                <a:latin typeface="Times New Roman"/>
                <a:cs typeface="Times New Roman"/>
              </a:rPr>
              <a:t>Dirt </a:t>
            </a:r>
            <a:r>
              <a:rPr sz="2800" spc="-215" dirty="0">
                <a:latin typeface="Times New Roman"/>
                <a:cs typeface="Times New Roman"/>
              </a:rPr>
              <a:t>Accumulation</a:t>
            </a:r>
            <a:endParaRPr sz="2800" dirty="0">
              <a:latin typeface="Times New Roman"/>
              <a:cs typeface="Times New Roman"/>
            </a:endParaRPr>
          </a:p>
          <a:p>
            <a:pPr marL="469900">
              <a:spcBef>
                <a:spcPts val="675"/>
              </a:spcBef>
            </a:pPr>
            <a:r>
              <a:rPr sz="2100" spc="1885" dirty="0">
                <a:latin typeface="Wingdings"/>
                <a:cs typeface="Wingdings"/>
              </a:rPr>
              <a:t></a:t>
            </a:r>
            <a:r>
              <a:rPr sz="2100" spc="245" dirty="0">
                <a:latin typeface="Times New Roman"/>
                <a:cs typeface="Times New Roman"/>
              </a:rPr>
              <a:t> </a:t>
            </a:r>
            <a:r>
              <a:rPr sz="2800" spc="-5" dirty="0">
                <a:latin typeface="Times New Roman"/>
                <a:cs typeface="Times New Roman"/>
              </a:rPr>
              <a:t>Future Growth</a:t>
            </a:r>
            <a:endParaRPr sz="2800" dirty="0">
              <a:latin typeface="Times New Roman"/>
              <a:cs typeface="Times New Roman"/>
            </a:endParaRPr>
          </a:p>
          <a:p>
            <a:pPr marL="355600" indent="-342900">
              <a:spcBef>
                <a:spcPts val="765"/>
              </a:spcBef>
              <a:buClr>
                <a:srgbClr val="00CCCC"/>
              </a:buClr>
              <a:buSzPct val="75000"/>
              <a:buFont typeface="Wingdings"/>
              <a:buChar char=""/>
              <a:tabLst>
                <a:tab pos="355600" algn="l"/>
              </a:tabLst>
            </a:pPr>
            <a:r>
              <a:rPr sz="3200" spc="-5" dirty="0">
                <a:latin typeface="Times New Roman"/>
                <a:cs typeface="Times New Roman"/>
              </a:rPr>
              <a:t>Recharging</a:t>
            </a:r>
            <a:r>
              <a:rPr sz="3200" spc="-85" dirty="0">
                <a:latin typeface="Times New Roman"/>
                <a:cs typeface="Times New Roman"/>
              </a:rPr>
              <a:t> </a:t>
            </a:r>
            <a:r>
              <a:rPr sz="3200" dirty="0">
                <a:latin typeface="Times New Roman"/>
                <a:cs typeface="Times New Roman"/>
              </a:rPr>
              <a:t>Period</a:t>
            </a:r>
          </a:p>
          <a:p>
            <a:pPr marL="355600" indent="-342900">
              <a:spcBef>
                <a:spcPts val="770"/>
              </a:spcBef>
              <a:buClr>
                <a:srgbClr val="00CCCC"/>
              </a:buClr>
              <a:buSzPct val="75000"/>
              <a:buFont typeface="Wingdings"/>
              <a:buChar char=""/>
              <a:tabLst>
                <a:tab pos="355600" algn="l"/>
              </a:tabLst>
            </a:pPr>
            <a:r>
              <a:rPr sz="3200" dirty="0">
                <a:latin typeface="Times New Roman"/>
                <a:cs typeface="Times New Roman"/>
              </a:rPr>
              <a:t>System</a:t>
            </a:r>
            <a:r>
              <a:rPr sz="3200" spc="-85" dirty="0">
                <a:latin typeface="Times New Roman"/>
                <a:cs typeface="Times New Roman"/>
              </a:rPr>
              <a:t> </a:t>
            </a:r>
            <a:r>
              <a:rPr sz="3200" spc="-60" dirty="0">
                <a:latin typeface="Times New Roman"/>
                <a:cs typeface="Times New Roman"/>
              </a:rPr>
              <a:t>Voltage</a:t>
            </a:r>
            <a:endParaRPr sz="3200" dirty="0">
              <a:latin typeface="Times New Roman"/>
              <a:cs typeface="Times New Roman"/>
            </a:endParaRPr>
          </a:p>
          <a:p>
            <a:pPr marL="355600" indent="-342900">
              <a:spcBef>
                <a:spcPts val="765"/>
              </a:spcBef>
              <a:buClr>
                <a:srgbClr val="00CCCC"/>
              </a:buClr>
              <a:buSzPct val="75000"/>
              <a:buFont typeface="Wingdings"/>
              <a:buChar char=""/>
              <a:tabLst>
                <a:tab pos="355600" algn="l"/>
              </a:tabLst>
            </a:pPr>
            <a:r>
              <a:rPr sz="3200" dirty="0">
                <a:latin typeface="Times New Roman"/>
                <a:cs typeface="Times New Roman"/>
              </a:rPr>
              <a:t>Load</a:t>
            </a:r>
            <a:r>
              <a:rPr sz="3200" spc="-25" dirty="0">
                <a:latin typeface="Times New Roman"/>
                <a:cs typeface="Times New Roman"/>
              </a:rPr>
              <a:t> </a:t>
            </a:r>
            <a:r>
              <a:rPr sz="3200" dirty="0">
                <a:latin typeface="Times New Roman"/>
                <a:cs typeface="Times New Roman"/>
              </a:rPr>
              <a:t>Profile</a:t>
            </a:r>
          </a:p>
        </p:txBody>
      </p:sp>
      <p:sp>
        <p:nvSpPr>
          <p:cNvPr id="9" name="object 9"/>
          <p:cNvSpPr/>
          <p:nvPr/>
        </p:nvSpPr>
        <p:spPr>
          <a:xfrm>
            <a:off x="8915401" y="228601"/>
            <a:ext cx="1472183" cy="174345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3696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43680" y="245110"/>
            <a:ext cx="4878070" cy="635000"/>
          </a:xfrm>
          <a:prstGeom prst="rect">
            <a:avLst/>
          </a:prstGeom>
        </p:spPr>
        <p:txBody>
          <a:bodyPr vert="horz" wrap="square" lIns="0" tIns="12065" rIns="0" bIns="0" rtlCol="0">
            <a:spAutoFit/>
          </a:bodyPr>
          <a:lstStyle/>
          <a:p>
            <a:pPr marL="12700">
              <a:lnSpc>
                <a:spcPct val="100000"/>
              </a:lnSpc>
              <a:spcBef>
                <a:spcPts val="95"/>
              </a:spcBef>
            </a:pPr>
            <a:r>
              <a:rPr spc="-5" dirty="0"/>
              <a:t>Solar Cells</a:t>
            </a:r>
            <a:r>
              <a:rPr spc="-15" dirty="0"/>
              <a:t> </a:t>
            </a:r>
            <a:r>
              <a:rPr spc="-5" dirty="0"/>
              <a:t>Background</a:t>
            </a:r>
          </a:p>
        </p:txBody>
      </p:sp>
      <p:sp>
        <p:nvSpPr>
          <p:cNvPr id="3" name="object 3"/>
          <p:cNvSpPr txBox="1"/>
          <p:nvPr/>
        </p:nvSpPr>
        <p:spPr>
          <a:xfrm>
            <a:off x="383540" y="1425321"/>
            <a:ext cx="11207115" cy="4384675"/>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200" dirty="0">
                <a:latin typeface="Times New Roman"/>
                <a:cs typeface="Times New Roman"/>
              </a:rPr>
              <a:t>1839 </a:t>
            </a:r>
            <a:r>
              <a:rPr sz="2200" spc="-5" dirty="0">
                <a:latin typeface="Times New Roman"/>
                <a:cs typeface="Times New Roman"/>
              </a:rPr>
              <a:t>- French </a:t>
            </a:r>
            <a:r>
              <a:rPr sz="2200" dirty="0">
                <a:latin typeface="Times New Roman"/>
                <a:cs typeface="Times New Roman"/>
              </a:rPr>
              <a:t>physicist </a:t>
            </a:r>
            <a:r>
              <a:rPr sz="2200" b="1" spc="-5" dirty="0">
                <a:latin typeface="Times New Roman"/>
                <a:cs typeface="Times New Roman"/>
              </a:rPr>
              <a:t>A. E. </a:t>
            </a:r>
            <a:r>
              <a:rPr sz="2200" b="1" spc="-10" dirty="0">
                <a:latin typeface="Times New Roman"/>
                <a:cs typeface="Times New Roman"/>
              </a:rPr>
              <a:t>Becquerel </a:t>
            </a:r>
            <a:r>
              <a:rPr sz="2200" spc="-5" dirty="0">
                <a:latin typeface="Times New Roman"/>
                <a:cs typeface="Times New Roman"/>
              </a:rPr>
              <a:t>first recognized </a:t>
            </a:r>
            <a:r>
              <a:rPr sz="2200" dirty="0">
                <a:latin typeface="Times New Roman"/>
                <a:cs typeface="Times New Roman"/>
              </a:rPr>
              <a:t>the </a:t>
            </a:r>
            <a:r>
              <a:rPr sz="2200" spc="-5" dirty="0">
                <a:latin typeface="Times New Roman"/>
                <a:cs typeface="Times New Roman"/>
              </a:rPr>
              <a:t>photovoltaic</a:t>
            </a:r>
            <a:r>
              <a:rPr sz="2200" spc="10" dirty="0">
                <a:latin typeface="Times New Roman"/>
                <a:cs typeface="Times New Roman"/>
              </a:rPr>
              <a:t> </a:t>
            </a:r>
            <a:r>
              <a:rPr sz="2200" spc="-10" dirty="0">
                <a:latin typeface="Times New Roman"/>
                <a:cs typeface="Times New Roman"/>
              </a:rPr>
              <a:t>effect.</a:t>
            </a:r>
            <a:endParaRPr sz="2200">
              <a:latin typeface="Times New Roman"/>
              <a:cs typeface="Times New Roman"/>
            </a:endParaRPr>
          </a:p>
          <a:p>
            <a:pPr>
              <a:lnSpc>
                <a:spcPct val="100000"/>
              </a:lnSpc>
              <a:spcBef>
                <a:spcPts val="50"/>
              </a:spcBef>
              <a:buFont typeface="Arial"/>
              <a:buChar char="•"/>
            </a:pPr>
            <a:endParaRPr sz="2250">
              <a:latin typeface="Times New Roman"/>
              <a:cs typeface="Times New Roman"/>
            </a:endParaRPr>
          </a:p>
          <a:p>
            <a:pPr marL="355600" indent="-342900">
              <a:lnSpc>
                <a:spcPct val="100000"/>
              </a:lnSpc>
              <a:buFont typeface="Arial"/>
              <a:buChar char="•"/>
              <a:tabLst>
                <a:tab pos="354965" algn="l"/>
                <a:tab pos="355600" algn="l"/>
              </a:tabLst>
            </a:pPr>
            <a:r>
              <a:rPr sz="2200" b="1" u="heavy" spc="-5" dirty="0">
                <a:uFill>
                  <a:solidFill>
                    <a:srgbClr val="000000"/>
                  </a:solidFill>
                </a:uFill>
                <a:latin typeface="Times New Roman"/>
                <a:cs typeface="Times New Roman"/>
              </a:rPr>
              <a:t>Photo</a:t>
            </a:r>
            <a:r>
              <a:rPr sz="2200" b="1" spc="-5" dirty="0">
                <a:latin typeface="Times New Roman"/>
                <a:cs typeface="Times New Roman"/>
              </a:rPr>
              <a:t>+</a:t>
            </a:r>
            <a:r>
              <a:rPr sz="2200" b="1" u="heavy" spc="-5" dirty="0">
                <a:uFill>
                  <a:solidFill>
                    <a:srgbClr val="000000"/>
                  </a:solidFill>
                </a:uFill>
                <a:latin typeface="Times New Roman"/>
                <a:cs typeface="Times New Roman"/>
              </a:rPr>
              <a:t>voltaic</a:t>
            </a:r>
            <a:r>
              <a:rPr sz="2200" b="1" spc="-5" dirty="0">
                <a:latin typeface="Times New Roman"/>
                <a:cs typeface="Times New Roman"/>
              </a:rPr>
              <a:t> = convert </a:t>
            </a:r>
            <a:r>
              <a:rPr sz="2200" b="1" u="heavy" dirty="0">
                <a:uFill>
                  <a:solidFill>
                    <a:srgbClr val="000000"/>
                  </a:solidFill>
                </a:uFill>
                <a:latin typeface="Times New Roman"/>
                <a:cs typeface="Times New Roman"/>
              </a:rPr>
              <a:t>light</a:t>
            </a:r>
            <a:r>
              <a:rPr sz="2200" b="1" dirty="0">
                <a:latin typeface="Times New Roman"/>
                <a:cs typeface="Times New Roman"/>
              </a:rPr>
              <a:t> </a:t>
            </a:r>
            <a:r>
              <a:rPr sz="2200" b="1" spc="-5" dirty="0">
                <a:latin typeface="Times New Roman"/>
                <a:cs typeface="Times New Roman"/>
              </a:rPr>
              <a:t>to</a:t>
            </a:r>
            <a:r>
              <a:rPr sz="2200" b="1" spc="45" dirty="0">
                <a:latin typeface="Times New Roman"/>
                <a:cs typeface="Times New Roman"/>
              </a:rPr>
              <a:t> </a:t>
            </a:r>
            <a:r>
              <a:rPr sz="2200" b="1" u="heavy" spc="-5" dirty="0">
                <a:uFill>
                  <a:solidFill>
                    <a:srgbClr val="000000"/>
                  </a:solidFill>
                </a:uFill>
                <a:latin typeface="Times New Roman"/>
                <a:cs typeface="Times New Roman"/>
              </a:rPr>
              <a:t>electricity</a:t>
            </a:r>
            <a:endParaRPr sz="2200">
              <a:latin typeface="Times New Roman"/>
              <a:cs typeface="Times New Roman"/>
            </a:endParaRPr>
          </a:p>
          <a:p>
            <a:pPr>
              <a:lnSpc>
                <a:spcPct val="100000"/>
              </a:lnSpc>
              <a:spcBef>
                <a:spcPts val="10"/>
              </a:spcBef>
              <a:buFont typeface="Arial"/>
              <a:buChar char="•"/>
            </a:pPr>
            <a:endParaRPr sz="2750">
              <a:latin typeface="Times New Roman"/>
              <a:cs typeface="Times New Roman"/>
            </a:endParaRPr>
          </a:p>
          <a:p>
            <a:pPr marL="355600" marR="187960" indent="-342900">
              <a:lnSpc>
                <a:spcPct val="80000"/>
              </a:lnSpc>
              <a:buFont typeface="Arial"/>
              <a:buChar char="•"/>
              <a:tabLst>
                <a:tab pos="354965" algn="l"/>
                <a:tab pos="355600" algn="l"/>
              </a:tabLst>
            </a:pPr>
            <a:r>
              <a:rPr sz="2200" b="1" dirty="0">
                <a:latin typeface="Times New Roman"/>
                <a:cs typeface="Times New Roman"/>
              </a:rPr>
              <a:t>1883 </a:t>
            </a:r>
            <a:r>
              <a:rPr sz="2200" spc="-5" dirty="0">
                <a:latin typeface="Times New Roman"/>
                <a:cs typeface="Times New Roman"/>
              </a:rPr>
              <a:t>- first solar cell built, by Charles Fritts, coated semiconductor selenium with an extremely  thin </a:t>
            </a:r>
            <a:r>
              <a:rPr sz="2200" dirty="0">
                <a:latin typeface="Times New Roman"/>
                <a:cs typeface="Times New Roman"/>
              </a:rPr>
              <a:t>layer </a:t>
            </a:r>
            <a:r>
              <a:rPr sz="2200" spc="-5" dirty="0">
                <a:latin typeface="Times New Roman"/>
                <a:cs typeface="Times New Roman"/>
              </a:rPr>
              <a:t>of gold to form the</a:t>
            </a:r>
            <a:r>
              <a:rPr sz="2200" dirty="0">
                <a:latin typeface="Times New Roman"/>
                <a:cs typeface="Times New Roman"/>
              </a:rPr>
              <a:t> </a:t>
            </a:r>
            <a:r>
              <a:rPr sz="2200" spc="-5" dirty="0">
                <a:latin typeface="Times New Roman"/>
                <a:cs typeface="Times New Roman"/>
              </a:rPr>
              <a:t>junctions.</a:t>
            </a:r>
            <a:endParaRPr sz="2200">
              <a:latin typeface="Times New Roman"/>
              <a:cs typeface="Times New Roman"/>
            </a:endParaRPr>
          </a:p>
          <a:p>
            <a:pPr>
              <a:lnSpc>
                <a:spcPct val="100000"/>
              </a:lnSpc>
              <a:spcBef>
                <a:spcPts val="50"/>
              </a:spcBef>
              <a:buFont typeface="Arial"/>
              <a:buChar char="•"/>
            </a:pPr>
            <a:endParaRPr sz="2700">
              <a:latin typeface="Times New Roman"/>
              <a:cs typeface="Times New Roman"/>
            </a:endParaRPr>
          </a:p>
          <a:p>
            <a:pPr marL="355600" marR="5080" indent="-342900">
              <a:lnSpc>
                <a:spcPts val="2110"/>
              </a:lnSpc>
              <a:buFont typeface="Arial"/>
              <a:buChar char="•"/>
              <a:tabLst>
                <a:tab pos="354965" algn="l"/>
                <a:tab pos="355600" algn="l"/>
                <a:tab pos="1053465" algn="l"/>
              </a:tabLst>
            </a:pPr>
            <a:r>
              <a:rPr sz="2200" b="1" dirty="0">
                <a:latin typeface="Times New Roman"/>
                <a:cs typeface="Times New Roman"/>
              </a:rPr>
              <a:t>1954	</a:t>
            </a:r>
            <a:r>
              <a:rPr sz="2200" spc="-5" dirty="0">
                <a:latin typeface="Times New Roman"/>
                <a:cs typeface="Times New Roman"/>
              </a:rPr>
              <a:t>- Bell Laboratories, experimenting with semiconductors, accidentally found that silicon  doped with certain impurities was very sensitive to light. Daryl Chapin, Calvin Fuller and Gerald  Pearson, invented the first practical device for converting sunlight into useful electrical </a:t>
            </a:r>
            <a:r>
              <a:rPr sz="2200" spc="-25" dirty="0">
                <a:latin typeface="Times New Roman"/>
                <a:cs typeface="Times New Roman"/>
              </a:rPr>
              <a:t>power.  </a:t>
            </a:r>
            <a:r>
              <a:rPr sz="2200" spc="-5" dirty="0">
                <a:latin typeface="Times New Roman"/>
                <a:cs typeface="Times New Roman"/>
              </a:rPr>
              <a:t>Resulted in the production of </a:t>
            </a:r>
            <a:r>
              <a:rPr sz="2200" dirty="0">
                <a:latin typeface="Times New Roman"/>
                <a:cs typeface="Times New Roman"/>
              </a:rPr>
              <a:t>the </a:t>
            </a:r>
            <a:r>
              <a:rPr sz="2200" spc="-5" dirty="0">
                <a:latin typeface="Times New Roman"/>
                <a:cs typeface="Times New Roman"/>
              </a:rPr>
              <a:t>first practical solar cells with a </a:t>
            </a:r>
            <a:r>
              <a:rPr sz="2200" b="1" spc="-5" dirty="0">
                <a:latin typeface="Times New Roman"/>
                <a:cs typeface="Times New Roman"/>
              </a:rPr>
              <a:t>sunlight energy conversion  efficiency of </a:t>
            </a:r>
            <a:r>
              <a:rPr sz="2200" b="1" spc="-10" dirty="0">
                <a:latin typeface="Times New Roman"/>
                <a:cs typeface="Times New Roman"/>
              </a:rPr>
              <a:t>around</a:t>
            </a:r>
            <a:r>
              <a:rPr sz="2200" b="1" spc="25" dirty="0">
                <a:latin typeface="Times New Roman"/>
                <a:cs typeface="Times New Roman"/>
              </a:rPr>
              <a:t> </a:t>
            </a:r>
            <a:r>
              <a:rPr sz="2200" b="1" spc="-5" dirty="0">
                <a:latin typeface="Times New Roman"/>
                <a:cs typeface="Times New Roman"/>
              </a:rPr>
              <a:t>6%.</a:t>
            </a:r>
            <a:endParaRPr sz="2200">
              <a:latin typeface="Times New Roman"/>
              <a:cs typeface="Times New Roman"/>
            </a:endParaRPr>
          </a:p>
          <a:p>
            <a:pPr>
              <a:lnSpc>
                <a:spcPct val="100000"/>
              </a:lnSpc>
              <a:spcBef>
                <a:spcPts val="25"/>
              </a:spcBef>
              <a:buFont typeface="Arial"/>
              <a:buChar char="•"/>
            </a:pPr>
            <a:endParaRPr sz="2300">
              <a:latin typeface="Times New Roman"/>
              <a:cs typeface="Times New Roman"/>
            </a:endParaRPr>
          </a:p>
          <a:p>
            <a:pPr marL="355600" indent="-342900">
              <a:lnSpc>
                <a:spcPct val="100000"/>
              </a:lnSpc>
              <a:buFont typeface="Arial"/>
              <a:buChar char="•"/>
              <a:tabLst>
                <a:tab pos="354965" algn="l"/>
                <a:tab pos="355600" algn="l"/>
              </a:tabLst>
            </a:pPr>
            <a:r>
              <a:rPr sz="2200" b="1" dirty="0">
                <a:latin typeface="Times New Roman"/>
                <a:cs typeface="Times New Roman"/>
              </a:rPr>
              <a:t>1958 </a:t>
            </a:r>
            <a:r>
              <a:rPr sz="2200" spc="-5" dirty="0">
                <a:latin typeface="Times New Roman"/>
                <a:cs typeface="Times New Roman"/>
              </a:rPr>
              <a:t>- First spacecraft to use solar panels was US satellite </a:t>
            </a:r>
            <a:r>
              <a:rPr sz="2200" spc="-35" dirty="0">
                <a:latin typeface="Times New Roman"/>
                <a:cs typeface="Times New Roman"/>
              </a:rPr>
              <a:t>Vanguard</a:t>
            </a:r>
            <a:r>
              <a:rPr sz="2200" spc="20" dirty="0">
                <a:latin typeface="Times New Roman"/>
                <a:cs typeface="Times New Roman"/>
              </a:rPr>
              <a:t> </a:t>
            </a:r>
            <a:r>
              <a:rPr sz="2200" spc="-5" dirty="0">
                <a:latin typeface="Times New Roman"/>
                <a:cs typeface="Times New Roman"/>
              </a:rPr>
              <a:t>1</a:t>
            </a:r>
            <a:endParaRPr sz="2200">
              <a:latin typeface="Times New Roman"/>
              <a:cs typeface="Times New Roman"/>
            </a:endParaRPr>
          </a:p>
        </p:txBody>
      </p:sp>
    </p:spTree>
    <p:extLst>
      <p:ext uri="{BB962C8B-B14F-4D97-AF65-F5344CB8AC3E}">
        <p14:creationId xmlns:p14="http://schemas.microsoft.com/office/powerpoint/2010/main" val="19860900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2428604" y="173736"/>
            <a:ext cx="4457065" cy="1798320"/>
          </a:xfrm>
          <a:prstGeom prst="rect">
            <a:avLst/>
          </a:prstGeom>
        </p:spPr>
        <p:txBody>
          <a:bodyPr vert="horz" wrap="square" lIns="0" tIns="13335" rIns="0" bIns="0" rtlCol="0" anchor="t">
            <a:spAutoFit/>
          </a:bodyPr>
          <a:lstStyle/>
          <a:p>
            <a:pPr marL="12700">
              <a:spcBef>
                <a:spcPts val="105"/>
              </a:spcBef>
            </a:pPr>
            <a:r>
              <a:rPr sz="4400" i="1" dirty="0">
                <a:solidFill>
                  <a:schemeClr val="tx1"/>
                </a:solidFill>
                <a:latin typeface="Times New Roman"/>
                <a:cs typeface="Times New Roman"/>
              </a:rPr>
              <a:t>Design</a:t>
            </a:r>
            <a:r>
              <a:rPr sz="4400" i="1" spc="-35" dirty="0">
                <a:solidFill>
                  <a:schemeClr val="tx1"/>
                </a:solidFill>
                <a:latin typeface="Times New Roman"/>
                <a:cs typeface="Times New Roman"/>
              </a:rPr>
              <a:t> </a:t>
            </a:r>
            <a:r>
              <a:rPr sz="4400" i="1" dirty="0">
                <a:solidFill>
                  <a:schemeClr val="tx1"/>
                </a:solidFill>
                <a:latin typeface="Times New Roman"/>
                <a:cs typeface="Times New Roman"/>
              </a:rPr>
              <a:t>Strategy</a:t>
            </a:r>
            <a:endParaRPr sz="4400" dirty="0">
              <a:solidFill>
                <a:schemeClr val="tx1"/>
              </a:solidFill>
              <a:latin typeface="Times New Roman"/>
              <a:cs typeface="Times New Roman"/>
            </a:endParaRPr>
          </a:p>
          <a:p>
            <a:pPr marL="12700" marR="5080">
              <a:spcBef>
                <a:spcPts val="30"/>
              </a:spcBef>
            </a:pPr>
            <a:r>
              <a:rPr i="1" dirty="0">
                <a:solidFill>
                  <a:schemeClr val="tx1"/>
                </a:solidFill>
                <a:latin typeface="Times New Roman"/>
                <a:cs typeface="Times New Roman"/>
              </a:rPr>
              <a:t>PV Array </a:t>
            </a:r>
            <a:r>
              <a:rPr i="1" spc="-5" dirty="0">
                <a:solidFill>
                  <a:schemeClr val="tx1"/>
                </a:solidFill>
                <a:latin typeface="Times New Roman"/>
                <a:cs typeface="Times New Roman"/>
              </a:rPr>
              <a:t>Climate </a:t>
            </a:r>
            <a:r>
              <a:rPr i="1" dirty="0">
                <a:solidFill>
                  <a:schemeClr val="tx1"/>
                </a:solidFill>
                <a:latin typeface="Times New Roman"/>
                <a:cs typeface="Times New Roman"/>
              </a:rPr>
              <a:t>&amp;  </a:t>
            </a:r>
            <a:r>
              <a:rPr i="1" spc="-5" dirty="0">
                <a:solidFill>
                  <a:schemeClr val="tx1"/>
                </a:solidFill>
                <a:latin typeface="Times New Roman"/>
                <a:cs typeface="Times New Roman"/>
              </a:rPr>
              <a:t>Geographical</a:t>
            </a:r>
            <a:r>
              <a:rPr i="1" dirty="0">
                <a:solidFill>
                  <a:schemeClr val="tx1"/>
                </a:solidFill>
                <a:latin typeface="Times New Roman"/>
                <a:cs typeface="Times New Roman"/>
              </a:rPr>
              <a:t> </a:t>
            </a:r>
            <a:r>
              <a:rPr i="1" spc="-5" dirty="0">
                <a:solidFill>
                  <a:schemeClr val="tx1"/>
                </a:solidFill>
                <a:latin typeface="Times New Roman"/>
                <a:cs typeface="Times New Roman"/>
              </a:rPr>
              <a:t>Location</a:t>
            </a:r>
            <a:r>
              <a:rPr i="1" spc="-5" dirty="0">
                <a:solidFill>
                  <a:srgbClr val="FFFF00"/>
                </a:solidFill>
                <a:latin typeface="Times New Roman"/>
                <a:cs typeface="Times New Roman"/>
              </a:rPr>
              <a:t>:</a:t>
            </a:r>
            <a:endParaRPr dirty="0">
              <a:latin typeface="Times New Roman"/>
              <a:cs typeface="Times New Roman"/>
            </a:endParaRPr>
          </a:p>
        </p:txBody>
      </p:sp>
      <p:sp>
        <p:nvSpPr>
          <p:cNvPr id="8" name="object 8"/>
          <p:cNvSpPr txBox="1"/>
          <p:nvPr/>
        </p:nvSpPr>
        <p:spPr>
          <a:xfrm>
            <a:off x="1146149" y="1972056"/>
            <a:ext cx="7161828" cy="4707058"/>
          </a:xfrm>
          <a:prstGeom prst="rect">
            <a:avLst/>
          </a:prstGeom>
        </p:spPr>
        <p:txBody>
          <a:bodyPr vert="horz" wrap="square" lIns="0" tIns="104775" rIns="0" bIns="0" rtlCol="0">
            <a:spAutoFit/>
          </a:bodyPr>
          <a:lstStyle/>
          <a:p>
            <a:pPr marL="355600" indent="-343535">
              <a:spcBef>
                <a:spcPts val="825"/>
              </a:spcBef>
              <a:buClr>
                <a:srgbClr val="00CCCC"/>
              </a:buClr>
              <a:buSzPct val="75000"/>
              <a:buFont typeface="Wingdings"/>
              <a:buChar char=""/>
              <a:tabLst>
                <a:tab pos="356235" algn="l"/>
                <a:tab pos="2972435" algn="l"/>
              </a:tabLst>
            </a:pPr>
            <a:r>
              <a:rPr sz="3000" spc="-5" dirty="0">
                <a:latin typeface="Times New Roman"/>
                <a:cs typeface="Times New Roman"/>
              </a:rPr>
              <a:t>Solar</a:t>
            </a:r>
            <a:r>
              <a:rPr sz="3000" spc="35" dirty="0">
                <a:latin typeface="Times New Roman"/>
                <a:cs typeface="Times New Roman"/>
              </a:rPr>
              <a:t> </a:t>
            </a:r>
            <a:r>
              <a:rPr sz="3000" spc="-5" dirty="0">
                <a:latin typeface="Times New Roman"/>
                <a:cs typeface="Times New Roman"/>
              </a:rPr>
              <a:t>Insolation	</a:t>
            </a:r>
            <a:r>
              <a:rPr sz="3000" i="1" spc="-5" dirty="0">
                <a:latin typeface="Times New Roman"/>
                <a:cs typeface="Times New Roman"/>
              </a:rPr>
              <a:t>(Radiation)</a:t>
            </a:r>
            <a:endParaRPr sz="3000" dirty="0">
              <a:latin typeface="Times New Roman"/>
              <a:cs typeface="Times New Roman"/>
            </a:endParaRPr>
          </a:p>
          <a:p>
            <a:pPr marL="355600" indent="-343535">
              <a:spcBef>
                <a:spcPts val="720"/>
              </a:spcBef>
              <a:buClr>
                <a:srgbClr val="00CCCC"/>
              </a:buClr>
              <a:buSzPct val="75000"/>
              <a:buFont typeface="Wingdings"/>
              <a:buChar char=""/>
              <a:tabLst>
                <a:tab pos="356235" algn="l"/>
              </a:tabLst>
            </a:pPr>
            <a:r>
              <a:rPr sz="3000" spc="-10" dirty="0">
                <a:latin typeface="Times New Roman"/>
                <a:cs typeface="Times New Roman"/>
              </a:rPr>
              <a:t>Effective </a:t>
            </a:r>
            <a:r>
              <a:rPr sz="3000" dirty="0">
                <a:latin typeface="Times New Roman"/>
                <a:cs typeface="Times New Roman"/>
              </a:rPr>
              <a:t>Sun</a:t>
            </a:r>
            <a:r>
              <a:rPr sz="3000" spc="35" dirty="0">
                <a:latin typeface="Times New Roman"/>
                <a:cs typeface="Times New Roman"/>
              </a:rPr>
              <a:t> </a:t>
            </a:r>
            <a:r>
              <a:rPr sz="3000" spc="-5" dirty="0" smtClean="0">
                <a:latin typeface="Times New Roman"/>
                <a:cs typeface="Times New Roman"/>
              </a:rPr>
              <a:t>Hours</a:t>
            </a:r>
            <a:endParaRPr lang="en-US" sz="3000" spc="-5" dirty="0" smtClean="0">
              <a:latin typeface="Times New Roman"/>
              <a:cs typeface="Times New Roman"/>
            </a:endParaRPr>
          </a:p>
          <a:p>
            <a:pPr marL="355600" indent="-343535">
              <a:spcBef>
                <a:spcPts val="720"/>
              </a:spcBef>
              <a:buClr>
                <a:srgbClr val="00CCCC"/>
              </a:buClr>
              <a:buSzPct val="75000"/>
              <a:buFont typeface="Wingdings"/>
              <a:buChar char=""/>
              <a:tabLst>
                <a:tab pos="356235" algn="l"/>
              </a:tabLst>
            </a:pPr>
            <a:r>
              <a:rPr lang="en-US" sz="3000" spc="-5" dirty="0" smtClean="0">
                <a:latin typeface="Times New Roman"/>
                <a:cs typeface="Times New Roman"/>
              </a:rPr>
              <a:t>Climate</a:t>
            </a:r>
          </a:p>
          <a:p>
            <a:pPr marL="812800" lvl="1" indent="-343535">
              <a:spcBef>
                <a:spcPts val="720"/>
              </a:spcBef>
              <a:buClr>
                <a:srgbClr val="00CCCC"/>
              </a:buClr>
              <a:buSzPct val="75000"/>
              <a:buFont typeface="Wingdings"/>
              <a:buChar char=""/>
              <a:tabLst>
                <a:tab pos="356235" algn="l"/>
              </a:tabLst>
            </a:pPr>
            <a:r>
              <a:rPr lang="en-US" sz="3000" spc="-5" dirty="0" smtClean="0">
                <a:latin typeface="Times New Roman"/>
                <a:cs typeface="Times New Roman"/>
              </a:rPr>
              <a:t>Temperature &amp; Humidity</a:t>
            </a:r>
            <a:endParaRPr sz="3000" dirty="0">
              <a:latin typeface="Times New Roman"/>
              <a:cs typeface="Times New Roman"/>
            </a:endParaRPr>
          </a:p>
          <a:p>
            <a:pPr marL="355600" indent="-343535">
              <a:spcBef>
                <a:spcPts val="720"/>
              </a:spcBef>
              <a:buClr>
                <a:srgbClr val="00CCCC"/>
              </a:buClr>
              <a:buSzPct val="75000"/>
              <a:buFont typeface="Wingdings"/>
              <a:buChar char=""/>
              <a:tabLst>
                <a:tab pos="356235" algn="l"/>
              </a:tabLst>
            </a:pPr>
            <a:r>
              <a:rPr sz="3000" dirty="0">
                <a:latin typeface="Times New Roman"/>
                <a:cs typeface="Times New Roman"/>
              </a:rPr>
              <a:t>Array</a:t>
            </a:r>
            <a:r>
              <a:rPr sz="3000" spc="-5" dirty="0">
                <a:latin typeface="Times New Roman"/>
                <a:cs typeface="Times New Roman"/>
              </a:rPr>
              <a:t> Orientation</a:t>
            </a:r>
            <a:endParaRPr sz="3000" dirty="0">
              <a:latin typeface="Times New Roman"/>
              <a:cs typeface="Times New Roman"/>
            </a:endParaRPr>
          </a:p>
          <a:p>
            <a:pPr marL="469900">
              <a:spcBef>
                <a:spcPts val="680"/>
              </a:spcBef>
              <a:tabLst>
                <a:tab pos="2631440" algn="l"/>
              </a:tabLst>
            </a:pPr>
            <a:r>
              <a:rPr sz="2100" spc="1889" dirty="0">
                <a:latin typeface="Wingdings"/>
                <a:cs typeface="Wingdings"/>
              </a:rPr>
              <a:t></a:t>
            </a:r>
            <a:r>
              <a:rPr sz="2100" spc="275" dirty="0">
                <a:latin typeface="Times New Roman"/>
                <a:cs typeface="Times New Roman"/>
              </a:rPr>
              <a:t> </a:t>
            </a:r>
            <a:r>
              <a:rPr sz="2800" spc="-5" dirty="0">
                <a:latin typeface="Times New Roman"/>
                <a:cs typeface="Times New Roman"/>
              </a:rPr>
              <a:t>Direction	</a:t>
            </a:r>
            <a:r>
              <a:rPr sz="2800" i="1" spc="-55" dirty="0">
                <a:latin typeface="Times New Roman"/>
                <a:cs typeface="Times New Roman"/>
              </a:rPr>
              <a:t>(Toward</a:t>
            </a:r>
            <a:r>
              <a:rPr sz="2800" i="1" spc="15" dirty="0">
                <a:latin typeface="Times New Roman"/>
                <a:cs typeface="Times New Roman"/>
              </a:rPr>
              <a:t> </a:t>
            </a:r>
            <a:r>
              <a:rPr sz="2800" i="1" dirty="0">
                <a:latin typeface="Times New Roman"/>
                <a:cs typeface="Times New Roman"/>
              </a:rPr>
              <a:t>South)</a:t>
            </a:r>
            <a:endParaRPr sz="2800" dirty="0">
              <a:latin typeface="Times New Roman"/>
              <a:cs typeface="Times New Roman"/>
            </a:endParaRPr>
          </a:p>
          <a:p>
            <a:pPr marL="469900">
              <a:spcBef>
                <a:spcPts val="675"/>
              </a:spcBef>
            </a:pPr>
            <a:r>
              <a:rPr sz="2100" spc="1885" dirty="0">
                <a:latin typeface="Wingdings"/>
                <a:cs typeface="Wingdings"/>
              </a:rPr>
              <a:t></a:t>
            </a:r>
            <a:r>
              <a:rPr sz="2100" spc="140" dirty="0">
                <a:latin typeface="Times New Roman"/>
                <a:cs typeface="Times New Roman"/>
              </a:rPr>
              <a:t> </a:t>
            </a:r>
            <a:r>
              <a:rPr sz="2800" spc="-30" dirty="0">
                <a:latin typeface="Times New Roman"/>
                <a:cs typeface="Times New Roman"/>
              </a:rPr>
              <a:t>Tilt </a:t>
            </a:r>
            <a:r>
              <a:rPr sz="2800" spc="-5" dirty="0">
                <a:latin typeface="Times New Roman"/>
                <a:cs typeface="Times New Roman"/>
              </a:rPr>
              <a:t>Angle</a:t>
            </a:r>
            <a:endParaRPr sz="2800" dirty="0">
              <a:latin typeface="Times New Roman"/>
              <a:cs typeface="Times New Roman"/>
            </a:endParaRPr>
          </a:p>
          <a:p>
            <a:pPr marL="1155700" lvl="1" indent="-229235">
              <a:spcBef>
                <a:spcPts val="595"/>
              </a:spcBef>
              <a:buClr>
                <a:srgbClr val="FFFFFF"/>
              </a:buClr>
              <a:buSzPct val="64583"/>
              <a:buFont typeface="Wingdings"/>
              <a:buChar char=""/>
              <a:tabLst>
                <a:tab pos="1156335" algn="l"/>
                <a:tab pos="2882900" algn="l"/>
              </a:tabLst>
            </a:pPr>
            <a:r>
              <a:rPr sz="2400" dirty="0">
                <a:latin typeface="Times New Roman"/>
                <a:cs typeface="Times New Roman"/>
              </a:rPr>
              <a:t>Fixed</a:t>
            </a:r>
            <a:r>
              <a:rPr sz="2400" spc="-140" dirty="0">
                <a:latin typeface="Times New Roman"/>
                <a:cs typeface="Times New Roman"/>
              </a:rPr>
              <a:t> </a:t>
            </a:r>
            <a:r>
              <a:rPr sz="2400" dirty="0">
                <a:latin typeface="Times New Roman"/>
                <a:cs typeface="Times New Roman"/>
              </a:rPr>
              <a:t>Angle	</a:t>
            </a:r>
            <a:r>
              <a:rPr sz="2400" i="1" spc="-5" dirty="0">
                <a:latin typeface="Times New Roman"/>
                <a:cs typeface="Times New Roman"/>
              </a:rPr>
              <a:t>(Latitude </a:t>
            </a:r>
            <a:r>
              <a:rPr sz="2400" i="1" dirty="0">
                <a:latin typeface="Times New Roman"/>
                <a:cs typeface="Times New Roman"/>
              </a:rPr>
              <a:t>+ 10</a:t>
            </a:r>
            <a:r>
              <a:rPr sz="2400" i="1" spc="-40" dirty="0">
                <a:latin typeface="Times New Roman"/>
                <a:cs typeface="Times New Roman"/>
              </a:rPr>
              <a:t> </a:t>
            </a:r>
            <a:r>
              <a:rPr sz="2400" i="1" spc="-15" dirty="0">
                <a:latin typeface="Times New Roman"/>
                <a:cs typeface="Times New Roman"/>
              </a:rPr>
              <a:t>Degrees)</a:t>
            </a:r>
            <a:endParaRPr sz="2400" dirty="0">
              <a:latin typeface="Times New Roman"/>
              <a:cs typeface="Times New Roman"/>
            </a:endParaRPr>
          </a:p>
          <a:p>
            <a:pPr marL="1155700" lvl="1" indent="-229235">
              <a:spcBef>
                <a:spcPts val="575"/>
              </a:spcBef>
              <a:buClr>
                <a:srgbClr val="FFFFFF"/>
              </a:buClr>
              <a:buSzPct val="64583"/>
              <a:buFont typeface="Wingdings"/>
              <a:buChar char=""/>
              <a:tabLst>
                <a:tab pos="1156335" algn="l"/>
                <a:tab pos="2628265" algn="l"/>
              </a:tabLst>
            </a:pPr>
            <a:r>
              <a:rPr sz="2400" dirty="0">
                <a:latin typeface="Times New Roman"/>
                <a:cs typeface="Times New Roman"/>
              </a:rPr>
              <a:t>Adjustable	</a:t>
            </a:r>
            <a:r>
              <a:rPr sz="2400" i="1" spc="-5" dirty="0">
                <a:latin typeface="Times New Roman"/>
                <a:cs typeface="Times New Roman"/>
              </a:rPr>
              <a:t>(Sun </a:t>
            </a:r>
            <a:r>
              <a:rPr sz="2400" i="1" spc="-15" dirty="0">
                <a:latin typeface="Times New Roman"/>
                <a:cs typeface="Times New Roman"/>
              </a:rPr>
              <a:t>Tracking)</a:t>
            </a:r>
            <a:endParaRPr sz="2400" dirty="0">
              <a:latin typeface="Times New Roman"/>
              <a:cs typeface="Times New Roman"/>
            </a:endParaRPr>
          </a:p>
        </p:txBody>
      </p:sp>
      <p:sp>
        <p:nvSpPr>
          <p:cNvPr id="9" name="object 9"/>
          <p:cNvSpPr/>
          <p:nvPr/>
        </p:nvSpPr>
        <p:spPr>
          <a:xfrm>
            <a:off x="8915401" y="228601"/>
            <a:ext cx="1472183" cy="1743455"/>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8458201" y="4632960"/>
            <a:ext cx="2209799" cy="199643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849430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586677" y="3718418"/>
            <a:ext cx="812800" cy="391160"/>
          </a:xfrm>
          <a:prstGeom prst="rect">
            <a:avLst/>
          </a:prstGeom>
        </p:spPr>
        <p:txBody>
          <a:bodyPr vert="horz" wrap="square" lIns="0" tIns="12700" rIns="0" bIns="0" rtlCol="0">
            <a:spAutoFit/>
          </a:bodyPr>
          <a:lstStyle/>
          <a:p>
            <a:pPr marL="12700">
              <a:spcBef>
                <a:spcPts val="100"/>
              </a:spcBef>
            </a:pPr>
            <a:r>
              <a:rPr sz="2400" dirty="0">
                <a:latin typeface="Times New Roman"/>
                <a:cs typeface="Times New Roman"/>
              </a:rPr>
              <a:t>7</a:t>
            </a:r>
            <a:r>
              <a:rPr sz="2400" spc="-90" dirty="0">
                <a:latin typeface="Times New Roman"/>
                <a:cs typeface="Times New Roman"/>
              </a:rPr>
              <a:t> </a:t>
            </a:r>
            <a:r>
              <a:rPr sz="2400" dirty="0">
                <a:latin typeface="Times New Roman"/>
                <a:cs typeface="Times New Roman"/>
              </a:rPr>
              <a:t>days</a:t>
            </a:r>
          </a:p>
        </p:txBody>
      </p:sp>
      <p:graphicFrame>
        <p:nvGraphicFramePr>
          <p:cNvPr id="4" name="object 4"/>
          <p:cNvGraphicFramePr>
            <a:graphicFrameLocks noGrp="1"/>
          </p:cNvGraphicFramePr>
          <p:nvPr>
            <p:extLst>
              <p:ext uri="{D42A27DB-BD31-4B8C-83A1-F6EECF244321}">
                <p14:modId xmlns:p14="http://schemas.microsoft.com/office/powerpoint/2010/main" val="85963732"/>
              </p:ext>
            </p:extLst>
          </p:nvPr>
        </p:nvGraphicFramePr>
        <p:xfrm>
          <a:off x="2727605" y="4504983"/>
          <a:ext cx="6808469" cy="1493666"/>
        </p:xfrm>
        <a:graphic>
          <a:graphicData uri="http://schemas.openxmlformats.org/drawingml/2006/table">
            <a:tbl>
              <a:tblPr firstRow="1" bandRow="1">
                <a:tableStyleId>{2D5ABB26-0587-4C30-8999-92F81FD0307C}</a:tableStyleId>
              </a:tblPr>
              <a:tblGrid>
                <a:gridCol w="3351529">
                  <a:extLst>
                    <a:ext uri="{9D8B030D-6E8A-4147-A177-3AD203B41FA5}">
                      <a16:colId xmlns:a16="http://schemas.microsoft.com/office/drawing/2014/main" val="20000"/>
                    </a:ext>
                  </a:extLst>
                </a:gridCol>
                <a:gridCol w="2066925">
                  <a:extLst>
                    <a:ext uri="{9D8B030D-6E8A-4147-A177-3AD203B41FA5}">
                      <a16:colId xmlns:a16="http://schemas.microsoft.com/office/drawing/2014/main" val="20001"/>
                    </a:ext>
                  </a:extLst>
                </a:gridCol>
                <a:gridCol w="1390015">
                  <a:extLst>
                    <a:ext uri="{9D8B030D-6E8A-4147-A177-3AD203B41FA5}">
                      <a16:colId xmlns:a16="http://schemas.microsoft.com/office/drawing/2014/main" val="20002"/>
                    </a:ext>
                  </a:extLst>
                </a:gridCol>
              </a:tblGrid>
              <a:tr h="436937">
                <a:tc>
                  <a:txBody>
                    <a:bodyPr/>
                    <a:lstStyle/>
                    <a:p>
                      <a:pPr marL="318135" indent="-287020">
                        <a:lnSpc>
                          <a:spcPts val="3055"/>
                        </a:lnSpc>
                        <a:buSzPct val="75000"/>
                        <a:buFont typeface="Wingdings"/>
                        <a:buChar char=""/>
                        <a:tabLst>
                          <a:tab pos="318770" algn="l"/>
                        </a:tabLst>
                      </a:pPr>
                      <a:r>
                        <a:rPr sz="2800" spc="-5" dirty="0">
                          <a:solidFill>
                            <a:schemeClr val="tx1"/>
                          </a:solidFill>
                          <a:latin typeface="Times New Roman"/>
                          <a:cs typeface="Times New Roman"/>
                        </a:rPr>
                        <a:t>De-rating Factors</a:t>
                      </a:r>
                      <a:endParaRPr sz="2800" dirty="0">
                        <a:solidFill>
                          <a:schemeClr val="tx1"/>
                        </a:solidFill>
                        <a:latin typeface="Times New Roman"/>
                        <a:cs typeface="Times New Roman"/>
                      </a:endParaRPr>
                    </a:p>
                  </a:txBody>
                  <a:tcPr marL="0" marR="0" marT="0" marB="0">
                    <a:solidFill>
                      <a:srgbClr val="BEC0B8"/>
                    </a:solidFill>
                  </a:tcPr>
                </a:tc>
                <a:tc>
                  <a:txBody>
                    <a:bodyPr/>
                    <a:lstStyle/>
                    <a:p>
                      <a:pPr marR="68580" algn="ctr">
                        <a:lnSpc>
                          <a:spcPts val="3055"/>
                        </a:lnSpc>
                      </a:pPr>
                      <a:r>
                        <a:rPr sz="2800" u="heavy" spc="-10" dirty="0">
                          <a:solidFill>
                            <a:schemeClr val="tx1"/>
                          </a:solidFill>
                          <a:uFill>
                            <a:solidFill>
                              <a:srgbClr val="FFFFFF"/>
                            </a:solidFill>
                          </a:uFill>
                          <a:latin typeface="Times New Roman"/>
                          <a:cs typeface="Times New Roman"/>
                        </a:rPr>
                        <a:t>Lead-Acid</a:t>
                      </a:r>
                      <a:endParaRPr sz="2800">
                        <a:solidFill>
                          <a:schemeClr val="tx1"/>
                        </a:solidFill>
                        <a:latin typeface="Times New Roman"/>
                        <a:cs typeface="Times New Roman"/>
                      </a:endParaRPr>
                    </a:p>
                  </a:txBody>
                  <a:tcPr marL="0" marR="0" marT="0" marB="0">
                    <a:solidFill>
                      <a:srgbClr val="BEC0B8"/>
                    </a:solidFill>
                  </a:tcPr>
                </a:tc>
                <a:tc>
                  <a:txBody>
                    <a:bodyPr/>
                    <a:lstStyle/>
                    <a:p>
                      <a:pPr marL="312420">
                        <a:lnSpc>
                          <a:spcPts val="3055"/>
                        </a:lnSpc>
                      </a:pPr>
                      <a:r>
                        <a:rPr sz="2800" u="heavy" spc="-5" dirty="0">
                          <a:solidFill>
                            <a:schemeClr val="tx1"/>
                          </a:solidFill>
                          <a:uFill>
                            <a:solidFill>
                              <a:srgbClr val="FFFFFF"/>
                            </a:solidFill>
                          </a:uFill>
                          <a:latin typeface="Times New Roman"/>
                          <a:cs typeface="Times New Roman"/>
                        </a:rPr>
                        <a:t>Ni-Cad</a:t>
                      </a:r>
                      <a:endParaRPr sz="2800">
                        <a:solidFill>
                          <a:schemeClr val="tx1"/>
                        </a:solidFill>
                        <a:latin typeface="Times New Roman"/>
                        <a:cs typeface="Times New Roman"/>
                      </a:endParaRPr>
                    </a:p>
                  </a:txBody>
                  <a:tcPr marL="0" marR="0" marT="0" marB="0">
                    <a:solidFill>
                      <a:srgbClr val="BEC0B8"/>
                    </a:solidFill>
                  </a:tcPr>
                </a:tc>
                <a:extLst>
                  <a:ext uri="{0D108BD9-81ED-4DB2-BD59-A6C34878D82A}">
                    <a16:rowId xmlns:a16="http://schemas.microsoft.com/office/drawing/2014/main" val="10000"/>
                  </a:ext>
                </a:extLst>
              </a:tr>
              <a:tr h="367167">
                <a:tc>
                  <a:txBody>
                    <a:bodyPr/>
                    <a:lstStyle/>
                    <a:p>
                      <a:pPr marL="945515">
                        <a:lnSpc>
                          <a:spcPct val="100000"/>
                        </a:lnSpc>
                        <a:spcBef>
                          <a:spcPts val="125"/>
                        </a:spcBef>
                      </a:pPr>
                      <a:r>
                        <a:rPr sz="2000" dirty="0">
                          <a:solidFill>
                            <a:schemeClr val="tx1"/>
                          </a:solidFill>
                          <a:latin typeface="Times New Roman"/>
                          <a:cs typeface="Times New Roman"/>
                        </a:rPr>
                        <a:t>Aging</a:t>
                      </a:r>
                    </a:p>
                  </a:txBody>
                  <a:tcPr marL="0" marR="0" marT="15875" marB="0">
                    <a:solidFill>
                      <a:srgbClr val="BEC0B8"/>
                    </a:solidFill>
                  </a:tcPr>
                </a:tc>
                <a:tc>
                  <a:txBody>
                    <a:bodyPr/>
                    <a:lstStyle/>
                    <a:p>
                      <a:pPr algn="ctr">
                        <a:lnSpc>
                          <a:spcPct val="100000"/>
                        </a:lnSpc>
                        <a:spcBef>
                          <a:spcPts val="125"/>
                        </a:spcBef>
                      </a:pPr>
                      <a:r>
                        <a:rPr sz="2000" spc="5" dirty="0">
                          <a:solidFill>
                            <a:schemeClr val="tx1"/>
                          </a:solidFill>
                          <a:latin typeface="Times New Roman"/>
                          <a:cs typeface="Times New Roman"/>
                        </a:rPr>
                        <a:t>25%</a:t>
                      </a:r>
                      <a:endParaRPr sz="2000" dirty="0">
                        <a:solidFill>
                          <a:schemeClr val="tx1"/>
                        </a:solidFill>
                        <a:latin typeface="Times New Roman"/>
                        <a:cs typeface="Times New Roman"/>
                      </a:endParaRPr>
                    </a:p>
                  </a:txBody>
                  <a:tcPr marL="0" marR="0" marT="15875" marB="0">
                    <a:solidFill>
                      <a:srgbClr val="BEC0B8"/>
                    </a:solidFill>
                  </a:tcPr>
                </a:tc>
                <a:tc>
                  <a:txBody>
                    <a:bodyPr/>
                    <a:lstStyle/>
                    <a:p>
                      <a:pPr marL="558165">
                        <a:lnSpc>
                          <a:spcPct val="100000"/>
                        </a:lnSpc>
                        <a:spcBef>
                          <a:spcPts val="125"/>
                        </a:spcBef>
                      </a:pPr>
                      <a:r>
                        <a:rPr sz="2000" spc="5" dirty="0">
                          <a:solidFill>
                            <a:schemeClr val="tx1"/>
                          </a:solidFill>
                          <a:latin typeface="Times New Roman"/>
                          <a:cs typeface="Times New Roman"/>
                        </a:rPr>
                        <a:t>10%</a:t>
                      </a:r>
                      <a:endParaRPr sz="2000" dirty="0">
                        <a:solidFill>
                          <a:schemeClr val="tx1"/>
                        </a:solidFill>
                        <a:latin typeface="Times New Roman"/>
                        <a:cs typeface="Times New Roman"/>
                      </a:endParaRPr>
                    </a:p>
                  </a:txBody>
                  <a:tcPr marL="0" marR="0" marT="15875" marB="0">
                    <a:solidFill>
                      <a:srgbClr val="BEC0B8"/>
                    </a:solidFill>
                  </a:tcPr>
                </a:tc>
                <a:extLst>
                  <a:ext uri="{0D108BD9-81ED-4DB2-BD59-A6C34878D82A}">
                    <a16:rowId xmlns:a16="http://schemas.microsoft.com/office/drawing/2014/main" val="10001"/>
                  </a:ext>
                </a:extLst>
              </a:tr>
              <a:tr h="365759">
                <a:tc>
                  <a:txBody>
                    <a:bodyPr/>
                    <a:lstStyle/>
                    <a:p>
                      <a:pPr marL="945515">
                        <a:lnSpc>
                          <a:spcPct val="100000"/>
                        </a:lnSpc>
                        <a:spcBef>
                          <a:spcPts val="114"/>
                        </a:spcBef>
                      </a:pPr>
                      <a:r>
                        <a:rPr sz="2000" spc="-35" dirty="0">
                          <a:solidFill>
                            <a:schemeClr val="tx1"/>
                          </a:solidFill>
                          <a:latin typeface="Times New Roman"/>
                          <a:cs typeface="Times New Roman"/>
                        </a:rPr>
                        <a:t>Temp.</a:t>
                      </a:r>
                      <a:r>
                        <a:rPr sz="2000" spc="-5" dirty="0">
                          <a:solidFill>
                            <a:schemeClr val="tx1"/>
                          </a:solidFill>
                          <a:latin typeface="Times New Roman"/>
                          <a:cs typeface="Times New Roman"/>
                        </a:rPr>
                        <a:t> Compensation</a:t>
                      </a:r>
                      <a:endParaRPr sz="2000" dirty="0">
                        <a:solidFill>
                          <a:schemeClr val="tx1"/>
                        </a:solidFill>
                        <a:latin typeface="Times New Roman"/>
                        <a:cs typeface="Times New Roman"/>
                      </a:endParaRPr>
                    </a:p>
                  </a:txBody>
                  <a:tcPr marL="0" marR="0" marT="14604" marB="0">
                    <a:solidFill>
                      <a:srgbClr val="BEC0B8"/>
                    </a:solidFill>
                  </a:tcPr>
                </a:tc>
                <a:tc>
                  <a:txBody>
                    <a:bodyPr/>
                    <a:lstStyle/>
                    <a:p>
                      <a:pPr algn="ctr">
                        <a:lnSpc>
                          <a:spcPct val="100000"/>
                        </a:lnSpc>
                        <a:spcBef>
                          <a:spcPts val="114"/>
                        </a:spcBef>
                      </a:pPr>
                      <a:r>
                        <a:rPr sz="2000" spc="5" dirty="0">
                          <a:solidFill>
                            <a:schemeClr val="tx1"/>
                          </a:solidFill>
                          <a:latin typeface="Times New Roman"/>
                          <a:cs typeface="Times New Roman"/>
                        </a:rPr>
                        <a:t>19%</a:t>
                      </a:r>
                      <a:endParaRPr sz="2000" dirty="0">
                        <a:solidFill>
                          <a:schemeClr val="tx1"/>
                        </a:solidFill>
                        <a:latin typeface="Times New Roman"/>
                        <a:cs typeface="Times New Roman"/>
                      </a:endParaRPr>
                    </a:p>
                  </a:txBody>
                  <a:tcPr marL="0" marR="0" marT="14604" marB="0">
                    <a:solidFill>
                      <a:srgbClr val="BEC0B8"/>
                    </a:solidFill>
                  </a:tcPr>
                </a:tc>
                <a:tc>
                  <a:txBody>
                    <a:bodyPr/>
                    <a:lstStyle/>
                    <a:p>
                      <a:pPr marL="558165">
                        <a:lnSpc>
                          <a:spcPct val="100000"/>
                        </a:lnSpc>
                        <a:spcBef>
                          <a:spcPts val="114"/>
                        </a:spcBef>
                      </a:pPr>
                      <a:r>
                        <a:rPr sz="2000" spc="5" dirty="0">
                          <a:solidFill>
                            <a:schemeClr val="tx1"/>
                          </a:solidFill>
                          <a:latin typeface="Times New Roman"/>
                          <a:cs typeface="Times New Roman"/>
                        </a:rPr>
                        <a:t>14%</a:t>
                      </a:r>
                      <a:endParaRPr sz="2000" dirty="0">
                        <a:solidFill>
                          <a:schemeClr val="tx1"/>
                        </a:solidFill>
                        <a:latin typeface="Times New Roman"/>
                        <a:cs typeface="Times New Roman"/>
                      </a:endParaRPr>
                    </a:p>
                  </a:txBody>
                  <a:tcPr marL="0" marR="0" marT="14604" marB="0">
                    <a:solidFill>
                      <a:srgbClr val="BEC0B8"/>
                    </a:solidFill>
                  </a:tcPr>
                </a:tc>
                <a:extLst>
                  <a:ext uri="{0D108BD9-81ED-4DB2-BD59-A6C34878D82A}">
                    <a16:rowId xmlns:a16="http://schemas.microsoft.com/office/drawing/2014/main" val="10002"/>
                  </a:ext>
                </a:extLst>
              </a:tr>
              <a:tr h="323803">
                <a:tc>
                  <a:txBody>
                    <a:bodyPr/>
                    <a:lstStyle/>
                    <a:p>
                      <a:pPr marL="945515">
                        <a:lnSpc>
                          <a:spcPts val="2335"/>
                        </a:lnSpc>
                        <a:spcBef>
                          <a:spcPts val="114"/>
                        </a:spcBef>
                      </a:pPr>
                      <a:r>
                        <a:rPr sz="2000" dirty="0">
                          <a:solidFill>
                            <a:schemeClr val="tx1"/>
                          </a:solidFill>
                          <a:latin typeface="Times New Roman"/>
                          <a:cs typeface="Times New Roman"/>
                        </a:rPr>
                        <a:t>Design</a:t>
                      </a:r>
                      <a:endParaRPr sz="2000">
                        <a:solidFill>
                          <a:schemeClr val="tx1"/>
                        </a:solidFill>
                        <a:latin typeface="Times New Roman"/>
                        <a:cs typeface="Times New Roman"/>
                      </a:endParaRPr>
                    </a:p>
                  </a:txBody>
                  <a:tcPr marL="0" marR="0" marT="14604" marB="0">
                    <a:solidFill>
                      <a:srgbClr val="BEC0B8"/>
                    </a:solidFill>
                  </a:tcPr>
                </a:tc>
                <a:tc>
                  <a:txBody>
                    <a:bodyPr/>
                    <a:lstStyle/>
                    <a:p>
                      <a:pPr algn="ctr">
                        <a:lnSpc>
                          <a:spcPts val="2335"/>
                        </a:lnSpc>
                        <a:spcBef>
                          <a:spcPts val="114"/>
                        </a:spcBef>
                      </a:pPr>
                      <a:r>
                        <a:rPr sz="2000" spc="5" dirty="0">
                          <a:solidFill>
                            <a:schemeClr val="tx1"/>
                          </a:solidFill>
                          <a:latin typeface="Times New Roman"/>
                          <a:cs typeface="Times New Roman"/>
                        </a:rPr>
                        <a:t>10%</a:t>
                      </a:r>
                      <a:endParaRPr sz="2000">
                        <a:solidFill>
                          <a:schemeClr val="tx1"/>
                        </a:solidFill>
                        <a:latin typeface="Times New Roman"/>
                        <a:cs typeface="Times New Roman"/>
                      </a:endParaRPr>
                    </a:p>
                  </a:txBody>
                  <a:tcPr marL="0" marR="0" marT="14604" marB="0">
                    <a:solidFill>
                      <a:srgbClr val="BEC0B8"/>
                    </a:solidFill>
                  </a:tcPr>
                </a:tc>
                <a:tc>
                  <a:txBody>
                    <a:bodyPr/>
                    <a:lstStyle/>
                    <a:p>
                      <a:pPr marL="558165">
                        <a:lnSpc>
                          <a:spcPts val="2335"/>
                        </a:lnSpc>
                        <a:spcBef>
                          <a:spcPts val="114"/>
                        </a:spcBef>
                      </a:pPr>
                      <a:r>
                        <a:rPr sz="2000" spc="5" dirty="0">
                          <a:solidFill>
                            <a:schemeClr val="tx1"/>
                          </a:solidFill>
                          <a:latin typeface="Times New Roman"/>
                          <a:cs typeface="Times New Roman"/>
                        </a:rPr>
                        <a:t>10%</a:t>
                      </a:r>
                      <a:endParaRPr sz="2000" dirty="0">
                        <a:solidFill>
                          <a:schemeClr val="tx1"/>
                        </a:solidFill>
                        <a:latin typeface="Times New Roman"/>
                        <a:cs typeface="Times New Roman"/>
                      </a:endParaRPr>
                    </a:p>
                  </a:txBody>
                  <a:tcPr marL="0" marR="0" marT="14604" marB="0">
                    <a:solidFill>
                      <a:srgbClr val="BEC0B8"/>
                    </a:solidFill>
                  </a:tcPr>
                </a:tc>
                <a:extLst>
                  <a:ext uri="{0D108BD9-81ED-4DB2-BD59-A6C34878D82A}">
                    <a16:rowId xmlns:a16="http://schemas.microsoft.com/office/drawing/2014/main" val="10003"/>
                  </a:ext>
                </a:extLst>
              </a:tr>
            </a:tbl>
          </a:graphicData>
        </a:graphic>
      </p:graphicFrame>
      <p:sp>
        <p:nvSpPr>
          <p:cNvPr id="5" name="object 5"/>
          <p:cNvSpPr/>
          <p:nvPr/>
        </p:nvSpPr>
        <p:spPr>
          <a:xfrm>
            <a:off x="8458200" y="152400"/>
            <a:ext cx="2133600" cy="1926336"/>
          </a:xfrm>
          <a:prstGeom prst="rect">
            <a:avLst/>
          </a:prstGeom>
          <a:blipFill>
            <a:blip r:embed="rId2"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2727605" y="364361"/>
            <a:ext cx="3613150" cy="1249680"/>
          </a:xfrm>
          <a:prstGeom prst="rect">
            <a:avLst/>
          </a:prstGeom>
        </p:spPr>
        <p:txBody>
          <a:bodyPr vert="horz" wrap="square" lIns="0" tIns="12700" rIns="0" bIns="0" rtlCol="0" anchor="t">
            <a:spAutoFit/>
          </a:bodyPr>
          <a:lstStyle/>
          <a:p>
            <a:pPr marL="12700">
              <a:spcBef>
                <a:spcPts val="100"/>
              </a:spcBef>
            </a:pPr>
            <a:r>
              <a:rPr sz="4400" i="1" dirty="0">
                <a:solidFill>
                  <a:schemeClr val="tx1"/>
                </a:solidFill>
                <a:latin typeface="Times New Roman"/>
                <a:cs typeface="Times New Roman"/>
              </a:rPr>
              <a:t>Design</a:t>
            </a:r>
            <a:r>
              <a:rPr sz="4400" i="1" spc="-90" dirty="0">
                <a:solidFill>
                  <a:schemeClr val="tx1"/>
                </a:solidFill>
                <a:latin typeface="Times New Roman"/>
                <a:cs typeface="Times New Roman"/>
              </a:rPr>
              <a:t> </a:t>
            </a:r>
            <a:r>
              <a:rPr sz="4400" i="1" dirty="0">
                <a:solidFill>
                  <a:schemeClr val="tx1"/>
                </a:solidFill>
                <a:latin typeface="Times New Roman"/>
                <a:cs typeface="Times New Roman"/>
              </a:rPr>
              <a:t>Strategy</a:t>
            </a:r>
            <a:endParaRPr sz="4400" dirty="0">
              <a:solidFill>
                <a:schemeClr val="tx1"/>
              </a:solidFill>
              <a:latin typeface="Times New Roman"/>
              <a:cs typeface="Times New Roman"/>
            </a:endParaRPr>
          </a:p>
          <a:p>
            <a:pPr marL="12700">
              <a:spcBef>
                <a:spcPts val="35"/>
              </a:spcBef>
            </a:pPr>
            <a:r>
              <a:rPr i="1" spc="-5" dirty="0">
                <a:solidFill>
                  <a:schemeClr val="tx1"/>
                </a:solidFill>
                <a:latin typeface="Times New Roman"/>
                <a:cs typeface="Times New Roman"/>
              </a:rPr>
              <a:t>Storage</a:t>
            </a:r>
            <a:r>
              <a:rPr i="1" spc="-10" dirty="0">
                <a:solidFill>
                  <a:schemeClr val="tx1"/>
                </a:solidFill>
                <a:latin typeface="Times New Roman"/>
                <a:cs typeface="Times New Roman"/>
              </a:rPr>
              <a:t> </a:t>
            </a:r>
            <a:r>
              <a:rPr i="1" spc="-5" dirty="0">
                <a:solidFill>
                  <a:schemeClr val="tx1"/>
                </a:solidFill>
                <a:latin typeface="Times New Roman"/>
                <a:cs typeface="Times New Roman"/>
              </a:rPr>
              <a:t>Battery:</a:t>
            </a:r>
            <a:endParaRPr dirty="0">
              <a:solidFill>
                <a:schemeClr val="tx1"/>
              </a:solidFill>
              <a:latin typeface="Times New Roman"/>
              <a:cs typeface="Times New Roman"/>
            </a:endParaRPr>
          </a:p>
        </p:txBody>
      </p:sp>
      <p:sp>
        <p:nvSpPr>
          <p:cNvPr id="11" name="object 11"/>
          <p:cNvSpPr txBox="1"/>
          <p:nvPr/>
        </p:nvSpPr>
        <p:spPr>
          <a:xfrm>
            <a:off x="2052600" y="1708008"/>
            <a:ext cx="4288155" cy="2401570"/>
          </a:xfrm>
          <a:prstGeom prst="rect">
            <a:avLst/>
          </a:prstGeom>
        </p:spPr>
        <p:txBody>
          <a:bodyPr vert="horz" wrap="square" lIns="0" tIns="12700" rIns="0" bIns="0" rtlCol="0">
            <a:spAutoFit/>
          </a:bodyPr>
          <a:lstStyle/>
          <a:p>
            <a:pPr marL="12700">
              <a:spcBef>
                <a:spcPts val="100"/>
              </a:spcBef>
            </a:pPr>
            <a:r>
              <a:rPr sz="3600" spc="-5" dirty="0">
                <a:latin typeface="Times New Roman"/>
                <a:cs typeface="Times New Roman"/>
              </a:rPr>
              <a:t>Sizing</a:t>
            </a:r>
            <a:endParaRPr sz="3600" dirty="0">
              <a:latin typeface="Times New Roman"/>
              <a:cs typeface="Times New Roman"/>
            </a:endParaRPr>
          </a:p>
          <a:p>
            <a:pPr marL="527685" indent="-287020">
              <a:spcBef>
                <a:spcPts val="2960"/>
              </a:spcBef>
              <a:buSzPct val="75000"/>
              <a:buFont typeface="Wingdings"/>
              <a:buChar char=""/>
              <a:tabLst>
                <a:tab pos="528320" algn="l"/>
              </a:tabLst>
            </a:pPr>
            <a:r>
              <a:rPr sz="2800" spc="-5" dirty="0">
                <a:latin typeface="Times New Roman"/>
                <a:cs typeface="Times New Roman"/>
              </a:rPr>
              <a:t>System</a:t>
            </a:r>
            <a:r>
              <a:rPr sz="2800" spc="-65" dirty="0">
                <a:latin typeface="Times New Roman"/>
                <a:cs typeface="Times New Roman"/>
              </a:rPr>
              <a:t> </a:t>
            </a:r>
            <a:r>
              <a:rPr sz="2800" spc="-55" dirty="0">
                <a:latin typeface="Times New Roman"/>
                <a:cs typeface="Times New Roman"/>
              </a:rPr>
              <a:t>Voltage</a:t>
            </a:r>
            <a:endParaRPr sz="2800" dirty="0">
              <a:latin typeface="Times New Roman"/>
              <a:cs typeface="Times New Roman"/>
            </a:endParaRPr>
          </a:p>
          <a:p>
            <a:pPr marL="527685" indent="-287020">
              <a:spcBef>
                <a:spcPts val="675"/>
              </a:spcBef>
              <a:buSzPct val="75000"/>
              <a:buFont typeface="Wingdings"/>
              <a:buChar char=""/>
              <a:tabLst>
                <a:tab pos="528320" algn="l"/>
              </a:tabLst>
            </a:pPr>
            <a:r>
              <a:rPr sz="2800" spc="-5" dirty="0">
                <a:latin typeface="Times New Roman"/>
                <a:cs typeface="Times New Roman"/>
              </a:rPr>
              <a:t>Load</a:t>
            </a:r>
            <a:r>
              <a:rPr sz="2800" spc="-10" dirty="0">
                <a:latin typeface="Times New Roman"/>
                <a:cs typeface="Times New Roman"/>
              </a:rPr>
              <a:t> </a:t>
            </a:r>
            <a:r>
              <a:rPr sz="2800" spc="-5" dirty="0">
                <a:latin typeface="Times New Roman"/>
                <a:cs typeface="Times New Roman"/>
              </a:rPr>
              <a:t>Profile</a:t>
            </a:r>
            <a:endParaRPr sz="2800" dirty="0">
              <a:latin typeface="Times New Roman"/>
              <a:cs typeface="Times New Roman"/>
            </a:endParaRPr>
          </a:p>
          <a:p>
            <a:pPr marL="527685" indent="-287020">
              <a:spcBef>
                <a:spcPts val="670"/>
              </a:spcBef>
              <a:buSzPct val="75000"/>
              <a:buFont typeface="Wingdings"/>
              <a:buChar char=""/>
              <a:tabLst>
                <a:tab pos="528320" algn="l"/>
              </a:tabLst>
            </a:pPr>
            <a:r>
              <a:rPr sz="2800" spc="-5" dirty="0">
                <a:latin typeface="Times New Roman"/>
                <a:cs typeface="Times New Roman"/>
              </a:rPr>
              <a:t>Backup </a:t>
            </a:r>
            <a:r>
              <a:rPr sz="2800" spc="-35" dirty="0">
                <a:latin typeface="Times New Roman"/>
                <a:cs typeface="Times New Roman"/>
              </a:rPr>
              <a:t>Time</a:t>
            </a:r>
            <a:r>
              <a:rPr sz="2800" spc="-100" dirty="0">
                <a:latin typeface="Times New Roman"/>
                <a:cs typeface="Times New Roman"/>
              </a:rPr>
              <a:t> </a:t>
            </a:r>
            <a:r>
              <a:rPr sz="2800" spc="-5" dirty="0">
                <a:latin typeface="Times New Roman"/>
                <a:cs typeface="Times New Roman"/>
              </a:rPr>
              <a:t>(Autonomy)</a:t>
            </a:r>
            <a:endParaRPr sz="2800" dirty="0">
              <a:latin typeface="Times New Roman"/>
              <a:cs typeface="Times New Roman"/>
            </a:endParaRPr>
          </a:p>
        </p:txBody>
      </p:sp>
    </p:spTree>
    <p:extLst>
      <p:ext uri="{BB962C8B-B14F-4D97-AF65-F5344CB8AC3E}">
        <p14:creationId xmlns:p14="http://schemas.microsoft.com/office/powerpoint/2010/main" val="28049937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458200" y="152400"/>
            <a:ext cx="2133600" cy="1926336"/>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2676369" y="688848"/>
            <a:ext cx="3613150" cy="1249680"/>
          </a:xfrm>
          <a:prstGeom prst="rect">
            <a:avLst/>
          </a:prstGeom>
        </p:spPr>
        <p:txBody>
          <a:bodyPr vert="horz" wrap="square" lIns="0" tIns="12700" rIns="0" bIns="0" rtlCol="0" anchor="t">
            <a:spAutoFit/>
          </a:bodyPr>
          <a:lstStyle/>
          <a:p>
            <a:pPr marL="12700">
              <a:spcBef>
                <a:spcPts val="100"/>
              </a:spcBef>
            </a:pPr>
            <a:r>
              <a:rPr sz="4400" i="1" dirty="0">
                <a:solidFill>
                  <a:schemeClr val="tx1"/>
                </a:solidFill>
                <a:latin typeface="Times New Roman"/>
                <a:cs typeface="Times New Roman"/>
              </a:rPr>
              <a:t>Design</a:t>
            </a:r>
            <a:r>
              <a:rPr sz="4400" i="1" spc="-90" dirty="0">
                <a:solidFill>
                  <a:schemeClr val="tx1"/>
                </a:solidFill>
                <a:latin typeface="Times New Roman"/>
                <a:cs typeface="Times New Roman"/>
              </a:rPr>
              <a:t> </a:t>
            </a:r>
            <a:r>
              <a:rPr sz="4400" i="1" dirty="0">
                <a:solidFill>
                  <a:schemeClr val="tx1"/>
                </a:solidFill>
                <a:latin typeface="Times New Roman"/>
                <a:cs typeface="Times New Roman"/>
              </a:rPr>
              <a:t>Strategy</a:t>
            </a:r>
            <a:endParaRPr sz="4400" dirty="0">
              <a:solidFill>
                <a:schemeClr val="tx1"/>
              </a:solidFill>
              <a:latin typeface="Times New Roman"/>
              <a:cs typeface="Times New Roman"/>
            </a:endParaRPr>
          </a:p>
          <a:p>
            <a:pPr marL="12700">
              <a:spcBef>
                <a:spcPts val="35"/>
              </a:spcBef>
            </a:pPr>
            <a:r>
              <a:rPr i="1" spc="-5" dirty="0">
                <a:solidFill>
                  <a:schemeClr val="tx1"/>
                </a:solidFill>
                <a:latin typeface="Times New Roman"/>
                <a:cs typeface="Times New Roman"/>
              </a:rPr>
              <a:t>Storage</a:t>
            </a:r>
            <a:r>
              <a:rPr i="1" spc="-10" dirty="0">
                <a:solidFill>
                  <a:schemeClr val="tx1"/>
                </a:solidFill>
                <a:latin typeface="Times New Roman"/>
                <a:cs typeface="Times New Roman"/>
              </a:rPr>
              <a:t> </a:t>
            </a:r>
            <a:r>
              <a:rPr i="1" spc="-5" dirty="0">
                <a:solidFill>
                  <a:schemeClr val="tx1"/>
                </a:solidFill>
                <a:latin typeface="Times New Roman"/>
                <a:cs typeface="Times New Roman"/>
              </a:rPr>
              <a:t>Battery:</a:t>
            </a:r>
            <a:endParaRPr dirty="0">
              <a:solidFill>
                <a:schemeClr val="tx1"/>
              </a:solidFill>
              <a:latin typeface="Times New Roman"/>
              <a:cs typeface="Times New Roman"/>
            </a:endParaRPr>
          </a:p>
        </p:txBody>
      </p:sp>
      <p:sp>
        <p:nvSpPr>
          <p:cNvPr id="9" name="object 9"/>
          <p:cNvSpPr txBox="1"/>
          <p:nvPr/>
        </p:nvSpPr>
        <p:spPr>
          <a:xfrm>
            <a:off x="2518054" y="2490214"/>
            <a:ext cx="7712709" cy="2593340"/>
          </a:xfrm>
          <a:prstGeom prst="rect">
            <a:avLst/>
          </a:prstGeom>
        </p:spPr>
        <p:txBody>
          <a:bodyPr vert="horz" wrap="square" lIns="0" tIns="234950" rIns="0" bIns="0" rtlCol="0">
            <a:spAutoFit/>
          </a:bodyPr>
          <a:lstStyle/>
          <a:p>
            <a:pPr marL="12700">
              <a:spcBef>
                <a:spcPts val="1850"/>
              </a:spcBef>
            </a:pPr>
            <a:r>
              <a:rPr sz="3600" spc="-5" dirty="0">
                <a:latin typeface="Times New Roman"/>
                <a:cs typeface="Times New Roman"/>
              </a:rPr>
              <a:t>Environment</a:t>
            </a:r>
            <a:r>
              <a:rPr sz="3600" spc="5" dirty="0">
                <a:latin typeface="Times New Roman"/>
                <a:cs typeface="Times New Roman"/>
              </a:rPr>
              <a:t> </a:t>
            </a:r>
            <a:r>
              <a:rPr sz="3600" spc="-5" dirty="0">
                <a:latin typeface="Times New Roman"/>
                <a:cs typeface="Times New Roman"/>
              </a:rPr>
              <a:t>Considerations</a:t>
            </a:r>
            <a:endParaRPr sz="3600" dirty="0">
              <a:latin typeface="Times New Roman"/>
              <a:cs typeface="Times New Roman"/>
            </a:endParaRPr>
          </a:p>
          <a:p>
            <a:pPr marL="527685" indent="-287020">
              <a:spcBef>
                <a:spcPts val="1755"/>
              </a:spcBef>
              <a:buSzPct val="75000"/>
              <a:buFont typeface="Wingdings"/>
              <a:buChar char=""/>
              <a:tabLst>
                <a:tab pos="528320" algn="l"/>
              </a:tabLst>
            </a:pPr>
            <a:r>
              <a:rPr sz="2800" spc="-5" dirty="0">
                <a:latin typeface="Times New Roman"/>
                <a:cs typeface="Times New Roman"/>
              </a:rPr>
              <a:t>No </a:t>
            </a:r>
            <a:r>
              <a:rPr sz="2800" spc="-25" dirty="0">
                <a:latin typeface="Times New Roman"/>
                <a:cs typeface="Times New Roman"/>
              </a:rPr>
              <a:t>Temperature </a:t>
            </a:r>
            <a:r>
              <a:rPr sz="2800" dirty="0">
                <a:latin typeface="Times New Roman"/>
                <a:cs typeface="Times New Roman"/>
              </a:rPr>
              <a:t>Control </a:t>
            </a:r>
            <a:r>
              <a:rPr sz="3600" dirty="0">
                <a:latin typeface="Symbol"/>
                <a:cs typeface="Symbol"/>
              </a:rPr>
              <a:t></a:t>
            </a:r>
            <a:r>
              <a:rPr sz="3600" dirty="0">
                <a:latin typeface="Times New Roman"/>
                <a:cs typeface="Times New Roman"/>
              </a:rPr>
              <a:t> </a:t>
            </a:r>
            <a:r>
              <a:rPr sz="2800" spc="-50" dirty="0">
                <a:latin typeface="Times New Roman"/>
                <a:cs typeface="Times New Roman"/>
              </a:rPr>
              <a:t>Temp.</a:t>
            </a:r>
            <a:r>
              <a:rPr sz="2800" spc="25" dirty="0">
                <a:latin typeface="Times New Roman"/>
                <a:cs typeface="Times New Roman"/>
              </a:rPr>
              <a:t> </a:t>
            </a:r>
            <a:r>
              <a:rPr sz="2800" spc="-5" dirty="0">
                <a:latin typeface="Times New Roman"/>
                <a:cs typeface="Times New Roman"/>
              </a:rPr>
              <a:t>Compensation</a:t>
            </a:r>
            <a:endParaRPr sz="2800" dirty="0">
              <a:latin typeface="Times New Roman"/>
              <a:cs typeface="Times New Roman"/>
            </a:endParaRPr>
          </a:p>
          <a:p>
            <a:pPr marL="527685" indent="-287020">
              <a:spcBef>
                <a:spcPts val="680"/>
              </a:spcBef>
              <a:buSzPct val="75000"/>
              <a:buFont typeface="Wingdings"/>
              <a:buChar char=""/>
              <a:tabLst>
                <a:tab pos="528320" algn="l"/>
              </a:tabLst>
            </a:pPr>
            <a:r>
              <a:rPr sz="2800" spc="-5" dirty="0">
                <a:latin typeface="Times New Roman"/>
                <a:cs typeface="Times New Roman"/>
              </a:rPr>
              <a:t>Outdoor Battery</a:t>
            </a:r>
            <a:r>
              <a:rPr sz="2800" spc="-10" dirty="0">
                <a:latin typeface="Times New Roman"/>
                <a:cs typeface="Times New Roman"/>
              </a:rPr>
              <a:t> </a:t>
            </a:r>
            <a:r>
              <a:rPr sz="2800" spc="-5" dirty="0">
                <a:latin typeface="Times New Roman"/>
                <a:cs typeface="Times New Roman"/>
              </a:rPr>
              <a:t>Enclosure</a:t>
            </a:r>
            <a:endParaRPr sz="2800" dirty="0">
              <a:latin typeface="Times New Roman"/>
              <a:cs typeface="Times New Roman"/>
            </a:endParaRPr>
          </a:p>
          <a:p>
            <a:pPr marL="527685" indent="-287020">
              <a:spcBef>
                <a:spcPts val="675"/>
              </a:spcBef>
              <a:buSzPct val="75000"/>
              <a:buFont typeface="Wingdings"/>
              <a:buChar char=""/>
              <a:tabLst>
                <a:tab pos="528320" algn="l"/>
              </a:tabLst>
            </a:pPr>
            <a:r>
              <a:rPr sz="2800" spc="-5" dirty="0">
                <a:latin typeface="Times New Roman"/>
                <a:cs typeface="Times New Roman"/>
              </a:rPr>
              <a:t>Shade</a:t>
            </a:r>
            <a:r>
              <a:rPr sz="2800" spc="-10" dirty="0">
                <a:latin typeface="Times New Roman"/>
                <a:cs typeface="Times New Roman"/>
              </a:rPr>
              <a:t> </a:t>
            </a:r>
            <a:r>
              <a:rPr sz="2800" spc="-5" dirty="0">
                <a:latin typeface="Times New Roman"/>
                <a:cs typeface="Times New Roman"/>
              </a:rPr>
              <a:t>Requirement</a:t>
            </a:r>
            <a:endParaRPr sz="2800" dirty="0">
              <a:latin typeface="Times New Roman"/>
              <a:cs typeface="Times New Roman"/>
            </a:endParaRPr>
          </a:p>
        </p:txBody>
      </p:sp>
    </p:spTree>
    <p:extLst>
      <p:ext uri="{BB962C8B-B14F-4D97-AF65-F5344CB8AC3E}">
        <p14:creationId xmlns:p14="http://schemas.microsoft.com/office/powerpoint/2010/main" val="39141443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518054" y="148285"/>
            <a:ext cx="3613150" cy="697230"/>
          </a:xfrm>
          <a:prstGeom prst="rect">
            <a:avLst/>
          </a:prstGeom>
        </p:spPr>
        <p:txBody>
          <a:bodyPr vert="horz" wrap="square" lIns="0" tIns="13335" rIns="0" bIns="0" rtlCol="0" anchor="t">
            <a:spAutoFit/>
          </a:bodyPr>
          <a:lstStyle/>
          <a:p>
            <a:pPr marL="12700">
              <a:spcBef>
                <a:spcPts val="105"/>
              </a:spcBef>
            </a:pPr>
            <a:r>
              <a:rPr sz="4400" i="1" dirty="0">
                <a:solidFill>
                  <a:schemeClr val="tx1"/>
                </a:solidFill>
                <a:latin typeface="Times New Roman"/>
                <a:cs typeface="Times New Roman"/>
              </a:rPr>
              <a:t>Design</a:t>
            </a:r>
            <a:r>
              <a:rPr sz="4400" i="1" spc="-80" dirty="0">
                <a:solidFill>
                  <a:schemeClr val="tx1"/>
                </a:solidFill>
                <a:latin typeface="Times New Roman"/>
                <a:cs typeface="Times New Roman"/>
              </a:rPr>
              <a:t> </a:t>
            </a:r>
            <a:r>
              <a:rPr sz="4400" i="1" dirty="0">
                <a:solidFill>
                  <a:schemeClr val="tx1"/>
                </a:solidFill>
                <a:latin typeface="Times New Roman"/>
                <a:cs typeface="Times New Roman"/>
              </a:rPr>
              <a:t>Strategy</a:t>
            </a:r>
            <a:endParaRPr sz="4400" dirty="0">
              <a:solidFill>
                <a:schemeClr val="tx1"/>
              </a:solidFill>
              <a:latin typeface="Times New Roman"/>
              <a:cs typeface="Times New Roman"/>
            </a:endParaRPr>
          </a:p>
        </p:txBody>
      </p:sp>
      <p:sp>
        <p:nvSpPr>
          <p:cNvPr id="6" name="object 6"/>
          <p:cNvSpPr txBox="1"/>
          <p:nvPr/>
        </p:nvSpPr>
        <p:spPr>
          <a:xfrm>
            <a:off x="2674938" y="863474"/>
            <a:ext cx="3474085" cy="2242185"/>
          </a:xfrm>
          <a:prstGeom prst="rect">
            <a:avLst/>
          </a:prstGeom>
        </p:spPr>
        <p:txBody>
          <a:bodyPr vert="horz" wrap="square" lIns="0" tIns="12700" rIns="0" bIns="0" rtlCol="0">
            <a:spAutoFit/>
          </a:bodyPr>
          <a:lstStyle/>
          <a:p>
            <a:pPr marL="12700">
              <a:spcBef>
                <a:spcPts val="100"/>
              </a:spcBef>
            </a:pPr>
            <a:r>
              <a:rPr sz="3600" i="1" spc="-25" dirty="0">
                <a:latin typeface="Times New Roman"/>
                <a:cs typeface="Times New Roman"/>
              </a:rPr>
              <a:t>Charge</a:t>
            </a:r>
            <a:r>
              <a:rPr sz="3600" i="1" spc="-45" dirty="0">
                <a:latin typeface="Times New Roman"/>
                <a:cs typeface="Times New Roman"/>
              </a:rPr>
              <a:t> </a:t>
            </a:r>
            <a:r>
              <a:rPr sz="3600" i="1" spc="-5" dirty="0">
                <a:latin typeface="Times New Roman"/>
                <a:cs typeface="Times New Roman"/>
              </a:rPr>
              <a:t>Regulator:</a:t>
            </a:r>
            <a:endParaRPr sz="3600" dirty="0">
              <a:latin typeface="Times New Roman"/>
              <a:cs typeface="Times New Roman"/>
            </a:endParaRPr>
          </a:p>
          <a:p>
            <a:pPr marL="507365" indent="-342900">
              <a:spcBef>
                <a:spcPts val="3420"/>
              </a:spcBef>
              <a:buClr>
                <a:srgbClr val="00CCCC"/>
              </a:buClr>
              <a:buSzPct val="75000"/>
              <a:buFont typeface="Wingdings"/>
              <a:buChar char=""/>
              <a:tabLst>
                <a:tab pos="508000" algn="l"/>
              </a:tabLst>
            </a:pPr>
            <a:r>
              <a:rPr sz="2800" spc="-55" dirty="0">
                <a:latin typeface="Times New Roman"/>
                <a:cs typeface="Times New Roman"/>
              </a:rPr>
              <a:t>Type</a:t>
            </a:r>
            <a:r>
              <a:rPr sz="2800" spc="-15" dirty="0">
                <a:latin typeface="Times New Roman"/>
                <a:cs typeface="Times New Roman"/>
              </a:rPr>
              <a:t> </a:t>
            </a:r>
            <a:r>
              <a:rPr sz="2800" spc="-5" dirty="0">
                <a:latin typeface="Times New Roman"/>
                <a:cs typeface="Times New Roman"/>
              </a:rPr>
              <a:t>Selection</a:t>
            </a:r>
            <a:endParaRPr sz="2800" dirty="0">
              <a:latin typeface="Times New Roman"/>
              <a:cs typeface="Times New Roman"/>
            </a:endParaRPr>
          </a:p>
          <a:p>
            <a:pPr marL="621665">
              <a:spcBef>
                <a:spcPts val="305"/>
              </a:spcBef>
              <a:tabLst>
                <a:tab pos="908685" algn="l"/>
              </a:tabLst>
            </a:pPr>
            <a:r>
              <a:rPr spc="1614" dirty="0">
                <a:latin typeface="Wingdings"/>
                <a:cs typeface="Wingdings"/>
              </a:rPr>
              <a:t></a:t>
            </a:r>
            <a:r>
              <a:rPr spc="1614" dirty="0">
                <a:latin typeface="Times New Roman"/>
                <a:cs typeface="Times New Roman"/>
              </a:rPr>
              <a:t>	</a:t>
            </a:r>
            <a:r>
              <a:rPr sz="2400" dirty="0">
                <a:latin typeface="Times New Roman"/>
                <a:cs typeface="Times New Roman"/>
              </a:rPr>
              <a:t>Single</a:t>
            </a:r>
            <a:r>
              <a:rPr sz="2400" spc="-35" dirty="0">
                <a:latin typeface="Times New Roman"/>
                <a:cs typeface="Times New Roman"/>
              </a:rPr>
              <a:t> </a:t>
            </a:r>
            <a:r>
              <a:rPr sz="2400" dirty="0">
                <a:latin typeface="Times New Roman"/>
                <a:cs typeface="Times New Roman"/>
              </a:rPr>
              <a:t>Stage</a:t>
            </a:r>
          </a:p>
          <a:p>
            <a:pPr marL="621665">
              <a:spcBef>
                <a:spcPts val="290"/>
              </a:spcBef>
              <a:tabLst>
                <a:tab pos="908685" algn="l"/>
              </a:tabLst>
            </a:pPr>
            <a:r>
              <a:rPr spc="1614" dirty="0">
                <a:latin typeface="Wingdings"/>
                <a:cs typeface="Wingdings"/>
              </a:rPr>
              <a:t></a:t>
            </a:r>
            <a:r>
              <a:rPr spc="1614" dirty="0">
                <a:latin typeface="Times New Roman"/>
                <a:cs typeface="Times New Roman"/>
              </a:rPr>
              <a:t>	</a:t>
            </a:r>
            <a:r>
              <a:rPr sz="2400" dirty="0">
                <a:latin typeface="Times New Roman"/>
                <a:cs typeface="Times New Roman"/>
              </a:rPr>
              <a:t>Multistage</a:t>
            </a:r>
          </a:p>
        </p:txBody>
      </p:sp>
      <p:sp>
        <p:nvSpPr>
          <p:cNvPr id="7" name="object 7"/>
          <p:cNvSpPr txBox="1"/>
          <p:nvPr/>
        </p:nvSpPr>
        <p:spPr>
          <a:xfrm>
            <a:off x="2670455" y="3081604"/>
            <a:ext cx="1276985" cy="452120"/>
          </a:xfrm>
          <a:prstGeom prst="rect">
            <a:avLst/>
          </a:prstGeom>
        </p:spPr>
        <p:txBody>
          <a:bodyPr vert="horz" wrap="square" lIns="0" tIns="12065" rIns="0" bIns="0" rtlCol="0">
            <a:spAutoFit/>
          </a:bodyPr>
          <a:lstStyle/>
          <a:p>
            <a:pPr marL="354965" indent="-342900">
              <a:spcBef>
                <a:spcPts val="95"/>
              </a:spcBef>
              <a:buClr>
                <a:srgbClr val="00CCCC"/>
              </a:buClr>
              <a:buSzPct val="75000"/>
              <a:buFont typeface="Wingdings"/>
              <a:buChar char=""/>
              <a:tabLst>
                <a:tab pos="355600" algn="l"/>
              </a:tabLst>
            </a:pPr>
            <a:r>
              <a:rPr sz="2800" spc="-5" dirty="0">
                <a:latin typeface="Times New Roman"/>
                <a:cs typeface="Times New Roman"/>
              </a:rPr>
              <a:t>Sizing</a:t>
            </a:r>
            <a:endParaRPr sz="2800" dirty="0">
              <a:latin typeface="Times New Roman"/>
              <a:cs typeface="Times New Roman"/>
            </a:endParaRPr>
          </a:p>
        </p:txBody>
      </p:sp>
      <p:sp>
        <p:nvSpPr>
          <p:cNvPr id="8" name="object 8"/>
          <p:cNvSpPr txBox="1"/>
          <p:nvPr/>
        </p:nvSpPr>
        <p:spPr>
          <a:xfrm>
            <a:off x="4499610" y="3131897"/>
            <a:ext cx="2876550" cy="391795"/>
          </a:xfrm>
          <a:prstGeom prst="rect">
            <a:avLst/>
          </a:prstGeom>
        </p:spPr>
        <p:txBody>
          <a:bodyPr vert="horz" wrap="square" lIns="0" tIns="12700" rIns="0" bIns="0" rtlCol="0">
            <a:spAutoFit/>
          </a:bodyPr>
          <a:lstStyle/>
          <a:p>
            <a:pPr marL="12700">
              <a:spcBef>
                <a:spcPts val="100"/>
              </a:spcBef>
            </a:pPr>
            <a:r>
              <a:rPr sz="2400" i="1" spc="-5" dirty="0">
                <a:latin typeface="Times New Roman"/>
                <a:cs typeface="Times New Roman"/>
              </a:rPr>
              <a:t>(Array </a:t>
            </a:r>
            <a:r>
              <a:rPr sz="2400" i="1" dirty="0">
                <a:latin typeface="Times New Roman"/>
                <a:cs typeface="Times New Roman"/>
              </a:rPr>
              <a:t>Rated</a:t>
            </a:r>
            <a:r>
              <a:rPr sz="2400" i="1" spc="-70" dirty="0">
                <a:latin typeface="Times New Roman"/>
                <a:cs typeface="Times New Roman"/>
              </a:rPr>
              <a:t> </a:t>
            </a:r>
            <a:r>
              <a:rPr sz="2400" i="1" spc="-10" dirty="0">
                <a:latin typeface="Times New Roman"/>
                <a:cs typeface="Times New Roman"/>
              </a:rPr>
              <a:t>Currents)</a:t>
            </a:r>
            <a:endParaRPr sz="2400" dirty="0">
              <a:latin typeface="Times New Roman"/>
              <a:cs typeface="Times New Roman"/>
            </a:endParaRPr>
          </a:p>
        </p:txBody>
      </p:sp>
      <p:sp>
        <p:nvSpPr>
          <p:cNvPr id="9" name="object 9"/>
          <p:cNvSpPr txBox="1"/>
          <p:nvPr/>
        </p:nvSpPr>
        <p:spPr>
          <a:xfrm>
            <a:off x="2670454" y="3551682"/>
            <a:ext cx="4297680" cy="452120"/>
          </a:xfrm>
          <a:prstGeom prst="rect">
            <a:avLst/>
          </a:prstGeom>
        </p:spPr>
        <p:txBody>
          <a:bodyPr vert="horz" wrap="square" lIns="0" tIns="12065" rIns="0" bIns="0" rtlCol="0">
            <a:spAutoFit/>
          </a:bodyPr>
          <a:lstStyle/>
          <a:p>
            <a:pPr marL="354965" indent="-342900">
              <a:spcBef>
                <a:spcPts val="95"/>
              </a:spcBef>
              <a:buClr>
                <a:srgbClr val="00CCCC"/>
              </a:buClr>
              <a:buSzPct val="75000"/>
              <a:buFont typeface="Wingdings"/>
              <a:buChar char=""/>
              <a:tabLst>
                <a:tab pos="355600" algn="l"/>
              </a:tabLst>
            </a:pPr>
            <a:r>
              <a:rPr sz="2800" spc="-25" dirty="0">
                <a:latin typeface="Times New Roman"/>
                <a:cs typeface="Times New Roman"/>
              </a:rPr>
              <a:t>Temperature</a:t>
            </a:r>
            <a:r>
              <a:rPr sz="2800" spc="-15" dirty="0">
                <a:latin typeface="Times New Roman"/>
                <a:cs typeface="Times New Roman"/>
              </a:rPr>
              <a:t> </a:t>
            </a:r>
            <a:r>
              <a:rPr sz="2800" spc="-5" dirty="0">
                <a:latin typeface="Times New Roman"/>
                <a:cs typeface="Times New Roman"/>
              </a:rPr>
              <a:t>Compensation</a:t>
            </a:r>
            <a:endParaRPr sz="2800" dirty="0">
              <a:latin typeface="Times New Roman"/>
              <a:cs typeface="Times New Roman"/>
            </a:endParaRPr>
          </a:p>
        </p:txBody>
      </p:sp>
      <p:sp>
        <p:nvSpPr>
          <p:cNvPr id="12" name="object 12"/>
          <p:cNvSpPr txBox="1"/>
          <p:nvPr/>
        </p:nvSpPr>
        <p:spPr>
          <a:xfrm>
            <a:off x="2670455" y="4826000"/>
            <a:ext cx="3867785" cy="452120"/>
          </a:xfrm>
          <a:prstGeom prst="rect">
            <a:avLst/>
          </a:prstGeom>
        </p:spPr>
        <p:txBody>
          <a:bodyPr vert="horz" wrap="square" lIns="0" tIns="12065" rIns="0" bIns="0" rtlCol="0">
            <a:spAutoFit/>
          </a:bodyPr>
          <a:lstStyle/>
          <a:p>
            <a:pPr marL="354965" indent="-342900">
              <a:spcBef>
                <a:spcPts val="95"/>
              </a:spcBef>
              <a:buClr>
                <a:srgbClr val="00CCCC"/>
              </a:buClr>
              <a:buSzPct val="75000"/>
              <a:buFont typeface="Wingdings"/>
              <a:buChar char=""/>
              <a:tabLst>
                <a:tab pos="355600" algn="l"/>
              </a:tabLst>
            </a:pPr>
            <a:r>
              <a:rPr sz="2800" spc="-5" dirty="0">
                <a:latin typeface="Times New Roman"/>
                <a:cs typeface="Times New Roman"/>
              </a:rPr>
              <a:t>Low </a:t>
            </a:r>
            <a:r>
              <a:rPr sz="2800" spc="-55" dirty="0">
                <a:latin typeface="Times New Roman"/>
                <a:cs typeface="Times New Roman"/>
              </a:rPr>
              <a:t>Voltage</a:t>
            </a:r>
            <a:r>
              <a:rPr sz="2800" spc="-95" dirty="0">
                <a:latin typeface="Times New Roman"/>
                <a:cs typeface="Times New Roman"/>
              </a:rPr>
              <a:t> </a:t>
            </a:r>
            <a:r>
              <a:rPr sz="2800" spc="-5" dirty="0">
                <a:latin typeface="Times New Roman"/>
                <a:cs typeface="Times New Roman"/>
              </a:rPr>
              <a:t>Disconnect</a:t>
            </a:r>
            <a:endParaRPr sz="2800" dirty="0">
              <a:latin typeface="Times New Roman"/>
              <a:cs typeface="Times New Roman"/>
            </a:endParaRPr>
          </a:p>
        </p:txBody>
      </p:sp>
      <p:sp>
        <p:nvSpPr>
          <p:cNvPr id="15" name="object 15"/>
          <p:cNvSpPr/>
          <p:nvPr/>
        </p:nvSpPr>
        <p:spPr>
          <a:xfrm>
            <a:off x="8458200" y="76200"/>
            <a:ext cx="2133600" cy="166420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641321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213254" y="1085583"/>
            <a:ext cx="2637790" cy="697230"/>
          </a:xfrm>
          <a:prstGeom prst="rect">
            <a:avLst/>
          </a:prstGeom>
        </p:spPr>
        <p:txBody>
          <a:bodyPr vert="horz" wrap="square" lIns="0" tIns="13335" rIns="0" bIns="0" rtlCol="0" anchor="t">
            <a:spAutoFit/>
          </a:bodyPr>
          <a:lstStyle/>
          <a:p>
            <a:pPr marL="12700">
              <a:spcBef>
                <a:spcPts val="105"/>
              </a:spcBef>
            </a:pPr>
            <a:r>
              <a:rPr sz="4400" i="1" dirty="0">
                <a:solidFill>
                  <a:schemeClr val="tx1"/>
                </a:solidFill>
                <a:latin typeface="Times New Roman"/>
                <a:cs typeface="Times New Roman"/>
              </a:rPr>
              <a:t>Advantages</a:t>
            </a:r>
            <a:endParaRPr sz="4400" dirty="0">
              <a:solidFill>
                <a:schemeClr val="tx1"/>
              </a:solidFill>
              <a:latin typeface="Times New Roman"/>
              <a:cs typeface="Times New Roman"/>
            </a:endParaRPr>
          </a:p>
        </p:txBody>
      </p:sp>
      <p:sp>
        <p:nvSpPr>
          <p:cNvPr id="5" name="object 5"/>
          <p:cNvSpPr txBox="1"/>
          <p:nvPr/>
        </p:nvSpPr>
        <p:spPr>
          <a:xfrm>
            <a:off x="2213254" y="2056866"/>
            <a:ext cx="3496310" cy="3578544"/>
          </a:xfrm>
          <a:prstGeom prst="rect">
            <a:avLst/>
          </a:prstGeom>
        </p:spPr>
        <p:txBody>
          <a:bodyPr vert="horz" wrap="square" lIns="0" tIns="109855" rIns="0" bIns="0" rtlCol="0">
            <a:spAutoFit/>
          </a:bodyPr>
          <a:lstStyle/>
          <a:p>
            <a:pPr marL="355600" indent="-342900">
              <a:spcBef>
                <a:spcPts val="865"/>
              </a:spcBef>
              <a:buClr>
                <a:srgbClr val="00CCCC"/>
              </a:buClr>
              <a:buSzPct val="75000"/>
              <a:buFont typeface="Wingdings"/>
              <a:buChar char=""/>
              <a:tabLst>
                <a:tab pos="355600" algn="l"/>
              </a:tabLst>
            </a:pPr>
            <a:r>
              <a:rPr sz="3200" dirty="0">
                <a:latin typeface="Times New Roman"/>
                <a:cs typeface="Times New Roman"/>
              </a:rPr>
              <a:t>Reliable</a:t>
            </a:r>
          </a:p>
          <a:p>
            <a:pPr marL="355600" indent="-342900">
              <a:spcBef>
                <a:spcPts val="770"/>
              </a:spcBef>
              <a:buClr>
                <a:srgbClr val="00CCCC"/>
              </a:buClr>
              <a:buSzPct val="75000"/>
              <a:buFont typeface="Wingdings"/>
              <a:buChar char=""/>
              <a:tabLst>
                <a:tab pos="355600" algn="l"/>
              </a:tabLst>
            </a:pPr>
            <a:r>
              <a:rPr sz="3200" dirty="0">
                <a:latin typeface="Times New Roman"/>
                <a:cs typeface="Times New Roman"/>
              </a:rPr>
              <a:t>No</a:t>
            </a:r>
            <a:r>
              <a:rPr sz="3200" spc="-10" dirty="0">
                <a:latin typeface="Times New Roman"/>
                <a:cs typeface="Times New Roman"/>
              </a:rPr>
              <a:t> </a:t>
            </a:r>
            <a:r>
              <a:rPr sz="3200" dirty="0">
                <a:latin typeface="Times New Roman"/>
                <a:cs typeface="Times New Roman"/>
              </a:rPr>
              <a:t>Fuels</a:t>
            </a:r>
          </a:p>
          <a:p>
            <a:pPr marL="355600" indent="-342900">
              <a:spcBef>
                <a:spcPts val="770"/>
              </a:spcBef>
              <a:buClr>
                <a:srgbClr val="00CCCC"/>
              </a:buClr>
              <a:buSzPct val="75000"/>
              <a:buFont typeface="Wingdings"/>
              <a:buChar char=""/>
              <a:tabLst>
                <a:tab pos="355600" algn="l"/>
              </a:tabLst>
            </a:pPr>
            <a:r>
              <a:rPr sz="3200" dirty="0">
                <a:latin typeface="Times New Roman"/>
                <a:cs typeface="Times New Roman"/>
              </a:rPr>
              <a:t>Low</a:t>
            </a:r>
            <a:r>
              <a:rPr sz="3200" spc="-40" dirty="0">
                <a:latin typeface="Times New Roman"/>
                <a:cs typeface="Times New Roman"/>
              </a:rPr>
              <a:t> </a:t>
            </a:r>
            <a:r>
              <a:rPr sz="3200" dirty="0">
                <a:latin typeface="Times New Roman"/>
                <a:cs typeface="Times New Roman"/>
              </a:rPr>
              <a:t>Maintenance</a:t>
            </a:r>
          </a:p>
          <a:p>
            <a:pPr marL="355600" indent="-342900">
              <a:spcBef>
                <a:spcPts val="770"/>
              </a:spcBef>
              <a:buClr>
                <a:srgbClr val="00CCCC"/>
              </a:buClr>
              <a:buSzPct val="75000"/>
              <a:buFont typeface="Wingdings"/>
              <a:buChar char=""/>
              <a:tabLst>
                <a:tab pos="355600" algn="l"/>
              </a:tabLst>
            </a:pPr>
            <a:r>
              <a:rPr sz="3200" dirty="0">
                <a:latin typeface="Times New Roman"/>
                <a:cs typeface="Times New Roman"/>
              </a:rPr>
              <a:t>Long-term</a:t>
            </a:r>
            <a:r>
              <a:rPr sz="3200" spc="-95" dirty="0">
                <a:latin typeface="Times New Roman"/>
                <a:cs typeface="Times New Roman"/>
              </a:rPr>
              <a:t> </a:t>
            </a:r>
            <a:r>
              <a:rPr sz="3200" dirty="0">
                <a:latin typeface="Times New Roman"/>
                <a:cs typeface="Times New Roman"/>
              </a:rPr>
              <a:t>Savings</a:t>
            </a:r>
          </a:p>
          <a:p>
            <a:pPr marL="355600" indent="-342900">
              <a:spcBef>
                <a:spcPts val="765"/>
              </a:spcBef>
              <a:buClr>
                <a:srgbClr val="00CCCC"/>
              </a:buClr>
              <a:buSzPct val="75000"/>
              <a:buFont typeface="Wingdings"/>
              <a:buChar char=""/>
              <a:tabLst>
                <a:tab pos="355600" algn="l"/>
              </a:tabLst>
            </a:pPr>
            <a:r>
              <a:rPr sz="3200" dirty="0">
                <a:latin typeface="Times New Roman"/>
                <a:cs typeface="Times New Roman"/>
              </a:rPr>
              <a:t>No</a:t>
            </a:r>
            <a:r>
              <a:rPr sz="3200" spc="-10" dirty="0">
                <a:latin typeface="Times New Roman"/>
                <a:cs typeface="Times New Roman"/>
              </a:rPr>
              <a:t> </a:t>
            </a:r>
            <a:r>
              <a:rPr sz="3200" dirty="0">
                <a:latin typeface="Times New Roman"/>
                <a:cs typeface="Times New Roman"/>
              </a:rPr>
              <a:t>Pollution</a:t>
            </a:r>
          </a:p>
          <a:p>
            <a:pPr marL="355600" indent="-342900">
              <a:spcBef>
                <a:spcPts val="770"/>
              </a:spcBef>
              <a:buClr>
                <a:srgbClr val="00CCCC"/>
              </a:buClr>
              <a:buSzPct val="75000"/>
              <a:buFont typeface="Wingdings"/>
              <a:buChar char=""/>
              <a:tabLst>
                <a:tab pos="355600" algn="l"/>
              </a:tabLst>
            </a:pPr>
            <a:r>
              <a:rPr sz="3200" dirty="0">
                <a:latin typeface="Times New Roman"/>
                <a:cs typeface="Times New Roman"/>
              </a:rPr>
              <a:t>No</a:t>
            </a:r>
            <a:r>
              <a:rPr sz="3200" spc="-10" dirty="0">
                <a:latin typeface="Times New Roman"/>
                <a:cs typeface="Times New Roman"/>
              </a:rPr>
              <a:t> </a:t>
            </a:r>
            <a:r>
              <a:rPr sz="3200" dirty="0">
                <a:latin typeface="Times New Roman"/>
                <a:cs typeface="Times New Roman"/>
              </a:rPr>
              <a:t>Noise</a:t>
            </a:r>
          </a:p>
        </p:txBody>
      </p:sp>
      <p:sp>
        <p:nvSpPr>
          <p:cNvPr id="6" name="object 6"/>
          <p:cNvSpPr/>
          <p:nvPr/>
        </p:nvSpPr>
        <p:spPr>
          <a:xfrm>
            <a:off x="7926978" y="100312"/>
            <a:ext cx="2509172" cy="225866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8157209" y="706881"/>
            <a:ext cx="736600" cy="452120"/>
          </a:xfrm>
          <a:prstGeom prst="rect">
            <a:avLst/>
          </a:prstGeom>
        </p:spPr>
        <p:txBody>
          <a:bodyPr vert="horz" wrap="square" lIns="0" tIns="12065" rIns="0" bIns="0" rtlCol="0">
            <a:spAutoFit/>
          </a:bodyPr>
          <a:lstStyle/>
          <a:p>
            <a:pPr marL="12700">
              <a:spcBef>
                <a:spcPts val="95"/>
              </a:spcBef>
            </a:pPr>
            <a:r>
              <a:rPr sz="2800" b="1" spc="-5" dirty="0">
                <a:solidFill>
                  <a:srgbClr val="3A387D"/>
                </a:solidFill>
                <a:latin typeface="Times New Roman"/>
                <a:cs typeface="Times New Roman"/>
              </a:rPr>
              <a:t>$ $</a:t>
            </a:r>
            <a:r>
              <a:rPr sz="2800" b="1" spc="-85" dirty="0">
                <a:solidFill>
                  <a:srgbClr val="3A387D"/>
                </a:solidFill>
                <a:latin typeface="Times New Roman"/>
                <a:cs typeface="Times New Roman"/>
              </a:rPr>
              <a:t> </a:t>
            </a:r>
            <a:r>
              <a:rPr sz="2800" b="1" spc="-5" dirty="0">
                <a:solidFill>
                  <a:srgbClr val="3A387D"/>
                </a:solidFill>
                <a:latin typeface="Times New Roman"/>
                <a:cs typeface="Times New Roman"/>
              </a:rPr>
              <a:t>$</a:t>
            </a:r>
            <a:endParaRPr sz="2800">
              <a:latin typeface="Times New Roman"/>
              <a:cs typeface="Times New Roman"/>
            </a:endParaRPr>
          </a:p>
        </p:txBody>
      </p:sp>
      <p:grpSp>
        <p:nvGrpSpPr>
          <p:cNvPr id="8" name="object 8"/>
          <p:cNvGrpSpPr/>
          <p:nvPr/>
        </p:nvGrpSpPr>
        <p:grpSpPr>
          <a:xfrm>
            <a:off x="5791200" y="2819398"/>
            <a:ext cx="4876800" cy="4038600"/>
            <a:chOff x="4267200" y="2819398"/>
            <a:chExt cx="4876800" cy="4038600"/>
          </a:xfrm>
        </p:grpSpPr>
        <p:sp>
          <p:nvSpPr>
            <p:cNvPr id="9" name="object 9"/>
            <p:cNvSpPr/>
            <p:nvPr/>
          </p:nvSpPr>
          <p:spPr>
            <a:xfrm>
              <a:off x="4343400" y="2895598"/>
              <a:ext cx="4724400" cy="388620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305300" y="2857498"/>
              <a:ext cx="4800600" cy="3962400"/>
            </a:xfrm>
            <a:custGeom>
              <a:avLst/>
              <a:gdLst/>
              <a:ahLst/>
              <a:cxnLst/>
              <a:rect l="l" t="t" r="r" b="b"/>
              <a:pathLst>
                <a:path w="4800600" h="3962400">
                  <a:moveTo>
                    <a:pt x="0" y="3962400"/>
                  </a:moveTo>
                  <a:lnTo>
                    <a:pt x="4800600" y="3962400"/>
                  </a:lnTo>
                  <a:lnTo>
                    <a:pt x="4800600" y="0"/>
                  </a:lnTo>
                  <a:lnTo>
                    <a:pt x="0" y="0"/>
                  </a:lnTo>
                  <a:lnTo>
                    <a:pt x="0" y="3962400"/>
                  </a:lnTo>
                  <a:close/>
                </a:path>
              </a:pathLst>
            </a:custGeom>
            <a:ln w="76200">
              <a:solidFill>
                <a:srgbClr val="FFFF00"/>
              </a:solidFill>
            </a:ln>
          </p:spPr>
          <p:txBody>
            <a:bodyPr wrap="square" lIns="0" tIns="0" rIns="0" bIns="0" rtlCol="0"/>
            <a:lstStyle/>
            <a:p>
              <a:endParaRPr/>
            </a:p>
          </p:txBody>
        </p:sp>
        <p:sp>
          <p:nvSpPr>
            <p:cNvPr id="11" name="object 11"/>
            <p:cNvSpPr/>
            <p:nvPr/>
          </p:nvSpPr>
          <p:spPr>
            <a:xfrm>
              <a:off x="4343400" y="4762499"/>
              <a:ext cx="4724400" cy="152400"/>
            </a:xfrm>
            <a:custGeom>
              <a:avLst/>
              <a:gdLst/>
              <a:ahLst/>
              <a:cxnLst/>
              <a:rect l="l" t="t" r="r" b="b"/>
              <a:pathLst>
                <a:path w="4724400" h="152400">
                  <a:moveTo>
                    <a:pt x="4724400" y="0"/>
                  </a:moveTo>
                  <a:lnTo>
                    <a:pt x="0" y="0"/>
                  </a:lnTo>
                  <a:lnTo>
                    <a:pt x="0" y="76200"/>
                  </a:lnTo>
                  <a:lnTo>
                    <a:pt x="0" y="152400"/>
                  </a:lnTo>
                  <a:lnTo>
                    <a:pt x="4724400" y="152400"/>
                  </a:lnTo>
                  <a:lnTo>
                    <a:pt x="4724400" y="76200"/>
                  </a:lnTo>
                  <a:lnTo>
                    <a:pt x="4724400" y="0"/>
                  </a:lnTo>
                  <a:close/>
                </a:path>
              </a:pathLst>
            </a:custGeom>
            <a:solidFill>
              <a:srgbClr val="FFFF00"/>
            </a:solidFill>
          </p:spPr>
          <p:txBody>
            <a:bodyPr wrap="square" lIns="0" tIns="0" rIns="0" bIns="0" rtlCol="0"/>
            <a:lstStyle/>
            <a:p>
              <a:endParaRPr/>
            </a:p>
          </p:txBody>
        </p:sp>
        <p:sp>
          <p:nvSpPr>
            <p:cNvPr id="12" name="object 12"/>
            <p:cNvSpPr/>
            <p:nvPr/>
          </p:nvSpPr>
          <p:spPr>
            <a:xfrm>
              <a:off x="4343400" y="2895599"/>
              <a:ext cx="4724400" cy="3886200"/>
            </a:xfrm>
            <a:custGeom>
              <a:avLst/>
              <a:gdLst/>
              <a:ahLst/>
              <a:cxnLst/>
              <a:rect l="l" t="t" r="r" b="b"/>
              <a:pathLst>
                <a:path w="4724400" h="3886200">
                  <a:moveTo>
                    <a:pt x="0" y="3886198"/>
                  </a:moveTo>
                  <a:lnTo>
                    <a:pt x="4724400" y="3886200"/>
                  </a:lnTo>
                </a:path>
                <a:path w="4724400" h="3886200">
                  <a:moveTo>
                    <a:pt x="0" y="0"/>
                  </a:moveTo>
                  <a:lnTo>
                    <a:pt x="4724400" y="0"/>
                  </a:lnTo>
                </a:path>
              </a:pathLst>
            </a:custGeom>
            <a:ln w="76200">
              <a:solidFill>
                <a:srgbClr val="FFFF00"/>
              </a:solidFill>
            </a:ln>
          </p:spPr>
          <p:txBody>
            <a:bodyPr wrap="square" lIns="0" tIns="0" rIns="0" bIns="0" rtlCol="0"/>
            <a:lstStyle/>
            <a:p>
              <a:endParaRPr/>
            </a:p>
          </p:txBody>
        </p:sp>
        <p:sp>
          <p:nvSpPr>
            <p:cNvPr id="13" name="object 13"/>
            <p:cNvSpPr/>
            <p:nvPr/>
          </p:nvSpPr>
          <p:spPr>
            <a:xfrm>
              <a:off x="4343400" y="2895599"/>
              <a:ext cx="4724400" cy="3886200"/>
            </a:xfrm>
            <a:custGeom>
              <a:avLst/>
              <a:gdLst/>
              <a:ahLst/>
              <a:cxnLst/>
              <a:rect l="l" t="t" r="r" b="b"/>
              <a:pathLst>
                <a:path w="4724400" h="3886200">
                  <a:moveTo>
                    <a:pt x="0" y="0"/>
                  </a:moveTo>
                  <a:lnTo>
                    <a:pt x="0" y="3886198"/>
                  </a:lnTo>
                </a:path>
                <a:path w="4724400" h="3886200">
                  <a:moveTo>
                    <a:pt x="4724400" y="0"/>
                  </a:moveTo>
                  <a:lnTo>
                    <a:pt x="4724400" y="3886198"/>
                  </a:lnTo>
                </a:path>
              </a:pathLst>
            </a:custGeom>
            <a:ln w="76200">
              <a:solidFill>
                <a:srgbClr val="FFFF00"/>
              </a:solidFill>
            </a:ln>
          </p:spPr>
          <p:txBody>
            <a:bodyPr wrap="square" lIns="0" tIns="0" rIns="0" bIns="0" rtlCol="0"/>
            <a:lstStyle/>
            <a:p>
              <a:endParaRPr/>
            </a:p>
          </p:txBody>
        </p:sp>
      </p:grpSp>
    </p:spTree>
    <p:extLst>
      <p:ext uri="{BB962C8B-B14F-4D97-AF65-F5344CB8AC3E}">
        <p14:creationId xmlns:p14="http://schemas.microsoft.com/office/powerpoint/2010/main" val="30801931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441831" y="888365"/>
            <a:ext cx="3351529" cy="696595"/>
          </a:xfrm>
          <a:prstGeom prst="rect">
            <a:avLst/>
          </a:prstGeom>
        </p:spPr>
        <p:txBody>
          <a:bodyPr vert="horz" wrap="square" lIns="0" tIns="13335" rIns="0" bIns="0" rtlCol="0" anchor="t">
            <a:spAutoFit/>
          </a:bodyPr>
          <a:lstStyle/>
          <a:p>
            <a:pPr marL="12700">
              <a:spcBef>
                <a:spcPts val="105"/>
              </a:spcBef>
            </a:pPr>
            <a:r>
              <a:rPr sz="4400" i="1" dirty="0">
                <a:solidFill>
                  <a:schemeClr val="tx1"/>
                </a:solidFill>
                <a:latin typeface="Times New Roman"/>
                <a:cs typeface="Times New Roman"/>
              </a:rPr>
              <a:t>Disa</a:t>
            </a:r>
            <a:r>
              <a:rPr sz="4400" i="1" spc="5" dirty="0">
                <a:solidFill>
                  <a:schemeClr val="tx1"/>
                </a:solidFill>
                <a:latin typeface="Times New Roman"/>
                <a:cs typeface="Times New Roman"/>
              </a:rPr>
              <a:t>d</a:t>
            </a:r>
            <a:r>
              <a:rPr sz="4400" i="1" dirty="0">
                <a:solidFill>
                  <a:schemeClr val="tx1"/>
                </a:solidFill>
                <a:latin typeface="Times New Roman"/>
                <a:cs typeface="Times New Roman"/>
              </a:rPr>
              <a:t>vantages</a:t>
            </a:r>
            <a:endParaRPr sz="4400" dirty="0">
              <a:solidFill>
                <a:schemeClr val="tx1"/>
              </a:solidFill>
              <a:latin typeface="Times New Roman"/>
              <a:cs typeface="Times New Roman"/>
            </a:endParaRPr>
          </a:p>
        </p:txBody>
      </p:sp>
      <p:sp>
        <p:nvSpPr>
          <p:cNvPr id="5" name="object 5"/>
          <p:cNvSpPr txBox="1"/>
          <p:nvPr/>
        </p:nvSpPr>
        <p:spPr>
          <a:xfrm>
            <a:off x="2289455" y="1904466"/>
            <a:ext cx="5291455" cy="2834750"/>
          </a:xfrm>
          <a:prstGeom prst="rect">
            <a:avLst/>
          </a:prstGeom>
        </p:spPr>
        <p:txBody>
          <a:bodyPr vert="horz" wrap="square" lIns="0" tIns="109855" rIns="0" bIns="0" rtlCol="0">
            <a:spAutoFit/>
          </a:bodyPr>
          <a:lstStyle/>
          <a:p>
            <a:pPr marL="355600" indent="-342900">
              <a:spcBef>
                <a:spcPts val="865"/>
              </a:spcBef>
              <a:buClr>
                <a:srgbClr val="00CCCC"/>
              </a:buClr>
              <a:buSzPct val="75000"/>
              <a:buFont typeface="Wingdings"/>
              <a:buChar char=""/>
              <a:tabLst>
                <a:tab pos="355600" algn="l"/>
              </a:tabLst>
            </a:pPr>
            <a:r>
              <a:rPr sz="3200" dirty="0">
                <a:latin typeface="Times New Roman"/>
                <a:cs typeface="Times New Roman"/>
              </a:rPr>
              <a:t>High Initial</a:t>
            </a:r>
            <a:r>
              <a:rPr sz="3200" spc="-45" dirty="0">
                <a:latin typeface="Times New Roman"/>
                <a:cs typeface="Times New Roman"/>
              </a:rPr>
              <a:t> </a:t>
            </a:r>
            <a:r>
              <a:rPr sz="3200" dirty="0">
                <a:latin typeface="Times New Roman"/>
                <a:cs typeface="Times New Roman"/>
              </a:rPr>
              <a:t>Cost</a:t>
            </a:r>
          </a:p>
          <a:p>
            <a:pPr marL="355600" indent="-342900">
              <a:spcBef>
                <a:spcPts val="770"/>
              </a:spcBef>
              <a:buClr>
                <a:srgbClr val="00CCCC"/>
              </a:buClr>
              <a:buSzPct val="75000"/>
              <a:buFont typeface="Wingdings"/>
              <a:buChar char=""/>
              <a:tabLst>
                <a:tab pos="355600" algn="l"/>
              </a:tabLst>
            </a:pPr>
            <a:r>
              <a:rPr sz="3200" dirty="0">
                <a:latin typeface="Times New Roman"/>
                <a:cs typeface="Times New Roman"/>
              </a:rPr>
              <a:t>Specialized</a:t>
            </a:r>
            <a:r>
              <a:rPr sz="3200" spc="-30" dirty="0">
                <a:latin typeface="Times New Roman"/>
                <a:cs typeface="Times New Roman"/>
              </a:rPr>
              <a:t> </a:t>
            </a:r>
            <a:r>
              <a:rPr sz="3200" dirty="0">
                <a:latin typeface="Times New Roman"/>
                <a:cs typeface="Times New Roman"/>
              </a:rPr>
              <a:t>Maintenance</a:t>
            </a:r>
          </a:p>
          <a:p>
            <a:pPr marL="469900">
              <a:spcBef>
                <a:spcPts val="680"/>
              </a:spcBef>
            </a:pPr>
            <a:r>
              <a:rPr sz="2100" spc="1885" dirty="0">
                <a:latin typeface="Wingdings"/>
                <a:cs typeface="Wingdings"/>
              </a:rPr>
              <a:t></a:t>
            </a:r>
            <a:r>
              <a:rPr sz="2100" spc="265" dirty="0">
                <a:latin typeface="Times New Roman"/>
                <a:cs typeface="Times New Roman"/>
              </a:rPr>
              <a:t> </a:t>
            </a:r>
            <a:r>
              <a:rPr sz="2800" spc="-5" dirty="0">
                <a:latin typeface="Times New Roman"/>
                <a:cs typeface="Times New Roman"/>
              </a:rPr>
              <a:t>Batteries</a:t>
            </a:r>
            <a:endParaRPr sz="2800" dirty="0">
              <a:latin typeface="Times New Roman"/>
              <a:cs typeface="Times New Roman"/>
            </a:endParaRPr>
          </a:p>
          <a:p>
            <a:pPr marL="469900">
              <a:spcBef>
                <a:spcPts val="670"/>
              </a:spcBef>
            </a:pPr>
            <a:r>
              <a:rPr sz="2100" spc="1885" dirty="0">
                <a:latin typeface="Wingdings"/>
                <a:cs typeface="Wingdings"/>
              </a:rPr>
              <a:t></a:t>
            </a:r>
            <a:r>
              <a:rPr sz="2100" spc="229" dirty="0">
                <a:latin typeface="Times New Roman"/>
                <a:cs typeface="Times New Roman"/>
              </a:rPr>
              <a:t> </a:t>
            </a:r>
            <a:r>
              <a:rPr sz="2800" spc="-5" dirty="0">
                <a:latin typeface="Times New Roman"/>
                <a:cs typeface="Times New Roman"/>
              </a:rPr>
              <a:t>Power </a:t>
            </a:r>
            <a:r>
              <a:rPr sz="2800" dirty="0">
                <a:latin typeface="Times New Roman"/>
                <a:cs typeface="Times New Roman"/>
              </a:rPr>
              <a:t>Conditioning </a:t>
            </a:r>
            <a:r>
              <a:rPr sz="2800" spc="-280" dirty="0">
                <a:latin typeface="Times New Roman"/>
                <a:cs typeface="Times New Roman"/>
              </a:rPr>
              <a:t>Equipment</a:t>
            </a:r>
            <a:endParaRPr sz="2800" dirty="0">
              <a:latin typeface="Times New Roman"/>
              <a:cs typeface="Times New Roman"/>
            </a:endParaRPr>
          </a:p>
          <a:p>
            <a:pPr marL="355600" indent="-342900">
              <a:spcBef>
                <a:spcPts val="765"/>
              </a:spcBef>
              <a:buClr>
                <a:srgbClr val="00CCCC"/>
              </a:buClr>
              <a:buSzPct val="75000"/>
              <a:buFont typeface="Wingdings"/>
              <a:buChar char=""/>
              <a:tabLst>
                <a:tab pos="355600" algn="l"/>
              </a:tabLst>
            </a:pPr>
            <a:r>
              <a:rPr sz="3200" spc="-10" dirty="0">
                <a:latin typeface="Times New Roman"/>
                <a:cs typeface="Times New Roman"/>
              </a:rPr>
              <a:t>Large</a:t>
            </a:r>
            <a:r>
              <a:rPr sz="3200" spc="-20" dirty="0">
                <a:latin typeface="Times New Roman"/>
                <a:cs typeface="Times New Roman"/>
              </a:rPr>
              <a:t> </a:t>
            </a:r>
            <a:r>
              <a:rPr sz="3200" dirty="0">
                <a:latin typeface="Times New Roman"/>
                <a:cs typeface="Times New Roman"/>
              </a:rPr>
              <a:t>Space</a:t>
            </a:r>
          </a:p>
        </p:txBody>
      </p:sp>
      <p:sp>
        <p:nvSpPr>
          <p:cNvPr id="6" name="object 6"/>
          <p:cNvSpPr/>
          <p:nvPr/>
        </p:nvSpPr>
        <p:spPr>
          <a:xfrm>
            <a:off x="7842503" y="117208"/>
            <a:ext cx="2831592" cy="3462013"/>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10135870" y="1502410"/>
            <a:ext cx="153035" cy="330835"/>
          </a:xfrm>
          <a:prstGeom prst="rect">
            <a:avLst/>
          </a:prstGeom>
        </p:spPr>
        <p:txBody>
          <a:bodyPr vert="horz" wrap="square" lIns="0" tIns="13335" rIns="0" bIns="0" rtlCol="0">
            <a:spAutoFit/>
          </a:bodyPr>
          <a:lstStyle/>
          <a:p>
            <a:pPr marL="12700">
              <a:spcBef>
                <a:spcPts val="105"/>
              </a:spcBef>
            </a:pPr>
            <a:r>
              <a:rPr sz="2000" dirty="0">
                <a:solidFill>
                  <a:srgbClr val="FF3300"/>
                </a:solidFill>
                <a:latin typeface="Times New Roman"/>
                <a:cs typeface="Times New Roman"/>
              </a:rPr>
              <a:t>$</a:t>
            </a:r>
            <a:endParaRPr sz="2000">
              <a:latin typeface="Times New Roman"/>
              <a:cs typeface="Times New Roman"/>
            </a:endParaRPr>
          </a:p>
        </p:txBody>
      </p:sp>
      <p:sp>
        <p:nvSpPr>
          <p:cNvPr id="8" name="object 8"/>
          <p:cNvSpPr txBox="1"/>
          <p:nvPr/>
        </p:nvSpPr>
        <p:spPr>
          <a:xfrm>
            <a:off x="10364470" y="3026792"/>
            <a:ext cx="153035" cy="330835"/>
          </a:xfrm>
          <a:prstGeom prst="rect">
            <a:avLst/>
          </a:prstGeom>
        </p:spPr>
        <p:txBody>
          <a:bodyPr vert="horz" wrap="square" lIns="0" tIns="13335" rIns="0" bIns="0" rtlCol="0">
            <a:spAutoFit/>
          </a:bodyPr>
          <a:lstStyle/>
          <a:p>
            <a:pPr marL="12700">
              <a:spcBef>
                <a:spcPts val="105"/>
              </a:spcBef>
            </a:pPr>
            <a:r>
              <a:rPr sz="2000" dirty="0">
                <a:solidFill>
                  <a:srgbClr val="FF3300"/>
                </a:solidFill>
                <a:latin typeface="Times New Roman"/>
                <a:cs typeface="Times New Roman"/>
              </a:rPr>
              <a:t>$</a:t>
            </a:r>
            <a:endParaRPr sz="2000">
              <a:latin typeface="Times New Roman"/>
              <a:cs typeface="Times New Roman"/>
            </a:endParaRPr>
          </a:p>
        </p:txBody>
      </p:sp>
      <p:sp>
        <p:nvSpPr>
          <p:cNvPr id="9" name="object 9"/>
          <p:cNvSpPr txBox="1"/>
          <p:nvPr/>
        </p:nvSpPr>
        <p:spPr>
          <a:xfrm>
            <a:off x="8157210" y="1471931"/>
            <a:ext cx="153035" cy="330835"/>
          </a:xfrm>
          <a:prstGeom prst="rect">
            <a:avLst/>
          </a:prstGeom>
        </p:spPr>
        <p:txBody>
          <a:bodyPr vert="horz" wrap="square" lIns="0" tIns="13335" rIns="0" bIns="0" rtlCol="0">
            <a:spAutoFit/>
          </a:bodyPr>
          <a:lstStyle/>
          <a:p>
            <a:pPr marL="12700">
              <a:spcBef>
                <a:spcPts val="105"/>
              </a:spcBef>
            </a:pPr>
            <a:r>
              <a:rPr sz="2000" dirty="0">
                <a:solidFill>
                  <a:srgbClr val="FF3300"/>
                </a:solidFill>
                <a:latin typeface="Times New Roman"/>
                <a:cs typeface="Times New Roman"/>
              </a:rPr>
              <a:t>$</a:t>
            </a:r>
            <a:endParaRPr sz="2000">
              <a:latin typeface="Times New Roman"/>
              <a:cs typeface="Times New Roman"/>
            </a:endParaRPr>
          </a:p>
        </p:txBody>
      </p:sp>
      <p:sp>
        <p:nvSpPr>
          <p:cNvPr id="10" name="object 10"/>
          <p:cNvSpPr txBox="1"/>
          <p:nvPr/>
        </p:nvSpPr>
        <p:spPr>
          <a:xfrm>
            <a:off x="8233410" y="1914245"/>
            <a:ext cx="229235" cy="939800"/>
          </a:xfrm>
          <a:prstGeom prst="rect">
            <a:avLst/>
          </a:prstGeom>
        </p:spPr>
        <p:txBody>
          <a:bodyPr vert="horz" wrap="square" lIns="0" tIns="165100" rIns="0" bIns="0" rtlCol="0">
            <a:spAutoFit/>
          </a:bodyPr>
          <a:lstStyle/>
          <a:p>
            <a:pPr marL="12700">
              <a:spcBef>
                <a:spcPts val="1300"/>
              </a:spcBef>
            </a:pPr>
            <a:r>
              <a:rPr sz="2000" dirty="0">
                <a:solidFill>
                  <a:srgbClr val="FF3300"/>
                </a:solidFill>
                <a:latin typeface="Times New Roman"/>
                <a:cs typeface="Times New Roman"/>
              </a:rPr>
              <a:t>$</a:t>
            </a:r>
            <a:endParaRPr sz="2000">
              <a:latin typeface="Times New Roman"/>
              <a:cs typeface="Times New Roman"/>
            </a:endParaRPr>
          </a:p>
          <a:p>
            <a:pPr marL="88900">
              <a:spcBef>
                <a:spcPts val="1200"/>
              </a:spcBef>
            </a:pPr>
            <a:r>
              <a:rPr sz="2000" dirty="0">
                <a:solidFill>
                  <a:srgbClr val="FF3300"/>
                </a:solidFill>
                <a:latin typeface="Times New Roman"/>
                <a:cs typeface="Times New Roman"/>
              </a:rPr>
              <a:t>$</a:t>
            </a:r>
            <a:endParaRPr sz="2000">
              <a:latin typeface="Times New Roman"/>
              <a:cs typeface="Times New Roman"/>
            </a:endParaRPr>
          </a:p>
        </p:txBody>
      </p:sp>
      <p:sp>
        <p:nvSpPr>
          <p:cNvPr id="11" name="object 11"/>
          <p:cNvSpPr txBox="1"/>
          <p:nvPr/>
        </p:nvSpPr>
        <p:spPr>
          <a:xfrm>
            <a:off x="10062465" y="2447037"/>
            <a:ext cx="153035" cy="330835"/>
          </a:xfrm>
          <a:prstGeom prst="rect">
            <a:avLst/>
          </a:prstGeom>
        </p:spPr>
        <p:txBody>
          <a:bodyPr vert="horz" wrap="square" lIns="0" tIns="13335" rIns="0" bIns="0" rtlCol="0">
            <a:spAutoFit/>
          </a:bodyPr>
          <a:lstStyle/>
          <a:p>
            <a:pPr marL="12700">
              <a:spcBef>
                <a:spcPts val="105"/>
              </a:spcBef>
            </a:pPr>
            <a:r>
              <a:rPr sz="2000" dirty="0">
                <a:solidFill>
                  <a:srgbClr val="FF3300"/>
                </a:solidFill>
                <a:latin typeface="Times New Roman"/>
                <a:cs typeface="Times New Roman"/>
              </a:rPr>
              <a:t>$</a:t>
            </a:r>
            <a:endParaRPr sz="2000">
              <a:latin typeface="Times New Roman"/>
              <a:cs typeface="Times New Roman"/>
            </a:endParaRPr>
          </a:p>
        </p:txBody>
      </p:sp>
    </p:spTree>
    <p:extLst>
      <p:ext uri="{BB962C8B-B14F-4D97-AF65-F5344CB8AC3E}">
        <p14:creationId xmlns:p14="http://schemas.microsoft.com/office/powerpoint/2010/main" val="328850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68215" y="605789"/>
            <a:ext cx="3726179" cy="513715"/>
          </a:xfrm>
          <a:prstGeom prst="rect">
            <a:avLst/>
          </a:prstGeom>
        </p:spPr>
        <p:txBody>
          <a:bodyPr vert="horz" wrap="square" lIns="0" tIns="13335" rIns="0" bIns="0" rtlCol="0">
            <a:spAutoFit/>
          </a:bodyPr>
          <a:lstStyle/>
          <a:p>
            <a:pPr marL="12700">
              <a:lnSpc>
                <a:spcPct val="100000"/>
              </a:lnSpc>
              <a:spcBef>
                <a:spcPts val="105"/>
              </a:spcBef>
            </a:pPr>
            <a:r>
              <a:rPr sz="3200" b="1" u="heavy" spc="-5" dirty="0">
                <a:solidFill>
                  <a:srgbClr val="2C303B"/>
                </a:solidFill>
                <a:uFill>
                  <a:solidFill>
                    <a:srgbClr val="2C303B"/>
                  </a:solidFill>
                </a:uFill>
                <a:latin typeface="Times New Roman"/>
                <a:cs typeface="Times New Roman"/>
              </a:rPr>
              <a:t>SEMICONDUCTOR</a:t>
            </a:r>
            <a:endParaRPr sz="3200">
              <a:latin typeface="Times New Roman"/>
              <a:cs typeface="Times New Roman"/>
            </a:endParaRPr>
          </a:p>
        </p:txBody>
      </p:sp>
      <p:sp>
        <p:nvSpPr>
          <p:cNvPr id="3" name="object 3"/>
          <p:cNvSpPr txBox="1"/>
          <p:nvPr/>
        </p:nvSpPr>
        <p:spPr>
          <a:xfrm>
            <a:off x="1186383" y="1632665"/>
            <a:ext cx="9864725" cy="4014470"/>
          </a:xfrm>
          <a:prstGeom prst="rect">
            <a:avLst/>
          </a:prstGeom>
        </p:spPr>
        <p:txBody>
          <a:bodyPr vert="horz" wrap="square" lIns="0" tIns="196215" rIns="0" bIns="0" rtlCol="0">
            <a:spAutoFit/>
          </a:bodyPr>
          <a:lstStyle/>
          <a:p>
            <a:pPr marL="355600" indent="-343535">
              <a:lnSpc>
                <a:spcPct val="100000"/>
              </a:lnSpc>
              <a:spcBef>
                <a:spcPts val="1545"/>
              </a:spcBef>
              <a:buFont typeface="Arial"/>
              <a:buChar char="•"/>
              <a:tabLst>
                <a:tab pos="354965" algn="l"/>
                <a:tab pos="356235" algn="l"/>
              </a:tabLst>
            </a:pPr>
            <a:r>
              <a:rPr sz="2400" dirty="0">
                <a:solidFill>
                  <a:srgbClr val="2C303B"/>
                </a:solidFill>
                <a:latin typeface="Times New Roman"/>
                <a:cs typeface="Times New Roman"/>
              </a:rPr>
              <a:t>A</a:t>
            </a:r>
            <a:r>
              <a:rPr sz="2400" spc="180" dirty="0">
                <a:solidFill>
                  <a:srgbClr val="2C303B"/>
                </a:solidFill>
                <a:latin typeface="Times New Roman"/>
                <a:cs typeface="Times New Roman"/>
              </a:rPr>
              <a:t> </a:t>
            </a:r>
            <a:r>
              <a:rPr sz="2400" spc="-5" dirty="0">
                <a:solidFill>
                  <a:srgbClr val="2C303B"/>
                </a:solidFill>
                <a:latin typeface="Times New Roman"/>
                <a:cs typeface="Times New Roman"/>
              </a:rPr>
              <a:t>material</a:t>
            </a:r>
            <a:r>
              <a:rPr sz="2400" spc="300" dirty="0">
                <a:solidFill>
                  <a:srgbClr val="2C303B"/>
                </a:solidFill>
                <a:latin typeface="Times New Roman"/>
                <a:cs typeface="Times New Roman"/>
              </a:rPr>
              <a:t> </a:t>
            </a:r>
            <a:r>
              <a:rPr sz="2400" spc="-5" dirty="0">
                <a:solidFill>
                  <a:srgbClr val="2C303B"/>
                </a:solidFill>
                <a:latin typeface="Times New Roman"/>
                <a:cs typeface="Times New Roman"/>
              </a:rPr>
              <a:t>whose</a:t>
            </a:r>
            <a:r>
              <a:rPr sz="2400" spc="305" dirty="0">
                <a:solidFill>
                  <a:srgbClr val="2C303B"/>
                </a:solidFill>
                <a:latin typeface="Times New Roman"/>
                <a:cs typeface="Times New Roman"/>
              </a:rPr>
              <a:t> </a:t>
            </a:r>
            <a:r>
              <a:rPr sz="2400" spc="-5" dirty="0">
                <a:solidFill>
                  <a:srgbClr val="2C303B"/>
                </a:solidFill>
                <a:latin typeface="Times New Roman"/>
                <a:cs typeface="Times New Roman"/>
              </a:rPr>
              <a:t>electrical</a:t>
            </a:r>
            <a:r>
              <a:rPr sz="2400" spc="315" dirty="0">
                <a:solidFill>
                  <a:srgbClr val="2C303B"/>
                </a:solidFill>
                <a:latin typeface="Times New Roman"/>
                <a:cs typeface="Times New Roman"/>
              </a:rPr>
              <a:t> </a:t>
            </a:r>
            <a:r>
              <a:rPr sz="2400" spc="-5" dirty="0">
                <a:solidFill>
                  <a:srgbClr val="2C303B"/>
                </a:solidFill>
                <a:latin typeface="Times New Roman"/>
                <a:cs typeface="Times New Roman"/>
              </a:rPr>
              <a:t>conductivity</a:t>
            </a:r>
            <a:r>
              <a:rPr sz="2400" spc="295" dirty="0">
                <a:solidFill>
                  <a:srgbClr val="2C303B"/>
                </a:solidFill>
                <a:latin typeface="Times New Roman"/>
                <a:cs typeface="Times New Roman"/>
              </a:rPr>
              <a:t> </a:t>
            </a:r>
            <a:r>
              <a:rPr sz="2400" dirty="0">
                <a:solidFill>
                  <a:srgbClr val="2C303B"/>
                </a:solidFill>
                <a:latin typeface="Times New Roman"/>
                <a:cs typeface="Times New Roman"/>
              </a:rPr>
              <a:t>is</a:t>
            </a:r>
            <a:r>
              <a:rPr sz="2400" spc="305" dirty="0">
                <a:solidFill>
                  <a:srgbClr val="2C303B"/>
                </a:solidFill>
                <a:latin typeface="Times New Roman"/>
                <a:cs typeface="Times New Roman"/>
              </a:rPr>
              <a:t> </a:t>
            </a:r>
            <a:r>
              <a:rPr sz="2400" spc="-5" dirty="0">
                <a:solidFill>
                  <a:srgbClr val="2C303B"/>
                </a:solidFill>
                <a:latin typeface="Times New Roman"/>
                <a:cs typeface="Times New Roman"/>
              </a:rPr>
              <a:t>intermediate</a:t>
            </a:r>
            <a:r>
              <a:rPr sz="2400" spc="310" dirty="0">
                <a:solidFill>
                  <a:srgbClr val="2C303B"/>
                </a:solidFill>
                <a:latin typeface="Times New Roman"/>
                <a:cs typeface="Times New Roman"/>
              </a:rPr>
              <a:t> </a:t>
            </a:r>
            <a:r>
              <a:rPr sz="2400" spc="-5" dirty="0">
                <a:solidFill>
                  <a:srgbClr val="2C303B"/>
                </a:solidFill>
                <a:latin typeface="Times New Roman"/>
                <a:cs typeface="Times New Roman"/>
              </a:rPr>
              <a:t>between</a:t>
            </a:r>
            <a:r>
              <a:rPr sz="2400" spc="305" dirty="0">
                <a:solidFill>
                  <a:srgbClr val="2C303B"/>
                </a:solidFill>
                <a:latin typeface="Times New Roman"/>
                <a:cs typeface="Times New Roman"/>
              </a:rPr>
              <a:t> </a:t>
            </a:r>
            <a:r>
              <a:rPr sz="2400" spc="-5" dirty="0">
                <a:solidFill>
                  <a:srgbClr val="2C303B"/>
                </a:solidFill>
                <a:latin typeface="Times New Roman"/>
                <a:cs typeface="Times New Roman"/>
              </a:rPr>
              <a:t>that</a:t>
            </a:r>
            <a:r>
              <a:rPr sz="2400" spc="305" dirty="0">
                <a:solidFill>
                  <a:srgbClr val="2C303B"/>
                </a:solidFill>
                <a:latin typeface="Times New Roman"/>
                <a:cs typeface="Times New Roman"/>
              </a:rPr>
              <a:t> </a:t>
            </a:r>
            <a:r>
              <a:rPr sz="2400" spc="-10" dirty="0">
                <a:solidFill>
                  <a:srgbClr val="2C303B"/>
                </a:solidFill>
                <a:latin typeface="Times New Roman"/>
                <a:cs typeface="Times New Roman"/>
              </a:rPr>
              <a:t>of</a:t>
            </a:r>
            <a:r>
              <a:rPr sz="2400" spc="300" dirty="0">
                <a:solidFill>
                  <a:srgbClr val="2C303B"/>
                </a:solidFill>
                <a:latin typeface="Times New Roman"/>
                <a:cs typeface="Times New Roman"/>
              </a:rPr>
              <a:t> </a:t>
            </a:r>
            <a:r>
              <a:rPr sz="2400" dirty="0">
                <a:solidFill>
                  <a:srgbClr val="2C303B"/>
                </a:solidFill>
                <a:latin typeface="Times New Roman"/>
                <a:cs typeface="Times New Roman"/>
              </a:rPr>
              <a:t>an</a:t>
            </a:r>
            <a:endParaRPr sz="2400">
              <a:latin typeface="Times New Roman"/>
              <a:cs typeface="Times New Roman"/>
            </a:endParaRPr>
          </a:p>
          <a:p>
            <a:pPr marL="355600" algn="just">
              <a:lnSpc>
                <a:spcPct val="100000"/>
              </a:lnSpc>
              <a:spcBef>
                <a:spcPts val="1445"/>
              </a:spcBef>
            </a:pPr>
            <a:r>
              <a:rPr sz="2400" dirty="0">
                <a:solidFill>
                  <a:srgbClr val="FF0000"/>
                </a:solidFill>
                <a:latin typeface="Times New Roman"/>
                <a:cs typeface="Times New Roman"/>
              </a:rPr>
              <a:t>insulator </a:t>
            </a:r>
            <a:r>
              <a:rPr sz="2400" dirty="0">
                <a:solidFill>
                  <a:srgbClr val="2C303B"/>
                </a:solidFill>
                <a:latin typeface="Times New Roman"/>
                <a:cs typeface="Times New Roman"/>
              </a:rPr>
              <a:t>and a </a:t>
            </a:r>
            <a:r>
              <a:rPr sz="2400" spc="-10" dirty="0">
                <a:solidFill>
                  <a:srgbClr val="FF0000"/>
                </a:solidFill>
                <a:latin typeface="Times New Roman"/>
                <a:cs typeface="Times New Roman"/>
              </a:rPr>
              <a:t>conductor</a:t>
            </a:r>
            <a:r>
              <a:rPr sz="2400" spc="-10" dirty="0">
                <a:solidFill>
                  <a:srgbClr val="2C303B"/>
                </a:solidFill>
                <a:latin typeface="Times New Roman"/>
                <a:cs typeface="Times New Roman"/>
              </a:rPr>
              <a:t>, </a:t>
            </a:r>
            <a:r>
              <a:rPr sz="2400" dirty="0">
                <a:solidFill>
                  <a:srgbClr val="2C303B"/>
                </a:solidFill>
                <a:latin typeface="Times New Roman"/>
                <a:cs typeface="Times New Roman"/>
              </a:rPr>
              <a:t>behaves </a:t>
            </a:r>
            <a:r>
              <a:rPr sz="2400" spc="-5" dirty="0">
                <a:solidFill>
                  <a:srgbClr val="2C303B"/>
                </a:solidFill>
                <a:latin typeface="Times New Roman"/>
                <a:cs typeface="Times New Roman"/>
              </a:rPr>
              <a:t>as </a:t>
            </a:r>
            <a:r>
              <a:rPr sz="2400" dirty="0">
                <a:solidFill>
                  <a:srgbClr val="2C303B"/>
                </a:solidFill>
                <a:latin typeface="Times New Roman"/>
                <a:cs typeface="Times New Roman"/>
              </a:rPr>
              <a:t>an insulator at very low</a:t>
            </a:r>
            <a:r>
              <a:rPr sz="2400" spc="-114" dirty="0">
                <a:solidFill>
                  <a:srgbClr val="2C303B"/>
                </a:solidFill>
                <a:latin typeface="Times New Roman"/>
                <a:cs typeface="Times New Roman"/>
              </a:rPr>
              <a:t> </a:t>
            </a:r>
            <a:r>
              <a:rPr sz="2400" spc="-5" dirty="0">
                <a:solidFill>
                  <a:srgbClr val="2C303B"/>
                </a:solidFill>
                <a:latin typeface="Times New Roman"/>
                <a:cs typeface="Times New Roman"/>
              </a:rPr>
              <a:t>temperature.</a:t>
            </a:r>
            <a:endParaRPr sz="2400">
              <a:latin typeface="Times New Roman"/>
              <a:cs typeface="Times New Roman"/>
            </a:endParaRPr>
          </a:p>
          <a:p>
            <a:pPr marL="355600" marR="5715" indent="-343535" algn="just">
              <a:lnSpc>
                <a:spcPct val="150100"/>
              </a:lnSpc>
              <a:spcBef>
                <a:spcPts val="570"/>
              </a:spcBef>
              <a:buFont typeface="Arial"/>
              <a:buChar char="•"/>
              <a:tabLst>
                <a:tab pos="356235" algn="l"/>
              </a:tabLst>
            </a:pPr>
            <a:r>
              <a:rPr sz="2400" dirty="0">
                <a:solidFill>
                  <a:srgbClr val="2C303B"/>
                </a:solidFill>
                <a:latin typeface="Times New Roman"/>
                <a:cs typeface="Times New Roman"/>
              </a:rPr>
              <a:t>It </a:t>
            </a:r>
            <a:r>
              <a:rPr sz="2400" spc="-10" dirty="0">
                <a:solidFill>
                  <a:srgbClr val="2C303B"/>
                </a:solidFill>
                <a:latin typeface="Times New Roman"/>
                <a:cs typeface="Times New Roman"/>
              </a:rPr>
              <a:t>has </a:t>
            </a:r>
            <a:r>
              <a:rPr sz="2400" spc="-5" dirty="0">
                <a:solidFill>
                  <a:srgbClr val="2C303B"/>
                </a:solidFill>
                <a:latin typeface="Times New Roman"/>
                <a:cs typeface="Times New Roman"/>
              </a:rPr>
              <a:t>appreciable electricity conductivity </a:t>
            </a:r>
            <a:r>
              <a:rPr sz="2400" dirty="0">
                <a:solidFill>
                  <a:srgbClr val="2C303B"/>
                </a:solidFill>
                <a:latin typeface="Times New Roman"/>
                <a:cs typeface="Times New Roman"/>
              </a:rPr>
              <a:t>at room </a:t>
            </a:r>
            <a:r>
              <a:rPr sz="2400" spc="-5" dirty="0">
                <a:solidFill>
                  <a:srgbClr val="2C303B"/>
                </a:solidFill>
                <a:latin typeface="Times New Roman"/>
                <a:cs typeface="Times New Roman"/>
              </a:rPr>
              <a:t>temperature </a:t>
            </a:r>
            <a:r>
              <a:rPr sz="2400" dirty="0">
                <a:solidFill>
                  <a:srgbClr val="2C303B"/>
                </a:solidFill>
                <a:latin typeface="Times New Roman"/>
                <a:cs typeface="Times New Roman"/>
              </a:rPr>
              <a:t>lower </a:t>
            </a:r>
            <a:r>
              <a:rPr sz="2400" spc="-5" dirty="0">
                <a:solidFill>
                  <a:srgbClr val="2C303B"/>
                </a:solidFill>
                <a:latin typeface="Times New Roman"/>
                <a:cs typeface="Times New Roman"/>
              </a:rPr>
              <a:t>than </a:t>
            </a:r>
            <a:r>
              <a:rPr sz="2400" dirty="0">
                <a:solidFill>
                  <a:srgbClr val="2C303B"/>
                </a:solidFill>
                <a:latin typeface="Times New Roman"/>
                <a:cs typeface="Times New Roman"/>
              </a:rPr>
              <a:t>a  </a:t>
            </a:r>
            <a:r>
              <a:rPr sz="2400" spc="-15" dirty="0">
                <a:solidFill>
                  <a:srgbClr val="2C303B"/>
                </a:solidFill>
                <a:latin typeface="Times New Roman"/>
                <a:cs typeface="Times New Roman"/>
              </a:rPr>
              <a:t>conductor.</a:t>
            </a:r>
            <a:endParaRPr sz="2400">
              <a:latin typeface="Times New Roman"/>
              <a:cs typeface="Times New Roman"/>
            </a:endParaRPr>
          </a:p>
          <a:p>
            <a:pPr marL="355600" marR="5080" indent="-343535" algn="just">
              <a:lnSpc>
                <a:spcPct val="150100"/>
              </a:lnSpc>
              <a:spcBef>
                <a:spcPts val="575"/>
              </a:spcBef>
              <a:buFont typeface="Arial"/>
              <a:buChar char="•"/>
              <a:tabLst>
                <a:tab pos="356235" algn="l"/>
              </a:tabLst>
            </a:pPr>
            <a:r>
              <a:rPr sz="2400" spc="-5" dirty="0">
                <a:solidFill>
                  <a:srgbClr val="2C303B"/>
                </a:solidFill>
                <a:latin typeface="Times New Roman"/>
                <a:cs typeface="Times New Roman"/>
              </a:rPr>
              <a:t>Commonly </a:t>
            </a:r>
            <a:r>
              <a:rPr sz="2400" dirty="0">
                <a:solidFill>
                  <a:srgbClr val="2C303B"/>
                </a:solidFill>
                <a:latin typeface="Times New Roman"/>
                <a:cs typeface="Times New Roman"/>
              </a:rPr>
              <a:t>used </a:t>
            </a:r>
            <a:r>
              <a:rPr sz="2400" spc="-5" dirty="0">
                <a:solidFill>
                  <a:srgbClr val="2C303B"/>
                </a:solidFill>
                <a:latin typeface="Times New Roman"/>
                <a:cs typeface="Times New Roman"/>
              </a:rPr>
              <a:t>semiconducting materials </a:t>
            </a:r>
            <a:r>
              <a:rPr sz="2400" dirty="0">
                <a:solidFill>
                  <a:srgbClr val="2C303B"/>
                </a:solidFill>
                <a:latin typeface="Times New Roman"/>
                <a:cs typeface="Times New Roman"/>
              </a:rPr>
              <a:t>are </a:t>
            </a:r>
            <a:r>
              <a:rPr sz="2400" spc="-5" dirty="0">
                <a:solidFill>
                  <a:srgbClr val="2C303B"/>
                </a:solidFill>
                <a:latin typeface="Times New Roman"/>
                <a:cs typeface="Times New Roman"/>
              </a:rPr>
              <a:t>Hydrogenated Silicon(a-Si/H),  Germanium(G), Cadmium </a:t>
            </a:r>
            <a:r>
              <a:rPr sz="2400" spc="-25" dirty="0">
                <a:solidFill>
                  <a:srgbClr val="2C303B"/>
                </a:solidFill>
                <a:latin typeface="Times New Roman"/>
                <a:cs typeface="Times New Roman"/>
              </a:rPr>
              <a:t>Telluride (Cd/Te), </a:t>
            </a:r>
            <a:r>
              <a:rPr sz="2400" spc="-5" dirty="0">
                <a:solidFill>
                  <a:srgbClr val="2C303B"/>
                </a:solidFill>
                <a:latin typeface="Times New Roman"/>
                <a:cs typeface="Times New Roman"/>
              </a:rPr>
              <a:t>Cadmium </a:t>
            </a:r>
            <a:r>
              <a:rPr sz="2400" dirty="0">
                <a:solidFill>
                  <a:srgbClr val="2C303B"/>
                </a:solidFill>
                <a:latin typeface="Times New Roman"/>
                <a:cs typeface="Times New Roman"/>
              </a:rPr>
              <a:t>Indium </a:t>
            </a:r>
            <a:r>
              <a:rPr sz="2400" spc="-5" dirty="0">
                <a:solidFill>
                  <a:srgbClr val="2C303B"/>
                </a:solidFill>
                <a:latin typeface="Times New Roman"/>
                <a:cs typeface="Times New Roman"/>
              </a:rPr>
              <a:t>Gallium  </a:t>
            </a:r>
            <a:r>
              <a:rPr sz="2400" dirty="0">
                <a:solidFill>
                  <a:srgbClr val="2C303B"/>
                </a:solidFill>
                <a:latin typeface="Times New Roman"/>
                <a:cs typeface="Times New Roman"/>
              </a:rPr>
              <a:t>Selenide </a:t>
            </a:r>
            <a:r>
              <a:rPr sz="2400" spc="-5" dirty="0">
                <a:solidFill>
                  <a:srgbClr val="2C303B"/>
                </a:solidFill>
                <a:latin typeface="Times New Roman"/>
                <a:cs typeface="Times New Roman"/>
              </a:rPr>
              <a:t>(CIGS), </a:t>
            </a:r>
            <a:r>
              <a:rPr sz="2400" dirty="0">
                <a:solidFill>
                  <a:srgbClr val="2C303B"/>
                </a:solidFill>
                <a:latin typeface="Times New Roman"/>
                <a:cs typeface="Times New Roman"/>
              </a:rPr>
              <a:t>Gallium Arsenide(G/As), Indium</a:t>
            </a:r>
            <a:r>
              <a:rPr sz="2400" spc="-210" dirty="0">
                <a:solidFill>
                  <a:srgbClr val="2C303B"/>
                </a:solidFill>
                <a:latin typeface="Times New Roman"/>
                <a:cs typeface="Times New Roman"/>
              </a:rPr>
              <a:t> </a:t>
            </a:r>
            <a:r>
              <a:rPr sz="2400" dirty="0">
                <a:solidFill>
                  <a:srgbClr val="2C303B"/>
                </a:solidFill>
                <a:latin typeface="Times New Roman"/>
                <a:cs typeface="Times New Roman"/>
              </a:rPr>
              <a:t>Phosphate(In/P).</a:t>
            </a:r>
            <a:endParaRPr sz="2400">
              <a:latin typeface="Times New Roman"/>
              <a:cs typeface="Times New Roman"/>
            </a:endParaRPr>
          </a:p>
        </p:txBody>
      </p:sp>
    </p:spTree>
    <p:extLst>
      <p:ext uri="{BB962C8B-B14F-4D97-AF65-F5344CB8AC3E}">
        <p14:creationId xmlns:p14="http://schemas.microsoft.com/office/powerpoint/2010/main" val="1132722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7901" y="624662"/>
            <a:ext cx="6015355" cy="514350"/>
          </a:xfrm>
          <a:prstGeom prst="rect">
            <a:avLst/>
          </a:prstGeom>
        </p:spPr>
        <p:txBody>
          <a:bodyPr vert="horz" wrap="square" lIns="0" tIns="13335" rIns="0" bIns="0" rtlCol="0">
            <a:spAutoFit/>
          </a:bodyPr>
          <a:lstStyle/>
          <a:p>
            <a:pPr marL="12700">
              <a:lnSpc>
                <a:spcPct val="100000"/>
              </a:lnSpc>
              <a:spcBef>
                <a:spcPts val="105"/>
              </a:spcBef>
            </a:pPr>
            <a:r>
              <a:rPr sz="3200" b="1" u="heavy" dirty="0">
                <a:solidFill>
                  <a:srgbClr val="2C303B"/>
                </a:solidFill>
                <a:uFill>
                  <a:solidFill>
                    <a:srgbClr val="2C303B"/>
                  </a:solidFill>
                </a:uFill>
                <a:latin typeface="Times New Roman"/>
                <a:cs typeface="Times New Roman"/>
              </a:rPr>
              <a:t>TYPES OF</a:t>
            </a:r>
            <a:r>
              <a:rPr sz="3200" b="1" u="heavy" spc="-175" dirty="0">
                <a:solidFill>
                  <a:srgbClr val="2C303B"/>
                </a:solidFill>
                <a:uFill>
                  <a:solidFill>
                    <a:srgbClr val="2C303B"/>
                  </a:solidFill>
                </a:uFill>
                <a:latin typeface="Times New Roman"/>
                <a:cs typeface="Times New Roman"/>
              </a:rPr>
              <a:t> </a:t>
            </a:r>
            <a:r>
              <a:rPr sz="3200" b="1" u="heavy" spc="-5" dirty="0">
                <a:solidFill>
                  <a:srgbClr val="2C303B"/>
                </a:solidFill>
                <a:uFill>
                  <a:solidFill>
                    <a:srgbClr val="2C303B"/>
                  </a:solidFill>
                </a:uFill>
                <a:latin typeface="Times New Roman"/>
                <a:cs typeface="Times New Roman"/>
              </a:rPr>
              <a:t>SEMICONDUCTORS</a:t>
            </a:r>
            <a:endParaRPr sz="3200">
              <a:latin typeface="Times New Roman"/>
              <a:cs typeface="Times New Roman"/>
            </a:endParaRPr>
          </a:p>
        </p:txBody>
      </p:sp>
      <p:sp>
        <p:nvSpPr>
          <p:cNvPr id="3" name="object 3"/>
          <p:cNvSpPr txBox="1"/>
          <p:nvPr/>
        </p:nvSpPr>
        <p:spPr>
          <a:xfrm>
            <a:off x="993139" y="1841347"/>
            <a:ext cx="10238740" cy="4443095"/>
          </a:xfrm>
          <a:prstGeom prst="rect">
            <a:avLst/>
          </a:prstGeom>
        </p:spPr>
        <p:txBody>
          <a:bodyPr vert="horz" wrap="square" lIns="0" tIns="12700" rIns="0" bIns="0" rtlCol="0">
            <a:spAutoFit/>
          </a:bodyPr>
          <a:lstStyle/>
          <a:p>
            <a:pPr marL="355600" marR="5080" indent="-343535" algn="just">
              <a:lnSpc>
                <a:spcPct val="150000"/>
              </a:lnSpc>
              <a:spcBef>
                <a:spcPts val="100"/>
              </a:spcBef>
              <a:buFont typeface="Arial"/>
              <a:buChar char="•"/>
              <a:tabLst>
                <a:tab pos="356235" algn="l"/>
              </a:tabLst>
            </a:pPr>
            <a:r>
              <a:rPr sz="2300" dirty="0">
                <a:solidFill>
                  <a:srgbClr val="006FC0"/>
                </a:solidFill>
                <a:latin typeface="Times New Roman"/>
                <a:cs typeface="Times New Roman"/>
              </a:rPr>
              <a:t>INTRINSIC </a:t>
            </a:r>
            <a:r>
              <a:rPr sz="2300" spc="-5" dirty="0">
                <a:solidFill>
                  <a:srgbClr val="006FC0"/>
                </a:solidFill>
                <a:latin typeface="Times New Roman"/>
                <a:cs typeface="Times New Roman"/>
              </a:rPr>
              <a:t>SEMICONDUCTOR </a:t>
            </a:r>
            <a:r>
              <a:rPr sz="2300" spc="-5" dirty="0">
                <a:solidFill>
                  <a:srgbClr val="2C303B"/>
                </a:solidFill>
                <a:latin typeface="Times New Roman"/>
                <a:cs typeface="Times New Roman"/>
              </a:rPr>
              <a:t>:- </a:t>
            </a:r>
            <a:r>
              <a:rPr sz="2300" dirty="0">
                <a:solidFill>
                  <a:srgbClr val="2C303B"/>
                </a:solidFill>
                <a:latin typeface="Times New Roman"/>
                <a:cs typeface="Times New Roman"/>
              </a:rPr>
              <a:t>The conduction of a </a:t>
            </a:r>
            <a:r>
              <a:rPr sz="2300" spc="-5" dirty="0">
                <a:solidFill>
                  <a:srgbClr val="2C303B"/>
                </a:solidFill>
                <a:latin typeface="Times New Roman"/>
                <a:cs typeface="Times New Roman"/>
              </a:rPr>
              <a:t>current in </a:t>
            </a:r>
            <a:r>
              <a:rPr sz="2300" dirty="0">
                <a:solidFill>
                  <a:srgbClr val="2C303B"/>
                </a:solidFill>
                <a:latin typeface="Times New Roman"/>
                <a:cs typeface="Times New Roman"/>
              </a:rPr>
              <a:t>a  semiconductor </a:t>
            </a:r>
            <a:r>
              <a:rPr sz="2300" spc="-5" dirty="0">
                <a:solidFill>
                  <a:srgbClr val="2C303B"/>
                </a:solidFill>
                <a:latin typeface="Times New Roman"/>
                <a:cs typeface="Times New Roman"/>
              </a:rPr>
              <a:t>is </a:t>
            </a:r>
            <a:r>
              <a:rPr sz="2300" dirty="0">
                <a:solidFill>
                  <a:srgbClr val="2C303B"/>
                </a:solidFill>
                <a:latin typeface="Times New Roman"/>
                <a:cs typeface="Times New Roman"/>
              </a:rPr>
              <a:t>only </a:t>
            </a:r>
            <a:r>
              <a:rPr sz="2300" spc="-5" dirty="0">
                <a:solidFill>
                  <a:srgbClr val="2C303B"/>
                </a:solidFill>
                <a:latin typeface="Times New Roman"/>
                <a:cs typeface="Times New Roman"/>
              </a:rPr>
              <a:t>due to </a:t>
            </a:r>
            <a:r>
              <a:rPr sz="2300" dirty="0">
                <a:solidFill>
                  <a:srgbClr val="2C303B"/>
                </a:solidFill>
                <a:latin typeface="Times New Roman"/>
                <a:cs typeface="Times New Roman"/>
              </a:rPr>
              <a:t>the electron excited from the valence band </a:t>
            </a:r>
            <a:r>
              <a:rPr sz="2300" spc="-5" dirty="0">
                <a:solidFill>
                  <a:srgbClr val="2C303B"/>
                </a:solidFill>
                <a:latin typeface="Times New Roman"/>
                <a:cs typeface="Times New Roman"/>
              </a:rPr>
              <a:t>to </a:t>
            </a:r>
            <a:r>
              <a:rPr sz="2300" dirty="0">
                <a:solidFill>
                  <a:srgbClr val="2C303B"/>
                </a:solidFill>
                <a:latin typeface="Times New Roman"/>
                <a:cs typeface="Times New Roman"/>
              </a:rPr>
              <a:t>the  conduction</a:t>
            </a:r>
            <a:r>
              <a:rPr sz="2300" spc="-10" dirty="0">
                <a:solidFill>
                  <a:srgbClr val="2C303B"/>
                </a:solidFill>
                <a:latin typeface="Times New Roman"/>
                <a:cs typeface="Times New Roman"/>
              </a:rPr>
              <a:t> </a:t>
            </a:r>
            <a:r>
              <a:rPr sz="2300" dirty="0">
                <a:solidFill>
                  <a:srgbClr val="2C303B"/>
                </a:solidFill>
                <a:latin typeface="Times New Roman"/>
                <a:cs typeface="Times New Roman"/>
              </a:rPr>
              <a:t>band.</a:t>
            </a:r>
            <a:endParaRPr sz="2300">
              <a:latin typeface="Times New Roman"/>
              <a:cs typeface="Times New Roman"/>
            </a:endParaRPr>
          </a:p>
          <a:p>
            <a:pPr marL="355600" marR="8255" indent="-343535" algn="just">
              <a:lnSpc>
                <a:spcPct val="150000"/>
              </a:lnSpc>
              <a:spcBef>
                <a:spcPts val="555"/>
              </a:spcBef>
              <a:buFont typeface="Arial"/>
              <a:buChar char="•"/>
              <a:tabLst>
                <a:tab pos="356235" algn="l"/>
              </a:tabLst>
            </a:pPr>
            <a:r>
              <a:rPr sz="2300" spc="-5" dirty="0">
                <a:solidFill>
                  <a:srgbClr val="006FC0"/>
                </a:solidFill>
                <a:latin typeface="Times New Roman"/>
                <a:cs typeface="Times New Roman"/>
              </a:rPr>
              <a:t>EXTRINSIC SEMICONDUCTORS </a:t>
            </a:r>
            <a:r>
              <a:rPr sz="2300" spc="-5" dirty="0">
                <a:solidFill>
                  <a:srgbClr val="2C303B"/>
                </a:solidFill>
                <a:latin typeface="Times New Roman"/>
                <a:cs typeface="Times New Roman"/>
              </a:rPr>
              <a:t>:- </a:t>
            </a:r>
            <a:r>
              <a:rPr sz="2300" dirty="0">
                <a:solidFill>
                  <a:srgbClr val="2C303B"/>
                </a:solidFill>
                <a:latin typeface="Times New Roman"/>
                <a:cs typeface="Times New Roman"/>
              </a:rPr>
              <a:t>The conduction of a current </a:t>
            </a:r>
            <a:r>
              <a:rPr sz="2300" spc="-5" dirty="0">
                <a:solidFill>
                  <a:srgbClr val="2C303B"/>
                </a:solidFill>
                <a:latin typeface="Times New Roman"/>
                <a:cs typeface="Times New Roman"/>
              </a:rPr>
              <a:t>in </a:t>
            </a:r>
            <a:r>
              <a:rPr sz="2300" dirty="0">
                <a:solidFill>
                  <a:srgbClr val="2C303B"/>
                </a:solidFill>
                <a:latin typeface="Times New Roman"/>
                <a:cs typeface="Times New Roman"/>
              </a:rPr>
              <a:t>a  </a:t>
            </a:r>
            <a:r>
              <a:rPr sz="2300" spc="-5" dirty="0">
                <a:solidFill>
                  <a:srgbClr val="2C303B"/>
                </a:solidFill>
                <a:latin typeface="Times New Roman"/>
                <a:cs typeface="Times New Roman"/>
              </a:rPr>
              <a:t>semiconductor is </a:t>
            </a:r>
            <a:r>
              <a:rPr sz="2300" dirty="0">
                <a:solidFill>
                  <a:srgbClr val="2C303B"/>
                </a:solidFill>
                <a:latin typeface="Times New Roman"/>
                <a:cs typeface="Times New Roman"/>
              </a:rPr>
              <a:t>due </a:t>
            </a:r>
            <a:r>
              <a:rPr sz="2300" spc="-5" dirty="0">
                <a:solidFill>
                  <a:srgbClr val="2C303B"/>
                </a:solidFill>
                <a:latin typeface="Times New Roman"/>
                <a:cs typeface="Times New Roman"/>
              </a:rPr>
              <a:t>to</a:t>
            </a:r>
            <a:r>
              <a:rPr sz="2300" spc="20" dirty="0">
                <a:solidFill>
                  <a:srgbClr val="2C303B"/>
                </a:solidFill>
                <a:latin typeface="Times New Roman"/>
                <a:cs typeface="Times New Roman"/>
              </a:rPr>
              <a:t> </a:t>
            </a:r>
            <a:r>
              <a:rPr sz="2300" spc="-5" dirty="0">
                <a:solidFill>
                  <a:srgbClr val="2C303B"/>
                </a:solidFill>
                <a:latin typeface="Times New Roman"/>
                <a:cs typeface="Times New Roman"/>
              </a:rPr>
              <a:t>impurities.</a:t>
            </a:r>
            <a:endParaRPr sz="2300">
              <a:latin typeface="Times New Roman"/>
              <a:cs typeface="Times New Roman"/>
            </a:endParaRPr>
          </a:p>
          <a:p>
            <a:pPr marL="355600" indent="-343535">
              <a:lnSpc>
                <a:spcPct val="100000"/>
              </a:lnSpc>
              <a:spcBef>
                <a:spcPts val="1930"/>
              </a:spcBef>
              <a:buFont typeface="Arial"/>
              <a:buChar char="•"/>
              <a:tabLst>
                <a:tab pos="355600" algn="l"/>
                <a:tab pos="356235" algn="l"/>
              </a:tabLst>
            </a:pPr>
            <a:r>
              <a:rPr sz="2300" dirty="0">
                <a:solidFill>
                  <a:srgbClr val="006FC0"/>
                </a:solidFill>
                <a:latin typeface="Times New Roman"/>
                <a:cs typeface="Times New Roman"/>
              </a:rPr>
              <a:t>DOPING</a:t>
            </a:r>
            <a:r>
              <a:rPr sz="2300" spc="295" dirty="0">
                <a:solidFill>
                  <a:srgbClr val="006FC0"/>
                </a:solidFill>
                <a:latin typeface="Times New Roman"/>
                <a:cs typeface="Times New Roman"/>
              </a:rPr>
              <a:t> </a:t>
            </a:r>
            <a:r>
              <a:rPr sz="2300" spc="-5" dirty="0">
                <a:solidFill>
                  <a:srgbClr val="2C303B"/>
                </a:solidFill>
                <a:latin typeface="Times New Roman"/>
                <a:cs typeface="Times New Roman"/>
              </a:rPr>
              <a:t>:-</a:t>
            </a:r>
            <a:r>
              <a:rPr sz="2300" spc="290" dirty="0">
                <a:solidFill>
                  <a:srgbClr val="2C303B"/>
                </a:solidFill>
                <a:latin typeface="Times New Roman"/>
                <a:cs typeface="Times New Roman"/>
              </a:rPr>
              <a:t> </a:t>
            </a:r>
            <a:r>
              <a:rPr sz="2300" dirty="0">
                <a:solidFill>
                  <a:srgbClr val="2C303B"/>
                </a:solidFill>
                <a:latin typeface="Times New Roman"/>
                <a:cs typeface="Times New Roman"/>
              </a:rPr>
              <a:t>The</a:t>
            </a:r>
            <a:r>
              <a:rPr sz="2300" spc="295" dirty="0">
                <a:solidFill>
                  <a:srgbClr val="2C303B"/>
                </a:solidFill>
                <a:latin typeface="Times New Roman"/>
                <a:cs typeface="Times New Roman"/>
              </a:rPr>
              <a:t> </a:t>
            </a:r>
            <a:r>
              <a:rPr sz="2300" dirty="0">
                <a:solidFill>
                  <a:srgbClr val="2C303B"/>
                </a:solidFill>
                <a:latin typeface="Times New Roman"/>
                <a:cs typeface="Times New Roman"/>
              </a:rPr>
              <a:t>process</a:t>
            </a:r>
            <a:r>
              <a:rPr sz="2300" spc="300" dirty="0">
                <a:solidFill>
                  <a:srgbClr val="2C303B"/>
                </a:solidFill>
                <a:latin typeface="Times New Roman"/>
                <a:cs typeface="Times New Roman"/>
              </a:rPr>
              <a:t> </a:t>
            </a:r>
            <a:r>
              <a:rPr sz="2300" dirty="0">
                <a:solidFill>
                  <a:srgbClr val="2C303B"/>
                </a:solidFill>
                <a:latin typeface="Times New Roman"/>
                <a:cs typeface="Times New Roman"/>
              </a:rPr>
              <a:t>of</a:t>
            </a:r>
            <a:r>
              <a:rPr sz="2300" spc="305" dirty="0">
                <a:solidFill>
                  <a:srgbClr val="2C303B"/>
                </a:solidFill>
                <a:latin typeface="Times New Roman"/>
                <a:cs typeface="Times New Roman"/>
              </a:rPr>
              <a:t> </a:t>
            </a:r>
            <a:r>
              <a:rPr sz="2300" spc="-5" dirty="0">
                <a:solidFill>
                  <a:srgbClr val="2C303B"/>
                </a:solidFill>
                <a:latin typeface="Times New Roman"/>
                <a:cs typeface="Times New Roman"/>
              </a:rPr>
              <a:t>intentionally</a:t>
            </a:r>
            <a:r>
              <a:rPr sz="2300" spc="310" dirty="0">
                <a:solidFill>
                  <a:srgbClr val="2C303B"/>
                </a:solidFill>
                <a:latin typeface="Times New Roman"/>
                <a:cs typeface="Times New Roman"/>
              </a:rPr>
              <a:t> </a:t>
            </a:r>
            <a:r>
              <a:rPr sz="2300" spc="-5" dirty="0">
                <a:solidFill>
                  <a:srgbClr val="2C303B"/>
                </a:solidFill>
                <a:latin typeface="Times New Roman"/>
                <a:cs typeface="Times New Roman"/>
              </a:rPr>
              <a:t>introducing</a:t>
            </a:r>
            <a:r>
              <a:rPr sz="2300" spc="305" dirty="0">
                <a:solidFill>
                  <a:srgbClr val="2C303B"/>
                </a:solidFill>
                <a:latin typeface="Times New Roman"/>
                <a:cs typeface="Times New Roman"/>
              </a:rPr>
              <a:t> </a:t>
            </a:r>
            <a:r>
              <a:rPr sz="2300" spc="-5" dirty="0">
                <a:solidFill>
                  <a:srgbClr val="2C303B"/>
                </a:solidFill>
                <a:latin typeface="Times New Roman"/>
                <a:cs typeface="Times New Roman"/>
              </a:rPr>
              <a:t>impurities</a:t>
            </a:r>
            <a:r>
              <a:rPr sz="2300" spc="305" dirty="0">
                <a:solidFill>
                  <a:srgbClr val="2C303B"/>
                </a:solidFill>
                <a:latin typeface="Times New Roman"/>
                <a:cs typeface="Times New Roman"/>
              </a:rPr>
              <a:t> </a:t>
            </a:r>
            <a:r>
              <a:rPr sz="2300" spc="-5" dirty="0">
                <a:solidFill>
                  <a:srgbClr val="2C303B"/>
                </a:solidFill>
                <a:latin typeface="Times New Roman"/>
                <a:cs typeface="Times New Roman"/>
              </a:rPr>
              <a:t>into</a:t>
            </a:r>
            <a:r>
              <a:rPr sz="2300" spc="305" dirty="0">
                <a:solidFill>
                  <a:srgbClr val="2C303B"/>
                </a:solidFill>
                <a:latin typeface="Times New Roman"/>
                <a:cs typeface="Times New Roman"/>
              </a:rPr>
              <a:t> </a:t>
            </a:r>
            <a:r>
              <a:rPr sz="2300" dirty="0">
                <a:solidFill>
                  <a:srgbClr val="2C303B"/>
                </a:solidFill>
                <a:latin typeface="Times New Roman"/>
                <a:cs typeface="Times New Roman"/>
              </a:rPr>
              <a:t>an</a:t>
            </a:r>
            <a:r>
              <a:rPr sz="2300" spc="305" dirty="0">
                <a:solidFill>
                  <a:srgbClr val="2C303B"/>
                </a:solidFill>
                <a:latin typeface="Times New Roman"/>
                <a:cs typeface="Times New Roman"/>
              </a:rPr>
              <a:t> </a:t>
            </a:r>
            <a:r>
              <a:rPr sz="2300" spc="-5" dirty="0">
                <a:solidFill>
                  <a:srgbClr val="2C303B"/>
                </a:solidFill>
                <a:latin typeface="Times New Roman"/>
                <a:cs typeface="Times New Roman"/>
              </a:rPr>
              <a:t>extremely</a:t>
            </a:r>
            <a:endParaRPr sz="2300">
              <a:latin typeface="Times New Roman"/>
              <a:cs typeface="Times New Roman"/>
            </a:endParaRPr>
          </a:p>
          <a:p>
            <a:pPr marL="355600">
              <a:lnSpc>
                <a:spcPct val="100000"/>
              </a:lnSpc>
              <a:spcBef>
                <a:spcPts val="1380"/>
              </a:spcBef>
            </a:pPr>
            <a:r>
              <a:rPr sz="2300" dirty="0">
                <a:solidFill>
                  <a:srgbClr val="2C303B"/>
                </a:solidFill>
                <a:latin typeface="Times New Roman"/>
                <a:cs typeface="Times New Roman"/>
              </a:rPr>
              <a:t>pure </a:t>
            </a:r>
            <a:r>
              <a:rPr sz="2300" spc="-5" dirty="0">
                <a:solidFill>
                  <a:srgbClr val="2C303B"/>
                </a:solidFill>
                <a:latin typeface="Times New Roman"/>
                <a:cs typeface="Times New Roman"/>
              </a:rPr>
              <a:t>semiconductor in </a:t>
            </a:r>
            <a:r>
              <a:rPr sz="2300" dirty="0">
                <a:solidFill>
                  <a:srgbClr val="2C303B"/>
                </a:solidFill>
                <a:latin typeface="Times New Roman"/>
                <a:cs typeface="Times New Roman"/>
              </a:rPr>
              <a:t>order </a:t>
            </a:r>
            <a:r>
              <a:rPr sz="2300" spc="-5" dirty="0">
                <a:solidFill>
                  <a:srgbClr val="2C303B"/>
                </a:solidFill>
                <a:latin typeface="Times New Roman"/>
                <a:cs typeface="Times New Roman"/>
              </a:rPr>
              <a:t>to </a:t>
            </a:r>
            <a:r>
              <a:rPr sz="2300" dirty="0">
                <a:solidFill>
                  <a:srgbClr val="2C303B"/>
                </a:solidFill>
                <a:latin typeface="Times New Roman"/>
                <a:cs typeface="Times New Roman"/>
              </a:rPr>
              <a:t>change </a:t>
            </a:r>
            <a:r>
              <a:rPr sz="2300" spc="-5" dirty="0">
                <a:solidFill>
                  <a:srgbClr val="2C303B"/>
                </a:solidFill>
                <a:latin typeface="Times New Roman"/>
                <a:cs typeface="Times New Roman"/>
              </a:rPr>
              <a:t>its electrical </a:t>
            </a:r>
            <a:r>
              <a:rPr sz="2300" dirty="0">
                <a:solidFill>
                  <a:srgbClr val="2C303B"/>
                </a:solidFill>
                <a:latin typeface="Times New Roman"/>
                <a:cs typeface="Times New Roman"/>
              </a:rPr>
              <a:t>properties </a:t>
            </a:r>
            <a:r>
              <a:rPr sz="2300" spc="-5" dirty="0">
                <a:solidFill>
                  <a:srgbClr val="2C303B"/>
                </a:solidFill>
                <a:latin typeface="Times New Roman"/>
                <a:cs typeface="Times New Roman"/>
              </a:rPr>
              <a:t>is called as</a:t>
            </a:r>
            <a:r>
              <a:rPr sz="2300" spc="120" dirty="0">
                <a:solidFill>
                  <a:srgbClr val="2C303B"/>
                </a:solidFill>
                <a:latin typeface="Times New Roman"/>
                <a:cs typeface="Times New Roman"/>
              </a:rPr>
              <a:t> </a:t>
            </a:r>
            <a:r>
              <a:rPr sz="2300" dirty="0">
                <a:solidFill>
                  <a:srgbClr val="2C303B"/>
                </a:solidFill>
                <a:latin typeface="Times New Roman"/>
                <a:cs typeface="Times New Roman"/>
              </a:rPr>
              <a:t>doping.</a:t>
            </a:r>
            <a:endParaRPr sz="2300">
              <a:latin typeface="Times New Roman"/>
              <a:cs typeface="Times New Roman"/>
            </a:endParaRPr>
          </a:p>
          <a:p>
            <a:pPr marL="355600" indent="-343535">
              <a:lnSpc>
                <a:spcPct val="100000"/>
              </a:lnSpc>
              <a:spcBef>
                <a:spcPts val="1935"/>
              </a:spcBef>
              <a:buFont typeface="Arial"/>
              <a:buChar char="•"/>
              <a:tabLst>
                <a:tab pos="355600" algn="l"/>
                <a:tab pos="356235" algn="l"/>
              </a:tabLst>
            </a:pPr>
            <a:r>
              <a:rPr sz="2300" spc="-30" dirty="0">
                <a:solidFill>
                  <a:srgbClr val="006FC0"/>
                </a:solidFill>
                <a:latin typeface="Times New Roman"/>
                <a:cs typeface="Times New Roman"/>
              </a:rPr>
              <a:t>DOPANTS </a:t>
            </a:r>
            <a:r>
              <a:rPr sz="2300" spc="-5" dirty="0">
                <a:solidFill>
                  <a:srgbClr val="2C303B"/>
                </a:solidFill>
                <a:latin typeface="Times New Roman"/>
                <a:cs typeface="Times New Roman"/>
              </a:rPr>
              <a:t>:- </a:t>
            </a:r>
            <a:r>
              <a:rPr sz="2300" dirty="0">
                <a:solidFill>
                  <a:srgbClr val="2C303B"/>
                </a:solidFill>
                <a:latin typeface="Times New Roman"/>
                <a:cs typeface="Times New Roman"/>
              </a:rPr>
              <a:t>The </a:t>
            </a:r>
            <a:r>
              <a:rPr sz="2300" spc="-5" dirty="0">
                <a:solidFill>
                  <a:srgbClr val="2C303B"/>
                </a:solidFill>
                <a:latin typeface="Times New Roman"/>
                <a:cs typeface="Times New Roman"/>
              </a:rPr>
              <a:t>impurities that </a:t>
            </a:r>
            <a:r>
              <a:rPr sz="2300" dirty="0">
                <a:solidFill>
                  <a:srgbClr val="2C303B"/>
                </a:solidFill>
                <a:latin typeface="Times New Roman"/>
                <a:cs typeface="Times New Roman"/>
              </a:rPr>
              <a:t>are added are </a:t>
            </a:r>
            <a:r>
              <a:rPr sz="2300" spc="-5" dirty="0">
                <a:solidFill>
                  <a:srgbClr val="2C303B"/>
                </a:solidFill>
                <a:latin typeface="Times New Roman"/>
                <a:cs typeface="Times New Roman"/>
              </a:rPr>
              <a:t>called</a:t>
            </a:r>
            <a:r>
              <a:rPr sz="2300" spc="-30" dirty="0">
                <a:solidFill>
                  <a:srgbClr val="2C303B"/>
                </a:solidFill>
                <a:latin typeface="Times New Roman"/>
                <a:cs typeface="Times New Roman"/>
              </a:rPr>
              <a:t> </a:t>
            </a:r>
            <a:r>
              <a:rPr sz="2300" dirty="0">
                <a:solidFill>
                  <a:srgbClr val="2C303B"/>
                </a:solidFill>
                <a:latin typeface="Times New Roman"/>
                <a:cs typeface="Times New Roman"/>
              </a:rPr>
              <a:t>dopants.</a:t>
            </a:r>
            <a:endParaRPr sz="2300">
              <a:latin typeface="Times New Roman"/>
              <a:cs typeface="Times New Roman"/>
            </a:endParaRPr>
          </a:p>
        </p:txBody>
      </p:sp>
    </p:spTree>
    <p:extLst>
      <p:ext uri="{BB962C8B-B14F-4D97-AF65-F5344CB8AC3E}">
        <p14:creationId xmlns:p14="http://schemas.microsoft.com/office/powerpoint/2010/main" val="3455346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43811" y="1033272"/>
            <a:ext cx="9105900" cy="479145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0206358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95</TotalTime>
  <Words>3211</Words>
  <Application>Microsoft Office PowerPoint</Application>
  <PresentationFormat>Widescreen</PresentationFormat>
  <Paragraphs>470</Paragraphs>
  <Slides>65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65</vt:i4>
      </vt:variant>
    </vt:vector>
  </HeadingPairs>
  <TitlesOfParts>
    <vt:vector size="77" baseType="lpstr">
      <vt:lpstr>Arial</vt:lpstr>
      <vt:lpstr>Calibri</vt:lpstr>
      <vt:lpstr>Carlito</vt:lpstr>
      <vt:lpstr>Century Gothic</vt:lpstr>
      <vt:lpstr>Georgia</vt:lpstr>
      <vt:lpstr>MathJax_SansSerif</vt:lpstr>
      <vt:lpstr>Symbol</vt:lpstr>
      <vt:lpstr>Times New Roman</vt:lpstr>
      <vt:lpstr>Trebuchet MS</vt:lpstr>
      <vt:lpstr>Wingdings</vt:lpstr>
      <vt:lpstr>Wingdings 3</vt:lpstr>
      <vt:lpstr>Wisp</vt:lpstr>
      <vt:lpstr>Solar Energy Convertion</vt:lpstr>
      <vt:lpstr>Video Links</vt:lpstr>
      <vt:lpstr>Energy from the Sun</vt:lpstr>
      <vt:lpstr>PowerPoint Presentation</vt:lpstr>
      <vt:lpstr>Breakdown of incoming solar energy</vt:lpstr>
      <vt:lpstr>Solar Cells Background</vt:lpstr>
      <vt:lpstr>SEMICONDUCTOR</vt:lpstr>
      <vt:lpstr>TYPES OF SEMICONDUCTORS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Solar Cells Work</vt:lpstr>
      <vt:lpstr>PowerPoint Presentation</vt:lpstr>
      <vt:lpstr>Mechanism of generation</vt:lpstr>
      <vt:lpstr>RECOMBINATION</vt:lpstr>
      <vt:lpstr>P-N JUNCTIONS</vt:lpstr>
      <vt:lpstr>P-N JUNCTIONS</vt:lpstr>
      <vt:lpstr>Generation of Charge Carriers</vt:lpstr>
      <vt:lpstr>Generation of Charge Carriers</vt:lpstr>
      <vt:lpstr>Generation of Charge Carriers</vt:lpstr>
      <vt:lpstr>Rate of Generation</vt:lpstr>
      <vt:lpstr>Rate of Generation</vt:lpstr>
      <vt:lpstr>Absorption Coefficient (α)</vt:lpstr>
      <vt:lpstr>Absorption Coefficient (α)</vt:lpstr>
      <vt:lpstr>Absorption Coefficient (α)</vt:lpstr>
      <vt:lpstr>Recombination of carriers</vt:lpstr>
      <vt:lpstr>Recombination of carriers</vt:lpstr>
      <vt:lpstr>Carrier Lifetime (τ)</vt:lpstr>
      <vt:lpstr>Types of Recombination</vt:lpstr>
      <vt:lpstr>Types of Recombination</vt:lpstr>
      <vt:lpstr>Types of Recombination</vt:lpstr>
      <vt:lpstr>Types of Recombination</vt:lpstr>
      <vt:lpstr>Solar Cell Characteristics</vt:lpstr>
      <vt:lpstr>Short Circuit Current (Isc)</vt:lpstr>
      <vt:lpstr>Open Circuit Voltage (Voc)</vt:lpstr>
      <vt:lpstr>Fill Factor (FF)</vt:lpstr>
      <vt:lpstr>Efficiency (η)</vt:lpstr>
      <vt:lpstr>Assignment</vt:lpstr>
      <vt:lpstr>PowerPoint Presentation</vt:lpstr>
      <vt:lpstr>Losses in Solar Cells</vt:lpstr>
      <vt:lpstr>Fundamental Losses</vt:lpstr>
      <vt:lpstr>Fundamental Losses</vt:lpstr>
      <vt:lpstr>Technological Losses</vt:lpstr>
      <vt:lpstr>Technological Losses</vt:lpstr>
      <vt:lpstr>Solar Cell Design</vt:lpstr>
      <vt:lpstr>Minimization of Optical Losses</vt:lpstr>
      <vt:lpstr>Minimization of Optical Losses</vt:lpstr>
      <vt:lpstr>Various type of PV cell</vt:lpstr>
      <vt:lpstr>PowerPoint Presentation</vt:lpstr>
      <vt:lpstr>PV System’s Components</vt:lpstr>
      <vt:lpstr>Photovoltaic System</vt:lpstr>
      <vt:lpstr>PV System’s Components</vt:lpstr>
      <vt:lpstr>Design Strategy PV Array:</vt:lpstr>
      <vt:lpstr>Design Strategy PV Array Types:</vt:lpstr>
      <vt:lpstr>Design Strategy</vt:lpstr>
      <vt:lpstr>Design Strategy PV Array Climate &amp;  Geographical Location:</vt:lpstr>
      <vt:lpstr>Design Strategy Storage Battery:</vt:lpstr>
      <vt:lpstr>Design Strategy Storage Battery:</vt:lpstr>
      <vt:lpstr>Design Strategy</vt:lpstr>
      <vt:lpstr>Advantages</vt:lpstr>
      <vt:lpstr>Disadvantages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dc:creator>
  <cp:lastModifiedBy>Shay</cp:lastModifiedBy>
  <cp:revision>10</cp:revision>
  <dcterms:created xsi:type="dcterms:W3CDTF">2020-04-04T11:16:52Z</dcterms:created>
  <dcterms:modified xsi:type="dcterms:W3CDTF">2020-04-04T12:52:07Z</dcterms:modified>
</cp:coreProperties>
</file>