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37"/>
  </p:notesMasterIdLst>
  <p:sldIdLst>
    <p:sldId id="256" r:id="rId2"/>
    <p:sldId id="257" r:id="rId3"/>
    <p:sldId id="301" r:id="rId4"/>
    <p:sldId id="311" r:id="rId5"/>
    <p:sldId id="260" r:id="rId6"/>
    <p:sldId id="31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309" r:id="rId18"/>
    <p:sldId id="274" r:id="rId19"/>
    <p:sldId id="275" r:id="rId20"/>
    <p:sldId id="276" r:id="rId21"/>
    <p:sldId id="277" r:id="rId22"/>
    <p:sldId id="279" r:id="rId23"/>
    <p:sldId id="304" r:id="rId24"/>
    <p:sldId id="305" r:id="rId25"/>
    <p:sldId id="282" r:id="rId26"/>
    <p:sldId id="306" r:id="rId27"/>
    <p:sldId id="307" r:id="rId28"/>
    <p:sldId id="288" r:id="rId29"/>
    <p:sldId id="291" r:id="rId30"/>
    <p:sldId id="314" r:id="rId31"/>
    <p:sldId id="292" r:id="rId32"/>
    <p:sldId id="293" r:id="rId33"/>
    <p:sldId id="308" r:id="rId34"/>
    <p:sldId id="294" r:id="rId35"/>
    <p:sldId id="31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180" autoAdjust="0"/>
  </p:normalViewPr>
  <p:slideViewPr>
    <p:cSldViewPr>
      <p:cViewPr varScale="1">
        <p:scale>
          <a:sx n="71" d="100"/>
          <a:sy n="71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0CF73-0D99-48FC-ABF5-E9CB926A055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3B1E-57BC-41A1-9124-31EF0CFA9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9FFCDCEE-4567-4CE4-8DE5-28B6A3080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5EE13229-F210-49B6-8505-8326B1EB7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="" xmlns:a16="http://schemas.microsoft.com/office/drawing/2014/main" id="{60413EC4-5AE9-4419-B44D-619080CEB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="" xmlns:a16="http://schemas.microsoft.com/office/drawing/2014/main" id="{AA527A10-CA38-492D-AD7A-20FF0190E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="" xmlns:a16="http://schemas.microsoft.com/office/drawing/2014/main" id="{D2E1E981-24AE-4C30-8AD4-4A28EEC72C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>
            <a:extLst>
              <a:ext uri="{FF2B5EF4-FFF2-40B4-BE49-F238E27FC236}">
                <a16:creationId xmlns="" xmlns:a16="http://schemas.microsoft.com/office/drawing/2014/main" id="{ADD9ADF7-35FF-4CFB-948E-E5A915DF1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22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="" xmlns:a16="http://schemas.microsoft.com/office/drawing/2014/main" id="{F1A8D53E-D5CA-488A-B150-189E72CD3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="" xmlns:a16="http://schemas.microsoft.com/office/drawing/2014/main" id="{8884C9CA-A7A3-4BED-AAD0-0F41E2B40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="" xmlns:a16="http://schemas.microsoft.com/office/drawing/2014/main" id="{DA105105-7AF2-4B8B-9712-34E8FCD4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1" name="Rectangle 5">
            <a:extLst>
              <a:ext uri="{FF2B5EF4-FFF2-40B4-BE49-F238E27FC236}">
                <a16:creationId xmlns="" xmlns:a16="http://schemas.microsoft.com/office/drawing/2014/main" id="{8037FCA5-32C5-487C-9438-7EECDD3BC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Rectangle 6">
            <a:extLst>
              <a:ext uri="{FF2B5EF4-FFF2-40B4-BE49-F238E27FC236}">
                <a16:creationId xmlns="" xmlns:a16="http://schemas.microsoft.com/office/drawing/2014/main" id="{ACE6ADAB-D54B-4A10-B180-990C7F113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>
            <a:extLst>
              <a:ext uri="{FF2B5EF4-FFF2-40B4-BE49-F238E27FC236}">
                <a16:creationId xmlns="" xmlns:a16="http://schemas.microsoft.com/office/drawing/2014/main" id="{260F62DE-2FE8-47CD-8170-20C25D8C64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390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="" xmlns:a16="http://schemas.microsoft.com/office/drawing/2014/main" id="{FFBC6E08-6676-4830-AE4C-47DAD1FF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="" xmlns:a16="http://schemas.microsoft.com/office/drawing/2014/main" id="{E60A2D59-8F63-4EAB-A81D-D4C71DF40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="" xmlns:a16="http://schemas.microsoft.com/office/drawing/2014/main" id="{E3F4EC8A-6D29-4779-AF56-74DECE30A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5" name="Rectangle 5">
            <a:extLst>
              <a:ext uri="{FF2B5EF4-FFF2-40B4-BE49-F238E27FC236}">
                <a16:creationId xmlns="" xmlns:a16="http://schemas.microsoft.com/office/drawing/2014/main" id="{29C6C5E0-6691-4D1E-98B9-BE1E5B499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6" name="Rectangle 6">
            <a:extLst>
              <a:ext uri="{FF2B5EF4-FFF2-40B4-BE49-F238E27FC236}">
                <a16:creationId xmlns="" xmlns:a16="http://schemas.microsoft.com/office/drawing/2014/main" id="{10AE39DE-FDBC-4A79-8982-79563106E2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>
            <a:extLst>
              <a:ext uri="{FF2B5EF4-FFF2-40B4-BE49-F238E27FC236}">
                <a16:creationId xmlns="" xmlns:a16="http://schemas.microsoft.com/office/drawing/2014/main" id="{67EB4D40-F80F-4F95-84CF-896892EC5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49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="" xmlns:a16="http://schemas.microsoft.com/office/drawing/2014/main" id="{3BB25BC7-79EF-4C8A-8486-27B4E6BAD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="" xmlns:a16="http://schemas.microsoft.com/office/drawing/2014/main" id="{C11668AF-E177-4385-AE0A-6CAE4B412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="" xmlns:a16="http://schemas.microsoft.com/office/drawing/2014/main" id="{DF02D1C7-84B1-459F-A3B2-E80897470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9" name="Rectangle 5">
            <a:extLst>
              <a:ext uri="{FF2B5EF4-FFF2-40B4-BE49-F238E27FC236}">
                <a16:creationId xmlns="" xmlns:a16="http://schemas.microsoft.com/office/drawing/2014/main" id="{F095C9E2-B2E0-433E-B0E5-E8A4A79D1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30" name="Rectangle 6">
            <a:extLst>
              <a:ext uri="{FF2B5EF4-FFF2-40B4-BE49-F238E27FC236}">
                <a16:creationId xmlns="" xmlns:a16="http://schemas.microsoft.com/office/drawing/2014/main" id="{EE3FFC61-BEFC-4D93-8C1F-17ED09DF02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>
            <a:extLst>
              <a:ext uri="{FF2B5EF4-FFF2-40B4-BE49-F238E27FC236}">
                <a16:creationId xmlns="" xmlns:a16="http://schemas.microsoft.com/office/drawing/2014/main" id="{67B48921-8CBD-46CE-A61C-F7AE6A700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90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="" xmlns:a16="http://schemas.microsoft.com/office/drawing/2014/main" id="{D85D16F6-19B0-43EC-8524-8EFFFE1BB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F652E105-39B3-4906-8734-CE3BCB4C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="" xmlns:a16="http://schemas.microsoft.com/office/drawing/2014/main" id="{B9014E38-ABF1-4848-86FF-DD3EF5302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="" xmlns:a16="http://schemas.microsoft.com/office/drawing/2014/main" id="{C916964B-1967-4D29-B796-A6CF39F82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4" name="Rectangle 6">
            <a:extLst>
              <a:ext uri="{FF2B5EF4-FFF2-40B4-BE49-F238E27FC236}">
                <a16:creationId xmlns="" xmlns:a16="http://schemas.microsoft.com/office/drawing/2014/main" id="{54A99C52-96A2-4576-8A3B-1B7719981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>
            <a:extLst>
              <a:ext uri="{FF2B5EF4-FFF2-40B4-BE49-F238E27FC236}">
                <a16:creationId xmlns="" xmlns:a16="http://schemas.microsoft.com/office/drawing/2014/main" id="{231D0EC1-9322-4507-BCBB-590DA7065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47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5BA5B251-8EB2-483C-B4F0-8800E6287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D634142A-6D8F-4FC4-A8D5-4AB230731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="" xmlns:a16="http://schemas.microsoft.com/office/drawing/2014/main" id="{FFEE7ADF-3F6A-424D-9F61-AEFB5D98A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7" name="Rectangle 5">
            <a:extLst>
              <a:ext uri="{FF2B5EF4-FFF2-40B4-BE49-F238E27FC236}">
                <a16:creationId xmlns="" xmlns:a16="http://schemas.microsoft.com/office/drawing/2014/main" id="{D1461F4C-3D12-46D9-9A9D-05533274C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8" name="Rectangle 6">
            <a:extLst>
              <a:ext uri="{FF2B5EF4-FFF2-40B4-BE49-F238E27FC236}">
                <a16:creationId xmlns="" xmlns:a16="http://schemas.microsoft.com/office/drawing/2014/main" id="{0479E180-AC09-48E0-B6A5-7181C6FB4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>
            <a:extLst>
              <a:ext uri="{FF2B5EF4-FFF2-40B4-BE49-F238E27FC236}">
                <a16:creationId xmlns="" xmlns:a16="http://schemas.microsoft.com/office/drawing/2014/main" id="{AD3F904D-9D77-43AD-AABB-A17CDADE0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55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A8810542-D576-48F7-B0AE-58D64A720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="" xmlns:a16="http://schemas.microsoft.com/office/drawing/2014/main" id="{16C0880A-ED5A-41E2-A1FF-497300F27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="" xmlns:a16="http://schemas.microsoft.com/office/drawing/2014/main" id="{E4EF4EF7-EDDA-41A8-BDE2-14B2994F4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1" name="Rectangle 5">
            <a:extLst>
              <a:ext uri="{FF2B5EF4-FFF2-40B4-BE49-F238E27FC236}">
                <a16:creationId xmlns="" xmlns:a16="http://schemas.microsoft.com/office/drawing/2014/main" id="{EE770C95-CB95-440E-A3FA-AA99AC856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302" name="Rectangle 6">
            <a:extLst>
              <a:ext uri="{FF2B5EF4-FFF2-40B4-BE49-F238E27FC236}">
                <a16:creationId xmlns="" xmlns:a16="http://schemas.microsoft.com/office/drawing/2014/main" id="{ED55930C-AEDC-450F-A778-75D4AF62C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>
            <a:extLst>
              <a:ext uri="{FF2B5EF4-FFF2-40B4-BE49-F238E27FC236}">
                <a16:creationId xmlns="" xmlns:a16="http://schemas.microsoft.com/office/drawing/2014/main" id="{9C9C825B-9CBE-4849-85BB-36884BF32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08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93DB061D-582D-400C-8192-697CD60AB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12248FA4-EA1E-450C-B2AD-8FC65A9E4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="" xmlns:a16="http://schemas.microsoft.com/office/drawing/2014/main" id="{9A244C4C-5E20-415A-9991-2E9BAEB63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5" name="Rectangle 5">
            <a:extLst>
              <a:ext uri="{FF2B5EF4-FFF2-40B4-BE49-F238E27FC236}">
                <a16:creationId xmlns="" xmlns:a16="http://schemas.microsoft.com/office/drawing/2014/main" id="{880ECE35-493A-4BFE-8914-7A14338CB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6" name="Rectangle 6">
            <a:extLst>
              <a:ext uri="{FF2B5EF4-FFF2-40B4-BE49-F238E27FC236}">
                <a16:creationId xmlns="" xmlns:a16="http://schemas.microsoft.com/office/drawing/2014/main" id="{E58F5A9A-E33A-4905-A7DF-714618BDFC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7" name="Rectangle 7">
            <a:extLst>
              <a:ext uri="{FF2B5EF4-FFF2-40B4-BE49-F238E27FC236}">
                <a16:creationId xmlns="" xmlns:a16="http://schemas.microsoft.com/office/drawing/2014/main" id="{B3BA7C4A-1FE3-47D2-AB6D-16525555C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083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8B504E09-9C6E-498E-AC38-5367189C8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7" name="Rectangle 3">
            <a:extLst>
              <a:ext uri="{FF2B5EF4-FFF2-40B4-BE49-F238E27FC236}">
                <a16:creationId xmlns="" xmlns:a16="http://schemas.microsoft.com/office/drawing/2014/main" id="{A093C07F-D8EB-4F07-8BDD-38E6AD1CE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="" xmlns:a16="http://schemas.microsoft.com/office/drawing/2014/main" id="{68A6C200-FE8A-45E9-B575-F54A56A3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9" name="Rectangle 5">
            <a:extLst>
              <a:ext uri="{FF2B5EF4-FFF2-40B4-BE49-F238E27FC236}">
                <a16:creationId xmlns="" xmlns:a16="http://schemas.microsoft.com/office/drawing/2014/main" id="{1662F09D-86E7-4F67-B1CD-4459C1C4A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50" name="Rectangle 6">
            <a:extLst>
              <a:ext uri="{FF2B5EF4-FFF2-40B4-BE49-F238E27FC236}">
                <a16:creationId xmlns="" xmlns:a16="http://schemas.microsoft.com/office/drawing/2014/main" id="{692C0B99-FC8B-454F-936E-6F21B86E0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>
            <a:extLst>
              <a:ext uri="{FF2B5EF4-FFF2-40B4-BE49-F238E27FC236}">
                <a16:creationId xmlns="" xmlns:a16="http://schemas.microsoft.com/office/drawing/2014/main" id="{9CE1EB0C-1805-4FFB-B5CE-8D4F0E27E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43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="" xmlns:a16="http://schemas.microsoft.com/office/drawing/2014/main" id="{A5011C9E-A7AC-4784-92B1-3081E645C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71" name="Rectangle 3">
            <a:extLst>
              <a:ext uri="{FF2B5EF4-FFF2-40B4-BE49-F238E27FC236}">
                <a16:creationId xmlns="" xmlns:a16="http://schemas.microsoft.com/office/drawing/2014/main" id="{5E7F90BA-EA12-4C6D-A6FF-022EBA17F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="" xmlns:a16="http://schemas.microsoft.com/office/drawing/2014/main" id="{FEB12875-0853-4591-9E9E-3EBE13337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="" xmlns:a16="http://schemas.microsoft.com/office/drawing/2014/main" id="{3DA666D9-B7FE-4D3C-BC6C-98CB3171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374" name="Rectangle 6">
            <a:extLst>
              <a:ext uri="{FF2B5EF4-FFF2-40B4-BE49-F238E27FC236}">
                <a16:creationId xmlns="" xmlns:a16="http://schemas.microsoft.com/office/drawing/2014/main" id="{8B93CEBE-5701-4B2F-9CD8-5AABAA0E38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5" name="Rectangle 7">
            <a:extLst>
              <a:ext uri="{FF2B5EF4-FFF2-40B4-BE49-F238E27FC236}">
                <a16:creationId xmlns="" xmlns:a16="http://schemas.microsoft.com/office/drawing/2014/main" id="{319042C2-4DB4-480D-87FE-59B57F9CB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94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="" xmlns:a16="http://schemas.microsoft.com/office/drawing/2014/main" id="{F402178C-7473-404B-A842-72406083C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="" xmlns:a16="http://schemas.microsoft.com/office/drawing/2014/main" id="{32E945FC-7C62-4588-9538-4BA32FF90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="" xmlns:a16="http://schemas.microsoft.com/office/drawing/2014/main" id="{FC8BB32A-2745-4B15-9A3F-72D4C7CE2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7" name="Rectangle 5">
            <a:extLst>
              <a:ext uri="{FF2B5EF4-FFF2-40B4-BE49-F238E27FC236}">
                <a16:creationId xmlns="" xmlns:a16="http://schemas.microsoft.com/office/drawing/2014/main" id="{A82844A9-9164-4C86-B9A9-F70DF8C33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398" name="Rectangle 6">
            <a:extLst>
              <a:ext uri="{FF2B5EF4-FFF2-40B4-BE49-F238E27FC236}">
                <a16:creationId xmlns="" xmlns:a16="http://schemas.microsoft.com/office/drawing/2014/main" id="{1EC13A34-B91A-4CEA-883C-0EC434AC49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>
            <a:extLst>
              <a:ext uri="{FF2B5EF4-FFF2-40B4-BE49-F238E27FC236}">
                <a16:creationId xmlns="" xmlns:a16="http://schemas.microsoft.com/office/drawing/2014/main" id="{640CDAD1-22DE-4348-B30A-9D3953778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6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A107B804-CF24-4AAE-A034-B11536FA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72273675-BD00-4D31-8B26-94356CBB9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="" xmlns:a16="http://schemas.microsoft.com/office/drawing/2014/main" id="{7E2C4127-8B6C-4467-8DE1-56041A447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9" name="Rectangle 5">
            <a:extLst>
              <a:ext uri="{FF2B5EF4-FFF2-40B4-BE49-F238E27FC236}">
                <a16:creationId xmlns="" xmlns:a16="http://schemas.microsoft.com/office/drawing/2014/main" id="{2EE0AE74-6043-4821-8D4D-20667C274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0" name="Rectangle 6">
            <a:extLst>
              <a:ext uri="{FF2B5EF4-FFF2-40B4-BE49-F238E27FC236}">
                <a16:creationId xmlns="" xmlns:a16="http://schemas.microsoft.com/office/drawing/2014/main" id="{6F0DD860-4799-477A-A3B3-B8FA2B9FE0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>
            <a:extLst>
              <a:ext uri="{FF2B5EF4-FFF2-40B4-BE49-F238E27FC236}">
                <a16:creationId xmlns="" xmlns:a16="http://schemas.microsoft.com/office/drawing/2014/main" id="{4B7AC990-8D9D-4010-83C0-2E13F2A2A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1129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="" xmlns:a16="http://schemas.microsoft.com/office/drawing/2014/main" id="{0DEA1C97-771C-4AF1-9168-02821608F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="" xmlns:a16="http://schemas.microsoft.com/office/drawing/2014/main" id="{843AD334-DFE0-439F-B3CB-1530CDAA2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="" xmlns:a16="http://schemas.microsoft.com/office/drawing/2014/main" id="{91DA0041-35B7-496F-AC2A-43A87D93E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21" name="Rectangle 5">
            <a:extLst>
              <a:ext uri="{FF2B5EF4-FFF2-40B4-BE49-F238E27FC236}">
                <a16:creationId xmlns="" xmlns:a16="http://schemas.microsoft.com/office/drawing/2014/main" id="{20521F19-2178-449E-ABF0-71E819BA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22" name="Rectangle 6">
            <a:extLst>
              <a:ext uri="{FF2B5EF4-FFF2-40B4-BE49-F238E27FC236}">
                <a16:creationId xmlns="" xmlns:a16="http://schemas.microsoft.com/office/drawing/2014/main" id="{BA324FB6-CA60-4F48-AF80-8795A0938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3" name="Rectangle 7">
            <a:extLst>
              <a:ext uri="{FF2B5EF4-FFF2-40B4-BE49-F238E27FC236}">
                <a16:creationId xmlns="" xmlns:a16="http://schemas.microsoft.com/office/drawing/2014/main" id="{60C9E17D-A01E-4A88-887A-D1979CC8B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04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D38B6C9C-5CBF-4A2B-8624-5EF17EB67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="" xmlns:a16="http://schemas.microsoft.com/office/drawing/2014/main" id="{945757C4-09C4-4D34-88FD-F6D933281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21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="" xmlns:a16="http://schemas.microsoft.com/office/drawing/2014/main" id="{A61D59F7-4311-4727-B479-8D1848BC1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="" xmlns:a16="http://schemas.microsoft.com/office/drawing/2014/main" id="{544F56AC-E542-494E-96FD-49C70FADC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46" name="Rectangle 6">
            <a:extLst>
              <a:ext uri="{FF2B5EF4-FFF2-40B4-BE49-F238E27FC236}">
                <a16:creationId xmlns="" xmlns:a16="http://schemas.microsoft.com/office/drawing/2014/main" id="{BD9C03E5-1443-48EF-837F-3A647D7EC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>
            <a:extLst>
              <a:ext uri="{FF2B5EF4-FFF2-40B4-BE49-F238E27FC236}">
                <a16:creationId xmlns="" xmlns:a16="http://schemas.microsoft.com/office/drawing/2014/main" id="{3F2A5372-D810-4272-9C59-54FB31A82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60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AF62287E-BE22-449E-B6D4-AD4778357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="" xmlns:a16="http://schemas.microsoft.com/office/drawing/2014/main" id="{1E24DDC1-E936-4F60-BDA0-4A45B817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="" xmlns:a16="http://schemas.microsoft.com/office/drawing/2014/main" id="{75B62BD3-E6AB-4BBB-8B1B-9AA2011F0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3" name="Rectangle 5">
            <a:extLst>
              <a:ext uri="{FF2B5EF4-FFF2-40B4-BE49-F238E27FC236}">
                <a16:creationId xmlns="" xmlns:a16="http://schemas.microsoft.com/office/drawing/2014/main" id="{1178AC48-AF72-4116-89AE-37B7F189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4" name="Rectangle 6">
            <a:extLst>
              <a:ext uri="{FF2B5EF4-FFF2-40B4-BE49-F238E27FC236}">
                <a16:creationId xmlns="" xmlns:a16="http://schemas.microsoft.com/office/drawing/2014/main" id="{FCC86C85-4217-4F97-AA1A-FBE9DEEFC8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>
            <a:extLst>
              <a:ext uri="{FF2B5EF4-FFF2-40B4-BE49-F238E27FC236}">
                <a16:creationId xmlns="" xmlns:a16="http://schemas.microsoft.com/office/drawing/2014/main" id="{9704F482-7944-4547-9609-B3ECC2253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3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="" xmlns:a16="http://schemas.microsoft.com/office/drawing/2014/main" id="{2946A85E-8696-4AF2-B3EE-658AB3940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="" xmlns:a16="http://schemas.microsoft.com/office/drawing/2014/main" id="{6D5A873D-6B23-4D26-91B9-C69B72194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="" xmlns:a16="http://schemas.microsoft.com/office/drawing/2014/main" id="{8D63B35B-2868-484A-9373-99F9121D2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="" xmlns:a16="http://schemas.microsoft.com/office/drawing/2014/main" id="{B02199FB-3B2B-4E3D-B234-24DF50D6A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="" xmlns:a16="http://schemas.microsoft.com/office/drawing/2014/main" id="{372B8E17-63AC-4E31-BA68-1C067A82C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>
            <a:extLst>
              <a:ext uri="{FF2B5EF4-FFF2-40B4-BE49-F238E27FC236}">
                <a16:creationId xmlns="" xmlns:a16="http://schemas.microsoft.com/office/drawing/2014/main" id="{270E7365-AE96-4A7D-BEA3-64332AA7A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32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760D6224-FE74-44E0-BD81-448A776E2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="" xmlns:a16="http://schemas.microsoft.com/office/drawing/2014/main" id="{D88CA3AB-0606-4C5D-9300-459B9F76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="" xmlns:a16="http://schemas.microsoft.com/office/drawing/2014/main" id="{D6187F46-503E-480B-B260-E8FD85FDD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1" name="Rectangle 5">
            <a:extLst>
              <a:ext uri="{FF2B5EF4-FFF2-40B4-BE49-F238E27FC236}">
                <a16:creationId xmlns="" xmlns:a16="http://schemas.microsoft.com/office/drawing/2014/main" id="{0F292B0A-215B-4F47-B4CE-E6949BD4E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2" name="Rectangle 6">
            <a:extLst>
              <a:ext uri="{FF2B5EF4-FFF2-40B4-BE49-F238E27FC236}">
                <a16:creationId xmlns="" xmlns:a16="http://schemas.microsoft.com/office/drawing/2014/main" id="{29A4DB94-3A35-4515-859F-855A5F4EE6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>
            <a:extLst>
              <a:ext uri="{FF2B5EF4-FFF2-40B4-BE49-F238E27FC236}">
                <a16:creationId xmlns="" xmlns:a16="http://schemas.microsoft.com/office/drawing/2014/main" id="{A8DFC752-2464-4B46-BCFB-269D62E17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8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="" xmlns:a16="http://schemas.microsoft.com/office/drawing/2014/main" id="{C2AC32BB-AD7B-46E3-BE08-579D97F02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="" xmlns:a16="http://schemas.microsoft.com/office/drawing/2014/main" id="{0CF66163-A841-44FB-ABEB-F5F9F1EAC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="" xmlns:a16="http://schemas.microsoft.com/office/drawing/2014/main" id="{51975482-4922-439E-9484-45CAAC8CA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="" xmlns:a16="http://schemas.microsoft.com/office/drawing/2014/main" id="{4CC91D48-5AC3-4EBD-B41D-B15DA2291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="" xmlns:a16="http://schemas.microsoft.com/office/drawing/2014/main" id="{F02F5F96-A6F5-47EB-9025-8114623D3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>
            <a:extLst>
              <a:ext uri="{FF2B5EF4-FFF2-40B4-BE49-F238E27FC236}">
                <a16:creationId xmlns="" xmlns:a16="http://schemas.microsoft.com/office/drawing/2014/main" id="{A3BEFB4E-B814-4D05-B847-4F187F181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51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="" xmlns:a16="http://schemas.microsoft.com/office/drawing/2014/main" id="{649CED92-687A-4DA5-86DD-BA5309C4A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7" name="Rectangle 3">
            <a:extLst>
              <a:ext uri="{FF2B5EF4-FFF2-40B4-BE49-F238E27FC236}">
                <a16:creationId xmlns="" xmlns:a16="http://schemas.microsoft.com/office/drawing/2014/main" id="{DF9D4EAB-7057-41F8-8B95-62EED8E5E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="" xmlns:a16="http://schemas.microsoft.com/office/drawing/2014/main" id="{975172A1-ECC8-4ADD-B9E2-4AFFAF6C1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09" name="Rectangle 5">
            <a:extLst>
              <a:ext uri="{FF2B5EF4-FFF2-40B4-BE49-F238E27FC236}">
                <a16:creationId xmlns="" xmlns:a16="http://schemas.microsoft.com/office/drawing/2014/main" id="{35267B48-5DB4-4BA2-9CE5-272CBA2ED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110" name="Rectangle 6">
            <a:extLst>
              <a:ext uri="{FF2B5EF4-FFF2-40B4-BE49-F238E27FC236}">
                <a16:creationId xmlns="" xmlns:a16="http://schemas.microsoft.com/office/drawing/2014/main" id="{B0530780-109A-435E-85AA-FAD5C3A42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>
            <a:extLst>
              <a:ext uri="{FF2B5EF4-FFF2-40B4-BE49-F238E27FC236}">
                <a16:creationId xmlns="" xmlns:a16="http://schemas.microsoft.com/office/drawing/2014/main" id="{BCD0353D-A734-4841-8649-0B2238073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58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="" xmlns:a16="http://schemas.microsoft.com/office/drawing/2014/main" id="{678117E0-B118-48E9-A52A-BD71E17DB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="" xmlns:a16="http://schemas.microsoft.com/office/drawing/2014/main" id="{3BFDC02A-B8F5-4D2E-B6DD-7F8E2520D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="" xmlns:a16="http://schemas.microsoft.com/office/drawing/2014/main" id="{0D22B33C-AAB0-44A0-885A-0F69B374A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3" name="Rectangle 5">
            <a:extLst>
              <a:ext uri="{FF2B5EF4-FFF2-40B4-BE49-F238E27FC236}">
                <a16:creationId xmlns="" xmlns:a16="http://schemas.microsoft.com/office/drawing/2014/main" id="{F35AE909-E300-4A85-A75B-E98452BC8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4" name="Rectangle 6">
            <a:extLst>
              <a:ext uri="{FF2B5EF4-FFF2-40B4-BE49-F238E27FC236}">
                <a16:creationId xmlns="" xmlns:a16="http://schemas.microsoft.com/office/drawing/2014/main" id="{8833B6BD-9FCC-4BB5-AE0E-8151CDBF7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>
            <a:extLst>
              <a:ext uri="{FF2B5EF4-FFF2-40B4-BE49-F238E27FC236}">
                <a16:creationId xmlns="" xmlns:a16="http://schemas.microsoft.com/office/drawing/2014/main" id="{123987A1-BA24-4256-AE15-93D760084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1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="" xmlns:a16="http://schemas.microsoft.com/office/drawing/2014/main" id="{6B134E7D-A167-4036-9485-B210B223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="" xmlns:a16="http://schemas.microsoft.com/office/drawing/2014/main" id="{981FCA7C-438E-463A-AC80-9B4B27FC4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="" xmlns:a16="http://schemas.microsoft.com/office/drawing/2014/main" id="{8EE5F5A7-8C5E-4A84-9C19-58D76BD62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7" name="Rectangle 5">
            <a:extLst>
              <a:ext uri="{FF2B5EF4-FFF2-40B4-BE49-F238E27FC236}">
                <a16:creationId xmlns="" xmlns:a16="http://schemas.microsoft.com/office/drawing/2014/main" id="{FBAB4E26-DB7B-41C4-9D36-F42DC11E4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8" name="Rectangle 6">
            <a:extLst>
              <a:ext uri="{FF2B5EF4-FFF2-40B4-BE49-F238E27FC236}">
                <a16:creationId xmlns="" xmlns:a16="http://schemas.microsoft.com/office/drawing/2014/main" id="{A45471C1-C712-48E1-AC38-E00BFC9052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>
            <a:extLst>
              <a:ext uri="{FF2B5EF4-FFF2-40B4-BE49-F238E27FC236}">
                <a16:creationId xmlns="" xmlns:a16="http://schemas.microsoft.com/office/drawing/2014/main" id="{7503CA96-E679-409D-B7B8-DDEDC71C4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8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3A84B83-7BDA-40DD-9F38-665CF51D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3FD1DF4-AC25-415D-BD2D-3C5E5314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54B2AE5-05BF-45EB-A929-5CA03D76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A230F8-6761-4B1A-91BE-DA00A1427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14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Database </a:t>
            </a:r>
            <a:r>
              <a:rPr lang="en-US" dirty="0"/>
              <a:t>Systems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Lecture </a:t>
            </a:r>
            <a:r>
              <a:rPr lang="en-US" b="1" dirty="0" smtClean="0"/>
              <a:t>3 &amp; 4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>
                <a:solidFill>
                  <a:schemeClr val="tx1"/>
                </a:solidFill>
              </a:rPr>
              <a:t>Modeling Data in the Organization</a:t>
            </a:r>
          </a:p>
          <a:p>
            <a:r>
              <a:rPr lang="en-US" b="1" dirty="0">
                <a:solidFill>
                  <a:schemeClr val="tx1"/>
                </a:solidFill>
              </a:rPr>
              <a:t>By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Rimsha</a:t>
            </a:r>
            <a:r>
              <a:rPr lang="en-US" b="1" dirty="0" smtClean="0">
                <a:solidFill>
                  <a:schemeClr val="tx1"/>
                </a:solidFill>
              </a:rPr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56090-E7EE-47CF-A40F-789FD05EBE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55CA76B9-AAF6-4B2F-B142-5540EEE27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Attributes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75E5D3F7-A8FC-4516-BD7F-06E3C850B2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Attribute–property or characteristic of an entity or relationship type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Classifications of attributes: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Required versus Optional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Simple versus Composite Attribute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Single-Valued versus Multivalued Attribute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Stored versus Derived Attributes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Identifier Attributes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="" xmlns:a16="http://schemas.microsoft.com/office/drawing/2014/main" id="{FFCABDED-07D8-4F0A-8F14-073FA97145E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354EE9-6A1C-40DC-8CB3-51B3DFE67B1D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D33E68D1-968C-4655-B4EB-058AAB879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Identifiers (Keys)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3C0AE1FD-4398-4CF6-A199-6FC5206F89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Identifier (Key)–An attribute (or combination of attributes) that uniquely identifies individual instances of an entity type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Simple versus Composite Identifier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Candidate Identifier–an attribute that could be a key…satisfies the requirements for being an identifier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="" xmlns:a16="http://schemas.microsoft.com/office/drawing/2014/main" id="{5C622E8D-2C7A-4269-B6E2-CFFAB2738B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F2AA1F-BA33-425B-8241-32B1E2E537E5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4EE3BA78-3CEE-4CDF-A256-55515FEE56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Characteristics of Identifiers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0AD76472-0652-4ECA-8274-3520D0F79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22725"/>
          </a:xfrm>
        </p:spPr>
        <p:txBody>
          <a:bodyPr lIns="90488" tIns="44450" rIns="90488" bIns="44450"/>
          <a:lstStyle/>
          <a:p>
            <a:r>
              <a:rPr lang="en-US" altLang="en-US">
                <a:solidFill>
                  <a:srgbClr val="000000"/>
                </a:solidFill>
              </a:rPr>
              <a:t>Will not change in value</a:t>
            </a:r>
          </a:p>
          <a:p>
            <a:r>
              <a:rPr lang="en-US" altLang="en-US">
                <a:solidFill>
                  <a:srgbClr val="000000"/>
                </a:solidFill>
              </a:rPr>
              <a:t>Will not be null</a:t>
            </a:r>
          </a:p>
          <a:p>
            <a:r>
              <a:rPr lang="en-US" altLang="en-US">
                <a:solidFill>
                  <a:srgbClr val="000000"/>
                </a:solidFill>
              </a:rPr>
              <a:t>No intelligent identifiers (e.g., containing locations or people that might change)</a:t>
            </a:r>
          </a:p>
          <a:p>
            <a:r>
              <a:rPr lang="en-US" altLang="en-US">
                <a:solidFill>
                  <a:srgbClr val="000000"/>
                </a:solidFill>
              </a:rPr>
              <a:t>Substitute new, simple keys for long, composite keys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9C35F182-8CBB-46EA-AA50-662BB5F9B86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3CFFF0-94E1-4BFA-A6E4-62492C3D83F0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="" xmlns:a16="http://schemas.microsoft.com/office/drawing/2014/main" id="{78E3EFA7-5948-4EDA-8D8F-106980C05F6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EF45DF-8DA7-494E-9FFF-381E87D9E55C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grpSp>
        <p:nvGrpSpPr>
          <p:cNvPr id="16387" name="Group 18">
            <a:extLst>
              <a:ext uri="{FF2B5EF4-FFF2-40B4-BE49-F238E27FC236}">
                <a16:creationId xmlns="" xmlns:a16="http://schemas.microsoft.com/office/drawing/2014/main" id="{B908CA45-8718-45FE-BA6A-A4228458BB6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52400"/>
            <a:ext cx="7772400" cy="2743200"/>
            <a:chOff x="240" y="96"/>
            <a:chExt cx="4896" cy="1728"/>
          </a:xfrm>
        </p:grpSpPr>
        <p:sp>
          <p:nvSpPr>
            <p:cNvPr id="16401" name="Rectangle 2">
              <a:extLst>
                <a:ext uri="{FF2B5EF4-FFF2-40B4-BE49-F238E27FC236}">
                  <a16:creationId xmlns="" xmlns:a16="http://schemas.microsoft.com/office/drawing/2014/main" id="{69B53FB2-43B9-4496-97C8-FDE480942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96"/>
              <a:ext cx="271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Figure 3-7  A </a:t>
              </a:r>
              <a:r>
                <a:rPr lang="en-US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composite</a:t>
              </a:r>
              <a:r>
                <a:rPr lang="en-US" altLang="en-US" sz="24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 attribute</a:t>
              </a:r>
            </a:p>
          </p:txBody>
        </p:sp>
        <p:pic>
          <p:nvPicPr>
            <p:cNvPr id="16402" name="Picture 5" descr="CAP1">
              <a:extLst>
                <a:ext uri="{FF2B5EF4-FFF2-40B4-BE49-F238E27FC236}">
                  <a16:creationId xmlns="" xmlns:a16="http://schemas.microsoft.com/office/drawing/2014/main" id="{B9200B94-A5F8-4BED-9171-BFDC3CD747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84"/>
              <a:ext cx="3264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88" name="Group 9">
            <a:extLst>
              <a:ext uri="{FF2B5EF4-FFF2-40B4-BE49-F238E27FC236}">
                <a16:creationId xmlns="" xmlns:a16="http://schemas.microsoft.com/office/drawing/2014/main" id="{69CA91E9-6216-4800-8D32-524EEE58FBA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174750"/>
            <a:ext cx="6400800" cy="1187450"/>
            <a:chOff x="336" y="1412"/>
            <a:chExt cx="4032" cy="748"/>
          </a:xfrm>
        </p:grpSpPr>
        <p:sp>
          <p:nvSpPr>
            <p:cNvPr id="16398" name="Text Box 4">
              <a:extLst>
                <a:ext uri="{FF2B5EF4-FFF2-40B4-BE49-F238E27FC236}">
                  <a16:creationId xmlns="" xmlns:a16="http://schemas.microsoft.com/office/drawing/2014/main" id="{5AE9BDA7-0FD3-496A-B3FC-6395FAC60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412"/>
              <a:ext cx="164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An attribute broken into component parts</a:t>
              </a:r>
            </a:p>
          </p:txBody>
        </p:sp>
        <p:sp>
          <p:nvSpPr>
            <p:cNvPr id="16399" name="Rectangle 7">
              <a:extLst>
                <a:ext uri="{FF2B5EF4-FFF2-40B4-BE49-F238E27FC236}">
                  <a16:creationId xmlns="" xmlns:a16="http://schemas.microsoft.com/office/drawing/2014/main" id="{EF843620-EED3-4B72-B66F-F348E6DA5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536"/>
              <a:ext cx="1824" cy="576"/>
            </a:xfrm>
            <a:prstGeom prst="rect">
              <a:avLst/>
            </a:prstGeom>
            <a:noFill/>
            <a:ln w="25400" algn="ctr">
              <a:solidFill>
                <a:srgbClr val="990000"/>
              </a:solidFill>
              <a:prstDash val="dash"/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0" name="Line 8">
              <a:extLst>
                <a:ext uri="{FF2B5EF4-FFF2-40B4-BE49-F238E27FC236}">
                  <a16:creationId xmlns="" xmlns:a16="http://schemas.microsoft.com/office/drawing/2014/main" id="{828B91C6-ECFE-43EC-AB6D-FA866FB783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76"/>
              <a:ext cx="912" cy="0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9" name="Group 21">
            <a:extLst>
              <a:ext uri="{FF2B5EF4-FFF2-40B4-BE49-F238E27FC236}">
                <a16:creationId xmlns="" xmlns:a16="http://schemas.microsoft.com/office/drawing/2014/main" id="{811E294D-6D9C-4F7F-A7CB-3E2B5729D680}"/>
              </a:ext>
            </a:extLst>
          </p:cNvPr>
          <p:cNvGrpSpPr>
            <a:grpSpLocks/>
          </p:cNvGrpSpPr>
          <p:nvPr/>
        </p:nvGrpSpPr>
        <p:grpSpPr bwMode="auto">
          <a:xfrm>
            <a:off x="366713" y="2914650"/>
            <a:ext cx="8624887" cy="3489325"/>
            <a:chOff x="231" y="1836"/>
            <a:chExt cx="5433" cy="2198"/>
          </a:xfrm>
        </p:grpSpPr>
        <p:sp>
          <p:nvSpPr>
            <p:cNvPr id="16390" name="Rectangle 10">
              <a:extLst>
                <a:ext uri="{FF2B5EF4-FFF2-40B4-BE49-F238E27FC236}">
                  <a16:creationId xmlns="" xmlns:a16="http://schemas.microsoft.com/office/drawing/2014/main" id="{868EE7F4-D512-47E8-80D2-F90FFF63B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" y="1836"/>
              <a:ext cx="4173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Figure 3-8  Entity with </a:t>
              </a: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multivalued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attribute (Skill) </a:t>
              </a:r>
            </a:p>
            <a:p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and </a:t>
              </a:r>
              <a:r>
                <a:rPr lang="en-US" altLang="en-US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derived</a:t>
              </a: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attribute (Years_Employed)</a:t>
              </a:r>
            </a:p>
          </p:txBody>
        </p:sp>
        <p:pic>
          <p:nvPicPr>
            <p:cNvPr id="16391" name="Picture 11" descr="CAP1">
              <a:extLst>
                <a:ext uri="{FF2B5EF4-FFF2-40B4-BE49-F238E27FC236}">
                  <a16:creationId xmlns="" xmlns:a16="http://schemas.microsoft.com/office/drawing/2014/main" id="{DAB97800-49E4-43C7-8163-C316520397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325"/>
              <a:ext cx="3168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2" name="Group 14">
              <a:extLst>
                <a:ext uri="{FF2B5EF4-FFF2-40B4-BE49-F238E27FC236}">
                  <a16:creationId xmlns="" xmlns:a16="http://schemas.microsoft.com/office/drawing/2014/main" id="{E3590606-0608-40BE-A5B3-21BB9DE95F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024"/>
              <a:ext cx="1968" cy="750"/>
              <a:chOff x="240" y="3024"/>
              <a:chExt cx="1968" cy="750"/>
            </a:xfrm>
          </p:grpSpPr>
          <p:sp>
            <p:nvSpPr>
              <p:cNvPr id="16396" name="Text Box 12">
                <a:extLst>
                  <a:ext uri="{FF2B5EF4-FFF2-40B4-BE49-F238E27FC236}">
                    <a16:creationId xmlns="" xmlns:a16="http://schemas.microsoft.com/office/drawing/2014/main" id="{C026CA28-7480-4324-9BF4-830FE4D153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" y="3024"/>
                <a:ext cx="1590" cy="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solidFill>
                      <a:srgbClr val="990000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Multivalued</a:t>
                </a:r>
              </a:p>
              <a:p>
                <a:pPr eaLnBrk="1" hangingPunct="1"/>
                <a:r>
                  <a:rPr lang="en-US" altLang="en-US">
                    <a:solidFill>
                      <a:srgbClr val="990000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an employee can have </a:t>
                </a:r>
              </a:p>
              <a:p>
                <a:pPr eaLnBrk="1" hangingPunct="1"/>
                <a:r>
                  <a:rPr lang="en-US" altLang="en-US">
                    <a:solidFill>
                      <a:srgbClr val="990000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more than one skill</a:t>
                </a:r>
              </a:p>
              <a:p>
                <a:pPr eaLnBrk="1" hangingPunct="1"/>
                <a:endParaRPr lang="en-US" altLang="en-US" b="1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97" name="Line 13">
                <a:extLst>
                  <a:ext uri="{FF2B5EF4-FFF2-40B4-BE49-F238E27FC236}">
                    <a16:creationId xmlns="" xmlns:a16="http://schemas.microsoft.com/office/drawing/2014/main" id="{D7DE9EF7-66DC-414B-8406-F6503623B3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3168"/>
                <a:ext cx="1008" cy="96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393" name="Group 20">
              <a:extLst>
                <a:ext uri="{FF2B5EF4-FFF2-40B4-BE49-F238E27FC236}">
                  <a16:creationId xmlns="" xmlns:a16="http://schemas.microsoft.com/office/drawing/2014/main" id="{5C6B5AF7-7054-446F-BDBA-F9F96543D9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3284"/>
              <a:ext cx="2448" cy="750"/>
              <a:chOff x="3216" y="3284"/>
              <a:chExt cx="2448" cy="750"/>
            </a:xfrm>
          </p:grpSpPr>
          <p:sp>
            <p:nvSpPr>
              <p:cNvPr id="16394" name="Text Box 15">
                <a:extLst>
                  <a:ext uri="{FF2B5EF4-FFF2-40B4-BE49-F238E27FC236}">
                    <a16:creationId xmlns="" xmlns:a16="http://schemas.microsoft.com/office/drawing/2014/main" id="{38D129D3-96F8-43BA-9253-054C3C1483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8" y="3284"/>
                <a:ext cx="1066" cy="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solidFill>
                      <a:srgbClr val="990000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Derived</a:t>
                </a:r>
              </a:p>
              <a:p>
                <a:pPr eaLnBrk="1" hangingPunct="1"/>
                <a:r>
                  <a:rPr lang="en-US" altLang="en-US">
                    <a:solidFill>
                      <a:srgbClr val="990000"/>
                    </a:solidFill>
                    <a:latin typeface="Tahoma" panose="020B0604030504040204" pitchFamily="34" charset="0"/>
                    <a:cs typeface="Arial" panose="020B0604020202020204" pitchFamily="34" charset="0"/>
                  </a:rPr>
                  <a:t>from date employed and current date</a:t>
                </a:r>
              </a:p>
            </p:txBody>
          </p:sp>
          <p:sp>
            <p:nvSpPr>
              <p:cNvPr id="16395" name="Line 16">
                <a:extLst>
                  <a:ext uri="{FF2B5EF4-FFF2-40B4-BE49-F238E27FC236}">
                    <a16:creationId xmlns="" xmlns:a16="http://schemas.microsoft.com/office/drawing/2014/main" id="{AE17B3D8-045D-43A3-B3EC-57175481D2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216" y="3408"/>
                <a:ext cx="1392" cy="0"/>
              </a:xfrm>
              <a:prstGeom prst="line">
                <a:avLst/>
              </a:prstGeom>
              <a:noFill/>
              <a:ln w="25400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="" xmlns:a16="http://schemas.microsoft.com/office/drawing/2014/main" id="{1FB8641F-148E-4CE5-A106-D62A0A02BF0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C4B32C-7536-4C88-9112-5D6D7C18F4FD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pic>
        <p:nvPicPr>
          <p:cNvPr id="17411" name="Picture 7" descr="CAP1">
            <a:extLst>
              <a:ext uri="{FF2B5EF4-FFF2-40B4-BE49-F238E27FC236}">
                <a16:creationId xmlns="" xmlns:a16="http://schemas.microsoft.com/office/drawing/2014/main" id="{831A98B0-D86D-432D-93D1-DBC030529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3938"/>
            <a:ext cx="7696200" cy="342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2">
            <a:extLst>
              <a:ext uri="{FF2B5EF4-FFF2-40B4-BE49-F238E27FC236}">
                <a16:creationId xmlns="" xmlns:a16="http://schemas.microsoft.com/office/drawing/2014/main" id="{8D68951B-AA63-4FCD-A16B-4404AB007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500063"/>
            <a:ext cx="712701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Figure 3-9 Simple and composite identifier attributes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="" xmlns:a16="http://schemas.microsoft.com/office/drawing/2014/main" id="{EF12ABEF-4FE8-476A-82DA-919E80534D0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447800"/>
            <a:ext cx="6276975" cy="1905000"/>
            <a:chOff x="1440" y="912"/>
            <a:chExt cx="3954" cy="1200"/>
          </a:xfrm>
        </p:grpSpPr>
        <p:sp>
          <p:nvSpPr>
            <p:cNvPr id="17414" name="Text Box 5">
              <a:extLst>
                <a:ext uri="{FF2B5EF4-FFF2-40B4-BE49-F238E27FC236}">
                  <a16:creationId xmlns="" xmlns:a16="http://schemas.microsoft.com/office/drawing/2014/main" id="{A47338EE-9AA0-4230-A775-25FA29DBFD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" y="912"/>
              <a:ext cx="33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400">
                  <a:solidFill>
                    <a:srgbClr val="990000"/>
                  </a:solidFill>
                  <a:latin typeface="Times New Roman" panose="02020603050405020304" pitchFamily="18" charset="0"/>
                </a:rPr>
                <a:t>The identifier is boldfaced and underlined</a:t>
              </a:r>
            </a:p>
          </p:txBody>
        </p:sp>
        <p:sp>
          <p:nvSpPr>
            <p:cNvPr id="17415" name="Freeform 8">
              <a:extLst>
                <a:ext uri="{FF2B5EF4-FFF2-40B4-BE49-F238E27FC236}">
                  <a16:creationId xmlns="" xmlns:a16="http://schemas.microsoft.com/office/drawing/2014/main" id="{45EF40EF-767C-4FB7-987D-0D2FF53AD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1200"/>
              <a:ext cx="1488" cy="912"/>
            </a:xfrm>
            <a:custGeom>
              <a:avLst/>
              <a:gdLst>
                <a:gd name="T0" fmla="*/ 1488 w 1488"/>
                <a:gd name="T1" fmla="*/ 0 h 912"/>
                <a:gd name="T2" fmla="*/ 1104 w 1488"/>
                <a:gd name="T3" fmla="*/ 720 h 912"/>
                <a:gd name="T4" fmla="*/ 0 w 1488"/>
                <a:gd name="T5" fmla="*/ 912 h 912"/>
                <a:gd name="T6" fmla="*/ 0 60000 65536"/>
                <a:gd name="T7" fmla="*/ 0 60000 65536"/>
                <a:gd name="T8" fmla="*/ 0 60000 65536"/>
                <a:gd name="T9" fmla="*/ 0 w 1488"/>
                <a:gd name="T10" fmla="*/ 0 h 912"/>
                <a:gd name="T11" fmla="*/ 1488 w 148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88" h="912">
                  <a:moveTo>
                    <a:pt x="1488" y="0"/>
                  </a:moveTo>
                  <a:cubicBezTo>
                    <a:pt x="1420" y="284"/>
                    <a:pt x="1352" y="568"/>
                    <a:pt x="1104" y="720"/>
                  </a:cubicBezTo>
                  <a:cubicBezTo>
                    <a:pt x="856" y="872"/>
                    <a:pt x="428" y="892"/>
                    <a:pt x="0" y="912"/>
                  </a:cubicBezTo>
                </a:path>
              </a:pathLst>
            </a:custGeom>
            <a:noFill/>
            <a:ln w="25400" cap="flat" cmpd="sng">
              <a:solidFill>
                <a:srgbClr val="990000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Freeform 9">
              <a:extLst>
                <a:ext uri="{FF2B5EF4-FFF2-40B4-BE49-F238E27FC236}">
                  <a16:creationId xmlns="" xmlns:a16="http://schemas.microsoft.com/office/drawing/2014/main" id="{936B5474-8032-40A5-A9E0-5BC7FD550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6" y="1200"/>
              <a:ext cx="624" cy="912"/>
            </a:xfrm>
            <a:custGeom>
              <a:avLst/>
              <a:gdLst>
                <a:gd name="T0" fmla="*/ 48 w 624"/>
                <a:gd name="T1" fmla="*/ 0 h 912"/>
                <a:gd name="T2" fmla="*/ 96 w 624"/>
                <a:gd name="T3" fmla="*/ 672 h 912"/>
                <a:gd name="T4" fmla="*/ 624 w 624"/>
                <a:gd name="T5" fmla="*/ 912 h 912"/>
                <a:gd name="T6" fmla="*/ 0 60000 65536"/>
                <a:gd name="T7" fmla="*/ 0 60000 65536"/>
                <a:gd name="T8" fmla="*/ 0 60000 65536"/>
                <a:gd name="T9" fmla="*/ 0 w 624"/>
                <a:gd name="T10" fmla="*/ 0 h 912"/>
                <a:gd name="T11" fmla="*/ 624 w 624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912">
                  <a:moveTo>
                    <a:pt x="48" y="0"/>
                  </a:moveTo>
                  <a:cubicBezTo>
                    <a:pt x="24" y="260"/>
                    <a:pt x="0" y="520"/>
                    <a:pt x="96" y="672"/>
                  </a:cubicBezTo>
                  <a:cubicBezTo>
                    <a:pt x="192" y="824"/>
                    <a:pt x="408" y="868"/>
                    <a:pt x="624" y="912"/>
                  </a:cubicBezTo>
                </a:path>
              </a:pathLst>
            </a:custGeom>
            <a:noFill/>
            <a:ln w="25400" cap="flat" cmpd="sng">
              <a:solidFill>
                <a:srgbClr val="990000"/>
              </a:solidFill>
              <a:prstDash val="solid"/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="" xmlns:a16="http://schemas.microsoft.com/office/drawing/2014/main" id="{2EF1432D-CD5B-4CA1-896E-42E933222E5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74A8AE-5FEF-41CE-9A6C-F2511D786B8E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0FA74A98-7D57-4031-A8F8-670FB26FC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271463"/>
            <a:ext cx="5953554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Figure 3-19  Simple example of time-stamping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="" xmlns:a16="http://schemas.microsoft.com/office/drawing/2014/main" id="{4B7AB9A9-E04D-42FB-9CDD-8C7D0BDB2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572000"/>
            <a:ext cx="19812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99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This attribute that is both multivalued </a:t>
            </a:r>
            <a:r>
              <a:rPr lang="en-US" altLang="en-US" sz="2000" i="1">
                <a:solidFill>
                  <a:srgbClr val="99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and</a:t>
            </a:r>
            <a:r>
              <a:rPr lang="en-US" altLang="en-US" sz="2000">
                <a:solidFill>
                  <a:srgbClr val="99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composite</a:t>
            </a:r>
          </a:p>
          <a:p>
            <a:endParaRPr lang="en-US" altLang="en-US" sz="280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7" name="Picture 6" descr="CAP1">
            <a:extLst>
              <a:ext uri="{FF2B5EF4-FFF2-40B4-BE49-F238E27FC236}">
                <a16:creationId xmlns="" xmlns:a16="http://schemas.microsoft.com/office/drawing/2014/main" id="{2857E669-5483-417E-ACC3-A09372AFD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934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79FB9014-7CF1-40B0-B039-FA04D05B7B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73138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More on Relationships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CFF0E12A-187B-4A94-ACC5-DB0E819D06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Relationship Types vs. Relationship Instances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relationship type is modeled as lines between entity types…the instance is between specific entity instances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Relationships can have attributes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These describe features pertaining to the association between the entities in the </a:t>
            </a:r>
            <a:r>
              <a:rPr lang="en-US" altLang="en-US" sz="2000" dirty="0" smtClean="0">
                <a:solidFill>
                  <a:srgbClr val="000000"/>
                </a:solidFill>
              </a:rPr>
              <a:t>relationship</a:t>
            </a:r>
            <a:endParaRPr lang="en-US" altLang="en-US" sz="2000" dirty="0">
              <a:solidFill>
                <a:srgbClr val="000000"/>
              </a:solidFill>
            </a:endParaRPr>
          </a:p>
        </p:txBody>
      </p:sp>
      <p:sp>
        <p:nvSpPr>
          <p:cNvPr id="19460" name="Slide Number Placeholder 5">
            <a:extLst>
              <a:ext uri="{FF2B5EF4-FFF2-40B4-BE49-F238E27FC236}">
                <a16:creationId xmlns="" xmlns:a16="http://schemas.microsoft.com/office/drawing/2014/main" id="{CDA0C285-5C75-4E62-9388-29D32F6E1E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B9C0E7-FD99-42E0-8DA1-C2837CD383CF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="" xmlns:a16="http://schemas.microsoft.com/office/drawing/2014/main" id="{E617979F-75DE-474C-84E8-425CF28126F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5A1148-8B78-47A2-B26F-3308BC9DDE60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="" xmlns:a16="http://schemas.microsoft.com/office/drawing/2014/main" id="{5EC78365-A33B-46FD-BECD-F568B58C5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3" y="365125"/>
            <a:ext cx="624966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3-10 Relationship types and instances</a:t>
            </a:r>
          </a:p>
        </p:txBody>
      </p:sp>
      <p:sp>
        <p:nvSpPr>
          <p:cNvPr id="20484" name="Text Box 3">
            <a:extLst>
              <a:ext uri="{FF2B5EF4-FFF2-40B4-BE49-F238E27FC236}">
                <a16:creationId xmlns="" xmlns:a16="http://schemas.microsoft.com/office/drawing/2014/main" id="{A4188C42-A124-4778-AEA5-FB4529747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450975"/>
            <a:ext cx="2195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a) Relationship type</a:t>
            </a:r>
          </a:p>
        </p:txBody>
      </p:sp>
      <p:pic>
        <p:nvPicPr>
          <p:cNvPr id="20485" name="Picture 4" descr="CAP1">
            <a:extLst>
              <a:ext uri="{FF2B5EF4-FFF2-40B4-BE49-F238E27FC236}">
                <a16:creationId xmlns="" xmlns:a16="http://schemas.microsoft.com/office/drawing/2014/main" id="{EF5DB6CE-ECD8-4B44-9934-CA4541068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1176338"/>
            <a:ext cx="60198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5" descr="CAP1">
            <a:extLst>
              <a:ext uri="{FF2B5EF4-FFF2-40B4-BE49-F238E27FC236}">
                <a16:creationId xmlns="" xmlns:a16="http://schemas.microsoft.com/office/drawing/2014/main" id="{7BA32985-3C05-4831-AB78-FC0280DDB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6629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 Box 6">
            <a:extLst>
              <a:ext uri="{FF2B5EF4-FFF2-40B4-BE49-F238E27FC236}">
                <a16:creationId xmlns="" xmlns:a16="http://schemas.microsoft.com/office/drawing/2014/main" id="{845C6416-F173-478A-9C3C-6EF9D840E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860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b) Relationship instances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A4CE8D35-6B8B-4036-ADCD-29F863576A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Degree of Relationships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D9C8458A-CD46-4758-97FA-D0EE08CECB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rgbClr val="000000"/>
                </a:solidFill>
              </a:rPr>
              <a:t>Degree of a relationship is the number of entity types that participate in it</a:t>
            </a: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Unary Relationship</a:t>
            </a: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Binary Relationship</a:t>
            </a: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0000"/>
                </a:solidFill>
              </a:rPr>
              <a:t>Ternary Relationship</a:t>
            </a:r>
          </a:p>
        </p:txBody>
      </p:sp>
      <p:sp>
        <p:nvSpPr>
          <p:cNvPr id="21508" name="Slide Number Placeholder 5">
            <a:extLst>
              <a:ext uri="{FF2B5EF4-FFF2-40B4-BE49-F238E27FC236}">
                <a16:creationId xmlns="" xmlns:a16="http://schemas.microsoft.com/office/drawing/2014/main" id="{9B81F9E5-7D17-482F-979D-7CE5BE54E66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EFB49-53B1-4CF4-9521-8800A7BB4866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="" xmlns:a16="http://schemas.microsoft.com/office/drawing/2014/main" id="{80B5D66B-67E8-4D73-AA91-7C7A200FFCF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04D66B-6602-4EB1-8622-D3F9F0A32F45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pic>
        <p:nvPicPr>
          <p:cNvPr id="22531" name="Picture 16" descr="CAP1">
            <a:extLst>
              <a:ext uri="{FF2B5EF4-FFF2-40B4-BE49-F238E27FC236}">
                <a16:creationId xmlns="" xmlns:a16="http://schemas.microsoft.com/office/drawing/2014/main" id="{48200E31-8676-4048-A719-8431563B2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8001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2">
            <a:extLst>
              <a:ext uri="{FF2B5EF4-FFF2-40B4-BE49-F238E27FC236}">
                <a16:creationId xmlns="" xmlns:a16="http://schemas.microsoft.com/office/drawing/2014/main" id="{DB6B3FC9-2C15-48FB-ABB3-DF82095B4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532517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Degree of relationships – from Figure 3-2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="" xmlns:a16="http://schemas.microsoft.com/office/drawing/2014/main" id="{1FBDA80A-822D-4170-B7EE-453AF91862DC}"/>
              </a:ext>
            </a:extLst>
          </p:cNvPr>
          <p:cNvGrpSpPr>
            <a:grpSpLocks/>
          </p:cNvGrpSpPr>
          <p:nvPr/>
        </p:nvGrpSpPr>
        <p:grpSpPr bwMode="auto">
          <a:xfrm>
            <a:off x="3184525" y="2768600"/>
            <a:ext cx="1920875" cy="2641600"/>
            <a:chOff x="432" y="2064"/>
            <a:chExt cx="1210" cy="1165"/>
          </a:xfrm>
        </p:grpSpPr>
        <p:sp>
          <p:nvSpPr>
            <p:cNvPr id="22541" name="Text Box 8">
              <a:extLst>
                <a:ext uri="{FF2B5EF4-FFF2-40B4-BE49-F238E27FC236}">
                  <a16:creationId xmlns="" xmlns:a16="http://schemas.microsoft.com/office/drawing/2014/main" id="{40587421-9432-46D7-92F2-C60A56000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44"/>
              <a:ext cx="1210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Entities of two different types related to each other</a:t>
              </a:r>
            </a:p>
          </p:txBody>
        </p:sp>
        <p:sp>
          <p:nvSpPr>
            <p:cNvPr id="22542" name="Line 9">
              <a:extLst>
                <a:ext uri="{FF2B5EF4-FFF2-40B4-BE49-F238E27FC236}">
                  <a16:creationId xmlns="" xmlns:a16="http://schemas.microsoft.com/office/drawing/2014/main" id="{CB248154-FAC4-4693-9FF7-FC4EDCB643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064"/>
              <a:ext cx="0" cy="432"/>
            </a:xfrm>
            <a:prstGeom prst="line">
              <a:avLst/>
            </a:prstGeom>
            <a:noFill/>
            <a:ln w="15875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534" name="Rectangle 18">
            <a:extLst>
              <a:ext uri="{FF2B5EF4-FFF2-40B4-BE49-F238E27FC236}">
                <a16:creationId xmlns="" xmlns:a16="http://schemas.microsoft.com/office/drawing/2014/main" id="{61690F05-8CB9-4629-95B7-905040422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1676400" cy="3048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10">
            <a:extLst>
              <a:ext uri="{FF2B5EF4-FFF2-40B4-BE49-F238E27FC236}">
                <a16:creationId xmlns="" xmlns:a16="http://schemas.microsoft.com/office/drawing/2014/main" id="{DE053041-9667-4F6C-93AC-9FEFCB64DB4C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759200"/>
            <a:ext cx="2286000" cy="2641600"/>
            <a:chOff x="432" y="2064"/>
            <a:chExt cx="1210" cy="1165"/>
          </a:xfrm>
        </p:grpSpPr>
        <p:sp>
          <p:nvSpPr>
            <p:cNvPr id="22539" name="Text Box 11">
              <a:extLst>
                <a:ext uri="{FF2B5EF4-FFF2-40B4-BE49-F238E27FC236}">
                  <a16:creationId xmlns="" xmlns:a16="http://schemas.microsoft.com/office/drawing/2014/main" id="{D169D547-96C6-431A-B817-17AAB1013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44"/>
              <a:ext cx="1210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Entities of three different types related to each other</a:t>
              </a:r>
            </a:p>
          </p:txBody>
        </p:sp>
        <p:sp>
          <p:nvSpPr>
            <p:cNvPr id="22540" name="Line 12">
              <a:extLst>
                <a:ext uri="{FF2B5EF4-FFF2-40B4-BE49-F238E27FC236}">
                  <a16:creationId xmlns="" xmlns:a16="http://schemas.microsoft.com/office/drawing/2014/main" id="{30130FD9-2889-44ED-B393-A4B5D5B32F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2064"/>
              <a:ext cx="0" cy="432"/>
            </a:xfrm>
            <a:prstGeom prst="line">
              <a:avLst/>
            </a:prstGeom>
            <a:noFill/>
            <a:ln w="15875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="" xmlns:a16="http://schemas.microsoft.com/office/drawing/2014/main" id="{B0B4DDE5-5E38-4F23-B7D6-7B4529F5D78D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819400"/>
            <a:ext cx="1920875" cy="3213100"/>
            <a:chOff x="432" y="1776"/>
            <a:chExt cx="1210" cy="2024"/>
          </a:xfrm>
        </p:grpSpPr>
        <p:sp>
          <p:nvSpPr>
            <p:cNvPr id="22537" name="Text Box 5">
              <a:extLst>
                <a:ext uri="{FF2B5EF4-FFF2-40B4-BE49-F238E27FC236}">
                  <a16:creationId xmlns="" xmlns:a16="http://schemas.microsoft.com/office/drawing/2014/main" id="{37C44951-76F0-46EF-959A-9B37020B4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592"/>
              <a:ext cx="1210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One entity related to another of the same entity type</a:t>
              </a:r>
            </a:p>
          </p:txBody>
        </p:sp>
        <p:sp>
          <p:nvSpPr>
            <p:cNvPr id="22538" name="Line 6">
              <a:extLst>
                <a:ext uri="{FF2B5EF4-FFF2-40B4-BE49-F238E27FC236}">
                  <a16:creationId xmlns="" xmlns:a16="http://schemas.microsoft.com/office/drawing/2014/main" id="{224E37D5-AE23-46A9-B6BF-EC16766AF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8" y="1776"/>
              <a:ext cx="0" cy="768"/>
            </a:xfrm>
            <a:prstGeom prst="line">
              <a:avLst/>
            </a:prstGeom>
            <a:noFill/>
            <a:ln w="15875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Today’s Lecture: 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383087"/>
          </a:xfrm>
        </p:spPr>
        <p:txBody>
          <a:bodyPr/>
          <a:lstStyle/>
          <a:p>
            <a:pPr eaLnBrk="1" hangingPunct="1"/>
            <a:r>
              <a:rPr lang="en-US" b="1" dirty="0"/>
              <a:t>Business Rules</a:t>
            </a:r>
          </a:p>
          <a:p>
            <a:pPr eaLnBrk="1" hangingPunct="1"/>
            <a:r>
              <a:rPr lang="en-US" b="1" dirty="0"/>
              <a:t>ER Modeling</a:t>
            </a:r>
          </a:p>
          <a:p>
            <a:pPr eaLnBrk="1" hangingPunct="1"/>
            <a:endParaRPr lang="en-US" b="1" dirty="0"/>
          </a:p>
          <a:p>
            <a:pPr eaLnBrk="1" hangingPunct="1"/>
            <a:endParaRPr lang="en-US" b="1" dirty="0"/>
          </a:p>
          <a:p>
            <a:pPr eaLnBrk="1" hangingPunct="1">
              <a:buFont typeface="Arial" charset="0"/>
              <a:buNone/>
            </a:pPr>
            <a:endParaRPr lang="en-US" dirty="0"/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266B-A27D-43DD-8150-B02CF23BBD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9BE0D7CD-5006-46E1-A4FC-22E3DEA86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Cardinality of Relationships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72BCCBB4-7E19-40CB-9B94-D2605ACB3A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One-to-One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Each entity in the relationship will have exactly one related entity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One-to-Many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An entity on one side of the relationship can have many related entities, but an entity on the other side will have a maximum of one related entity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Many-to-Many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Entities on both sides of the relationship can have many related entities on the other side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="" xmlns:a16="http://schemas.microsoft.com/office/drawing/2014/main" id="{0AE82CB7-73E8-451F-B72A-A1646045AB6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942DB4-745A-4FF5-AE2C-CB10472EB310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9FB5C9BD-99CF-41FA-BBAF-CAF632EE0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Cardinality Constraints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18748FD7-45CB-4892-9EF2-3F493A86E2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534400" cy="4114800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Cardinality Constraints - the number of instances of one entity that can or must be associated with each instance of another entity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Minimum Cardinality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If zero, then optional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If one or more, then mandatory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Maximum Cardinality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</a:rPr>
              <a:t>The maximum number</a:t>
            </a:r>
          </a:p>
          <a:p>
            <a:pPr>
              <a:lnSpc>
                <a:spcPct val="90000"/>
              </a:lnSpc>
              <a:buFontTx/>
              <a:buChar char="–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80" name="Slide Number Placeholder 5">
            <a:extLst>
              <a:ext uri="{FF2B5EF4-FFF2-40B4-BE49-F238E27FC236}">
                <a16:creationId xmlns="" xmlns:a16="http://schemas.microsoft.com/office/drawing/2014/main" id="{CB29548D-C7FD-4F6F-BA8B-B8565E6B5ED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1F940A-5748-4728-A808-B3DF6BBB562D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="" xmlns:a16="http://schemas.microsoft.com/office/drawing/2014/main" id="{5692D771-5F74-4394-A6EA-4DAEA15CCAC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E2AB0F-1985-4434-BD45-B58FE29652CB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pic>
        <p:nvPicPr>
          <p:cNvPr id="25603" name="Picture 6" descr="CAP1">
            <a:extLst>
              <a:ext uri="{FF2B5EF4-FFF2-40B4-BE49-F238E27FC236}">
                <a16:creationId xmlns="" xmlns:a16="http://schemas.microsoft.com/office/drawing/2014/main" id="{46804803-A2EF-48B8-A36F-F7386C040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7">
            <a:extLst>
              <a:ext uri="{FF2B5EF4-FFF2-40B4-BE49-F238E27FC236}">
                <a16:creationId xmlns="" xmlns:a16="http://schemas.microsoft.com/office/drawing/2014/main" id="{FCCBE49D-CD20-4AF5-A516-B9C1BF125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87350"/>
            <a:ext cx="66770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Figure 3-12 Examples of relationships of different degrees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a) Unary relationships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="" xmlns:a16="http://schemas.microsoft.com/office/drawing/2014/main" id="{F91113CF-C6E4-4B50-A8BF-08CCAB2FFA7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CDEAE-D378-4796-BED2-DD8064238418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6627" name="Text Box 3">
            <a:extLst>
              <a:ext uri="{FF2B5EF4-FFF2-40B4-BE49-F238E27FC236}">
                <a16:creationId xmlns="" xmlns:a16="http://schemas.microsoft.com/office/drawing/2014/main" id="{A7F9AC33-E817-46B9-B30F-BF5061509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87350"/>
            <a:ext cx="7508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Figure 3-12 Examples of relationships of different degrees (cont.)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b) Binary relationships</a:t>
            </a:r>
          </a:p>
        </p:txBody>
      </p:sp>
      <p:pic>
        <p:nvPicPr>
          <p:cNvPr id="26628" name="Picture 4" descr="CAP1">
            <a:extLst>
              <a:ext uri="{FF2B5EF4-FFF2-40B4-BE49-F238E27FC236}">
                <a16:creationId xmlns="" xmlns:a16="http://schemas.microsoft.com/office/drawing/2014/main" id="{4D18B421-3851-49BC-A197-C98E28ACF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="" xmlns:a16="http://schemas.microsoft.com/office/drawing/2014/main" id="{41DBD79A-6FB5-4578-B555-45E71839F6C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067C07-38E3-4B0A-9A8D-704072D67BB0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27651" name="Text Box 3">
            <a:extLst>
              <a:ext uri="{FF2B5EF4-FFF2-40B4-BE49-F238E27FC236}">
                <a16:creationId xmlns="" xmlns:a16="http://schemas.microsoft.com/office/drawing/2014/main" id="{5EAC01EA-2D8C-4B4E-B42A-CBB7465AB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87350"/>
            <a:ext cx="7508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Figure 3-12 Examples of relationships of different degrees (cont.)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c) Ternary relationship</a:t>
            </a:r>
          </a:p>
        </p:txBody>
      </p:sp>
      <p:pic>
        <p:nvPicPr>
          <p:cNvPr id="27652" name="Picture 4" descr="CAP1">
            <a:extLst>
              <a:ext uri="{FF2B5EF4-FFF2-40B4-BE49-F238E27FC236}">
                <a16:creationId xmlns="" xmlns:a16="http://schemas.microsoft.com/office/drawing/2014/main" id="{A74C1C0F-CAA3-421F-9564-C1045F42C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="" xmlns:a16="http://schemas.microsoft.com/office/drawing/2014/main" id="{1BDD239A-16AF-4701-B1CF-2CF6733EE491}"/>
              </a:ext>
            </a:extLst>
          </p:cNvPr>
          <p:cNvGrpSpPr>
            <a:grpSpLocks/>
          </p:cNvGrpSpPr>
          <p:nvPr/>
        </p:nvGrpSpPr>
        <p:grpSpPr bwMode="auto">
          <a:xfrm>
            <a:off x="1271588" y="4191000"/>
            <a:ext cx="6653212" cy="1981200"/>
            <a:chOff x="801" y="2640"/>
            <a:chExt cx="4191" cy="1248"/>
          </a:xfrm>
        </p:grpSpPr>
        <p:sp>
          <p:nvSpPr>
            <p:cNvPr id="27654" name="Text Box 5">
              <a:extLst>
                <a:ext uri="{FF2B5EF4-FFF2-40B4-BE49-F238E27FC236}">
                  <a16:creationId xmlns="" xmlns:a16="http://schemas.microsoft.com/office/drawing/2014/main" id="{BBB4F3BE-B681-42FA-8617-7DDFCE1AE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" y="3600"/>
              <a:ext cx="4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990000"/>
                  </a:solidFill>
                  <a:latin typeface="Times New Roman" panose="02020603050405020304" pitchFamily="18" charset="0"/>
                </a:rPr>
                <a:t>Note: a relationship can have attributes of its own</a:t>
              </a:r>
            </a:p>
          </p:txBody>
        </p:sp>
        <p:sp>
          <p:nvSpPr>
            <p:cNvPr id="27655" name="Oval 6">
              <a:extLst>
                <a:ext uri="{FF2B5EF4-FFF2-40B4-BE49-F238E27FC236}">
                  <a16:creationId xmlns="" xmlns:a16="http://schemas.microsoft.com/office/drawing/2014/main" id="{BFB6976B-5E9A-45B9-B2E1-33AF4B938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640"/>
              <a:ext cx="1488" cy="720"/>
            </a:xfrm>
            <a:prstGeom prst="ellipse">
              <a:avLst/>
            </a:prstGeom>
            <a:noFill/>
            <a:ln w="25400" algn="ctr">
              <a:solidFill>
                <a:srgbClr val="990000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="" xmlns:a16="http://schemas.microsoft.com/office/drawing/2014/main" id="{E5C6029E-18ED-48C3-B3A8-74B105638DF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5BDA458-B37D-4EDF-BD6A-1A522E060BB2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D33BF92D-18E6-404C-A7B2-A3F6620CE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9363075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3-17 Examples of cardinality constraints</a:t>
            </a:r>
          </a:p>
          <a:p>
            <a:endParaRPr lang="en-US" altLang="en-US" sz="24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a) Mandatory cardinalities</a:t>
            </a:r>
          </a:p>
        </p:txBody>
      </p:sp>
      <p:pic>
        <p:nvPicPr>
          <p:cNvPr id="28676" name="Picture 6" descr="CAP1">
            <a:extLst>
              <a:ext uri="{FF2B5EF4-FFF2-40B4-BE49-F238E27FC236}">
                <a16:creationId xmlns="" xmlns:a16="http://schemas.microsoft.com/office/drawing/2014/main" id="{A220CA4C-857D-4155-BBFF-5811397B2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00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7" descr="CAP1">
            <a:extLst>
              <a:ext uri="{FF2B5EF4-FFF2-40B4-BE49-F238E27FC236}">
                <a16:creationId xmlns="" xmlns:a16="http://schemas.microsoft.com/office/drawing/2014/main" id="{A2122FDC-EA29-4BBA-A0CF-0303EC466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758825"/>
            <a:ext cx="34290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>
            <a:extLst>
              <a:ext uri="{FF2B5EF4-FFF2-40B4-BE49-F238E27FC236}">
                <a16:creationId xmlns="" xmlns:a16="http://schemas.microsoft.com/office/drawing/2014/main" id="{3618D15C-A016-4B89-97F2-6864E1DB8A5F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581400"/>
            <a:ext cx="3276600" cy="2135188"/>
            <a:chOff x="3024" y="2256"/>
            <a:chExt cx="2064" cy="1345"/>
          </a:xfrm>
        </p:grpSpPr>
        <p:sp>
          <p:nvSpPr>
            <p:cNvPr id="28682" name="Text Box 8">
              <a:extLst>
                <a:ext uri="{FF2B5EF4-FFF2-40B4-BE49-F238E27FC236}">
                  <a16:creationId xmlns="" xmlns:a16="http://schemas.microsoft.com/office/drawing/2014/main" id="{F256DDDD-DD84-4301-B128-30F72A24C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024"/>
              <a:ext cx="20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A patient must have recorded at least one history, and can have many</a:t>
              </a:r>
            </a:p>
          </p:txBody>
        </p:sp>
        <p:sp>
          <p:nvSpPr>
            <p:cNvPr id="28683" name="Line 10">
              <a:extLst>
                <a:ext uri="{FF2B5EF4-FFF2-40B4-BE49-F238E27FC236}">
                  <a16:creationId xmlns="" xmlns:a16="http://schemas.microsoft.com/office/drawing/2014/main" id="{91017D01-0D26-4E3A-AB15-6732B2A433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2256"/>
              <a:ext cx="96" cy="816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>
            <a:extLst>
              <a:ext uri="{FF2B5EF4-FFF2-40B4-BE49-F238E27FC236}">
                <a16:creationId xmlns="" xmlns:a16="http://schemas.microsoft.com/office/drawing/2014/main" id="{8E7FBE15-97DC-4B40-B8C9-58D1E270E7D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5200"/>
            <a:ext cx="2743200" cy="2135188"/>
            <a:chOff x="240" y="2208"/>
            <a:chExt cx="1728" cy="1345"/>
          </a:xfrm>
        </p:grpSpPr>
        <p:sp>
          <p:nvSpPr>
            <p:cNvPr id="28680" name="Rectangle 9">
              <a:extLst>
                <a:ext uri="{FF2B5EF4-FFF2-40B4-BE49-F238E27FC236}">
                  <a16:creationId xmlns="" xmlns:a16="http://schemas.microsoft.com/office/drawing/2014/main" id="{1E1486CD-D9F3-4EF5-A78B-5BB8CF2F2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76"/>
              <a:ext cx="172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A patient history is recorded for one and only one patient</a:t>
              </a:r>
            </a:p>
          </p:txBody>
        </p:sp>
        <p:sp>
          <p:nvSpPr>
            <p:cNvPr id="28681" name="Line 12">
              <a:extLst>
                <a:ext uri="{FF2B5EF4-FFF2-40B4-BE49-F238E27FC236}">
                  <a16:creationId xmlns="" xmlns:a16="http://schemas.microsoft.com/office/drawing/2014/main" id="{EBDC1394-472A-48F3-B899-DEF755267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208"/>
              <a:ext cx="144" cy="768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="" xmlns:a16="http://schemas.microsoft.com/office/drawing/2014/main" id="{BD474B2D-AF71-438D-84D2-000861529C1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178737-31ED-4E61-B284-EB15D29C7FE3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pic>
        <p:nvPicPr>
          <p:cNvPr id="29699" name="Picture 11" descr="CAP1">
            <a:extLst>
              <a:ext uri="{FF2B5EF4-FFF2-40B4-BE49-F238E27FC236}">
                <a16:creationId xmlns="" xmlns:a16="http://schemas.microsoft.com/office/drawing/2014/main" id="{B4129A5E-FE19-410A-BE37-834983B8D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7138"/>
            <a:ext cx="84582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2">
            <a:extLst>
              <a:ext uri="{FF2B5EF4-FFF2-40B4-BE49-F238E27FC236}">
                <a16:creationId xmlns="" xmlns:a16="http://schemas.microsoft.com/office/drawing/2014/main" id="{006BDB8E-1849-4A22-8790-31DBB772D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33363"/>
            <a:ext cx="9363075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3-17 Examples of cardinality constraints (cont.)</a:t>
            </a:r>
          </a:p>
          <a:p>
            <a:endParaRPr lang="en-US" altLang="en-US" sz="24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alt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b) One optional, one mandatory</a:t>
            </a:r>
          </a:p>
        </p:txBody>
      </p:sp>
      <p:pic>
        <p:nvPicPr>
          <p:cNvPr id="29701" name="Picture 4" descr="CAP1">
            <a:extLst>
              <a:ext uri="{FF2B5EF4-FFF2-40B4-BE49-F238E27FC236}">
                <a16:creationId xmlns="" xmlns:a16="http://schemas.microsoft.com/office/drawing/2014/main" id="{00324601-12DF-4F89-BAE7-DA6E7C17D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42950"/>
            <a:ext cx="34290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="" xmlns:a16="http://schemas.microsoft.com/office/drawing/2014/main" id="{7D925D6F-EAF2-4D9A-AC27-6AEB1A388001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429000"/>
            <a:ext cx="3276600" cy="2409825"/>
            <a:chOff x="3024" y="2256"/>
            <a:chExt cx="2064" cy="1518"/>
          </a:xfrm>
        </p:grpSpPr>
        <p:sp>
          <p:nvSpPr>
            <p:cNvPr id="29706" name="Text Box 6">
              <a:extLst>
                <a:ext uri="{FF2B5EF4-FFF2-40B4-BE49-F238E27FC236}">
                  <a16:creationId xmlns="" xmlns:a16="http://schemas.microsoft.com/office/drawing/2014/main" id="{1D071F9C-0F9B-41AA-8426-80A10742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3024"/>
              <a:ext cx="201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An employee can be assigned to any number of projects, or may not be assigned to any at all</a:t>
              </a:r>
            </a:p>
          </p:txBody>
        </p:sp>
        <p:sp>
          <p:nvSpPr>
            <p:cNvPr id="29707" name="Line 7">
              <a:extLst>
                <a:ext uri="{FF2B5EF4-FFF2-40B4-BE49-F238E27FC236}">
                  <a16:creationId xmlns="" xmlns:a16="http://schemas.microsoft.com/office/drawing/2014/main" id="{822BBB90-8F70-4DBD-8A6A-85BC5B0291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24" y="2256"/>
              <a:ext cx="96" cy="816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="" xmlns:a16="http://schemas.microsoft.com/office/drawing/2014/main" id="{12E3DF60-2D0F-45FA-9E10-F1A446D5A83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5200"/>
            <a:ext cx="2743200" cy="2409825"/>
            <a:chOff x="240" y="2208"/>
            <a:chExt cx="1728" cy="1518"/>
          </a:xfrm>
        </p:grpSpPr>
        <p:sp>
          <p:nvSpPr>
            <p:cNvPr id="29704" name="Rectangle 9">
              <a:extLst>
                <a:ext uri="{FF2B5EF4-FFF2-40B4-BE49-F238E27FC236}">
                  <a16:creationId xmlns="" xmlns:a16="http://schemas.microsoft.com/office/drawing/2014/main" id="{F083DC23-D8FA-44A3-9D42-5D375F92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976"/>
              <a:ext cx="172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A project must be assigned to at least one employee, and may be assigned to many</a:t>
              </a:r>
            </a:p>
          </p:txBody>
        </p:sp>
        <p:sp>
          <p:nvSpPr>
            <p:cNvPr id="29705" name="Line 10">
              <a:extLst>
                <a:ext uri="{FF2B5EF4-FFF2-40B4-BE49-F238E27FC236}">
                  <a16:creationId xmlns="" xmlns:a16="http://schemas.microsoft.com/office/drawing/2014/main" id="{A888558E-220A-4F85-B09B-065BFDD43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208"/>
              <a:ext cx="144" cy="768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="" xmlns:a16="http://schemas.microsoft.com/office/drawing/2014/main" id="{56CF76F6-6778-4437-8007-76CB62B4485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ECBF7D-5323-4AE3-A929-449AB30FB3F3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pic>
        <p:nvPicPr>
          <p:cNvPr id="30723" name="Picture 11" descr="CAP1">
            <a:extLst>
              <a:ext uri="{FF2B5EF4-FFF2-40B4-BE49-F238E27FC236}">
                <a16:creationId xmlns="" xmlns:a16="http://schemas.microsoft.com/office/drawing/2014/main" id="{06D9F011-298D-4875-BF73-AB85A1391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525780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2">
            <a:extLst>
              <a:ext uri="{FF2B5EF4-FFF2-40B4-BE49-F238E27FC236}">
                <a16:creationId xmlns="" xmlns:a16="http://schemas.microsoft.com/office/drawing/2014/main" id="{B9FC3C6C-66D0-4636-9B95-372CD2E7E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9363075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3-17 Examples of cardinality constraints (cont.)</a:t>
            </a:r>
          </a:p>
          <a:p>
            <a:endParaRPr lang="en-US" altLang="en-US" sz="24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a) Optional cardinalities</a:t>
            </a:r>
          </a:p>
        </p:txBody>
      </p:sp>
      <p:pic>
        <p:nvPicPr>
          <p:cNvPr id="30725" name="Picture 4" descr="CAP1">
            <a:extLst>
              <a:ext uri="{FF2B5EF4-FFF2-40B4-BE49-F238E27FC236}">
                <a16:creationId xmlns="" xmlns:a16="http://schemas.microsoft.com/office/drawing/2014/main" id="{01EAD115-ECD7-441E-A6E1-F96A7F523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1077913"/>
            <a:ext cx="3429000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>
            <a:extLst>
              <a:ext uri="{FF2B5EF4-FFF2-40B4-BE49-F238E27FC236}">
                <a16:creationId xmlns="" xmlns:a16="http://schemas.microsoft.com/office/drawing/2014/main" id="{17FC95F2-0ECF-4E5E-8996-65E654476BC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3352800"/>
            <a:ext cx="3505200" cy="1465263"/>
            <a:chOff x="192" y="2112"/>
            <a:chExt cx="2208" cy="923"/>
          </a:xfrm>
        </p:grpSpPr>
        <p:sp>
          <p:nvSpPr>
            <p:cNvPr id="30727" name="Rectangle 9">
              <a:extLst>
                <a:ext uri="{FF2B5EF4-FFF2-40B4-BE49-F238E27FC236}">
                  <a16:creationId xmlns="" xmlns:a16="http://schemas.microsoft.com/office/drawing/2014/main" id="{EE96E6CA-7387-4D50-ADEB-8DB6C16D4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112"/>
              <a:ext cx="1344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990000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A person is is married to at most one other person, or may not be married at all</a:t>
              </a:r>
            </a:p>
          </p:txBody>
        </p:sp>
        <p:sp>
          <p:nvSpPr>
            <p:cNvPr id="30728" name="Line 10">
              <a:extLst>
                <a:ext uri="{FF2B5EF4-FFF2-40B4-BE49-F238E27FC236}">
                  <a16:creationId xmlns="" xmlns:a16="http://schemas.microsoft.com/office/drawing/2014/main" id="{913FE67B-0AC1-4D79-A76D-4029D88B1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8" y="2160"/>
              <a:ext cx="864" cy="192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12">
              <a:extLst>
                <a:ext uri="{FF2B5EF4-FFF2-40B4-BE49-F238E27FC236}">
                  <a16:creationId xmlns="" xmlns:a16="http://schemas.microsoft.com/office/drawing/2014/main" id="{EBD6C08F-8464-4C03-A3A9-CE7E8CC8B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736"/>
              <a:ext cx="912" cy="144"/>
            </a:xfrm>
            <a:prstGeom prst="line">
              <a:avLst/>
            </a:prstGeom>
            <a:noFill/>
            <a:ln w="25400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="" xmlns:a16="http://schemas.microsoft.com/office/drawing/2014/main" id="{06268E41-AAB2-409E-ABED-0A52DC39051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DCBC03-F048-464F-B1E7-253257B730CC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211970" name="Rectangle 2">
            <a:extLst>
              <a:ext uri="{FF2B5EF4-FFF2-40B4-BE49-F238E27FC236}">
                <a16:creationId xmlns="" xmlns:a16="http://schemas.microsoft.com/office/drawing/2014/main" id="{D530D385-FD5D-4F71-9EFD-CE64574BA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5105400"/>
            <a:ext cx="75580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Entities can be related to one another in more than one way</a:t>
            </a:r>
          </a:p>
        </p:txBody>
      </p:sp>
      <p:sp>
        <p:nvSpPr>
          <p:cNvPr id="31748" name="Rectangle 6">
            <a:extLst>
              <a:ext uri="{FF2B5EF4-FFF2-40B4-BE49-F238E27FC236}">
                <a16:creationId xmlns="" xmlns:a16="http://schemas.microsoft.com/office/drawing/2014/main" id="{68DE2379-D31F-4494-AFE8-70440298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04800"/>
            <a:ext cx="9363075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3-21 Examples of multiple relationships</a:t>
            </a:r>
          </a:p>
          <a:p>
            <a:endParaRPr lang="en-US" altLang="en-US" sz="24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a) Employees and departments</a:t>
            </a:r>
          </a:p>
        </p:txBody>
      </p:sp>
      <p:pic>
        <p:nvPicPr>
          <p:cNvPr id="31749" name="Picture 7" descr="CAP1">
            <a:extLst>
              <a:ext uri="{FF2B5EF4-FFF2-40B4-BE49-F238E27FC236}">
                <a16:creationId xmlns="" xmlns:a16="http://schemas.microsoft.com/office/drawing/2014/main" id="{C6D8C78B-7B5D-4A8D-8236-7EDD772A2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739900"/>
            <a:ext cx="7872412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59BDC548-4036-4D07-99B2-F13D0D675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4975" y="261937"/>
            <a:ext cx="7772400" cy="957263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Strong vs. Weak Entities, and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Identifying Relationships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F8BEE789-50FD-4396-8022-A28C1E7BEF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24013"/>
            <a:ext cx="86106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Strong entities 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exist independently of other types of entities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has its own unique identifier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identifier underlined with single-line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Weak entity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dependent on a strong entity (identifying owner)…cannot exist on its own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does not have a unique identifier (only a partial identifier)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Partial identifier underlined with double-line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Entity box has double line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000000"/>
                </a:solidFill>
              </a:rPr>
              <a:t>Identifying relationship</a:t>
            </a:r>
          </a:p>
          <a:p>
            <a:pPr lvl="1">
              <a:lnSpc>
                <a:spcPct val="90000"/>
              </a:lnSpc>
            </a:pPr>
            <a:r>
              <a:rPr lang="en-US" altLang="en-US" sz="2000">
                <a:solidFill>
                  <a:srgbClr val="000000"/>
                </a:solidFill>
              </a:rPr>
              <a:t>links strong entities to weak entities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="" xmlns:a16="http://schemas.microsoft.com/office/drawing/2014/main" id="{2AF23D0F-8441-4B06-941C-6A2A30DA50E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AA69CD-844F-473C-820B-C580E193D466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296E7D0B-EC4B-4E72-A94C-44379C2CC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Business Rules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="" xmlns:a16="http://schemas.microsoft.com/office/drawing/2014/main" id="{8DD82968-2DF2-46F0-8050-60CF7587AB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Statements that define or constrain some aspect of the business</a:t>
            </a:r>
          </a:p>
          <a:p>
            <a:r>
              <a:rPr lang="en-US" altLang="en-US">
                <a:solidFill>
                  <a:srgbClr val="000000"/>
                </a:solidFill>
              </a:rPr>
              <a:t>Assert business structure</a:t>
            </a:r>
          </a:p>
          <a:p>
            <a:r>
              <a:rPr lang="en-US" altLang="en-US">
                <a:solidFill>
                  <a:srgbClr val="000000"/>
                </a:solidFill>
              </a:rPr>
              <a:t>Control/influence business behavior</a:t>
            </a:r>
          </a:p>
          <a:p>
            <a:r>
              <a:rPr lang="en-US" altLang="en-US">
                <a:solidFill>
                  <a:srgbClr val="000000"/>
                </a:solidFill>
              </a:rPr>
              <a:t>Expressed in terms familiar to end users</a:t>
            </a:r>
          </a:p>
          <a:p>
            <a:r>
              <a:rPr lang="en-US" altLang="en-US">
                <a:solidFill>
                  <a:srgbClr val="000000"/>
                </a:solidFill>
              </a:rPr>
              <a:t>Automated through DBMS software</a:t>
            </a:r>
          </a:p>
        </p:txBody>
      </p:sp>
      <p:sp>
        <p:nvSpPr>
          <p:cNvPr id="7172" name="Slide Number Placeholder 5">
            <a:extLst>
              <a:ext uri="{FF2B5EF4-FFF2-40B4-BE49-F238E27FC236}">
                <a16:creationId xmlns="" xmlns:a16="http://schemas.microsoft.com/office/drawing/2014/main" id="{9207EC6E-DBAC-4A4A-A375-B55DE6EDA53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388C23-B6D2-4966-A8D1-963B323E3E06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="" xmlns:a16="http://schemas.microsoft.com/office/drawing/2014/main" id="{8BD36DDD-1D8D-4258-BB7B-F8E02007E88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E09D7A-4C3D-443E-8A91-7659658F9751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="" xmlns:a16="http://schemas.microsoft.com/office/drawing/2014/main" id="{FCBB0298-1BDF-4E87-90A3-726E688BE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" y="322420"/>
            <a:ext cx="9067800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chemeClr val="bg1"/>
                </a:solidFill>
              </a:rPr>
              <a:t>SUMMARY OF ER-DIAGRAM </a:t>
            </a:r>
            <a:br>
              <a:rPr lang="en-US" altLang="en-US" sz="2800" b="1" dirty="0">
                <a:solidFill>
                  <a:schemeClr val="bg1"/>
                </a:solidFill>
              </a:rPr>
            </a:br>
            <a:r>
              <a:rPr lang="en-US" altLang="en-US" sz="2800" b="1" dirty="0">
                <a:solidFill>
                  <a:schemeClr val="bg1"/>
                </a:solidFill>
              </a:rPr>
              <a:t>NOTATION FOR ER SCHEMAS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="" xmlns:a16="http://schemas.microsoft.com/office/drawing/2014/main" id="{360BD560-9912-4FDB-920F-BB5F3644D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2" y="1794882"/>
            <a:ext cx="4419600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u="sng" dirty="0"/>
              <a:t>Meaning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ENTITY TYPE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WEAK ENTITY TYPE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RELATIONSHIP TYPE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IDENTIFYING RELATIONSHIP TYPE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ATTRIBUTE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KEY ATTRIBUTE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MULTIVALUED ATTRIBUTE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COMPOSITE ATTRIBUTE</a:t>
            </a:r>
          </a:p>
          <a:p>
            <a:pPr eaLnBrk="1" hangingPunct="1">
              <a:spcBef>
                <a:spcPct val="60000"/>
              </a:spcBef>
              <a:spcAft>
                <a:spcPct val="70000"/>
              </a:spcAft>
              <a:buSzPct val="70000"/>
              <a:buFont typeface="Monotype Sorts" pitchFamily="2" charset="2"/>
              <a:buNone/>
            </a:pPr>
            <a:r>
              <a:rPr lang="en-US" altLang="en-US" sz="1200" dirty="0"/>
              <a:t>DERIVED ATTRIBUTE</a:t>
            </a:r>
          </a:p>
        </p:txBody>
      </p:sp>
      <p:sp>
        <p:nvSpPr>
          <p:cNvPr id="33797" name="Text Box 4">
            <a:extLst>
              <a:ext uri="{FF2B5EF4-FFF2-40B4-BE49-F238E27FC236}">
                <a16:creationId xmlns="" xmlns:a16="http://schemas.microsoft.com/office/drawing/2014/main" id="{67B6555A-DC1F-4F31-BDE2-AA0C66B9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913" y="1846262"/>
            <a:ext cx="6588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u="sng">
                <a:solidFill>
                  <a:schemeClr val="bg2"/>
                </a:solidFill>
                <a:latin typeface="Times New Roman" panose="02020603050405020304" pitchFamily="18" charset="0"/>
              </a:rPr>
              <a:t>Symbol</a:t>
            </a:r>
          </a:p>
        </p:txBody>
      </p:sp>
      <p:sp>
        <p:nvSpPr>
          <p:cNvPr id="33798" name="Rectangle 5">
            <a:extLst>
              <a:ext uri="{FF2B5EF4-FFF2-40B4-BE49-F238E27FC236}">
                <a16:creationId xmlns="" xmlns:a16="http://schemas.microsoft.com/office/drawing/2014/main" id="{91944C2B-8E32-4AAB-B43A-6338E2D0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0963" y="2184400"/>
            <a:ext cx="901700" cy="3143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3799" name="Group 6">
            <a:extLst>
              <a:ext uri="{FF2B5EF4-FFF2-40B4-BE49-F238E27FC236}">
                <a16:creationId xmlns="" xmlns:a16="http://schemas.microsoft.com/office/drawing/2014/main" id="{F90210DD-42F7-42AE-B57F-725D9EA96807}"/>
              </a:ext>
            </a:extLst>
          </p:cNvPr>
          <p:cNvGrpSpPr>
            <a:grpSpLocks/>
          </p:cNvGrpSpPr>
          <p:nvPr/>
        </p:nvGrpSpPr>
        <p:grpSpPr bwMode="auto">
          <a:xfrm>
            <a:off x="2576513" y="2616200"/>
            <a:ext cx="990600" cy="400050"/>
            <a:chOff x="1085" y="1108"/>
            <a:chExt cx="624" cy="252"/>
          </a:xfrm>
        </p:grpSpPr>
        <p:sp>
          <p:nvSpPr>
            <p:cNvPr id="33829" name="Rectangle 7">
              <a:extLst>
                <a:ext uri="{FF2B5EF4-FFF2-40B4-BE49-F238E27FC236}">
                  <a16:creationId xmlns="" xmlns:a16="http://schemas.microsoft.com/office/drawing/2014/main" id="{C263573B-F260-4E54-BB8A-6DC7AADD0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" y="1130"/>
              <a:ext cx="576" cy="20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30" name="Rectangle 8">
              <a:extLst>
                <a:ext uri="{FF2B5EF4-FFF2-40B4-BE49-F238E27FC236}">
                  <a16:creationId xmlns="" xmlns:a16="http://schemas.microsoft.com/office/drawing/2014/main" id="{95325ABD-7E1D-4DE5-9995-A35B4796F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" y="1108"/>
              <a:ext cx="624" cy="25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3800" name="Rectangle 9">
            <a:extLst>
              <a:ext uri="{FF2B5EF4-FFF2-40B4-BE49-F238E27FC236}">
                <a16:creationId xmlns="" xmlns:a16="http://schemas.microsoft.com/office/drawing/2014/main" id="{AD3564A1-B172-436C-835B-1B3FC66AE3E3}"/>
              </a:ext>
            </a:extLst>
          </p:cNvPr>
          <p:cNvSpPr>
            <a:spLocks noChangeArrowheads="1"/>
          </p:cNvSpPr>
          <p:nvPr/>
        </p:nvSpPr>
        <p:spPr bwMode="auto">
          <a:xfrm rot="2723072">
            <a:off x="2892425" y="3136900"/>
            <a:ext cx="254000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3801" name="Group 10">
            <a:extLst>
              <a:ext uri="{FF2B5EF4-FFF2-40B4-BE49-F238E27FC236}">
                <a16:creationId xmlns="" xmlns:a16="http://schemas.microsoft.com/office/drawing/2014/main" id="{DB1D8D73-7000-4A0F-B465-7A9BDB72E8DB}"/>
              </a:ext>
            </a:extLst>
          </p:cNvPr>
          <p:cNvGrpSpPr>
            <a:grpSpLocks/>
          </p:cNvGrpSpPr>
          <p:nvPr/>
        </p:nvGrpSpPr>
        <p:grpSpPr bwMode="auto">
          <a:xfrm>
            <a:off x="2859088" y="3541712"/>
            <a:ext cx="320675" cy="320675"/>
            <a:chOff x="1263" y="1691"/>
            <a:chExt cx="202" cy="202"/>
          </a:xfrm>
        </p:grpSpPr>
        <p:sp>
          <p:nvSpPr>
            <p:cNvPr id="33827" name="Rectangle 11">
              <a:extLst>
                <a:ext uri="{FF2B5EF4-FFF2-40B4-BE49-F238E27FC236}">
                  <a16:creationId xmlns="" xmlns:a16="http://schemas.microsoft.com/office/drawing/2014/main" id="{316499E4-2D82-4FF6-853F-2D37FA23C6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23072">
              <a:off x="1284" y="1717"/>
              <a:ext cx="160" cy="16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8" name="Rectangle 12">
              <a:extLst>
                <a:ext uri="{FF2B5EF4-FFF2-40B4-BE49-F238E27FC236}">
                  <a16:creationId xmlns="" xmlns:a16="http://schemas.microsoft.com/office/drawing/2014/main" id="{C5497016-CCC2-46FE-A7B7-0F78BF6475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23072">
              <a:off x="1263" y="1691"/>
              <a:ext cx="202" cy="202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3802" name="Group 13">
            <a:extLst>
              <a:ext uri="{FF2B5EF4-FFF2-40B4-BE49-F238E27FC236}">
                <a16:creationId xmlns="" xmlns:a16="http://schemas.microsoft.com/office/drawing/2014/main" id="{DD5B644D-BE22-4A03-98E9-38BF33D62EC8}"/>
              </a:ext>
            </a:extLst>
          </p:cNvPr>
          <p:cNvGrpSpPr>
            <a:grpSpLocks/>
          </p:cNvGrpSpPr>
          <p:nvPr/>
        </p:nvGrpSpPr>
        <p:grpSpPr bwMode="auto">
          <a:xfrm>
            <a:off x="2332038" y="4025900"/>
            <a:ext cx="1143000" cy="211137"/>
            <a:chOff x="931" y="2046"/>
            <a:chExt cx="720" cy="133"/>
          </a:xfrm>
        </p:grpSpPr>
        <p:sp>
          <p:nvSpPr>
            <p:cNvPr id="33825" name="Oval 14">
              <a:extLst>
                <a:ext uri="{FF2B5EF4-FFF2-40B4-BE49-F238E27FC236}">
                  <a16:creationId xmlns="" xmlns:a16="http://schemas.microsoft.com/office/drawing/2014/main" id="{1E26BDFD-3445-43F8-8F92-B66F01478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26" name="Line 15">
              <a:extLst>
                <a:ext uri="{FF2B5EF4-FFF2-40B4-BE49-F238E27FC236}">
                  <a16:creationId xmlns="" xmlns:a16="http://schemas.microsoft.com/office/drawing/2014/main" id="{34F731EE-CBD9-436A-A5AB-A0C3023F6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3" name="Group 16">
            <a:extLst>
              <a:ext uri="{FF2B5EF4-FFF2-40B4-BE49-F238E27FC236}">
                <a16:creationId xmlns="" xmlns:a16="http://schemas.microsoft.com/office/drawing/2014/main" id="{E09E3336-C64A-4174-9CFD-A4509EAE0C6D}"/>
              </a:ext>
            </a:extLst>
          </p:cNvPr>
          <p:cNvGrpSpPr>
            <a:grpSpLocks/>
          </p:cNvGrpSpPr>
          <p:nvPr/>
        </p:nvGrpSpPr>
        <p:grpSpPr bwMode="auto">
          <a:xfrm>
            <a:off x="2332038" y="4402137"/>
            <a:ext cx="1143000" cy="211138"/>
            <a:chOff x="931" y="2213"/>
            <a:chExt cx="720" cy="133"/>
          </a:xfrm>
        </p:grpSpPr>
        <p:grpSp>
          <p:nvGrpSpPr>
            <p:cNvPr id="33821" name="Group 17">
              <a:extLst>
                <a:ext uri="{FF2B5EF4-FFF2-40B4-BE49-F238E27FC236}">
                  <a16:creationId xmlns="" xmlns:a16="http://schemas.microsoft.com/office/drawing/2014/main" id="{6972C329-F16A-4BC9-B0BE-24BF54713B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1" y="2213"/>
              <a:ext cx="720" cy="133"/>
              <a:chOff x="931" y="2046"/>
              <a:chExt cx="720" cy="133"/>
            </a:xfrm>
          </p:grpSpPr>
          <p:sp>
            <p:nvSpPr>
              <p:cNvPr id="33823" name="Oval 18">
                <a:extLst>
                  <a:ext uri="{FF2B5EF4-FFF2-40B4-BE49-F238E27FC236}">
                    <a16:creationId xmlns="" xmlns:a16="http://schemas.microsoft.com/office/drawing/2014/main" id="{50ABDAAC-A028-4169-AB12-DF74062BC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81" y="2046"/>
                <a:ext cx="470" cy="133"/>
              </a:xfrm>
              <a:prstGeom prst="ellips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824" name="Line 19">
                <a:extLst>
                  <a:ext uri="{FF2B5EF4-FFF2-40B4-BE49-F238E27FC236}">
                    <a16:creationId xmlns="" xmlns:a16="http://schemas.microsoft.com/office/drawing/2014/main" id="{BD11DF09-E4F1-4726-B723-568C8C9C3E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31" y="2113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22" name="Line 20">
              <a:extLst>
                <a:ext uri="{FF2B5EF4-FFF2-40B4-BE49-F238E27FC236}">
                  <a16:creationId xmlns="" xmlns:a16="http://schemas.microsoft.com/office/drawing/2014/main" id="{4316871D-8956-4248-8E2C-4711E85ADD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7" y="2306"/>
              <a:ext cx="26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4" name="Group 21">
            <a:extLst>
              <a:ext uri="{FF2B5EF4-FFF2-40B4-BE49-F238E27FC236}">
                <a16:creationId xmlns="" xmlns:a16="http://schemas.microsoft.com/office/drawing/2014/main" id="{F1A1B2E3-139A-421D-B56A-BA7BCA6558F2}"/>
              </a:ext>
            </a:extLst>
          </p:cNvPr>
          <p:cNvGrpSpPr>
            <a:grpSpLocks/>
          </p:cNvGrpSpPr>
          <p:nvPr/>
        </p:nvGrpSpPr>
        <p:grpSpPr bwMode="auto">
          <a:xfrm>
            <a:off x="2332038" y="4786312"/>
            <a:ext cx="1249362" cy="273050"/>
            <a:chOff x="931" y="2475"/>
            <a:chExt cx="787" cy="172"/>
          </a:xfrm>
        </p:grpSpPr>
        <p:sp>
          <p:nvSpPr>
            <p:cNvPr id="33818" name="Oval 22">
              <a:extLst>
                <a:ext uri="{FF2B5EF4-FFF2-40B4-BE49-F238E27FC236}">
                  <a16:creationId xmlns="" xmlns:a16="http://schemas.microsoft.com/office/drawing/2014/main" id="{C22B1454-BA65-4DAE-8EC3-5806A22E4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492"/>
              <a:ext cx="470" cy="133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9" name="Line 23">
              <a:extLst>
                <a:ext uri="{FF2B5EF4-FFF2-40B4-BE49-F238E27FC236}">
                  <a16:creationId xmlns="" xmlns:a16="http://schemas.microsoft.com/office/drawing/2014/main" id="{110723B5-F0DD-4619-BFE2-898FC0E577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1" y="2559"/>
              <a:ext cx="25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0" name="Oval 24">
              <a:extLst>
                <a:ext uri="{FF2B5EF4-FFF2-40B4-BE49-F238E27FC236}">
                  <a16:creationId xmlns="" xmlns:a16="http://schemas.microsoft.com/office/drawing/2014/main" id="{5A921CB7-ABAA-4CF5-8BB4-E9B21749B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2475"/>
              <a:ext cx="604" cy="172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3805" name="Group 25">
            <a:extLst>
              <a:ext uri="{FF2B5EF4-FFF2-40B4-BE49-F238E27FC236}">
                <a16:creationId xmlns="" xmlns:a16="http://schemas.microsoft.com/office/drawing/2014/main" id="{FB7FFB9E-2EDF-403F-B073-FED6975A38E4}"/>
              </a:ext>
            </a:extLst>
          </p:cNvPr>
          <p:cNvGrpSpPr>
            <a:grpSpLocks/>
          </p:cNvGrpSpPr>
          <p:nvPr/>
        </p:nvGrpSpPr>
        <p:grpSpPr bwMode="auto">
          <a:xfrm>
            <a:off x="2332038" y="5656262"/>
            <a:ext cx="1143000" cy="211138"/>
            <a:chOff x="931" y="2046"/>
            <a:chExt cx="720" cy="133"/>
          </a:xfrm>
        </p:grpSpPr>
        <p:sp>
          <p:nvSpPr>
            <p:cNvPr id="33816" name="Oval 26">
              <a:extLst>
                <a:ext uri="{FF2B5EF4-FFF2-40B4-BE49-F238E27FC236}">
                  <a16:creationId xmlns="" xmlns:a16="http://schemas.microsoft.com/office/drawing/2014/main" id="{5152D004-3FCB-49B9-9D50-2C556F58A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" y="2046"/>
              <a:ext cx="470" cy="133"/>
            </a:xfrm>
            <a:prstGeom prst="ellips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7" name="Line 27">
              <a:extLst>
                <a:ext uri="{FF2B5EF4-FFF2-40B4-BE49-F238E27FC236}">
                  <a16:creationId xmlns="" xmlns:a16="http://schemas.microsoft.com/office/drawing/2014/main" id="{A6075B4C-C571-4720-AF9E-97EE36D3E2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1" y="2113"/>
              <a:ext cx="25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806" name="Group 47">
            <a:extLst>
              <a:ext uri="{FF2B5EF4-FFF2-40B4-BE49-F238E27FC236}">
                <a16:creationId xmlns="" xmlns:a16="http://schemas.microsoft.com/office/drawing/2014/main" id="{CD97DF84-EF71-423D-87B4-9D3B29BA9B8D}"/>
              </a:ext>
            </a:extLst>
          </p:cNvPr>
          <p:cNvGrpSpPr>
            <a:grpSpLocks/>
          </p:cNvGrpSpPr>
          <p:nvPr/>
        </p:nvGrpSpPr>
        <p:grpSpPr bwMode="auto">
          <a:xfrm>
            <a:off x="2552700" y="5170487"/>
            <a:ext cx="990600" cy="346075"/>
            <a:chOff x="0" y="1560"/>
            <a:chExt cx="1200" cy="420"/>
          </a:xfrm>
        </p:grpSpPr>
        <p:sp>
          <p:nvSpPr>
            <p:cNvPr id="33807" name="Oval 48">
              <a:extLst>
                <a:ext uri="{FF2B5EF4-FFF2-40B4-BE49-F238E27FC236}">
                  <a16:creationId xmlns="" xmlns:a16="http://schemas.microsoft.com/office/drawing/2014/main" id="{8395FF99-E367-49FC-9383-122D60201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8" name="Oval 49">
              <a:extLst>
                <a:ext uri="{FF2B5EF4-FFF2-40B4-BE49-F238E27FC236}">
                  <a16:creationId xmlns="" xmlns:a16="http://schemas.microsoft.com/office/drawing/2014/main" id="{2739C632-BEC1-471E-B06B-5DAC1D01A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09" name="Oval 50">
              <a:extLst>
                <a:ext uri="{FF2B5EF4-FFF2-40B4-BE49-F238E27FC236}">
                  <a16:creationId xmlns="" xmlns:a16="http://schemas.microsoft.com/office/drawing/2014/main" id="{8729C7D9-F642-4A75-B88B-5A49F9A56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560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0" name="Oval 51">
              <a:extLst>
                <a:ext uri="{FF2B5EF4-FFF2-40B4-BE49-F238E27FC236}">
                  <a16:creationId xmlns="" xmlns:a16="http://schemas.microsoft.com/office/drawing/2014/main" id="{FDEB4BF9-35C7-48AF-818F-FAC91A2C1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" y="1812"/>
              <a:ext cx="288" cy="168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811" name="Line 52">
              <a:extLst>
                <a:ext uri="{FF2B5EF4-FFF2-40B4-BE49-F238E27FC236}">
                  <a16:creationId xmlns="" xmlns:a16="http://schemas.microsoft.com/office/drawing/2014/main" id="{3F951F16-5B72-4E8B-9760-72D89EDDE5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" y="1896"/>
              <a:ext cx="26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53">
              <a:extLst>
                <a:ext uri="{FF2B5EF4-FFF2-40B4-BE49-F238E27FC236}">
                  <a16:creationId xmlns="" xmlns:a16="http://schemas.microsoft.com/office/drawing/2014/main" id="{50D93CE1-2CD8-4793-AE67-B962EDD4E1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668"/>
              <a:ext cx="264" cy="17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54">
              <a:extLst>
                <a:ext uri="{FF2B5EF4-FFF2-40B4-BE49-F238E27FC236}">
                  <a16:creationId xmlns="" xmlns:a16="http://schemas.microsoft.com/office/drawing/2014/main" id="{41BBC0A2-A8E1-4DBB-B87F-B5BA757AD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1717"/>
              <a:ext cx="84" cy="1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Line 55">
              <a:extLst>
                <a:ext uri="{FF2B5EF4-FFF2-40B4-BE49-F238E27FC236}">
                  <a16:creationId xmlns="" xmlns:a16="http://schemas.microsoft.com/office/drawing/2014/main" id="{CC335699-411E-4B5F-9F12-3BE3F02D9D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2" y="1728"/>
              <a:ext cx="228" cy="13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Line 56">
              <a:extLst>
                <a:ext uri="{FF2B5EF4-FFF2-40B4-BE49-F238E27FC236}">
                  <a16:creationId xmlns="" xmlns:a16="http://schemas.microsoft.com/office/drawing/2014/main" id="{26A8D353-7FF0-43FE-B168-58B0A43A27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644"/>
              <a:ext cx="18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>
            <a:extLst>
              <a:ext uri="{FF2B5EF4-FFF2-40B4-BE49-F238E27FC236}">
                <a16:creationId xmlns="" xmlns:a16="http://schemas.microsoft.com/office/drawing/2014/main" id="{51A75A34-7330-48F6-B3FB-6A128565F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62690A-DA63-44D2-A89D-F84E98AC6CA6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218116" name="Text Box 4">
            <a:extLst>
              <a:ext uri="{FF2B5EF4-FFF2-40B4-BE49-F238E27FC236}">
                <a16:creationId xmlns="" xmlns:a16="http://schemas.microsoft.com/office/drawing/2014/main" id="{C7BC06AA-C7BA-4BDA-BBF2-A2CC521B2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19600"/>
            <a:ext cx="176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Strong entity</a:t>
            </a:r>
          </a:p>
        </p:txBody>
      </p:sp>
      <p:sp>
        <p:nvSpPr>
          <p:cNvPr id="218117" name="Text Box 5">
            <a:extLst>
              <a:ext uri="{FF2B5EF4-FFF2-40B4-BE49-F238E27FC236}">
                <a16:creationId xmlns="" xmlns:a16="http://schemas.microsoft.com/office/drawing/2014/main" id="{F71FE6CC-A6A1-4503-8539-D8C4E4DF4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46588"/>
            <a:ext cx="1662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Weak entity</a:t>
            </a:r>
          </a:p>
        </p:txBody>
      </p:sp>
      <p:sp>
        <p:nvSpPr>
          <p:cNvPr id="218118" name="Text Box 6">
            <a:extLst>
              <a:ext uri="{FF2B5EF4-FFF2-40B4-BE49-F238E27FC236}">
                <a16:creationId xmlns="" xmlns:a16="http://schemas.microsoft.com/office/drawing/2014/main" id="{0A9EFF08-BA69-41BF-B8B7-36C610568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069975"/>
            <a:ext cx="304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990000"/>
                </a:solidFill>
                <a:latin typeface="Times New Roman" panose="02020603050405020304" pitchFamily="18" charset="0"/>
              </a:rPr>
              <a:t>Identifying relationship</a:t>
            </a:r>
          </a:p>
        </p:txBody>
      </p:sp>
      <p:pic>
        <p:nvPicPr>
          <p:cNvPr id="34822" name="Picture 13" descr="CAP1">
            <a:extLst>
              <a:ext uri="{FF2B5EF4-FFF2-40B4-BE49-F238E27FC236}">
                <a16:creationId xmlns="" xmlns:a16="http://schemas.microsoft.com/office/drawing/2014/main" id="{09DDB35F-EB81-42CA-8BF9-99C9759D8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077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Rectangle 14">
            <a:extLst>
              <a:ext uri="{FF2B5EF4-FFF2-40B4-BE49-F238E27FC236}">
                <a16:creationId xmlns="" xmlns:a16="http://schemas.microsoft.com/office/drawing/2014/main" id="{B41DB146-2A9B-43CD-BB38-0E6C52892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2032000"/>
            <a:ext cx="2046288" cy="1906588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utoUpdateAnimBg="0"/>
      <p:bldP spid="218117" grpId="0" autoUpdateAnimBg="0"/>
      <p:bldP spid="21811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722C00B8-C36D-47C1-A63F-2C891A821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Associative Entities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EC2F6DC7-E4F9-4F4F-98C5-672494A61D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An </a:t>
            </a:r>
            <a:r>
              <a:rPr lang="en-US" altLang="en-US" dirty="0">
                <a:solidFill>
                  <a:srgbClr val="000000"/>
                </a:solidFill>
              </a:rPr>
              <a:t>entity</a:t>
            </a:r>
            <a:r>
              <a:rPr lang="en-US" altLang="en-US" sz="2000" dirty="0">
                <a:solidFill>
                  <a:srgbClr val="000000"/>
                </a:solidFill>
              </a:rPr>
              <a:t>–has attributes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A </a:t>
            </a:r>
            <a:r>
              <a:rPr lang="en-US" altLang="en-US" sz="3600" dirty="0">
                <a:solidFill>
                  <a:srgbClr val="000000"/>
                </a:solidFill>
              </a:rPr>
              <a:t>relationship</a:t>
            </a:r>
            <a:r>
              <a:rPr lang="en-US" altLang="en-US" sz="2000" dirty="0">
                <a:solidFill>
                  <a:srgbClr val="000000"/>
                </a:solidFill>
              </a:rPr>
              <a:t>–links entities together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When should a </a:t>
            </a:r>
            <a:r>
              <a:rPr lang="en-US" altLang="en-US" sz="2400" i="1" dirty="0">
                <a:solidFill>
                  <a:srgbClr val="000000"/>
                </a:solidFill>
              </a:rPr>
              <a:t>relationship with attributes</a:t>
            </a:r>
            <a:r>
              <a:rPr lang="en-US" altLang="en-US" sz="2000" dirty="0">
                <a:solidFill>
                  <a:srgbClr val="000000"/>
                </a:solidFill>
              </a:rPr>
              <a:t> instead be an </a:t>
            </a:r>
            <a:r>
              <a:rPr lang="en-US" altLang="en-US" sz="2400" i="1" dirty="0">
                <a:solidFill>
                  <a:srgbClr val="000000"/>
                </a:solidFill>
              </a:rPr>
              <a:t>associative entity</a:t>
            </a:r>
            <a:r>
              <a:rPr lang="en-US" altLang="en-US" sz="2000" dirty="0">
                <a:solidFill>
                  <a:srgbClr val="000000"/>
                </a:solidFill>
              </a:rPr>
              <a:t>? 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All relationships for the associative entity should be many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The associative entity could have meaning independent of the other entities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The associative entity may participate in other relationships other than the entities of the associated relationship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Ternary relationships should be converted to associative entities</a:t>
            </a:r>
          </a:p>
          <a:p>
            <a:pPr lvl="1">
              <a:lnSpc>
                <a:spcPct val="90000"/>
              </a:lnSpc>
            </a:pP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  <p:sp>
        <p:nvSpPr>
          <p:cNvPr id="35844" name="Slide Number Placeholder 5">
            <a:extLst>
              <a:ext uri="{FF2B5EF4-FFF2-40B4-BE49-F238E27FC236}">
                <a16:creationId xmlns="" xmlns:a16="http://schemas.microsoft.com/office/drawing/2014/main" id="{6C977FBF-8C78-4ED2-8DA7-E428AF0270E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53ED5B-D000-4B4B-9678-480CEB97B743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="" xmlns:a16="http://schemas.microsoft.com/office/drawing/2014/main" id="{33C7A4E1-609A-4F8F-B05F-2D6C075AB64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37779D-EB73-4202-92B9-6C72CBC515F6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="" xmlns:a16="http://schemas.microsoft.com/office/drawing/2014/main" id="{2566C967-7ADF-4545-ADB5-D276FD91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495300"/>
            <a:ext cx="712535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3-11a A binary relationship with an attribute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="" xmlns:a16="http://schemas.microsoft.com/office/drawing/2014/main" id="{331DF542-0D54-4714-9019-7DEB193F3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7696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Here, the date completed attribute pertains specifically to the employee’s completion of a course…it is an attribute of the </a:t>
            </a: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relationship</a:t>
            </a:r>
          </a:p>
        </p:txBody>
      </p:sp>
      <p:pic>
        <p:nvPicPr>
          <p:cNvPr id="36869" name="Picture 5" descr="CAP1">
            <a:extLst>
              <a:ext uri="{FF2B5EF4-FFF2-40B4-BE49-F238E27FC236}">
                <a16:creationId xmlns="" xmlns:a16="http://schemas.microsoft.com/office/drawing/2014/main" id="{1B4882EE-0C4C-47D2-8C5C-F8044B4B7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077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="" xmlns:a16="http://schemas.microsoft.com/office/drawing/2014/main" id="{EFC76833-553E-4B7A-8B06-151902F3A15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50CA53-B8FF-4317-9878-059D91D1A03F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="" xmlns:a16="http://schemas.microsoft.com/office/drawing/2014/main" id="{7A3F5AD7-CBDE-4912-811D-CA8278B19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347663"/>
            <a:ext cx="692830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Figure 3-11b An associative entity (CERTIFICATE)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="" xmlns:a16="http://schemas.microsoft.com/office/drawing/2014/main" id="{45570BCD-8D3B-4914-948A-73D093726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0"/>
            <a:ext cx="8229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Associative entity is like a relationship with an attribute, but it is also considered to be an entity in its own right.</a:t>
            </a:r>
          </a:p>
          <a:p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Note that the many-to-many cardinality between entities in Figure 3-11a has been replaced by two one-to-many relationships with the associative entity.</a:t>
            </a:r>
          </a:p>
        </p:txBody>
      </p:sp>
      <p:pic>
        <p:nvPicPr>
          <p:cNvPr id="37893" name="Picture 5" descr="CAP1">
            <a:extLst>
              <a:ext uri="{FF2B5EF4-FFF2-40B4-BE49-F238E27FC236}">
                <a16:creationId xmlns="" xmlns:a16="http://schemas.microsoft.com/office/drawing/2014/main" id="{AB1AFB5A-12B0-4421-863A-6B6B0BDC5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92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F0E89B69-9A89-4847-B62B-E26615BB7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Creating an ERD from the Investigated Facts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7E21E158-7C44-4A10-81A5-2BD02A42C7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1313" y="1574800"/>
            <a:ext cx="8178800" cy="5638800"/>
          </a:xfrm>
        </p:spPr>
        <p:txBody>
          <a:bodyPr/>
          <a:lstStyle/>
          <a:p>
            <a:r>
              <a:rPr lang="en-US" altLang="en-US"/>
              <a:t>Identify all the entities.</a:t>
            </a:r>
          </a:p>
          <a:p>
            <a:r>
              <a:rPr lang="en-US" altLang="en-US"/>
              <a:t>Identify all the relationships.</a:t>
            </a:r>
          </a:p>
          <a:p>
            <a:r>
              <a:rPr lang="en-US" altLang="en-US"/>
              <a:t>Identify cardinality and multiplicities (min max).</a:t>
            </a:r>
          </a:p>
        </p:txBody>
      </p:sp>
      <p:sp>
        <p:nvSpPr>
          <p:cNvPr id="38916" name="Slide Number Placeholder 5">
            <a:extLst>
              <a:ext uri="{FF2B5EF4-FFF2-40B4-BE49-F238E27FC236}">
                <a16:creationId xmlns="" xmlns:a16="http://schemas.microsoft.com/office/drawing/2014/main" id="{FEA41C50-5834-452C-8C8B-ABD0275BC98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4094A7-6A43-4DF6-AA6E-2F342422CA5F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C57A8C97-EB52-4018-B746-0DAF8BDD8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Scope of Business Rules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C6F98BFB-BCB6-434E-A603-9FA2C9EC3B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see business rules in Information system context. What all fall inside and what all is outside the scope.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="" xmlns:a16="http://schemas.microsoft.com/office/drawing/2014/main" id="{989D157F-68EF-48B0-A458-D8C771CF4BB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7A27C4-4050-414F-B544-67FD6B3D640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CF2A13FA-F9A4-42F0-AE5A-B3B48F458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239712"/>
            <a:ext cx="7772400" cy="827088"/>
          </a:xfrm>
          <a:noFill/>
        </p:spPr>
        <p:txBody>
          <a:bodyPr lIns="90488" tIns="44450" rIns="90488" bIns="44450"/>
          <a:lstStyle/>
          <a:p>
            <a:r>
              <a:rPr lang="en-US" altLang="en-US" b="1" dirty="0">
                <a:solidFill>
                  <a:schemeClr val="bg1"/>
                </a:solidFill>
              </a:rPr>
              <a:t>E-R Model Constructs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7D300123-F1A0-4A7C-82E3-E1E44494E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4572000"/>
          </a:xfrm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Entities: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Entity instance–person, place, object, event, concept (often corresponds to a row in a table)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Entity Type–collection of entities (often corresponds to a table)</a:t>
            </a:r>
          </a:p>
          <a:p>
            <a:pPr lvl="1">
              <a:lnSpc>
                <a:spcPct val="90000"/>
              </a:lnSpc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Relationships: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solidFill>
                  <a:srgbClr val="000000"/>
                </a:solidFill>
              </a:rPr>
              <a:t>Relationship instance–link between </a:t>
            </a:r>
            <a:r>
              <a:rPr lang="en-US" altLang="en-US" sz="2000" dirty="0" smtClean="0">
                <a:solidFill>
                  <a:srgbClr val="000000"/>
                </a:solidFill>
              </a:rPr>
              <a:t>entity instances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00"/>
                </a:solidFill>
              </a:rPr>
              <a:t>Relationship </a:t>
            </a:r>
            <a:r>
              <a:rPr lang="en-US" altLang="en-US" sz="2000" dirty="0">
                <a:solidFill>
                  <a:srgbClr val="000000"/>
                </a:solidFill>
              </a:rPr>
              <a:t>type–category of relationship…link between entity </a:t>
            </a:r>
            <a:r>
              <a:rPr lang="en-US" altLang="en-US" sz="2000" dirty="0" smtClean="0">
                <a:solidFill>
                  <a:srgbClr val="000000"/>
                </a:solidFill>
              </a:rPr>
              <a:t>type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Attribute–</a:t>
            </a:r>
            <a:r>
              <a:rPr lang="en-US" altLang="en-US" sz="2000" dirty="0">
                <a:solidFill>
                  <a:srgbClr val="000000"/>
                </a:solidFill>
              </a:rPr>
              <a:t>property or characteristic of an entity or relationship type (often corresponds to a field in a table)</a:t>
            </a: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="" xmlns:a16="http://schemas.microsoft.com/office/drawing/2014/main" id="{31CE7BF6-7CC6-44DB-B8BF-B1A19858817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EF0E5A-C41C-4989-A7D2-6D9762B5563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Entity……concepts….courses , students</a:t>
            </a:r>
          </a:p>
          <a:p>
            <a:r>
              <a:rPr lang="en-US" dirty="0" smtClean="0"/>
              <a:t>Attributes….. Properties of entity. For example Course…course id, course name, course prerequisites.</a:t>
            </a:r>
          </a:p>
          <a:p>
            <a:r>
              <a:rPr lang="en-US" dirty="0" smtClean="0"/>
              <a:t>Relationship….association…</a:t>
            </a:r>
            <a:r>
              <a:rPr lang="en-US" dirty="0" err="1" smtClean="0"/>
              <a:t>eg</a:t>
            </a:r>
            <a:r>
              <a:rPr lang="en-US" dirty="0" smtClean="0"/>
              <a:t> take, teaches.</a:t>
            </a:r>
          </a:p>
        </p:txBody>
      </p:sp>
    </p:spTree>
    <p:extLst>
      <p:ext uri="{BB962C8B-B14F-4D97-AF65-F5344CB8AC3E}">
        <p14:creationId xmlns:p14="http://schemas.microsoft.com/office/powerpoint/2010/main" val="244546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="" xmlns:a16="http://schemas.microsoft.com/office/drawing/2014/main" id="{F6051E11-D127-4262-AB0B-D73CDC7BC30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4825C2-9B1F-4EA1-93EA-880539F0A71F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pic>
        <p:nvPicPr>
          <p:cNvPr id="10243" name="Picture 26" descr="CAP1">
            <a:extLst>
              <a:ext uri="{FF2B5EF4-FFF2-40B4-BE49-F238E27FC236}">
                <a16:creationId xmlns="" xmlns:a16="http://schemas.microsoft.com/office/drawing/2014/main" id="{FA8D5DF7-63D8-4092-BBC2-C7400AED0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39775"/>
            <a:ext cx="58674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26" name="Text Box 10">
            <a:extLst>
              <a:ext uri="{FF2B5EF4-FFF2-40B4-BE49-F238E27FC236}">
                <a16:creationId xmlns="" xmlns:a16="http://schemas.microsoft.com/office/drawing/2014/main" id="{35D78AD1-4C21-44C0-B7E8-13E5A1A0F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1600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00"/>
                </a:solidFill>
                <a:latin typeface="Times New Roman" panose="02020603050405020304" pitchFamily="18" charset="0"/>
              </a:rPr>
              <a:t>Relationship degrees specify number of entity types involved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="" xmlns:a16="http://schemas.microsoft.com/office/drawing/2014/main" id="{58DF25ED-917C-4F3E-91FF-FC4A0654716F}"/>
              </a:ext>
            </a:extLst>
          </p:cNvPr>
          <p:cNvGrpSpPr>
            <a:grpSpLocks/>
          </p:cNvGrpSpPr>
          <p:nvPr/>
        </p:nvGrpSpPr>
        <p:grpSpPr bwMode="auto">
          <a:xfrm>
            <a:off x="211138" y="838200"/>
            <a:ext cx="3903663" cy="1905000"/>
            <a:chOff x="133" y="528"/>
            <a:chExt cx="2459" cy="1200"/>
          </a:xfrm>
        </p:grpSpPr>
        <p:sp>
          <p:nvSpPr>
            <p:cNvPr id="10260" name="Text Box 4">
              <a:extLst>
                <a:ext uri="{FF2B5EF4-FFF2-40B4-BE49-F238E27FC236}">
                  <a16:creationId xmlns="" xmlns:a16="http://schemas.microsoft.com/office/drawing/2014/main" id="{DFE44EF0-97BB-4BA9-94EB-6F6978D053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" y="789"/>
              <a:ext cx="77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Entity symbols</a:t>
              </a:r>
            </a:p>
          </p:txBody>
        </p:sp>
        <p:sp>
          <p:nvSpPr>
            <p:cNvPr id="10261" name="Rectangle 12">
              <a:extLst>
                <a:ext uri="{FF2B5EF4-FFF2-40B4-BE49-F238E27FC236}">
                  <a16:creationId xmlns="" xmlns:a16="http://schemas.microsoft.com/office/drawing/2014/main" id="{D76BEA54-F772-4D32-807B-B8E2A621B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1" y="528"/>
              <a:ext cx="1431" cy="1200"/>
            </a:xfrm>
            <a:prstGeom prst="rect">
              <a:avLst/>
            </a:prstGeom>
            <a:noFill/>
            <a:ln w="25400" algn="ctr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62" name="Line 13">
              <a:extLst>
                <a:ext uri="{FF2B5EF4-FFF2-40B4-BE49-F238E27FC236}">
                  <a16:creationId xmlns="" xmlns:a16="http://schemas.microsoft.com/office/drawing/2014/main" id="{98DB808F-63C4-4E71-A820-97C888977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0" y="1010"/>
              <a:ext cx="432" cy="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>
            <a:extLst>
              <a:ext uri="{FF2B5EF4-FFF2-40B4-BE49-F238E27FC236}">
                <a16:creationId xmlns="" xmlns:a16="http://schemas.microsoft.com/office/drawing/2014/main" id="{D49D55EB-18FC-48B3-81CA-5B2C53E4C71A}"/>
              </a:ext>
            </a:extLst>
          </p:cNvPr>
          <p:cNvGrpSpPr>
            <a:grpSpLocks/>
          </p:cNvGrpSpPr>
          <p:nvPr/>
        </p:nvGrpSpPr>
        <p:grpSpPr bwMode="auto">
          <a:xfrm>
            <a:off x="0" y="2514600"/>
            <a:ext cx="2438400" cy="1006475"/>
            <a:chOff x="0" y="1584"/>
            <a:chExt cx="1536" cy="634"/>
          </a:xfrm>
        </p:grpSpPr>
        <p:sp>
          <p:nvSpPr>
            <p:cNvPr id="10258" name="Text Box 7">
              <a:extLst>
                <a:ext uri="{FF2B5EF4-FFF2-40B4-BE49-F238E27FC236}">
                  <a16:creationId xmlns="" xmlns:a16="http://schemas.microsoft.com/office/drawing/2014/main" id="{7C9F98C3-156C-4A44-8A41-B83DECF3DA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84"/>
              <a:ext cx="1152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A special entity that is also a relationship</a:t>
              </a:r>
            </a:p>
          </p:txBody>
        </p:sp>
        <p:sp>
          <p:nvSpPr>
            <p:cNvPr id="10259" name="Line 14">
              <a:extLst>
                <a:ext uri="{FF2B5EF4-FFF2-40B4-BE49-F238E27FC236}">
                  <a16:creationId xmlns="" xmlns:a16="http://schemas.microsoft.com/office/drawing/2014/main" id="{20F9829D-0FD9-4F46-8A64-1E662120B8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584"/>
              <a:ext cx="432" cy="192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0">
            <a:extLst>
              <a:ext uri="{FF2B5EF4-FFF2-40B4-BE49-F238E27FC236}">
                <a16:creationId xmlns="" xmlns:a16="http://schemas.microsoft.com/office/drawing/2014/main" id="{1101F59A-16C1-4675-99D3-D66AAA68B622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743200"/>
            <a:ext cx="7543800" cy="3352800"/>
            <a:chOff x="1104" y="1728"/>
            <a:chExt cx="4752" cy="2112"/>
          </a:xfrm>
        </p:grpSpPr>
        <p:sp>
          <p:nvSpPr>
            <p:cNvPr id="10254" name="Rectangle 15">
              <a:extLst>
                <a:ext uri="{FF2B5EF4-FFF2-40B4-BE49-F238E27FC236}">
                  <a16:creationId xmlns="" xmlns:a16="http://schemas.microsoft.com/office/drawing/2014/main" id="{8E23CB4C-E191-4D4F-8ADE-DF9FE4E07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1920"/>
              <a:ext cx="3648" cy="1920"/>
            </a:xfrm>
            <a:prstGeom prst="rect">
              <a:avLst/>
            </a:prstGeom>
            <a:noFill/>
            <a:ln w="25400" algn="ctr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55" name="Group 29">
              <a:extLst>
                <a:ext uri="{FF2B5EF4-FFF2-40B4-BE49-F238E27FC236}">
                  <a16:creationId xmlns="" xmlns:a16="http://schemas.microsoft.com/office/drawing/2014/main" id="{1123473C-86DB-4CA3-8630-267E47CB0E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0" y="1728"/>
              <a:ext cx="1056" cy="480"/>
              <a:chOff x="4800" y="1728"/>
              <a:chExt cx="1056" cy="480"/>
            </a:xfrm>
          </p:grpSpPr>
          <p:sp>
            <p:nvSpPr>
              <p:cNvPr id="10256" name="Text Box 5">
                <a:extLst>
                  <a:ext uri="{FF2B5EF4-FFF2-40B4-BE49-F238E27FC236}">
                    <a16:creationId xmlns="" xmlns:a16="http://schemas.microsoft.com/office/drawing/2014/main" id="{157FDD00-EA28-40BF-8E84-7C90D114E3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8" y="1728"/>
                <a:ext cx="100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Relationship symbols</a:t>
                </a:r>
              </a:p>
            </p:txBody>
          </p:sp>
          <p:sp>
            <p:nvSpPr>
              <p:cNvPr id="10257" name="Line 16">
                <a:extLst>
                  <a:ext uri="{FF2B5EF4-FFF2-40B4-BE49-F238E27FC236}">
                    <a16:creationId xmlns="" xmlns:a16="http://schemas.microsoft.com/office/drawing/2014/main" id="{B70EDF19-754D-4534-AC8E-4A0DFAE54B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00" y="2208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2834" name="Text Box 18">
            <a:extLst>
              <a:ext uri="{FF2B5EF4-FFF2-40B4-BE49-F238E27FC236}">
                <a16:creationId xmlns="" xmlns:a16="http://schemas.microsoft.com/office/drawing/2014/main" id="{E905A742-3CB2-4E11-A6B4-A8CCBEAFA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648200"/>
            <a:ext cx="1600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990000"/>
                </a:solidFill>
                <a:latin typeface="Times New Roman" panose="02020603050405020304" pitchFamily="18" charset="0"/>
              </a:rPr>
              <a:t>Relationship cardinalities specify how many of each entity type is allowed</a:t>
            </a:r>
          </a:p>
        </p:txBody>
      </p:sp>
      <p:grpSp>
        <p:nvGrpSpPr>
          <p:cNvPr id="6" name="Group 31">
            <a:extLst>
              <a:ext uri="{FF2B5EF4-FFF2-40B4-BE49-F238E27FC236}">
                <a16:creationId xmlns="" xmlns:a16="http://schemas.microsoft.com/office/drawing/2014/main" id="{AEE4F088-381E-4FA6-9268-7BD5DE535DB2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914400"/>
            <a:ext cx="4343400" cy="1828800"/>
            <a:chOff x="2928" y="576"/>
            <a:chExt cx="2736" cy="1152"/>
          </a:xfrm>
        </p:grpSpPr>
        <p:sp>
          <p:nvSpPr>
            <p:cNvPr id="10251" name="Text Box 6">
              <a:extLst>
                <a:ext uri="{FF2B5EF4-FFF2-40B4-BE49-F238E27FC236}">
                  <a16:creationId xmlns="" xmlns:a16="http://schemas.microsoft.com/office/drawing/2014/main" id="{F91AA9F9-7FBE-4EA9-83CD-7998D82E7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854"/>
              <a:ext cx="86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990000"/>
                  </a:solidFill>
                  <a:latin typeface="Times New Roman" panose="02020603050405020304" pitchFamily="18" charset="0"/>
                </a:rPr>
                <a:t>Attribute symbols</a:t>
              </a:r>
            </a:p>
          </p:txBody>
        </p:sp>
        <p:sp>
          <p:nvSpPr>
            <p:cNvPr id="10252" name="Rectangle 17">
              <a:extLst>
                <a:ext uri="{FF2B5EF4-FFF2-40B4-BE49-F238E27FC236}">
                  <a16:creationId xmlns="" xmlns:a16="http://schemas.microsoft.com/office/drawing/2014/main" id="{C01D7E98-A3FF-40A4-B381-AE4061B0C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576"/>
              <a:ext cx="1200" cy="1152"/>
            </a:xfrm>
            <a:prstGeom prst="rect">
              <a:avLst/>
            </a:prstGeom>
            <a:noFill/>
            <a:ln w="25400" algn="ctr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253" name="Line 21">
              <a:extLst>
                <a:ext uri="{FF2B5EF4-FFF2-40B4-BE49-F238E27FC236}">
                  <a16:creationId xmlns="" xmlns:a16="http://schemas.microsoft.com/office/drawing/2014/main" id="{87BF4041-71BD-492E-B088-5D58848460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1104"/>
              <a:ext cx="624" cy="0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25">
            <a:extLst>
              <a:ext uri="{FF2B5EF4-FFF2-40B4-BE49-F238E27FC236}">
                <a16:creationId xmlns="" xmlns:a16="http://schemas.microsoft.com/office/drawing/2014/main" id="{CA866514-2909-4A55-847B-181A529D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6513"/>
            <a:ext cx="466883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Basic E-R notation (Figure 3-2)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6" grpId="0"/>
      <p:bldP spid="1628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3F1DDA3A-F17E-4731-B989-F7C8D9DDC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9913" y="0"/>
            <a:ext cx="7772400" cy="987425"/>
          </a:xfrm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</a:rPr>
              <a:t>What Should an Entity Be?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08412731-9DA7-4667-8A5A-82348566A6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SHOULD BE: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An object that will have many instances in the database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An object that will be composed of multiple attributes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An object that we are trying to model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SHOULD NOT BE: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 user of the database system 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An output of the database system (e.g., a report)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="" xmlns:a16="http://schemas.microsoft.com/office/drawing/2014/main" id="{84BA8206-FD36-48C5-AD41-3D92A2F592C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0083B0-5672-493F-8B5A-C475330E317A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="" xmlns:a16="http://schemas.microsoft.com/office/drawing/2014/main" id="{2CFDAD7E-2051-4F1D-BC4B-69718E1FF1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7414C9-62F1-4663-A450-72D1769A227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pic>
        <p:nvPicPr>
          <p:cNvPr id="12291" name="Picture 16" descr="CAP1">
            <a:extLst>
              <a:ext uri="{FF2B5EF4-FFF2-40B4-BE49-F238E27FC236}">
                <a16:creationId xmlns="" xmlns:a16="http://schemas.microsoft.com/office/drawing/2014/main" id="{15D30238-5033-453F-B50B-E1A98D1A7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33413"/>
            <a:ext cx="4953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="" xmlns:a16="http://schemas.microsoft.com/office/drawing/2014/main" id="{89E9FFEA-4E86-42E0-83DB-0351B7BC3D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1611313"/>
            <a:ext cx="18637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990000"/>
                </a:solidFill>
                <a:latin typeface="Times New Roman" panose="02020603050405020304" pitchFamily="18" charset="0"/>
              </a:rPr>
              <a:t>Inappropriate entities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="" xmlns:a16="http://schemas.microsoft.com/office/drawing/2014/main" id="{1E31375B-239A-46D1-9B4B-10C0171488F0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709613"/>
            <a:ext cx="2865438" cy="1524000"/>
            <a:chOff x="192" y="384"/>
            <a:chExt cx="2208" cy="1584"/>
          </a:xfrm>
        </p:grpSpPr>
        <p:sp>
          <p:nvSpPr>
            <p:cNvPr id="12301" name="Rectangle 6">
              <a:extLst>
                <a:ext uri="{FF2B5EF4-FFF2-40B4-BE49-F238E27FC236}">
                  <a16:creationId xmlns="" xmlns:a16="http://schemas.microsoft.com/office/drawing/2014/main" id="{E964DA8E-985D-4B7E-B98A-9FA698D17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384"/>
              <a:ext cx="1152" cy="1584"/>
            </a:xfrm>
            <a:prstGeom prst="rect">
              <a:avLst/>
            </a:prstGeom>
            <a:noFill/>
            <a:ln w="2222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5895" name="Text Box 7">
              <a:extLst>
                <a:ext uri="{FF2B5EF4-FFF2-40B4-BE49-F238E27FC236}">
                  <a16:creationId xmlns="" xmlns:a16="http://schemas.microsoft.com/office/drawing/2014/main" id="{9AD756E2-2C7B-49F6-B71A-26AE0CBAD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912"/>
              <a:ext cx="1278" cy="8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System </a:t>
              </a:r>
            </a:p>
            <a:p>
              <a:pPr>
                <a:defRPr/>
              </a:pPr>
              <a:r>
                <a:rPr lang="en-US" sz="24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user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="" xmlns:a16="http://schemas.microsoft.com/office/drawing/2014/main" id="{31534BE0-A91E-418B-A1C6-7F8B7307184F}"/>
              </a:ext>
            </a:extLst>
          </p:cNvPr>
          <p:cNvGrpSpPr>
            <a:grpSpLocks/>
          </p:cNvGrpSpPr>
          <p:nvPr/>
        </p:nvGrpSpPr>
        <p:grpSpPr bwMode="auto">
          <a:xfrm>
            <a:off x="5170488" y="633413"/>
            <a:ext cx="3746500" cy="1600200"/>
            <a:chOff x="3120" y="336"/>
            <a:chExt cx="2449" cy="1584"/>
          </a:xfrm>
        </p:grpSpPr>
        <p:sp>
          <p:nvSpPr>
            <p:cNvPr id="12299" name="Rectangle 9">
              <a:extLst>
                <a:ext uri="{FF2B5EF4-FFF2-40B4-BE49-F238E27FC236}">
                  <a16:creationId xmlns="" xmlns:a16="http://schemas.microsoft.com/office/drawing/2014/main" id="{86C46877-1DF6-4455-B570-141BEC99B34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120" y="336"/>
              <a:ext cx="1152" cy="1584"/>
            </a:xfrm>
            <a:prstGeom prst="rect">
              <a:avLst/>
            </a:prstGeom>
            <a:noFill/>
            <a:ln w="22225">
              <a:solidFill>
                <a:srgbClr val="99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5898" name="Text Box 10">
              <a:extLst>
                <a:ext uri="{FF2B5EF4-FFF2-40B4-BE49-F238E27FC236}">
                  <a16:creationId xmlns="" xmlns:a16="http://schemas.microsoft.com/office/drawing/2014/main" id="{4260FF3C-FF29-4839-A70E-5CD0A275A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273" y="864"/>
              <a:ext cx="1296" cy="8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System output</a:t>
              </a:r>
            </a:p>
          </p:txBody>
        </p:sp>
      </p:grpSp>
      <p:sp>
        <p:nvSpPr>
          <p:cNvPr id="12295" name="Text Box 14">
            <a:extLst>
              <a:ext uri="{FF2B5EF4-FFF2-40B4-BE49-F238E27FC236}">
                <a16:creationId xmlns="" xmlns:a16="http://schemas.microsoft.com/office/drawing/2014/main" id="{2BCD2994-7F7D-420E-8143-322723F54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88900"/>
            <a:ext cx="560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Figure 3-4 Example of inappropriate entities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="" xmlns:a16="http://schemas.microsoft.com/office/drawing/2014/main" id="{6A82BECE-38F1-4EEF-8326-B730DB2B581B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748213"/>
            <a:ext cx="7162800" cy="1295400"/>
            <a:chOff x="1248" y="2928"/>
            <a:chExt cx="4512" cy="816"/>
          </a:xfrm>
        </p:grpSpPr>
        <p:sp>
          <p:nvSpPr>
            <p:cNvPr id="12297" name="Text Box 13">
              <a:extLst>
                <a:ext uri="{FF2B5EF4-FFF2-40B4-BE49-F238E27FC236}">
                  <a16:creationId xmlns="" xmlns:a16="http://schemas.microsoft.com/office/drawing/2014/main" id="{43F99F66-6276-4F59-AAA1-91B10E96B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120"/>
              <a:ext cx="129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200">
                  <a:solidFill>
                    <a:srgbClr val="990000"/>
                  </a:solidFill>
                  <a:latin typeface="Times New Roman" panose="02020603050405020304" pitchFamily="18" charset="0"/>
                </a:rPr>
                <a:t>Appropriate entities</a:t>
              </a:r>
            </a:p>
          </p:txBody>
        </p:sp>
        <p:pic>
          <p:nvPicPr>
            <p:cNvPr id="12298" name="Picture 18" descr="CAP1">
              <a:extLst>
                <a:ext uri="{FF2B5EF4-FFF2-40B4-BE49-F238E27FC236}">
                  <a16:creationId xmlns="" xmlns:a16="http://schemas.microsoft.com/office/drawing/2014/main" id="{5164BDD1-1DC6-4B0B-84CB-8EDD0C6F9F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928"/>
              <a:ext cx="312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2237</Template>
  <TotalTime>861</TotalTime>
  <Words>1212</Words>
  <Application>Microsoft Office PowerPoint</Application>
  <PresentationFormat>On-screen Show (4:3)</PresentationFormat>
  <Paragraphs>248</Paragraphs>
  <Slides>35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Monotype Sorts</vt:lpstr>
      <vt:lpstr>Tahoma</vt:lpstr>
      <vt:lpstr>Times New Roman</vt:lpstr>
      <vt:lpstr>Wingdings</vt:lpstr>
      <vt:lpstr>Diseño predeterminado</vt:lpstr>
      <vt:lpstr>Database Systems </vt:lpstr>
      <vt:lpstr>Today’s Lecture: Agenda</vt:lpstr>
      <vt:lpstr>Business Rules</vt:lpstr>
      <vt:lpstr>Scope of Business Rules</vt:lpstr>
      <vt:lpstr>E-R Model Constructs</vt:lpstr>
      <vt:lpstr>PowerPoint Presentation</vt:lpstr>
      <vt:lpstr>PowerPoint Presentation</vt:lpstr>
      <vt:lpstr>What Should an Entity Be?</vt:lpstr>
      <vt:lpstr>PowerPoint Presentation</vt:lpstr>
      <vt:lpstr>Attributes</vt:lpstr>
      <vt:lpstr>Identifiers (Keys)</vt:lpstr>
      <vt:lpstr>Characteristics of Identifiers</vt:lpstr>
      <vt:lpstr>PowerPoint Presentation</vt:lpstr>
      <vt:lpstr>PowerPoint Presentation</vt:lpstr>
      <vt:lpstr>PowerPoint Presentation</vt:lpstr>
      <vt:lpstr>More on Relationships</vt:lpstr>
      <vt:lpstr>PowerPoint Presentation</vt:lpstr>
      <vt:lpstr>Degree of Relationships</vt:lpstr>
      <vt:lpstr>PowerPoint Presentation</vt:lpstr>
      <vt:lpstr>Cardinality of Relationships</vt:lpstr>
      <vt:lpstr>Cardinality Constraints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Strong vs. Weak Entities, and Identifying Relationships</vt:lpstr>
      <vt:lpstr>PowerPoint Presentation</vt:lpstr>
      <vt:lpstr>PowerPoint Presentation</vt:lpstr>
      <vt:lpstr>Associative Entities</vt:lpstr>
      <vt:lpstr>PowerPoint Presentation</vt:lpstr>
      <vt:lpstr>PowerPoint Presentation</vt:lpstr>
      <vt:lpstr>Creating an ERD from the Investigated Facts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CSE-862 SOFTWARE REQUIREMENTS ENGINEERING</dc:title>
  <dc:creator/>
  <cp:lastModifiedBy>Rimsha's</cp:lastModifiedBy>
  <cp:revision>122</cp:revision>
  <dcterms:created xsi:type="dcterms:W3CDTF">2006-08-16T00:00:00Z</dcterms:created>
  <dcterms:modified xsi:type="dcterms:W3CDTF">2020-03-17T13:47:21Z</dcterms:modified>
</cp:coreProperties>
</file>