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0"/>
  </p:notesMasterIdLst>
  <p:handoutMasterIdLst>
    <p:handoutMasterId r:id="rId71"/>
  </p:handout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279" r:id="rId23"/>
    <p:sldId id="280" r:id="rId24"/>
    <p:sldId id="289" r:id="rId25"/>
    <p:sldId id="281" r:id="rId26"/>
    <p:sldId id="282" r:id="rId27"/>
    <p:sldId id="283"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278" r:id="rId6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varScale="1">
        <p:scale>
          <a:sx n="66" d="100"/>
          <a:sy n="66" d="100"/>
        </p:scale>
        <p:origin x="150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4884141-4A6F-494B-839F-7E9A2818B96D}" type="datetimeFigureOut">
              <a:rPr lang="en-US" smtClean="0"/>
              <a:pPr/>
              <a:t>05-Aug-20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1E5FCE9-E436-4786-B814-3287FD26D27E}" type="slidenum">
              <a:rPr lang="en-US" smtClean="0"/>
              <a:pPr/>
              <a:t>‹#›</a:t>
            </a:fld>
            <a:endParaRPr lang="en-US"/>
          </a:p>
        </p:txBody>
      </p:sp>
    </p:spTree>
    <p:extLst>
      <p:ext uri="{BB962C8B-B14F-4D97-AF65-F5344CB8AC3E}">
        <p14:creationId xmlns:p14="http://schemas.microsoft.com/office/powerpoint/2010/main" val="1890684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CC926CB-9FF6-430F-BEE1-7C049282581B}" type="datetimeFigureOut">
              <a:rPr lang="en-GB" smtClean="0"/>
              <a:pPr/>
              <a:t>05/08/2020</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5342ECD-5EE1-4BC5-BB45-CC85CEC67EC4}" type="slidenum">
              <a:rPr lang="en-GB" smtClean="0"/>
              <a:pPr/>
              <a:t>‹#›</a:t>
            </a:fld>
            <a:endParaRPr lang="en-GB"/>
          </a:p>
        </p:txBody>
      </p:sp>
    </p:spTree>
    <p:extLst>
      <p:ext uri="{BB962C8B-B14F-4D97-AF65-F5344CB8AC3E}">
        <p14:creationId xmlns:p14="http://schemas.microsoft.com/office/powerpoint/2010/main" val="123645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xfrm>
            <a:off x="2863850" y="519113"/>
            <a:ext cx="3416300" cy="2562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p:cNvSpPr>
            <a:spLocks noGrp="1"/>
          </p:cNvSpPr>
          <p:nvPr>
            <p:ph type="body" idx="1"/>
          </p:nvPr>
        </p:nvSpPr>
        <p:spPr bwMode="auto">
          <a:xfrm>
            <a:off x="1219200" y="3257550"/>
            <a:ext cx="6705600" cy="308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9725"/>
            <a:ext cx="7239000" cy="4846638"/>
          </a:xfrm>
        </p:spPr>
        <p:txBody>
          <a:bodyPr/>
          <a:lstStyle/>
          <a:p>
            <a:endParaRPr lang="en-GB"/>
          </a:p>
        </p:txBody>
      </p:sp>
      <p:sp>
        <p:nvSpPr>
          <p:cNvPr id="4" name="Date Placeholder 3"/>
          <p:cNvSpPr>
            <a:spLocks noGrp="1"/>
          </p:cNvSpPr>
          <p:nvPr>
            <p:ph type="dt" sz="half" idx="10"/>
          </p:nvPr>
        </p:nvSpPr>
        <p:spPr>
          <a:xfrm>
            <a:off x="4246563" y="6557963"/>
            <a:ext cx="2001837" cy="227012"/>
          </a:xfrm>
        </p:spPr>
        <p:txBody>
          <a:bodyPr/>
          <a:lstStyle>
            <a:lvl1pPr>
              <a:defRPr/>
            </a:lvl1pPr>
          </a:lstStyle>
          <a:p>
            <a:pPr>
              <a:defRPr/>
            </a:pPr>
            <a:fld id="{C4FA4D49-C54E-413D-A6B7-BFECB9D9ACF3}" type="datetime1">
              <a:rPr lang="en-US"/>
              <a:pPr>
                <a:defRPr/>
              </a:pPr>
              <a:t>05-Aug-20</a:t>
            </a:fld>
            <a:endParaRPr lang="en-US" dirty="0"/>
          </a:p>
        </p:txBody>
      </p:sp>
      <p:sp>
        <p:nvSpPr>
          <p:cNvPr id="5" name="Footer Placeholder 4"/>
          <p:cNvSpPr>
            <a:spLocks noGrp="1"/>
          </p:cNvSpPr>
          <p:nvPr>
            <p:ph type="ftr" sz="quarter" idx="11"/>
          </p:nvPr>
        </p:nvSpPr>
        <p:spPr>
          <a:xfrm>
            <a:off x="457200" y="6557963"/>
            <a:ext cx="3657600" cy="228600"/>
          </a:xfrm>
        </p:spPr>
        <p:txBody>
          <a:bodyPr/>
          <a:lstStyle>
            <a:lvl1pPr>
              <a:defRPr/>
            </a:lvl1pPr>
          </a:lstStyle>
          <a:p>
            <a:pPr>
              <a:defRPr/>
            </a:pPr>
            <a:r>
              <a:rPr lang="en-US"/>
              <a:t>Data Communication and Computer Networks 1303330</a:t>
            </a:r>
          </a:p>
        </p:txBody>
      </p:sp>
      <p:sp>
        <p:nvSpPr>
          <p:cNvPr id="6" name="Slide Number Placeholder 5"/>
          <p:cNvSpPr>
            <a:spLocks noGrp="1"/>
          </p:cNvSpPr>
          <p:nvPr>
            <p:ph type="sldNum" sz="quarter" idx="12"/>
          </p:nvPr>
        </p:nvSpPr>
        <p:spPr>
          <a:xfrm>
            <a:off x="6251575" y="6556375"/>
            <a:ext cx="588963" cy="228600"/>
          </a:xfrm>
        </p:spPr>
        <p:txBody>
          <a:bodyPr/>
          <a:lstStyle>
            <a:lvl1pPr>
              <a:defRPr/>
            </a:lvl1pPr>
          </a:lstStyle>
          <a:p>
            <a:pPr>
              <a:defRPr/>
            </a:pPr>
            <a:fld id="{919CB466-AB3D-42C0-B375-573DC400A78F}" type="slidenum">
              <a:rPr lang="en-US"/>
              <a:pPr>
                <a:defRPr/>
              </a:pPr>
              <a:t>‹#›</a:t>
            </a:fld>
            <a:endParaRPr lang="en-US" dirty="0"/>
          </a:p>
        </p:txBody>
      </p:sp>
    </p:spTree>
    <p:extLst>
      <p:ext uri="{BB962C8B-B14F-4D97-AF65-F5344CB8AC3E}">
        <p14:creationId xmlns:p14="http://schemas.microsoft.com/office/powerpoint/2010/main" val="160337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05-Aug-20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05-Aug-20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05-Aug-20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05-Aug-20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05-Aug-20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0"/>
            <a:ext cx="8839200" cy="2895600"/>
          </a:xfrm>
        </p:spPr>
        <p:txBody>
          <a:bodyPr>
            <a:noAutofit/>
          </a:bodyPr>
          <a:lstStyle/>
          <a:p>
            <a:pPr algn="ctr"/>
            <a:r>
              <a:rPr lang="en-GB" sz="5400" dirty="0" smtClean="0"/>
              <a:t>Data Communication &amp; </a:t>
            </a:r>
            <a:r>
              <a:rPr lang="en-GB" sz="5400" dirty="0" smtClean="0"/>
              <a:t>Networks</a:t>
            </a:r>
            <a:br>
              <a:rPr lang="en-GB" sz="5400" dirty="0" smtClean="0"/>
            </a:br>
            <a:r>
              <a:rPr lang="en-GB" sz="5400" dirty="0" smtClean="0"/>
              <a:t>Chapter 2: Network Models</a:t>
            </a:r>
            <a:endParaRPr lang="en-GB" sz="5400" dirty="0"/>
          </a:p>
        </p:txBody>
      </p:sp>
      <p:pic>
        <p:nvPicPr>
          <p:cNvPr id="4" name="Picture 2" descr="C:\Users\Fahim Shahzad\Desktop\Course outlines\Paper\iqra_national_university_peshawar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83127"/>
            <a:ext cx="24384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58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Advantages of star topology</a:t>
            </a:r>
            <a:endParaRPr lang="en-GB" dirty="0"/>
          </a:p>
        </p:txBody>
      </p:sp>
      <p:sp>
        <p:nvSpPr>
          <p:cNvPr id="2" name="Content Placeholder 1"/>
          <p:cNvSpPr>
            <a:spLocks noGrp="1"/>
          </p:cNvSpPr>
          <p:nvPr>
            <p:ph idx="1"/>
          </p:nvPr>
        </p:nvSpPr>
        <p:spPr/>
        <p:txBody>
          <a:bodyPr/>
          <a:lstStyle/>
          <a:p>
            <a:r>
              <a:rPr lang="en-GB" dirty="0" smtClean="0"/>
              <a:t>Less </a:t>
            </a:r>
            <a:r>
              <a:rPr lang="en-GB" dirty="0"/>
              <a:t>c</a:t>
            </a:r>
            <a:r>
              <a:rPr lang="en-GB" dirty="0" smtClean="0"/>
              <a:t>abling required.</a:t>
            </a:r>
            <a:endParaRPr lang="en-GB" dirty="0"/>
          </a:p>
          <a:p>
            <a:r>
              <a:rPr lang="en-GB" dirty="0" smtClean="0"/>
              <a:t>Less expensive </a:t>
            </a:r>
            <a:r>
              <a:rPr lang="en-GB" dirty="0"/>
              <a:t>than Mesh as each device </a:t>
            </a:r>
            <a:r>
              <a:rPr lang="en-GB" dirty="0" smtClean="0"/>
              <a:t>needs only </a:t>
            </a:r>
            <a:r>
              <a:rPr lang="en-GB" dirty="0"/>
              <a:t>one link and one </a:t>
            </a:r>
            <a:r>
              <a:rPr lang="en-GB" dirty="0" smtClean="0"/>
              <a:t>I/O Port. </a:t>
            </a:r>
            <a:endParaRPr lang="en-GB" dirty="0"/>
          </a:p>
          <a:p>
            <a:r>
              <a:rPr lang="en-GB" dirty="0" smtClean="0"/>
              <a:t>Easy </a:t>
            </a:r>
            <a:r>
              <a:rPr lang="en-GB" dirty="0"/>
              <a:t>to Install and </a:t>
            </a:r>
            <a:r>
              <a:rPr lang="en-GB" dirty="0" smtClean="0"/>
              <a:t>reconfigure. </a:t>
            </a:r>
            <a:endParaRPr lang="en-GB" dirty="0"/>
          </a:p>
          <a:p>
            <a:r>
              <a:rPr lang="en-GB" dirty="0" smtClean="0"/>
              <a:t>Robust</a:t>
            </a:r>
            <a:r>
              <a:rPr lang="en-GB" dirty="0"/>
              <a:t>, if a link fails , only that link </a:t>
            </a:r>
            <a:r>
              <a:rPr lang="en-GB" dirty="0" smtClean="0"/>
              <a:t>fails. </a:t>
            </a:r>
            <a:endParaRPr lang="en-GB" dirty="0"/>
          </a:p>
          <a:p>
            <a:r>
              <a:rPr lang="en-GB" dirty="0" smtClean="0"/>
              <a:t>Easy </a:t>
            </a:r>
            <a:r>
              <a:rPr lang="en-GB" dirty="0"/>
              <a:t>Fault </a:t>
            </a:r>
            <a:r>
              <a:rPr lang="en-GB" dirty="0" smtClean="0"/>
              <a:t>Detection. </a:t>
            </a:r>
            <a:endParaRPr lang="en-GB" dirty="0"/>
          </a:p>
          <a:p>
            <a:endParaRPr lang="en-GB" dirty="0"/>
          </a:p>
        </p:txBody>
      </p:sp>
    </p:spTree>
    <p:extLst>
      <p:ext uri="{BB962C8B-B14F-4D97-AF65-F5344CB8AC3E}">
        <p14:creationId xmlns:p14="http://schemas.microsoft.com/office/powerpoint/2010/main" val="754161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Tree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981200"/>
            <a:ext cx="8521038" cy="3434434"/>
          </a:xfrm>
        </p:spPr>
      </p:pic>
    </p:spTree>
    <p:extLst>
      <p:ext uri="{BB962C8B-B14F-4D97-AF65-F5344CB8AC3E}">
        <p14:creationId xmlns:p14="http://schemas.microsoft.com/office/powerpoint/2010/main" val="302263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Tree topology</a:t>
            </a:r>
            <a:endParaRPr lang="en-GB" dirty="0"/>
          </a:p>
        </p:txBody>
      </p:sp>
      <p:sp>
        <p:nvSpPr>
          <p:cNvPr id="2" name="Content Placeholder 1"/>
          <p:cNvSpPr>
            <a:spLocks noGrp="1"/>
          </p:cNvSpPr>
          <p:nvPr>
            <p:ph idx="1"/>
          </p:nvPr>
        </p:nvSpPr>
        <p:spPr>
          <a:xfrm>
            <a:off x="457200" y="1219200"/>
            <a:ext cx="8229600" cy="4724400"/>
          </a:xfrm>
        </p:spPr>
        <p:txBody>
          <a:bodyPr>
            <a:normAutofit/>
          </a:bodyPr>
          <a:lstStyle/>
          <a:p>
            <a:r>
              <a:rPr lang="en-GB" sz="2800" dirty="0" smtClean="0"/>
              <a:t>Nodes </a:t>
            </a:r>
            <a:r>
              <a:rPr lang="en-GB" sz="2800" dirty="0"/>
              <a:t>in a Tree are linked to a central hub that controls the traffic to and from </a:t>
            </a:r>
            <a:r>
              <a:rPr lang="en-GB" sz="2800" dirty="0" smtClean="0"/>
              <a:t>network. </a:t>
            </a:r>
            <a:endParaRPr lang="en-GB" sz="2800" dirty="0"/>
          </a:p>
          <a:p>
            <a:r>
              <a:rPr lang="en-GB" sz="2800" dirty="0" smtClean="0"/>
              <a:t>Difference </a:t>
            </a:r>
            <a:r>
              <a:rPr lang="en-GB" sz="2800" dirty="0"/>
              <a:t>b/w star and tree is not all the devices plug directly into the central </a:t>
            </a:r>
            <a:r>
              <a:rPr lang="en-GB" sz="2800" dirty="0" smtClean="0"/>
              <a:t>HUB. </a:t>
            </a:r>
            <a:endParaRPr lang="en-GB" sz="2800" dirty="0"/>
          </a:p>
          <a:p>
            <a:r>
              <a:rPr lang="en-GB" sz="2800" dirty="0" smtClean="0"/>
              <a:t>Majority </a:t>
            </a:r>
            <a:r>
              <a:rPr lang="en-GB" sz="2800" dirty="0"/>
              <a:t>connects to secondary hub that is connected to central </a:t>
            </a:r>
            <a:r>
              <a:rPr lang="en-GB" sz="2800" dirty="0" smtClean="0"/>
              <a:t>hub.</a:t>
            </a:r>
          </a:p>
          <a:p>
            <a:r>
              <a:rPr lang="en-GB" sz="2800" dirty="0" smtClean="0"/>
              <a:t>Central </a:t>
            </a:r>
            <a:r>
              <a:rPr lang="en-GB" sz="2800" dirty="0"/>
              <a:t>Hub in a Tree is an </a:t>
            </a:r>
            <a:r>
              <a:rPr lang="en-GB" sz="2800" b="1" i="1" dirty="0"/>
              <a:t>ACTIVE HUB </a:t>
            </a:r>
            <a:endParaRPr lang="en-GB" sz="2800" dirty="0"/>
          </a:p>
        </p:txBody>
      </p:sp>
    </p:spTree>
    <p:extLst>
      <p:ext uri="{BB962C8B-B14F-4D97-AF65-F5344CB8AC3E}">
        <p14:creationId xmlns:p14="http://schemas.microsoft.com/office/powerpoint/2010/main" val="2370948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Tree topology</a:t>
            </a:r>
            <a:endParaRPr lang="en-GB" dirty="0"/>
          </a:p>
        </p:txBody>
      </p:sp>
      <p:sp>
        <p:nvSpPr>
          <p:cNvPr id="2" name="Content Placeholder 1"/>
          <p:cNvSpPr>
            <a:spLocks noGrp="1"/>
          </p:cNvSpPr>
          <p:nvPr>
            <p:ph idx="1"/>
          </p:nvPr>
        </p:nvSpPr>
        <p:spPr>
          <a:xfrm>
            <a:off x="457200" y="1219200"/>
            <a:ext cx="8229600" cy="4724400"/>
          </a:xfrm>
        </p:spPr>
        <p:txBody>
          <a:bodyPr>
            <a:normAutofit/>
          </a:bodyPr>
          <a:lstStyle/>
          <a:p>
            <a:r>
              <a:rPr lang="en-GB" sz="2800" dirty="0"/>
              <a:t>ACTIVE HUB contains a repeater, that regenerates the received bit pattern before sending them out. </a:t>
            </a:r>
          </a:p>
          <a:p>
            <a:r>
              <a:rPr lang="en-GB" sz="2800" dirty="0"/>
              <a:t>Repeater strengthens the signal and increases the distance a signal can travel.</a:t>
            </a:r>
          </a:p>
          <a:p>
            <a:r>
              <a:rPr lang="en-GB" sz="2800" dirty="0"/>
              <a:t>Secondary Hub in a Tree may be </a:t>
            </a:r>
            <a:r>
              <a:rPr lang="en-GB" sz="2800" b="1" i="1" dirty="0"/>
              <a:t>Active </a:t>
            </a:r>
            <a:r>
              <a:rPr lang="en-GB" sz="2800" dirty="0"/>
              <a:t>or </a:t>
            </a:r>
            <a:r>
              <a:rPr lang="en-GB" sz="2800" b="1" i="1" dirty="0"/>
              <a:t>Passive HUB .</a:t>
            </a:r>
            <a:endParaRPr lang="en-GB" sz="2800" dirty="0"/>
          </a:p>
          <a:p>
            <a:r>
              <a:rPr lang="en-GB" sz="2800" dirty="0"/>
              <a:t>Passive Hub simply provides physical connection between attached devices.</a:t>
            </a:r>
          </a:p>
        </p:txBody>
      </p:sp>
    </p:spTree>
    <p:extLst>
      <p:ext uri="{BB962C8B-B14F-4D97-AF65-F5344CB8AC3E}">
        <p14:creationId xmlns:p14="http://schemas.microsoft.com/office/powerpoint/2010/main" val="666808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Advantages of tree topology</a:t>
            </a:r>
            <a:endParaRPr lang="en-GB" dirty="0"/>
          </a:p>
        </p:txBody>
      </p:sp>
      <p:sp>
        <p:nvSpPr>
          <p:cNvPr id="2" name="Content Placeholder 1"/>
          <p:cNvSpPr>
            <a:spLocks noGrp="1"/>
          </p:cNvSpPr>
          <p:nvPr>
            <p:ph idx="1"/>
          </p:nvPr>
        </p:nvSpPr>
        <p:spPr>
          <a:xfrm>
            <a:off x="457200" y="1219200"/>
            <a:ext cx="8229600" cy="4724400"/>
          </a:xfrm>
        </p:spPr>
        <p:txBody>
          <a:bodyPr>
            <a:normAutofit fontScale="92500" lnSpcReduction="20000"/>
          </a:bodyPr>
          <a:lstStyle/>
          <a:p>
            <a:r>
              <a:rPr lang="en-GB" sz="2800" dirty="0" smtClean="0"/>
              <a:t>Because </a:t>
            </a:r>
            <a:r>
              <a:rPr lang="en-GB" sz="2800" dirty="0"/>
              <a:t>of Secondary Hub, More devices can be attached to a Central Hub and therefore increase the distance a signal can </a:t>
            </a:r>
            <a:r>
              <a:rPr lang="en-GB" sz="2800" dirty="0" smtClean="0"/>
              <a:t>travel. </a:t>
            </a:r>
            <a:endParaRPr lang="en-GB" sz="2800" dirty="0"/>
          </a:p>
          <a:p>
            <a:r>
              <a:rPr lang="en-GB" sz="2800" dirty="0" smtClean="0"/>
              <a:t>Allows </a:t>
            </a:r>
            <a:r>
              <a:rPr lang="en-GB" sz="2800" dirty="0"/>
              <a:t>to prioritize communication, e.g. computers attached to one secondary hub can be given priority over </a:t>
            </a:r>
            <a:r>
              <a:rPr lang="en-GB" sz="2800" dirty="0" smtClean="0"/>
              <a:t>others.</a:t>
            </a:r>
            <a:endParaRPr lang="en-GB" sz="2800" dirty="0"/>
          </a:p>
          <a:p>
            <a:r>
              <a:rPr lang="en-GB" sz="2800" dirty="0" smtClean="0"/>
              <a:t>Therefore</a:t>
            </a:r>
            <a:r>
              <a:rPr lang="en-GB" sz="2800" dirty="0"/>
              <a:t>, TIME SENSITIVE data will not have to wait for access to the network </a:t>
            </a:r>
          </a:p>
          <a:p>
            <a:pPr lvl="1"/>
            <a:r>
              <a:rPr lang="en-GB" sz="2400" b="1" dirty="0" smtClean="0"/>
              <a:t>Example </a:t>
            </a:r>
            <a:r>
              <a:rPr lang="en-GB" sz="2400" b="1" dirty="0"/>
              <a:t>Tree Topology: Cable TV </a:t>
            </a:r>
            <a:r>
              <a:rPr lang="en-GB" sz="2400" dirty="0" smtClean="0"/>
              <a:t> </a:t>
            </a:r>
            <a:endParaRPr lang="en-GB" sz="2400" dirty="0"/>
          </a:p>
          <a:p>
            <a:pPr lvl="2"/>
            <a:r>
              <a:rPr lang="en-GB" sz="3200" dirty="0"/>
              <a:t>–</a:t>
            </a:r>
            <a:r>
              <a:rPr lang="en-GB" sz="2400" dirty="0"/>
              <a:t>Main cable from main office is divided into many branches and each branch is divided into smaller branches and so on </a:t>
            </a:r>
          </a:p>
          <a:p>
            <a:pPr lvl="2"/>
            <a:r>
              <a:rPr lang="en-GB" sz="3200" dirty="0"/>
              <a:t>–</a:t>
            </a:r>
            <a:r>
              <a:rPr lang="en-GB" sz="2400" dirty="0"/>
              <a:t>Hubs are used when cable is divided </a:t>
            </a:r>
          </a:p>
        </p:txBody>
      </p:sp>
    </p:spTree>
    <p:extLst>
      <p:ext uri="{BB962C8B-B14F-4D97-AF65-F5344CB8AC3E}">
        <p14:creationId xmlns:p14="http://schemas.microsoft.com/office/powerpoint/2010/main" val="23147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Bus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09800"/>
            <a:ext cx="8500427" cy="3124199"/>
          </a:xfrm>
        </p:spPr>
      </p:pic>
    </p:spTree>
    <p:extLst>
      <p:ext uri="{BB962C8B-B14F-4D97-AF65-F5344CB8AC3E}">
        <p14:creationId xmlns:p14="http://schemas.microsoft.com/office/powerpoint/2010/main" val="91108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Bus Topology</a:t>
            </a:r>
            <a:endParaRPr lang="en-GB" dirty="0"/>
          </a:p>
        </p:txBody>
      </p:sp>
      <p:sp>
        <p:nvSpPr>
          <p:cNvPr id="2" name="Content Placeholder 1"/>
          <p:cNvSpPr>
            <a:spLocks noGrp="1"/>
          </p:cNvSpPr>
          <p:nvPr>
            <p:ph idx="1"/>
          </p:nvPr>
        </p:nvSpPr>
        <p:spPr>
          <a:xfrm>
            <a:off x="457200" y="1481328"/>
            <a:ext cx="8229600" cy="4843272"/>
          </a:xfrm>
        </p:spPr>
        <p:txBody>
          <a:bodyPr>
            <a:normAutofit/>
          </a:bodyPr>
          <a:lstStyle/>
          <a:p>
            <a:r>
              <a:rPr lang="en-GB" sz="2800" dirty="0" smtClean="0"/>
              <a:t>Drop </a:t>
            </a:r>
            <a:r>
              <a:rPr lang="en-GB" sz="2800" dirty="0"/>
              <a:t>Lines and Taps </a:t>
            </a:r>
          </a:p>
          <a:p>
            <a:r>
              <a:rPr lang="en-GB" sz="2800" dirty="0" smtClean="0"/>
              <a:t>Drop </a:t>
            </a:r>
            <a:r>
              <a:rPr lang="en-GB" sz="2800" dirty="0"/>
              <a:t>Line is the connection between device and the main cable (Backbone) </a:t>
            </a:r>
          </a:p>
          <a:p>
            <a:pPr lvl="1"/>
            <a:r>
              <a:rPr lang="en-GB" sz="2400" dirty="0" smtClean="0"/>
              <a:t>Tap </a:t>
            </a:r>
            <a:r>
              <a:rPr lang="en-GB" sz="2400" dirty="0"/>
              <a:t>is a connector that; Splices into the main </a:t>
            </a:r>
            <a:r>
              <a:rPr lang="en-GB" sz="2400" dirty="0" smtClean="0"/>
              <a:t>cable.</a:t>
            </a:r>
          </a:p>
          <a:p>
            <a:r>
              <a:rPr lang="en-GB" dirty="0" smtClean="0"/>
              <a:t>Signal degrades as it travels, therefore there is a limit on:</a:t>
            </a:r>
          </a:p>
          <a:p>
            <a:pPr lvl="3"/>
            <a:r>
              <a:rPr lang="en-GB" sz="2000" dirty="0" smtClean="0"/>
              <a:t>The </a:t>
            </a:r>
            <a:r>
              <a:rPr lang="en-GB" sz="2000" dirty="0"/>
              <a:t>number of Taps a Bus can support and </a:t>
            </a:r>
          </a:p>
          <a:p>
            <a:pPr lvl="3"/>
            <a:r>
              <a:rPr lang="en-GB" sz="2000" dirty="0" smtClean="0"/>
              <a:t>The </a:t>
            </a:r>
            <a:r>
              <a:rPr lang="en-GB" sz="2000" dirty="0"/>
              <a:t>distance between those Taps </a:t>
            </a:r>
          </a:p>
        </p:txBody>
      </p:sp>
    </p:spTree>
    <p:extLst>
      <p:ext uri="{BB962C8B-B14F-4D97-AF65-F5344CB8AC3E}">
        <p14:creationId xmlns:p14="http://schemas.microsoft.com/office/powerpoint/2010/main" val="376831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Advantages of bus topology</a:t>
            </a:r>
            <a:endParaRPr lang="en-GB" dirty="0"/>
          </a:p>
        </p:txBody>
      </p:sp>
      <p:sp>
        <p:nvSpPr>
          <p:cNvPr id="2" name="Content Placeholder 1"/>
          <p:cNvSpPr>
            <a:spLocks noGrp="1"/>
          </p:cNvSpPr>
          <p:nvPr>
            <p:ph idx="1"/>
          </p:nvPr>
        </p:nvSpPr>
        <p:spPr>
          <a:xfrm>
            <a:off x="457200" y="1481328"/>
            <a:ext cx="8229600" cy="4843272"/>
          </a:xfrm>
        </p:spPr>
        <p:txBody>
          <a:bodyPr>
            <a:normAutofit/>
          </a:bodyPr>
          <a:lstStyle/>
          <a:p>
            <a:r>
              <a:rPr lang="en-GB" sz="2800" dirty="0" smtClean="0"/>
              <a:t>Easy </a:t>
            </a:r>
            <a:r>
              <a:rPr lang="en-GB" sz="2800" dirty="0"/>
              <a:t>to </a:t>
            </a:r>
            <a:r>
              <a:rPr lang="en-GB" sz="2800" dirty="0" smtClean="0"/>
              <a:t>install.</a:t>
            </a:r>
            <a:endParaRPr lang="en-GB" sz="2800" dirty="0"/>
          </a:p>
          <a:p>
            <a:r>
              <a:rPr lang="en-GB" sz="2800" dirty="0" smtClean="0"/>
              <a:t>Backbone </a:t>
            </a:r>
            <a:r>
              <a:rPr lang="en-GB" sz="2800" dirty="0"/>
              <a:t>can be laid on the most efficient path and then rest of the nodes can be connected using Drop </a:t>
            </a:r>
            <a:r>
              <a:rPr lang="en-GB" sz="2800" dirty="0" smtClean="0"/>
              <a:t>Lines. </a:t>
            </a:r>
            <a:endParaRPr lang="en-GB" sz="2800" dirty="0"/>
          </a:p>
          <a:p>
            <a:r>
              <a:rPr lang="en-GB" sz="2800" dirty="0" smtClean="0"/>
              <a:t>Less </a:t>
            </a:r>
            <a:r>
              <a:rPr lang="en-GB" sz="2800" dirty="0"/>
              <a:t>cabling than Mesh , Star or </a:t>
            </a:r>
            <a:r>
              <a:rPr lang="en-GB" sz="2800" dirty="0" smtClean="0"/>
              <a:t>Tree. </a:t>
            </a:r>
            <a:endParaRPr lang="en-GB" sz="2800" dirty="0"/>
          </a:p>
        </p:txBody>
      </p:sp>
    </p:spTree>
    <p:extLst>
      <p:ext uri="{BB962C8B-B14F-4D97-AF65-F5344CB8AC3E}">
        <p14:creationId xmlns:p14="http://schemas.microsoft.com/office/powerpoint/2010/main" val="2709301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Ring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8000999" cy="4524703"/>
          </a:xfrm>
        </p:spPr>
      </p:pic>
    </p:spTree>
    <p:extLst>
      <p:ext uri="{BB962C8B-B14F-4D97-AF65-F5344CB8AC3E}">
        <p14:creationId xmlns:p14="http://schemas.microsoft.com/office/powerpoint/2010/main" val="1974499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Ring topology</a:t>
            </a:r>
            <a:endParaRPr lang="en-GB" dirty="0"/>
          </a:p>
        </p:txBody>
      </p:sp>
      <p:sp>
        <p:nvSpPr>
          <p:cNvPr id="2" name="Content Placeholder 1"/>
          <p:cNvSpPr>
            <a:spLocks noGrp="1"/>
          </p:cNvSpPr>
          <p:nvPr>
            <p:ph idx="1"/>
          </p:nvPr>
        </p:nvSpPr>
        <p:spPr/>
        <p:txBody>
          <a:bodyPr>
            <a:normAutofit lnSpcReduction="10000"/>
          </a:bodyPr>
          <a:lstStyle/>
          <a:p>
            <a:r>
              <a:rPr lang="en-GB" dirty="0" smtClean="0"/>
              <a:t>Each </a:t>
            </a:r>
            <a:r>
              <a:rPr lang="en-GB" dirty="0"/>
              <a:t>device has point-to-point dedicated link with only two devices on either </a:t>
            </a:r>
            <a:r>
              <a:rPr lang="en-GB" dirty="0" smtClean="0"/>
              <a:t>side. </a:t>
            </a:r>
            <a:endParaRPr lang="en-GB" dirty="0"/>
          </a:p>
          <a:p>
            <a:r>
              <a:rPr lang="en-GB" dirty="0" smtClean="0"/>
              <a:t>A </a:t>
            </a:r>
            <a:r>
              <a:rPr lang="en-GB" dirty="0"/>
              <a:t>signal is passed in the ring in one direction from device to device until it reaches its </a:t>
            </a:r>
            <a:r>
              <a:rPr lang="en-GB" dirty="0" smtClean="0"/>
              <a:t>destination. </a:t>
            </a:r>
            <a:endParaRPr lang="en-GB" dirty="0"/>
          </a:p>
          <a:p>
            <a:r>
              <a:rPr lang="en-GB" dirty="0" smtClean="0"/>
              <a:t>Each </a:t>
            </a:r>
            <a:r>
              <a:rPr lang="en-GB" dirty="0"/>
              <a:t>device has a repeater </a:t>
            </a:r>
            <a:r>
              <a:rPr lang="en-GB" dirty="0" smtClean="0"/>
              <a:t>incorporated. </a:t>
            </a:r>
            <a:endParaRPr lang="en-GB" dirty="0"/>
          </a:p>
          <a:p>
            <a:r>
              <a:rPr lang="en-GB" dirty="0" smtClean="0"/>
              <a:t>When </a:t>
            </a:r>
            <a:r>
              <a:rPr lang="en-GB" dirty="0"/>
              <a:t>a device receives a signal destined for another device, it regenerates the bits and pass them </a:t>
            </a:r>
            <a:r>
              <a:rPr lang="en-GB" dirty="0" smtClean="0"/>
              <a:t>along. </a:t>
            </a:r>
            <a:endParaRPr lang="en-GB" dirty="0"/>
          </a:p>
          <a:p>
            <a:endParaRPr lang="en-GB" dirty="0"/>
          </a:p>
        </p:txBody>
      </p:sp>
    </p:spTree>
    <p:extLst>
      <p:ext uri="{BB962C8B-B14F-4D97-AF65-F5344CB8AC3E}">
        <p14:creationId xmlns:p14="http://schemas.microsoft.com/office/powerpoint/2010/main" val="164932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Topology</a:t>
            </a:r>
            <a:endParaRPr lang="en-GB" dirty="0"/>
          </a:p>
        </p:txBody>
      </p:sp>
      <p:sp>
        <p:nvSpPr>
          <p:cNvPr id="2" name="Content Placeholder 1"/>
          <p:cNvSpPr>
            <a:spLocks noGrp="1"/>
          </p:cNvSpPr>
          <p:nvPr>
            <p:ph idx="1"/>
          </p:nvPr>
        </p:nvSpPr>
        <p:spPr/>
        <p:txBody>
          <a:bodyPr>
            <a:normAutofit lnSpcReduction="10000"/>
          </a:bodyPr>
          <a:lstStyle/>
          <a:p>
            <a:r>
              <a:rPr lang="en-GB" dirty="0" smtClean="0"/>
              <a:t>“</a:t>
            </a:r>
            <a:r>
              <a:rPr lang="en-GB" dirty="0"/>
              <a:t>The Topology is the geometric representation of the relationship of the links and the linking devices (Nodes) in a Network” </a:t>
            </a:r>
          </a:p>
          <a:p>
            <a:r>
              <a:rPr lang="en-GB" dirty="0" smtClean="0"/>
              <a:t>“</a:t>
            </a:r>
            <a:r>
              <a:rPr lang="en-GB" dirty="0"/>
              <a:t>Topology defines the physical or the Logical Agreement of Links in a Network” </a:t>
            </a:r>
          </a:p>
          <a:p>
            <a:r>
              <a:rPr lang="en-GB" dirty="0"/>
              <a:t>Topology of a Network is suggestive of how a network is laid out. </a:t>
            </a:r>
            <a:endParaRPr lang="en-GB" dirty="0" smtClean="0"/>
          </a:p>
          <a:p>
            <a:r>
              <a:rPr lang="en-GB" dirty="0" smtClean="0"/>
              <a:t>Two </a:t>
            </a:r>
            <a:r>
              <a:rPr lang="en-GB" dirty="0"/>
              <a:t>or more devices connect to a Link and two or more Links form a Topology </a:t>
            </a:r>
          </a:p>
          <a:p>
            <a:endParaRPr lang="en-GB" dirty="0"/>
          </a:p>
        </p:txBody>
      </p:sp>
    </p:spTree>
    <p:extLst>
      <p:ext uri="{BB962C8B-B14F-4D97-AF65-F5344CB8AC3E}">
        <p14:creationId xmlns:p14="http://schemas.microsoft.com/office/powerpoint/2010/main" val="243899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Advantages of ring topology</a:t>
            </a:r>
            <a:endParaRPr lang="en-GB" dirty="0"/>
          </a:p>
        </p:txBody>
      </p:sp>
      <p:sp>
        <p:nvSpPr>
          <p:cNvPr id="2" name="Content Placeholder 1"/>
          <p:cNvSpPr>
            <a:spLocks noGrp="1"/>
          </p:cNvSpPr>
          <p:nvPr>
            <p:ph idx="1"/>
          </p:nvPr>
        </p:nvSpPr>
        <p:spPr/>
        <p:txBody>
          <a:bodyPr>
            <a:normAutofit lnSpcReduction="10000"/>
          </a:bodyPr>
          <a:lstStyle/>
          <a:p>
            <a:r>
              <a:rPr lang="en-GB" dirty="0" smtClean="0"/>
              <a:t>Easy </a:t>
            </a:r>
            <a:r>
              <a:rPr lang="en-GB" dirty="0"/>
              <a:t>to Install and </a:t>
            </a:r>
            <a:r>
              <a:rPr lang="en-GB" dirty="0" smtClean="0"/>
              <a:t>Reconfigure.</a:t>
            </a:r>
            <a:endParaRPr lang="en-GB" dirty="0"/>
          </a:p>
          <a:p>
            <a:pPr lvl="1"/>
            <a:r>
              <a:rPr lang="en-GB" dirty="0" smtClean="0"/>
              <a:t>Only </a:t>
            </a:r>
            <a:r>
              <a:rPr lang="en-GB" dirty="0"/>
              <a:t>two connections to be moved to add or delete a </a:t>
            </a:r>
            <a:r>
              <a:rPr lang="en-GB" dirty="0" smtClean="0"/>
              <a:t>device.</a:t>
            </a:r>
            <a:endParaRPr lang="en-GB" dirty="0"/>
          </a:p>
          <a:p>
            <a:r>
              <a:rPr lang="en-GB" dirty="0" smtClean="0"/>
              <a:t>SIMPLE </a:t>
            </a:r>
            <a:r>
              <a:rPr lang="en-GB" dirty="0"/>
              <a:t>Fault </a:t>
            </a:r>
            <a:r>
              <a:rPr lang="en-GB" dirty="0" smtClean="0"/>
              <a:t>Isolation. </a:t>
            </a:r>
            <a:endParaRPr lang="en-GB" dirty="0"/>
          </a:p>
          <a:p>
            <a:pPr lvl="1"/>
            <a:r>
              <a:rPr lang="en-GB" dirty="0" smtClean="0"/>
              <a:t>Generally </a:t>
            </a:r>
            <a:r>
              <a:rPr lang="en-GB" dirty="0"/>
              <a:t>a signal is circulating at all times in a ring</a:t>
            </a:r>
            <a:r>
              <a:rPr lang="en-GB" dirty="0" smtClean="0"/>
              <a:t>.</a:t>
            </a:r>
            <a:endParaRPr lang="en-GB" dirty="0"/>
          </a:p>
          <a:p>
            <a:pPr lvl="1"/>
            <a:r>
              <a:rPr lang="en-GB" dirty="0" smtClean="0"/>
              <a:t>If </a:t>
            </a:r>
            <a:r>
              <a:rPr lang="en-GB" dirty="0"/>
              <a:t>one device does not receive a signal within a specified period, it can issue an alarm to tell network operator about the problem and its location </a:t>
            </a:r>
          </a:p>
          <a:p>
            <a:endParaRPr lang="en-GB" dirty="0"/>
          </a:p>
        </p:txBody>
      </p:sp>
    </p:spTree>
    <p:extLst>
      <p:ext uri="{BB962C8B-B14F-4D97-AF65-F5344CB8AC3E}">
        <p14:creationId xmlns:p14="http://schemas.microsoft.com/office/powerpoint/2010/main" val="1317010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Hybrid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81200"/>
            <a:ext cx="8011090" cy="3220405"/>
          </a:xfrm>
        </p:spPr>
      </p:pic>
    </p:spTree>
    <p:extLst>
      <p:ext uri="{BB962C8B-B14F-4D97-AF65-F5344CB8AC3E}">
        <p14:creationId xmlns:p14="http://schemas.microsoft.com/office/powerpoint/2010/main" val="2218300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14600"/>
            <a:ext cx="8229600" cy="1143000"/>
          </a:xfrm>
        </p:spPr>
        <p:txBody>
          <a:bodyPr/>
          <a:lstStyle/>
          <a:p>
            <a:pPr algn="ctr"/>
            <a:r>
              <a:rPr lang="en-GB" dirty="0" smtClean="0"/>
              <a:t>Protocol Architecture</a:t>
            </a:r>
            <a:endParaRPr lang="en-GB" dirty="0"/>
          </a:p>
        </p:txBody>
      </p:sp>
    </p:spTree>
    <p:extLst>
      <p:ext uri="{BB962C8B-B14F-4D97-AF65-F5344CB8AC3E}">
        <p14:creationId xmlns:p14="http://schemas.microsoft.com/office/powerpoint/2010/main" val="281981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Importance of Rules</a:t>
            </a:r>
            <a:endParaRPr lang="en-GB" dirty="0"/>
          </a:p>
        </p:txBody>
      </p:sp>
      <p:sp>
        <p:nvSpPr>
          <p:cNvPr id="2" name="Content Placeholder 1"/>
          <p:cNvSpPr>
            <a:spLocks noGrp="1"/>
          </p:cNvSpPr>
          <p:nvPr>
            <p:ph idx="1"/>
          </p:nvPr>
        </p:nvSpPr>
        <p:spPr/>
        <p:txBody>
          <a:bodyPr/>
          <a:lstStyle/>
          <a:p>
            <a:endParaRPr lang="en-US" i="1" dirty="0" smtClean="0">
              <a:latin typeface="Times" charset="0"/>
            </a:endParaRPr>
          </a:p>
          <a:p>
            <a:endParaRPr lang="en-US" i="1" dirty="0">
              <a:latin typeface="Times" charset="0"/>
            </a:endParaRPr>
          </a:p>
          <a:p>
            <a:r>
              <a:rPr lang="en-US" i="1" dirty="0" smtClean="0">
                <a:latin typeface="Times" charset="0"/>
              </a:rPr>
              <a:t>To </a:t>
            </a:r>
            <a:r>
              <a:rPr lang="en-US" i="1" dirty="0">
                <a:latin typeface="Times" charset="0"/>
              </a:rPr>
              <a:t>destroy communication completely, there must be no rules in common between transmitter and receiver—neither of alphabet nor of syntax —On Human Communication</a:t>
            </a:r>
            <a:r>
              <a:rPr lang="en-US" dirty="0">
                <a:latin typeface="Times" charset="0"/>
              </a:rPr>
              <a:t>, Colin </a:t>
            </a:r>
            <a:r>
              <a:rPr lang="en-US" dirty="0" smtClean="0">
                <a:latin typeface="Times" charset="0"/>
              </a:rPr>
              <a:t>Cherry</a:t>
            </a:r>
            <a:endParaRPr lang="en-AU" dirty="0"/>
          </a:p>
        </p:txBody>
      </p:sp>
    </p:spTree>
    <p:extLst>
      <p:ext uri="{BB962C8B-B14F-4D97-AF65-F5344CB8AC3E}">
        <p14:creationId xmlns:p14="http://schemas.microsoft.com/office/powerpoint/2010/main" val="701708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Need for Protocols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45107"/>
            <a:ext cx="6477000" cy="54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453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Need for Protocols</a:t>
            </a:r>
            <a:endParaRPr lang="en-GB" dirty="0"/>
          </a:p>
        </p:txBody>
      </p:sp>
      <p:sp>
        <p:nvSpPr>
          <p:cNvPr id="2" name="Content Placeholder 1"/>
          <p:cNvSpPr>
            <a:spLocks noGrp="1"/>
          </p:cNvSpPr>
          <p:nvPr>
            <p:ph idx="1"/>
          </p:nvPr>
        </p:nvSpPr>
        <p:spPr/>
        <p:txBody>
          <a:bodyPr>
            <a:normAutofit fontScale="92500" lnSpcReduction="20000"/>
          </a:bodyPr>
          <a:lstStyle/>
          <a:p>
            <a:r>
              <a:rPr lang="en-US" dirty="0" smtClean="0"/>
              <a:t>The </a:t>
            </a:r>
            <a:r>
              <a:rPr lang="en-US" dirty="0"/>
              <a:t>procedures involved </a:t>
            </a:r>
            <a:r>
              <a:rPr lang="en-US" dirty="0" smtClean="0"/>
              <a:t>in a communication can </a:t>
            </a:r>
            <a:r>
              <a:rPr lang="en-US" dirty="0"/>
              <a:t>be quite complex. </a:t>
            </a:r>
            <a:r>
              <a:rPr lang="en-US" dirty="0" smtClean="0"/>
              <a:t> </a:t>
            </a:r>
          </a:p>
          <a:p>
            <a:r>
              <a:rPr lang="en-US" dirty="0" smtClean="0"/>
              <a:t>There </a:t>
            </a:r>
            <a:r>
              <a:rPr lang="en-US" dirty="0"/>
              <a:t>must be a data path between the two </a:t>
            </a:r>
            <a:r>
              <a:rPr lang="en-US" dirty="0" smtClean="0"/>
              <a:t>computers, but </a:t>
            </a:r>
            <a:r>
              <a:rPr lang="en-US" dirty="0"/>
              <a:t>also need:</a:t>
            </a:r>
          </a:p>
          <a:p>
            <a:pPr lvl="1">
              <a:buFontTx/>
              <a:buChar char="•"/>
            </a:pPr>
            <a:r>
              <a:rPr lang="en-GB" dirty="0"/>
              <a:t>Source to activate communications </a:t>
            </a:r>
            <a:r>
              <a:rPr lang="en-GB" dirty="0" smtClean="0"/>
              <a:t>path </a:t>
            </a:r>
            <a:r>
              <a:rPr lang="en-GB" dirty="0"/>
              <a:t>or inform network of </a:t>
            </a:r>
            <a:r>
              <a:rPr lang="en-GB" dirty="0" smtClean="0"/>
              <a:t>destination.</a:t>
            </a:r>
            <a:endParaRPr lang="en-GB" dirty="0"/>
          </a:p>
          <a:p>
            <a:pPr lvl="1">
              <a:buFontTx/>
              <a:buChar char="•"/>
            </a:pPr>
            <a:r>
              <a:rPr lang="en-GB" dirty="0"/>
              <a:t>Source must check destination is prepared to </a:t>
            </a:r>
            <a:r>
              <a:rPr lang="en-GB" dirty="0" smtClean="0"/>
              <a:t>receive.</a:t>
            </a:r>
            <a:endParaRPr lang="en-GB" dirty="0"/>
          </a:p>
          <a:p>
            <a:pPr lvl="1">
              <a:buFontTx/>
              <a:buChar char="•"/>
            </a:pPr>
            <a:r>
              <a:rPr lang="en-GB" dirty="0"/>
              <a:t>File transfer application on source must check destination file management system will accept and store file for his </a:t>
            </a:r>
            <a:r>
              <a:rPr lang="en-GB" dirty="0" smtClean="0"/>
              <a:t>user.</a:t>
            </a:r>
            <a:endParaRPr lang="en-GB" dirty="0"/>
          </a:p>
          <a:p>
            <a:pPr lvl="1">
              <a:buFontTx/>
              <a:buChar char="•"/>
            </a:pPr>
            <a:r>
              <a:rPr lang="en-GB" dirty="0"/>
              <a:t>May need file format </a:t>
            </a:r>
            <a:r>
              <a:rPr lang="en-GB" dirty="0" smtClean="0"/>
              <a:t>translation.</a:t>
            </a:r>
            <a:endParaRPr lang="en-GB" dirty="0"/>
          </a:p>
        </p:txBody>
      </p:sp>
    </p:spTree>
    <p:extLst>
      <p:ext uri="{BB962C8B-B14F-4D97-AF65-F5344CB8AC3E}">
        <p14:creationId xmlns:p14="http://schemas.microsoft.com/office/powerpoint/2010/main" val="1888252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Need for Protocols</a:t>
            </a:r>
            <a:endParaRPr lang="en-GB" dirty="0"/>
          </a:p>
        </p:txBody>
      </p:sp>
      <p:sp>
        <p:nvSpPr>
          <p:cNvPr id="2" name="Content Placeholder 1"/>
          <p:cNvSpPr>
            <a:spLocks noGrp="1"/>
          </p:cNvSpPr>
          <p:nvPr>
            <p:ph idx="1"/>
          </p:nvPr>
        </p:nvSpPr>
        <p:spPr/>
        <p:txBody>
          <a:bodyPr>
            <a:normAutofit/>
          </a:bodyPr>
          <a:lstStyle/>
          <a:p>
            <a:r>
              <a:rPr lang="en-US" dirty="0" smtClean="0">
                <a:latin typeface="Times" charset="0"/>
              </a:rPr>
              <a:t>This </a:t>
            </a:r>
            <a:r>
              <a:rPr lang="en-US" dirty="0">
                <a:latin typeface="Times" charset="0"/>
              </a:rPr>
              <a:t>complex logic </a:t>
            </a:r>
            <a:r>
              <a:rPr lang="en-US" dirty="0" smtClean="0">
                <a:latin typeface="Times" charset="0"/>
              </a:rPr>
              <a:t>is </a:t>
            </a:r>
            <a:r>
              <a:rPr lang="en-US" dirty="0">
                <a:latin typeface="Times" charset="0"/>
              </a:rPr>
              <a:t>broken up into </a:t>
            </a:r>
            <a:r>
              <a:rPr lang="en-US" dirty="0" smtClean="0">
                <a:latin typeface="Times" charset="0"/>
              </a:rPr>
              <a:t>subtasks instead of implementing as a single task.</a:t>
            </a:r>
          </a:p>
          <a:p>
            <a:r>
              <a:rPr lang="en-US" dirty="0" smtClean="0">
                <a:latin typeface="Times" charset="0"/>
              </a:rPr>
              <a:t>In </a:t>
            </a:r>
            <a:r>
              <a:rPr lang="en-US" dirty="0">
                <a:latin typeface="Times" charset="0"/>
              </a:rPr>
              <a:t>a protocol architecture, the modules are arranged in a vertical </a:t>
            </a:r>
            <a:r>
              <a:rPr lang="en-US" dirty="0" smtClean="0">
                <a:latin typeface="Times" charset="0"/>
              </a:rPr>
              <a:t>stack of layers.</a:t>
            </a:r>
          </a:p>
          <a:p>
            <a:r>
              <a:rPr lang="en-US" dirty="0" smtClean="0">
                <a:latin typeface="Times" charset="0"/>
              </a:rPr>
              <a:t>Each </a:t>
            </a:r>
            <a:r>
              <a:rPr lang="en-US" dirty="0">
                <a:latin typeface="Times" charset="0"/>
              </a:rPr>
              <a:t>layer in the stack performs a related subset of the functions. </a:t>
            </a:r>
            <a:endParaRPr lang="en-US" dirty="0" smtClean="0">
              <a:latin typeface="Times" charset="0"/>
            </a:endParaRPr>
          </a:p>
          <a:p>
            <a:r>
              <a:rPr lang="en-US" dirty="0" smtClean="0">
                <a:latin typeface="Times" charset="0"/>
              </a:rPr>
              <a:t>The </a:t>
            </a:r>
            <a:r>
              <a:rPr lang="en-US" dirty="0">
                <a:latin typeface="Times" charset="0"/>
              </a:rPr>
              <a:t>peer layers communicate using a set of rules or conventions known as a </a:t>
            </a:r>
            <a:r>
              <a:rPr lang="en-US" b="1" dirty="0">
                <a:latin typeface="Times" charset="0"/>
              </a:rPr>
              <a:t>protocol.</a:t>
            </a:r>
            <a:endParaRPr lang="en-GB" dirty="0"/>
          </a:p>
        </p:txBody>
      </p:sp>
    </p:spTree>
    <p:extLst>
      <p:ext uri="{BB962C8B-B14F-4D97-AF65-F5344CB8AC3E}">
        <p14:creationId xmlns:p14="http://schemas.microsoft.com/office/powerpoint/2010/main" val="6454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Key elements of a protocol</a:t>
            </a:r>
            <a:endParaRPr lang="en-GB" dirty="0"/>
          </a:p>
        </p:txBody>
      </p:sp>
      <p:sp>
        <p:nvSpPr>
          <p:cNvPr id="2" name="Content Placeholder 1"/>
          <p:cNvSpPr>
            <a:spLocks noGrp="1"/>
          </p:cNvSpPr>
          <p:nvPr>
            <p:ph idx="1"/>
          </p:nvPr>
        </p:nvSpPr>
        <p:spPr>
          <a:xfrm>
            <a:off x="228600" y="1481328"/>
            <a:ext cx="8763000" cy="4525963"/>
          </a:xfrm>
        </p:spPr>
        <p:txBody>
          <a:bodyPr>
            <a:normAutofit fontScale="85000" lnSpcReduction="10000"/>
          </a:bodyPr>
          <a:lstStyle/>
          <a:p>
            <a:r>
              <a:rPr lang="en-US" dirty="0">
                <a:latin typeface="Times" charset="0"/>
              </a:rPr>
              <a:t>Communication is achieved by having the corresponding, or </a:t>
            </a:r>
            <a:r>
              <a:rPr lang="en-US" b="1" dirty="0" smtClean="0">
                <a:latin typeface="Times" charset="0"/>
              </a:rPr>
              <a:t>peer</a:t>
            </a:r>
            <a:r>
              <a:rPr lang="en-US" dirty="0" smtClean="0">
                <a:latin typeface="Times" charset="0"/>
              </a:rPr>
              <a:t> </a:t>
            </a:r>
            <a:r>
              <a:rPr lang="en-US" dirty="0">
                <a:latin typeface="Times" charset="0"/>
              </a:rPr>
              <a:t>layers in two systems communicate. </a:t>
            </a:r>
            <a:endParaRPr lang="en-US" dirty="0" smtClean="0">
              <a:latin typeface="Times" charset="0"/>
            </a:endParaRPr>
          </a:p>
          <a:p>
            <a:r>
              <a:rPr lang="en-US" dirty="0" smtClean="0">
                <a:latin typeface="Times" charset="0"/>
              </a:rPr>
              <a:t>The </a:t>
            </a:r>
            <a:r>
              <a:rPr lang="en-US" dirty="0">
                <a:latin typeface="Times" charset="0"/>
              </a:rPr>
              <a:t>peer layers communicate by means of formatted blocks of data that obey a set of rules </a:t>
            </a:r>
            <a:r>
              <a:rPr lang="en-US" dirty="0" smtClean="0">
                <a:latin typeface="Times" charset="0"/>
              </a:rPr>
              <a:t>known </a:t>
            </a:r>
            <a:r>
              <a:rPr lang="en-US" dirty="0">
                <a:latin typeface="Times" charset="0"/>
              </a:rPr>
              <a:t>as a </a:t>
            </a:r>
            <a:r>
              <a:rPr lang="en-US" b="1" dirty="0">
                <a:latin typeface="Times" charset="0"/>
              </a:rPr>
              <a:t>protocol</a:t>
            </a:r>
            <a:r>
              <a:rPr lang="en-US" dirty="0">
                <a:latin typeface="Times" charset="0"/>
              </a:rPr>
              <a:t>. </a:t>
            </a:r>
            <a:endParaRPr lang="en-US" dirty="0" smtClean="0">
              <a:latin typeface="Times" charset="0"/>
            </a:endParaRPr>
          </a:p>
          <a:p>
            <a:r>
              <a:rPr lang="en-US" dirty="0" smtClean="0">
                <a:latin typeface="Times" charset="0"/>
              </a:rPr>
              <a:t>The </a:t>
            </a:r>
            <a:r>
              <a:rPr lang="en-US" dirty="0">
                <a:latin typeface="Times" charset="0"/>
              </a:rPr>
              <a:t>key features of a protocol are:</a:t>
            </a:r>
          </a:p>
          <a:p>
            <a:r>
              <a:rPr lang="en-US" dirty="0">
                <a:latin typeface="Times" charset="0"/>
                <a:cs typeface="Times New Roman" charset="0"/>
              </a:rPr>
              <a:t>• </a:t>
            </a:r>
            <a:r>
              <a:rPr lang="en-US" b="1" dirty="0">
                <a:latin typeface="Times" charset="0"/>
              </a:rPr>
              <a:t>Syntax:</a:t>
            </a:r>
            <a:r>
              <a:rPr lang="en-US" dirty="0">
                <a:latin typeface="Times" charset="0"/>
              </a:rPr>
              <a:t> Concerns the format of the data </a:t>
            </a:r>
            <a:r>
              <a:rPr lang="en-US" dirty="0" smtClean="0">
                <a:latin typeface="Times" charset="0"/>
              </a:rPr>
              <a:t>blocks.</a:t>
            </a:r>
            <a:endParaRPr lang="en-US" dirty="0">
              <a:latin typeface="Times" charset="0"/>
            </a:endParaRPr>
          </a:p>
          <a:p>
            <a:r>
              <a:rPr lang="en-US" dirty="0">
                <a:latin typeface="Times" charset="0"/>
                <a:cs typeface="Times New Roman" charset="0"/>
              </a:rPr>
              <a:t>• </a:t>
            </a:r>
            <a:r>
              <a:rPr lang="en-US" b="1" dirty="0">
                <a:latin typeface="Times" charset="0"/>
              </a:rPr>
              <a:t>Semantics:</a:t>
            </a:r>
            <a:r>
              <a:rPr lang="en-US" dirty="0">
                <a:latin typeface="Times" charset="0"/>
              </a:rPr>
              <a:t> Includes control information for coordination and error </a:t>
            </a:r>
            <a:r>
              <a:rPr lang="en-US" dirty="0" smtClean="0">
                <a:latin typeface="Times" charset="0"/>
              </a:rPr>
              <a:t>handling.</a:t>
            </a:r>
            <a:endParaRPr lang="en-US" dirty="0">
              <a:latin typeface="Times" charset="0"/>
            </a:endParaRPr>
          </a:p>
          <a:p>
            <a:r>
              <a:rPr lang="en-US" dirty="0">
                <a:latin typeface="Times" charset="0"/>
                <a:cs typeface="Times New Roman" charset="0"/>
              </a:rPr>
              <a:t>• </a:t>
            </a:r>
            <a:r>
              <a:rPr lang="en-US" b="1" dirty="0">
                <a:latin typeface="Times" charset="0"/>
              </a:rPr>
              <a:t>Timing:</a:t>
            </a:r>
            <a:r>
              <a:rPr lang="en-US" dirty="0">
                <a:latin typeface="Times" charset="0"/>
              </a:rPr>
              <a:t> Includes speed matching and </a:t>
            </a:r>
            <a:r>
              <a:rPr lang="en-US" dirty="0" smtClean="0">
                <a:latin typeface="Times" charset="0"/>
              </a:rPr>
              <a:t>sequencing.</a:t>
            </a:r>
            <a:endParaRPr lang="en-US" dirty="0">
              <a:latin typeface="Times" charset="0"/>
            </a:endParaRPr>
          </a:p>
          <a:p>
            <a:endParaRPr lang="en-GB" dirty="0"/>
          </a:p>
        </p:txBody>
      </p:sp>
    </p:spTree>
    <p:extLst>
      <p:ext uri="{BB962C8B-B14F-4D97-AF65-F5344CB8AC3E}">
        <p14:creationId xmlns:p14="http://schemas.microsoft.com/office/powerpoint/2010/main" val="4241815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The OSI Model</a:t>
            </a:r>
          </a:p>
        </p:txBody>
      </p:sp>
      <p:sp>
        <p:nvSpPr>
          <p:cNvPr id="134147" name="Rectangle 3"/>
          <p:cNvSpPr>
            <a:spLocks noGrp="1"/>
          </p:cNvSpPr>
          <p:nvPr>
            <p:ph idx="1"/>
          </p:nvPr>
        </p:nvSpPr>
        <p:spPr/>
        <p:txBody>
          <a:bodyPr/>
          <a:lstStyle/>
          <a:p>
            <a:r>
              <a:rPr lang="en-US" sz="2200" smtClean="0"/>
              <a:t>Open Systems Interconnection (OSI).</a:t>
            </a:r>
          </a:p>
          <a:p>
            <a:r>
              <a:rPr lang="en-US" sz="2200" smtClean="0"/>
              <a:t>Developed by the International Organization for Standardization (ISO).</a:t>
            </a:r>
          </a:p>
          <a:p>
            <a:r>
              <a:rPr lang="en-US" sz="2300" smtClean="0"/>
              <a:t>Model for understanding and developing computer-to-computer communication architecture that is flexible, robust and interoperable.</a:t>
            </a:r>
          </a:p>
          <a:p>
            <a:r>
              <a:rPr lang="en-US" sz="2300" smtClean="0"/>
              <a:t>It is not a protocol.</a:t>
            </a:r>
          </a:p>
          <a:p>
            <a:r>
              <a:rPr lang="en-US" sz="2300" smtClean="0"/>
              <a:t>Developed in the 1980s.</a:t>
            </a:r>
          </a:p>
          <a:p>
            <a:r>
              <a:rPr lang="en-US" sz="2300" smtClean="0"/>
              <a:t>Divides network architecture into seven layers.</a:t>
            </a:r>
          </a:p>
          <a:p>
            <a:endParaRPr lang="en-US" sz="2300" smtClean="0"/>
          </a:p>
          <a:p>
            <a:pPr>
              <a:buFont typeface="Wingdings 2" pitchFamily="18" charset="2"/>
              <a:buNone/>
            </a:pPr>
            <a:endParaRPr lang="en-US" sz="2300" smtClean="0"/>
          </a:p>
        </p:txBody>
      </p:sp>
    </p:spTree>
    <p:extLst>
      <p:ext uri="{BB962C8B-B14F-4D97-AF65-F5344CB8AC3E}">
        <p14:creationId xmlns:p14="http://schemas.microsoft.com/office/powerpoint/2010/main" val="3280286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bwMode="auto">
          <a:xfrm>
            <a:off x="457200" y="762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OSI cont.</a:t>
            </a:r>
          </a:p>
        </p:txBody>
      </p:sp>
      <p:sp>
        <p:nvSpPr>
          <p:cNvPr id="135171" name="Rectangle 3"/>
          <p:cNvSpPr>
            <a:spLocks noGrp="1"/>
          </p:cNvSpPr>
          <p:nvPr>
            <p:ph idx="1"/>
          </p:nvPr>
        </p:nvSpPr>
        <p:spPr>
          <a:xfrm>
            <a:off x="457200" y="1066800"/>
            <a:ext cx="8077200" cy="5257800"/>
          </a:xfrm>
        </p:spPr>
        <p:txBody>
          <a:bodyPr>
            <a:normAutofit/>
          </a:bodyPr>
          <a:lstStyle/>
          <a:p>
            <a:r>
              <a:rPr lang="en-US" sz="2200" dirty="0" smtClean="0"/>
              <a:t>Each layer performs a subset of the required communication functions</a:t>
            </a:r>
          </a:p>
          <a:p>
            <a:r>
              <a:rPr lang="en-US" sz="2200" dirty="0" smtClean="0"/>
              <a:t>Each layer relies on the next lower layer to perform more primitive functions</a:t>
            </a:r>
          </a:p>
          <a:p>
            <a:r>
              <a:rPr lang="en-US" sz="2200" dirty="0" smtClean="0"/>
              <a:t>Each layer provides services to the next higher layer</a:t>
            </a:r>
          </a:p>
          <a:p>
            <a:r>
              <a:rPr lang="en-US" sz="2200" dirty="0" smtClean="0"/>
              <a:t>Changes in one layer should not require changes in other layers</a:t>
            </a:r>
          </a:p>
          <a:p>
            <a:r>
              <a:rPr lang="en-US" sz="2200" dirty="0" smtClean="0"/>
              <a:t>Layer 1,2,3 are the network support layer, deals with the physical aspects of moving data from one device to another.</a:t>
            </a:r>
          </a:p>
          <a:p>
            <a:r>
              <a:rPr lang="en-US" sz="2200" dirty="0" smtClean="0"/>
              <a:t>Layer 5,6,7 are the user support layer, allow the interoperability among unrelated software.</a:t>
            </a:r>
          </a:p>
          <a:p>
            <a:r>
              <a:rPr lang="en-US" sz="2200" dirty="0" smtClean="0"/>
              <a:t>Layer 4 ensures that what the lower layer have transmitted is in a form that the upper layers can use. </a:t>
            </a:r>
          </a:p>
          <a:p>
            <a:endParaRPr lang="en-US" sz="2200" dirty="0" smtClean="0"/>
          </a:p>
        </p:txBody>
      </p:sp>
    </p:spTree>
    <p:extLst>
      <p:ext uri="{BB962C8B-B14F-4D97-AF65-F5344CB8AC3E}">
        <p14:creationId xmlns:p14="http://schemas.microsoft.com/office/powerpoint/2010/main" val="152034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Categories of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206" y="2486627"/>
            <a:ext cx="6001588" cy="2753109"/>
          </a:xfrm>
        </p:spPr>
      </p:pic>
    </p:spTree>
    <p:extLst>
      <p:ext uri="{BB962C8B-B14F-4D97-AF65-F5344CB8AC3E}">
        <p14:creationId xmlns:p14="http://schemas.microsoft.com/office/powerpoint/2010/main" val="4084353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OSI layer</a:t>
            </a:r>
          </a:p>
        </p:txBody>
      </p:sp>
      <p:sp>
        <p:nvSpPr>
          <p:cNvPr id="136195" name="Rectangle 3"/>
          <p:cNvSpPr>
            <a:spLocks noGrp="1"/>
          </p:cNvSpPr>
          <p:nvPr>
            <p:ph idx="1"/>
          </p:nvPr>
        </p:nvSpPr>
        <p:spPr/>
        <p:txBody>
          <a:bodyPr/>
          <a:lstStyle/>
          <a:p>
            <a:pPr marL="609600" indent="-609600"/>
            <a:r>
              <a:rPr lang="en-US" smtClean="0"/>
              <a:t>Application layer</a:t>
            </a:r>
          </a:p>
          <a:p>
            <a:pPr marL="609600" indent="-609600"/>
            <a:r>
              <a:rPr lang="en-US" smtClean="0"/>
              <a:t>Presentation layer</a:t>
            </a:r>
          </a:p>
          <a:p>
            <a:pPr marL="609600" indent="-609600"/>
            <a:r>
              <a:rPr lang="en-US" smtClean="0"/>
              <a:t>Session layer</a:t>
            </a:r>
          </a:p>
          <a:p>
            <a:pPr marL="609600" indent="-609600"/>
            <a:r>
              <a:rPr lang="en-US" smtClean="0"/>
              <a:t>Transport layer</a:t>
            </a:r>
          </a:p>
          <a:p>
            <a:pPr marL="609600" indent="-609600"/>
            <a:r>
              <a:rPr lang="en-US" smtClean="0"/>
              <a:t>Network layer</a:t>
            </a:r>
          </a:p>
          <a:p>
            <a:pPr marL="609600" indent="-609600"/>
            <a:r>
              <a:rPr lang="en-US" smtClean="0"/>
              <a:t>Data Link layer</a:t>
            </a:r>
          </a:p>
          <a:p>
            <a:pPr marL="609600" indent="-609600"/>
            <a:r>
              <a:rPr lang="en-US" smtClean="0"/>
              <a:t>Physical layer</a:t>
            </a:r>
          </a:p>
        </p:txBody>
      </p:sp>
    </p:spTree>
    <p:extLst>
      <p:ext uri="{BB962C8B-B14F-4D97-AF65-F5344CB8AC3E}">
        <p14:creationId xmlns:p14="http://schemas.microsoft.com/office/powerpoint/2010/main" val="2837153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title"/>
          </p:nvPr>
        </p:nvSpPr>
        <p:spPr bwMode="auto">
          <a:xfrm>
            <a:off x="457200" y="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OSI layer</a:t>
            </a:r>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68400"/>
            <a:ext cx="7861300" cy="546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894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Protocol Data Units (PDU)</a:t>
            </a:r>
          </a:p>
        </p:txBody>
      </p:sp>
      <p:sp>
        <p:nvSpPr>
          <p:cNvPr id="138243" name="Rectangle 3"/>
          <p:cNvSpPr>
            <a:spLocks noGrp="1"/>
          </p:cNvSpPr>
          <p:nvPr>
            <p:ph idx="1"/>
          </p:nvPr>
        </p:nvSpPr>
        <p:spPr/>
        <p:txBody>
          <a:bodyPr>
            <a:normAutofit/>
          </a:bodyPr>
          <a:lstStyle/>
          <a:p>
            <a:pPr>
              <a:lnSpc>
                <a:spcPct val="90000"/>
              </a:lnSpc>
            </a:pPr>
            <a:r>
              <a:rPr lang="en-US" sz="2400" dirty="0" smtClean="0"/>
              <a:t>At each layer, protocols are used to communicate.</a:t>
            </a:r>
          </a:p>
          <a:p>
            <a:pPr>
              <a:lnSpc>
                <a:spcPct val="90000"/>
              </a:lnSpc>
            </a:pPr>
            <a:r>
              <a:rPr lang="en-US" sz="2400" dirty="0" smtClean="0"/>
              <a:t>Control information is added to user data at each layer.</a:t>
            </a:r>
          </a:p>
          <a:p>
            <a:pPr>
              <a:lnSpc>
                <a:spcPct val="90000"/>
              </a:lnSpc>
            </a:pPr>
            <a:r>
              <a:rPr lang="en-US" sz="2400" dirty="0" smtClean="0"/>
              <a:t>For example, the transport layer may fragment user data.</a:t>
            </a:r>
          </a:p>
          <a:p>
            <a:pPr>
              <a:lnSpc>
                <a:spcPct val="90000"/>
              </a:lnSpc>
            </a:pPr>
            <a:r>
              <a:rPr lang="en-US" sz="2400" dirty="0" smtClean="0"/>
              <a:t>Each fragment has a transport header added</a:t>
            </a:r>
          </a:p>
          <a:p>
            <a:pPr lvl="1">
              <a:lnSpc>
                <a:spcPct val="90000"/>
              </a:lnSpc>
            </a:pPr>
            <a:r>
              <a:rPr lang="en-US" sz="2000" dirty="0" smtClean="0"/>
              <a:t>Destination Address</a:t>
            </a:r>
          </a:p>
          <a:p>
            <a:pPr lvl="1">
              <a:lnSpc>
                <a:spcPct val="90000"/>
              </a:lnSpc>
            </a:pPr>
            <a:r>
              <a:rPr lang="en-US" sz="2000" dirty="0" smtClean="0"/>
              <a:t>Sequence number</a:t>
            </a:r>
          </a:p>
          <a:p>
            <a:pPr lvl="1">
              <a:lnSpc>
                <a:spcPct val="90000"/>
              </a:lnSpc>
            </a:pPr>
            <a:r>
              <a:rPr lang="en-US" sz="2000" dirty="0" smtClean="0"/>
              <a:t>Error detection code</a:t>
            </a:r>
          </a:p>
          <a:p>
            <a:pPr>
              <a:lnSpc>
                <a:spcPct val="90000"/>
              </a:lnSpc>
            </a:pPr>
            <a:r>
              <a:rPr lang="en-US" sz="2400" dirty="0" smtClean="0"/>
              <a:t>This creates a </a:t>
            </a:r>
            <a:r>
              <a:rPr lang="en-US" sz="2400" i="1" dirty="0" smtClean="0"/>
              <a:t>transport protocol data unit (TPDU).</a:t>
            </a:r>
            <a:endParaRPr lang="en-US" sz="2400" dirty="0" smtClean="0"/>
          </a:p>
        </p:txBody>
      </p:sp>
    </p:spTree>
    <p:extLst>
      <p:ext uri="{BB962C8B-B14F-4D97-AF65-F5344CB8AC3E}">
        <p14:creationId xmlns:p14="http://schemas.microsoft.com/office/powerpoint/2010/main" val="1392924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p:cNvSpPr>
          <p:nvPr>
            <p:ph type="title"/>
          </p:nvPr>
        </p:nvSpPr>
        <p:spPr bwMode="auto">
          <a:xfrm>
            <a:off x="457200" y="0"/>
            <a:ext cx="82296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altLang="en-US" sz="2500" i="1" cap="none" smtClean="0">
                <a:ln>
                  <a:noFill/>
                </a:ln>
                <a:solidFill>
                  <a:schemeClr val="tx1"/>
                </a:solidFill>
                <a:latin typeface="Verdana" pitchFamily="34" charset="0"/>
              </a:rPr>
              <a:t>An exchange using the OSI model</a:t>
            </a:r>
            <a:br>
              <a:rPr lang="en-US" altLang="en-US" sz="2500" i="1" cap="none" smtClean="0">
                <a:ln>
                  <a:noFill/>
                </a:ln>
                <a:solidFill>
                  <a:schemeClr val="tx1"/>
                </a:solidFill>
                <a:latin typeface="Verdana" pitchFamily="34" charset="0"/>
              </a:rPr>
            </a:br>
            <a:endParaRPr lang="en-US" sz="2500" i="1" cap="none" smtClean="0">
              <a:ln>
                <a:noFill/>
              </a:ln>
              <a:solidFill>
                <a:schemeClr val="tx1"/>
              </a:solidFill>
              <a:latin typeface="Verdana" pitchFamily="34" charset="0"/>
            </a:endParaRPr>
          </a:p>
        </p:txBody>
      </p:sp>
      <p:pic>
        <p:nvPicPr>
          <p:cNvPr id="139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50963"/>
            <a:ext cx="8089900"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464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1,2,3</a:t>
            </a:r>
          </a:p>
        </p:txBody>
      </p:sp>
      <p:grpSp>
        <p:nvGrpSpPr>
          <p:cNvPr id="2" name="Group 1"/>
          <p:cNvGrpSpPr/>
          <p:nvPr/>
        </p:nvGrpSpPr>
        <p:grpSpPr>
          <a:xfrm>
            <a:off x="602343" y="1676400"/>
            <a:ext cx="7696200" cy="4114800"/>
            <a:chOff x="304800" y="2057400"/>
            <a:chExt cx="7696200" cy="4114800"/>
          </a:xfrm>
        </p:grpSpPr>
        <p:pic>
          <p:nvPicPr>
            <p:cNvPr id="143363" name="Picture 3" descr="p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0"/>
              <a:ext cx="9144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64" name="Group 4"/>
            <p:cNvGrpSpPr>
              <a:grpSpLocks/>
            </p:cNvGrpSpPr>
            <p:nvPr/>
          </p:nvGrpSpPr>
          <p:grpSpPr bwMode="auto">
            <a:xfrm>
              <a:off x="304800" y="2057400"/>
              <a:ext cx="1676400" cy="3203575"/>
              <a:chOff x="672" y="1108"/>
              <a:chExt cx="1056" cy="2018"/>
            </a:xfrm>
          </p:grpSpPr>
          <p:sp>
            <p:nvSpPr>
              <p:cNvPr id="143365" name="Text Box 5"/>
              <p:cNvSpPr txBox="1">
                <a:spLocks noChangeArrowheads="1"/>
              </p:cNvSpPr>
              <p:nvPr/>
            </p:nvSpPr>
            <p:spPr bwMode="auto">
              <a:xfrm>
                <a:off x="672" y="1108"/>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latin typeface="Garamond" pitchFamily="18" charset="0"/>
                  </a:rPr>
                  <a:t>Application</a:t>
                </a:r>
              </a:p>
            </p:txBody>
          </p:sp>
          <p:sp>
            <p:nvSpPr>
              <p:cNvPr id="143366" name="Text Box 6"/>
              <p:cNvSpPr txBox="1">
                <a:spLocks noChangeArrowheads="1"/>
              </p:cNvSpPr>
              <p:nvPr/>
            </p:nvSpPr>
            <p:spPr bwMode="auto">
              <a:xfrm>
                <a:off x="672" y="1392"/>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Presentation</a:t>
                </a:r>
              </a:p>
            </p:txBody>
          </p:sp>
          <p:sp>
            <p:nvSpPr>
              <p:cNvPr id="143367" name="Text Box 7"/>
              <p:cNvSpPr txBox="1">
                <a:spLocks noChangeArrowheads="1"/>
              </p:cNvSpPr>
              <p:nvPr/>
            </p:nvSpPr>
            <p:spPr bwMode="auto">
              <a:xfrm>
                <a:off x="672" y="1680"/>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Session</a:t>
                </a:r>
              </a:p>
            </p:txBody>
          </p:sp>
          <p:sp>
            <p:nvSpPr>
              <p:cNvPr id="143368" name="Text Box 8"/>
              <p:cNvSpPr txBox="1">
                <a:spLocks noChangeArrowheads="1"/>
              </p:cNvSpPr>
              <p:nvPr/>
            </p:nvSpPr>
            <p:spPr bwMode="auto">
              <a:xfrm>
                <a:off x="672" y="1968"/>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Transport</a:t>
                </a:r>
              </a:p>
            </p:txBody>
          </p:sp>
          <p:sp>
            <p:nvSpPr>
              <p:cNvPr id="143369" name="Text Box 9"/>
              <p:cNvSpPr txBox="1">
                <a:spLocks noChangeArrowheads="1"/>
              </p:cNvSpPr>
              <p:nvPr/>
            </p:nvSpPr>
            <p:spPr bwMode="auto">
              <a:xfrm>
                <a:off x="672" y="2256"/>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Network</a:t>
                </a:r>
              </a:p>
            </p:txBody>
          </p:sp>
          <p:sp>
            <p:nvSpPr>
              <p:cNvPr id="143370" name="Text Box 10"/>
              <p:cNvSpPr txBox="1">
                <a:spLocks noChangeArrowheads="1"/>
              </p:cNvSpPr>
              <p:nvPr/>
            </p:nvSpPr>
            <p:spPr bwMode="auto">
              <a:xfrm>
                <a:off x="672" y="2544"/>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Data Link</a:t>
                </a:r>
              </a:p>
            </p:txBody>
          </p:sp>
          <p:sp>
            <p:nvSpPr>
              <p:cNvPr id="143371" name="Text Box 11"/>
              <p:cNvSpPr txBox="1">
                <a:spLocks noChangeArrowheads="1"/>
              </p:cNvSpPr>
              <p:nvPr/>
            </p:nvSpPr>
            <p:spPr bwMode="auto">
              <a:xfrm>
                <a:off x="672" y="2832"/>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Physical</a:t>
                </a:r>
              </a:p>
            </p:txBody>
          </p:sp>
        </p:grpSp>
        <p:grpSp>
          <p:nvGrpSpPr>
            <p:cNvPr id="143372" name="Group 12"/>
            <p:cNvGrpSpPr>
              <a:grpSpLocks/>
            </p:cNvGrpSpPr>
            <p:nvPr/>
          </p:nvGrpSpPr>
          <p:grpSpPr bwMode="auto">
            <a:xfrm>
              <a:off x="6324600" y="2057400"/>
              <a:ext cx="1676400" cy="3203575"/>
              <a:chOff x="672" y="1108"/>
              <a:chExt cx="1056" cy="2018"/>
            </a:xfrm>
          </p:grpSpPr>
          <p:sp>
            <p:nvSpPr>
              <p:cNvPr id="143373" name="Text Box 13"/>
              <p:cNvSpPr txBox="1">
                <a:spLocks noChangeArrowheads="1"/>
              </p:cNvSpPr>
              <p:nvPr/>
            </p:nvSpPr>
            <p:spPr bwMode="auto">
              <a:xfrm>
                <a:off x="672" y="1108"/>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a:latin typeface="Garamond" pitchFamily="18" charset="0"/>
                  </a:rPr>
                  <a:t>Application</a:t>
                </a:r>
              </a:p>
            </p:txBody>
          </p:sp>
          <p:sp>
            <p:nvSpPr>
              <p:cNvPr id="143374" name="Text Box 14"/>
              <p:cNvSpPr txBox="1">
                <a:spLocks noChangeArrowheads="1"/>
              </p:cNvSpPr>
              <p:nvPr/>
            </p:nvSpPr>
            <p:spPr bwMode="auto">
              <a:xfrm>
                <a:off x="672" y="1392"/>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Presentation</a:t>
                </a:r>
              </a:p>
            </p:txBody>
          </p:sp>
          <p:sp>
            <p:nvSpPr>
              <p:cNvPr id="143375" name="Text Box 15"/>
              <p:cNvSpPr txBox="1">
                <a:spLocks noChangeArrowheads="1"/>
              </p:cNvSpPr>
              <p:nvPr/>
            </p:nvSpPr>
            <p:spPr bwMode="auto">
              <a:xfrm>
                <a:off x="672" y="1680"/>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Session</a:t>
                </a:r>
              </a:p>
            </p:txBody>
          </p:sp>
          <p:sp>
            <p:nvSpPr>
              <p:cNvPr id="143376" name="Text Box 16"/>
              <p:cNvSpPr txBox="1">
                <a:spLocks noChangeArrowheads="1"/>
              </p:cNvSpPr>
              <p:nvPr/>
            </p:nvSpPr>
            <p:spPr bwMode="auto">
              <a:xfrm>
                <a:off x="672" y="1968"/>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Transport</a:t>
                </a:r>
              </a:p>
            </p:txBody>
          </p:sp>
          <p:sp>
            <p:nvSpPr>
              <p:cNvPr id="143377" name="Text Box 17"/>
              <p:cNvSpPr txBox="1">
                <a:spLocks noChangeArrowheads="1"/>
              </p:cNvSpPr>
              <p:nvPr/>
            </p:nvSpPr>
            <p:spPr bwMode="auto">
              <a:xfrm>
                <a:off x="672" y="2256"/>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Network</a:t>
                </a:r>
              </a:p>
            </p:txBody>
          </p:sp>
          <p:sp>
            <p:nvSpPr>
              <p:cNvPr id="143378" name="Text Box 18"/>
              <p:cNvSpPr txBox="1">
                <a:spLocks noChangeArrowheads="1"/>
              </p:cNvSpPr>
              <p:nvPr/>
            </p:nvSpPr>
            <p:spPr bwMode="auto">
              <a:xfrm>
                <a:off x="672" y="2544"/>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dirty="0">
                    <a:latin typeface="Garamond" pitchFamily="18" charset="0"/>
                  </a:rPr>
                  <a:t>Data Link</a:t>
                </a:r>
              </a:p>
            </p:txBody>
          </p:sp>
          <p:sp>
            <p:nvSpPr>
              <p:cNvPr id="143379" name="Text Box 19"/>
              <p:cNvSpPr txBox="1">
                <a:spLocks noChangeArrowheads="1"/>
              </p:cNvSpPr>
              <p:nvPr/>
            </p:nvSpPr>
            <p:spPr bwMode="auto">
              <a:xfrm>
                <a:off x="672" y="2832"/>
                <a:ext cx="1056" cy="2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a:latin typeface="Garamond" pitchFamily="18" charset="0"/>
                  </a:rPr>
                  <a:t>Physical</a:t>
                </a:r>
              </a:p>
            </p:txBody>
          </p:sp>
        </p:grpSp>
        <p:sp>
          <p:nvSpPr>
            <p:cNvPr id="143380" name="Text Box 20"/>
            <p:cNvSpPr txBox="1">
              <a:spLocks noChangeArrowheads="1"/>
            </p:cNvSpPr>
            <p:nvPr/>
          </p:nvSpPr>
          <p:spPr bwMode="auto">
            <a:xfrm>
              <a:off x="2743200" y="3962400"/>
              <a:ext cx="863600" cy="1200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atin typeface="Garamond" pitchFamily="18" charset="0"/>
              </a:endParaRPr>
            </a:p>
            <a:p>
              <a:pPr eaLnBrk="0" hangingPunct="0"/>
              <a:r>
                <a:rPr lang="en-US">
                  <a:latin typeface="Garamond" pitchFamily="18" charset="0"/>
                </a:rPr>
                <a:t>Layer-3</a:t>
              </a:r>
            </a:p>
            <a:p>
              <a:pPr eaLnBrk="0" hangingPunct="0"/>
              <a:r>
                <a:rPr lang="en-US">
                  <a:latin typeface="Garamond" pitchFamily="18" charset="0"/>
                </a:rPr>
                <a:t>Device</a:t>
              </a:r>
            </a:p>
            <a:p>
              <a:pPr eaLnBrk="0" hangingPunct="0"/>
              <a:endParaRPr lang="en-US">
                <a:latin typeface="Garamond" pitchFamily="18" charset="0"/>
              </a:endParaRPr>
            </a:p>
          </p:txBody>
        </p:sp>
        <p:sp>
          <p:nvSpPr>
            <p:cNvPr id="143381" name="Text Box 21"/>
            <p:cNvSpPr txBox="1">
              <a:spLocks noChangeArrowheads="1"/>
            </p:cNvSpPr>
            <p:nvPr/>
          </p:nvSpPr>
          <p:spPr bwMode="auto">
            <a:xfrm>
              <a:off x="4495800" y="3962400"/>
              <a:ext cx="863600" cy="120015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US">
                <a:latin typeface="Garamond" pitchFamily="18" charset="0"/>
              </a:endParaRPr>
            </a:p>
            <a:p>
              <a:pPr eaLnBrk="0" hangingPunct="0"/>
              <a:r>
                <a:rPr lang="en-US">
                  <a:latin typeface="Garamond" pitchFamily="18" charset="0"/>
                </a:rPr>
                <a:t>Layer-3</a:t>
              </a:r>
            </a:p>
            <a:p>
              <a:pPr eaLnBrk="0" hangingPunct="0"/>
              <a:r>
                <a:rPr lang="en-US">
                  <a:latin typeface="Garamond" pitchFamily="18" charset="0"/>
                </a:rPr>
                <a:t>Device</a:t>
              </a:r>
            </a:p>
            <a:p>
              <a:pPr eaLnBrk="0" hangingPunct="0"/>
              <a:endParaRPr lang="en-US">
                <a:latin typeface="Garamond" pitchFamily="18" charset="0"/>
              </a:endParaRPr>
            </a:p>
          </p:txBody>
        </p:sp>
        <p:sp>
          <p:nvSpPr>
            <p:cNvPr id="143382" name="Line 22"/>
            <p:cNvSpPr>
              <a:spLocks noChangeShapeType="1"/>
            </p:cNvSpPr>
            <p:nvPr/>
          </p:nvSpPr>
          <p:spPr bwMode="auto">
            <a:xfrm>
              <a:off x="1981200" y="5029200"/>
              <a:ext cx="762000" cy="0"/>
            </a:xfrm>
            <a:prstGeom prst="line">
              <a:avLst/>
            </a:prstGeom>
            <a:noFill/>
            <a:ln w="25400">
              <a:solidFill>
                <a:schemeClr val="tx1"/>
              </a:solidFill>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3" name="Line 23"/>
            <p:cNvSpPr>
              <a:spLocks noChangeShapeType="1"/>
            </p:cNvSpPr>
            <p:nvPr/>
          </p:nvSpPr>
          <p:spPr bwMode="auto">
            <a:xfrm>
              <a:off x="1981200" y="4572000"/>
              <a:ext cx="7620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4" name="Line 24"/>
            <p:cNvSpPr>
              <a:spLocks noChangeShapeType="1"/>
            </p:cNvSpPr>
            <p:nvPr/>
          </p:nvSpPr>
          <p:spPr bwMode="auto">
            <a:xfrm>
              <a:off x="2057400" y="2286000"/>
              <a:ext cx="42672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5" name="Line 25"/>
            <p:cNvSpPr>
              <a:spLocks noChangeShapeType="1"/>
            </p:cNvSpPr>
            <p:nvPr/>
          </p:nvSpPr>
          <p:spPr bwMode="auto">
            <a:xfrm>
              <a:off x="2057400" y="2743200"/>
              <a:ext cx="42672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6" name="Line 26"/>
            <p:cNvSpPr>
              <a:spLocks noChangeShapeType="1"/>
            </p:cNvSpPr>
            <p:nvPr/>
          </p:nvSpPr>
          <p:spPr bwMode="auto">
            <a:xfrm>
              <a:off x="3657600" y="5029200"/>
              <a:ext cx="838200" cy="0"/>
            </a:xfrm>
            <a:prstGeom prst="line">
              <a:avLst/>
            </a:prstGeom>
            <a:noFill/>
            <a:ln w="25400">
              <a:solidFill>
                <a:schemeClr val="tx1"/>
              </a:solidFill>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7" name="Line 27"/>
            <p:cNvSpPr>
              <a:spLocks noChangeShapeType="1"/>
            </p:cNvSpPr>
            <p:nvPr/>
          </p:nvSpPr>
          <p:spPr bwMode="auto">
            <a:xfrm>
              <a:off x="5334000" y="5029200"/>
              <a:ext cx="990600" cy="0"/>
            </a:xfrm>
            <a:prstGeom prst="line">
              <a:avLst/>
            </a:prstGeom>
            <a:noFill/>
            <a:ln w="25400">
              <a:solidFill>
                <a:schemeClr val="tx1"/>
              </a:solidFill>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8" name="Line 28"/>
            <p:cNvSpPr>
              <a:spLocks noChangeShapeType="1"/>
            </p:cNvSpPr>
            <p:nvPr/>
          </p:nvSpPr>
          <p:spPr bwMode="auto">
            <a:xfrm>
              <a:off x="1981200" y="4114800"/>
              <a:ext cx="7620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89" name="Line 29"/>
            <p:cNvSpPr>
              <a:spLocks noChangeShapeType="1"/>
            </p:cNvSpPr>
            <p:nvPr/>
          </p:nvSpPr>
          <p:spPr bwMode="auto">
            <a:xfrm>
              <a:off x="1981200" y="3733800"/>
              <a:ext cx="43434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90" name="Line 30"/>
            <p:cNvSpPr>
              <a:spLocks noChangeShapeType="1"/>
            </p:cNvSpPr>
            <p:nvPr/>
          </p:nvSpPr>
          <p:spPr bwMode="auto">
            <a:xfrm>
              <a:off x="1981200" y="3276600"/>
              <a:ext cx="43434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pic>
          <p:nvPicPr>
            <p:cNvPr id="143391" name="Picture 31" descr="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00"/>
              <a:ext cx="530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2" name="Line 32"/>
            <p:cNvSpPr>
              <a:spLocks noChangeShapeType="1"/>
            </p:cNvSpPr>
            <p:nvPr/>
          </p:nvSpPr>
          <p:spPr bwMode="auto">
            <a:xfrm>
              <a:off x="3657600" y="4648200"/>
              <a:ext cx="8382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93" name="Line 33"/>
            <p:cNvSpPr>
              <a:spLocks noChangeShapeType="1"/>
            </p:cNvSpPr>
            <p:nvPr/>
          </p:nvSpPr>
          <p:spPr bwMode="auto">
            <a:xfrm>
              <a:off x="5334000" y="4648200"/>
              <a:ext cx="9906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94" name="Line 34"/>
            <p:cNvSpPr>
              <a:spLocks noChangeShapeType="1"/>
            </p:cNvSpPr>
            <p:nvPr/>
          </p:nvSpPr>
          <p:spPr bwMode="auto">
            <a:xfrm>
              <a:off x="3657600" y="4191000"/>
              <a:ext cx="8382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95" name="Line 35"/>
            <p:cNvSpPr>
              <a:spLocks noChangeShapeType="1"/>
            </p:cNvSpPr>
            <p:nvPr/>
          </p:nvSpPr>
          <p:spPr bwMode="auto">
            <a:xfrm>
              <a:off x="5334000" y="4191000"/>
              <a:ext cx="990600" cy="0"/>
            </a:xfrm>
            <a:prstGeom prst="line">
              <a:avLst/>
            </a:prstGeom>
            <a:noFill/>
            <a:ln w="38100">
              <a:solidFill>
                <a:schemeClr val="tx1"/>
              </a:solidFill>
              <a:prstDash val="sysDot"/>
              <a:miter lim="800000"/>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143396" name="Text Box 36"/>
            <p:cNvSpPr txBox="1">
              <a:spLocks noChangeArrowheads="1"/>
            </p:cNvSpPr>
            <p:nvPr/>
          </p:nvSpPr>
          <p:spPr bwMode="auto">
            <a:xfrm>
              <a:off x="2057400" y="5399088"/>
              <a:ext cx="446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dirty="0">
                  <a:latin typeface="Times New Roman" pitchFamily="18" charset="0"/>
                </a:rPr>
                <a:t>Layer 2 and 3 addressing schemes needed and </a:t>
              </a:r>
            </a:p>
            <a:p>
              <a:pPr eaLnBrk="0" hangingPunct="0"/>
              <a:r>
                <a:rPr lang="en-US" dirty="0">
                  <a:latin typeface="Times New Roman" pitchFamily="18" charset="0"/>
                </a:rPr>
                <a:t>layer 1 addressing scheme is not needed</a:t>
              </a:r>
            </a:p>
          </p:txBody>
        </p:sp>
      </p:grpSp>
    </p:spTree>
    <p:extLst>
      <p:ext uri="{BB962C8B-B14F-4D97-AF65-F5344CB8AC3E}">
        <p14:creationId xmlns:p14="http://schemas.microsoft.com/office/powerpoint/2010/main" val="4160621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dirty="0" smtClean="0">
                <a:ln>
                  <a:noFill/>
                </a:ln>
                <a:solidFill>
                  <a:schemeClr val="tx1"/>
                </a:solidFill>
              </a:rPr>
              <a:t>Layer 1: Physical Layer</a:t>
            </a:r>
          </a:p>
        </p:txBody>
      </p:sp>
      <p:sp>
        <p:nvSpPr>
          <p:cNvPr id="144387" name="Rectangle 3"/>
          <p:cNvSpPr>
            <a:spLocks noGrp="1"/>
          </p:cNvSpPr>
          <p:nvPr>
            <p:ph idx="1"/>
          </p:nvPr>
        </p:nvSpPr>
        <p:spPr>
          <a:xfrm>
            <a:off x="457200" y="1609725"/>
            <a:ext cx="8153400" cy="4638675"/>
          </a:xfrm>
        </p:spPr>
        <p:txBody>
          <a:bodyPr/>
          <a:lstStyle/>
          <a:p>
            <a:pPr>
              <a:lnSpc>
                <a:spcPct val="80000"/>
              </a:lnSpc>
            </a:pPr>
            <a:r>
              <a:rPr lang="en-US" dirty="0" smtClean="0"/>
              <a:t>Responsible of:</a:t>
            </a:r>
          </a:p>
          <a:p>
            <a:pPr>
              <a:lnSpc>
                <a:spcPct val="80000"/>
              </a:lnSpc>
            </a:pPr>
            <a:endParaRPr lang="en-US" dirty="0" smtClean="0"/>
          </a:p>
          <a:p>
            <a:pPr lvl="1">
              <a:lnSpc>
                <a:spcPct val="80000"/>
              </a:lnSpc>
            </a:pPr>
            <a:r>
              <a:rPr lang="en-US" sz="2400" dirty="0" smtClean="0">
                <a:solidFill>
                  <a:schemeClr val="tx1"/>
                </a:solidFill>
              </a:rPr>
              <a:t>Transmitting individual bits from one to the next.</a:t>
            </a:r>
          </a:p>
          <a:p>
            <a:pPr lvl="1">
              <a:lnSpc>
                <a:spcPct val="80000"/>
              </a:lnSpc>
            </a:pPr>
            <a:r>
              <a:rPr lang="en-US" sz="2400" dirty="0" smtClean="0">
                <a:solidFill>
                  <a:schemeClr val="tx1"/>
                </a:solidFill>
              </a:rPr>
              <a:t>Physical characteristics of interface and media.</a:t>
            </a:r>
          </a:p>
          <a:p>
            <a:pPr lvl="1">
              <a:lnSpc>
                <a:spcPct val="80000"/>
              </a:lnSpc>
            </a:pPr>
            <a:r>
              <a:rPr lang="en-US" sz="2400" dirty="0" smtClean="0">
                <a:solidFill>
                  <a:schemeClr val="tx1"/>
                </a:solidFill>
              </a:rPr>
              <a:t>Representation of bits: a stream of bit(0s,1s), </a:t>
            </a:r>
          </a:p>
          <a:p>
            <a:pPr lvl="1">
              <a:lnSpc>
                <a:spcPct val="80000"/>
              </a:lnSpc>
            </a:pPr>
            <a:r>
              <a:rPr lang="en-US" sz="2400" dirty="0" smtClean="0">
                <a:solidFill>
                  <a:schemeClr val="tx1"/>
                </a:solidFill>
              </a:rPr>
              <a:t>Data rate.</a:t>
            </a:r>
          </a:p>
          <a:p>
            <a:pPr lvl="1">
              <a:lnSpc>
                <a:spcPct val="80000"/>
              </a:lnSpc>
            </a:pPr>
            <a:r>
              <a:rPr lang="en-US" sz="2400" dirty="0" smtClean="0">
                <a:solidFill>
                  <a:schemeClr val="tx1"/>
                </a:solidFill>
              </a:rPr>
              <a:t>Synchronization of bits</a:t>
            </a:r>
          </a:p>
          <a:p>
            <a:pPr lvl="1">
              <a:lnSpc>
                <a:spcPct val="80000"/>
              </a:lnSpc>
            </a:pPr>
            <a:r>
              <a:rPr lang="en-US" sz="2400" dirty="0" smtClean="0">
                <a:solidFill>
                  <a:schemeClr val="tx1"/>
                </a:solidFill>
              </a:rPr>
              <a:t>Line configuration</a:t>
            </a:r>
          </a:p>
          <a:p>
            <a:pPr lvl="1">
              <a:lnSpc>
                <a:spcPct val="80000"/>
              </a:lnSpc>
            </a:pPr>
            <a:r>
              <a:rPr lang="en-US" sz="2400" dirty="0" smtClean="0">
                <a:solidFill>
                  <a:schemeClr val="tx1"/>
                </a:solidFill>
              </a:rPr>
              <a:t>Physical topology</a:t>
            </a:r>
          </a:p>
          <a:p>
            <a:pPr lvl="1">
              <a:lnSpc>
                <a:spcPct val="80000"/>
              </a:lnSpc>
            </a:pPr>
            <a:r>
              <a:rPr lang="en-US" sz="2400" dirty="0" smtClean="0">
                <a:solidFill>
                  <a:schemeClr val="tx1"/>
                </a:solidFill>
              </a:rPr>
              <a:t>Transmission mode</a:t>
            </a:r>
          </a:p>
          <a:p>
            <a:pPr>
              <a:lnSpc>
                <a:spcPct val="80000"/>
              </a:lnSpc>
            </a:pPr>
            <a:endParaRPr lang="en-US" sz="2400" dirty="0" smtClean="0"/>
          </a:p>
          <a:p>
            <a:pPr>
              <a:lnSpc>
                <a:spcPct val="80000"/>
              </a:lnSpc>
            </a:pPr>
            <a:endParaRPr lang="en-US" sz="2200" dirty="0" smtClean="0"/>
          </a:p>
        </p:txBody>
      </p:sp>
    </p:spTree>
    <p:extLst>
      <p:ext uri="{BB962C8B-B14F-4D97-AF65-F5344CB8AC3E}">
        <p14:creationId xmlns:p14="http://schemas.microsoft.com/office/powerpoint/2010/main" val="2652739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Physical Layer cont.</a:t>
            </a:r>
          </a:p>
        </p:txBody>
      </p:sp>
      <p:sp>
        <p:nvSpPr>
          <p:cNvPr id="145411" name="Line 3"/>
          <p:cNvSpPr>
            <a:spLocks noChangeShapeType="1"/>
          </p:cNvSpPr>
          <p:nvPr/>
        </p:nvSpPr>
        <p:spPr bwMode="auto">
          <a:xfrm>
            <a:off x="863600" y="5486400"/>
            <a:ext cx="7416800" cy="0"/>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5412" name="Line 4"/>
          <p:cNvSpPr>
            <a:spLocks noChangeShapeType="1"/>
          </p:cNvSpPr>
          <p:nvPr/>
        </p:nvSpPr>
        <p:spPr bwMode="auto">
          <a:xfrm>
            <a:off x="863600" y="6019800"/>
            <a:ext cx="7416800" cy="0"/>
          </a:xfrm>
          <a:prstGeom prst="line">
            <a:avLst/>
          </a:prstGeom>
          <a:noFill/>
          <a:ln w="508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5413" name="Freeform 5"/>
          <p:cNvSpPr>
            <a:spLocks/>
          </p:cNvSpPr>
          <p:nvPr/>
        </p:nvSpPr>
        <p:spPr bwMode="auto">
          <a:xfrm>
            <a:off x="838200" y="5480050"/>
            <a:ext cx="7346950" cy="546100"/>
          </a:xfrm>
          <a:custGeom>
            <a:avLst/>
            <a:gdLst>
              <a:gd name="T0" fmla="*/ 0 w 4628"/>
              <a:gd name="T1" fmla="*/ 340 h 344"/>
              <a:gd name="T2" fmla="*/ 288 w 4628"/>
              <a:gd name="T3" fmla="*/ 340 h 344"/>
              <a:gd name="T4" fmla="*/ 288 w 4628"/>
              <a:gd name="T5" fmla="*/ 4 h 344"/>
              <a:gd name="T6" fmla="*/ 572 w 4628"/>
              <a:gd name="T7" fmla="*/ 8 h 344"/>
              <a:gd name="T8" fmla="*/ 572 w 4628"/>
              <a:gd name="T9" fmla="*/ 340 h 344"/>
              <a:gd name="T10" fmla="*/ 888 w 4628"/>
              <a:gd name="T11" fmla="*/ 340 h 344"/>
              <a:gd name="T12" fmla="*/ 888 w 4628"/>
              <a:gd name="T13" fmla="*/ 4 h 344"/>
              <a:gd name="T14" fmla="*/ 1688 w 4628"/>
              <a:gd name="T15" fmla="*/ 4 h 344"/>
              <a:gd name="T16" fmla="*/ 1688 w 4628"/>
              <a:gd name="T17" fmla="*/ 344 h 344"/>
              <a:gd name="T18" fmla="*/ 2020 w 4628"/>
              <a:gd name="T19" fmla="*/ 344 h 344"/>
              <a:gd name="T20" fmla="*/ 2020 w 4628"/>
              <a:gd name="T21" fmla="*/ 0 h 344"/>
              <a:gd name="T22" fmla="*/ 2356 w 4628"/>
              <a:gd name="T23" fmla="*/ 0 h 344"/>
              <a:gd name="T24" fmla="*/ 2356 w 4628"/>
              <a:gd name="T25" fmla="*/ 344 h 344"/>
              <a:gd name="T26" fmla="*/ 2672 w 4628"/>
              <a:gd name="T27" fmla="*/ 340 h 344"/>
              <a:gd name="T28" fmla="*/ 2672 w 4628"/>
              <a:gd name="T29" fmla="*/ 4 h 344"/>
              <a:gd name="T30" fmla="*/ 3360 w 4628"/>
              <a:gd name="T31" fmla="*/ 4 h 344"/>
              <a:gd name="T32" fmla="*/ 3360 w 4628"/>
              <a:gd name="T33" fmla="*/ 336 h 344"/>
              <a:gd name="T34" fmla="*/ 4116 w 4628"/>
              <a:gd name="T35" fmla="*/ 336 h 344"/>
              <a:gd name="T36" fmla="*/ 4116 w 4628"/>
              <a:gd name="T37" fmla="*/ 0 h 344"/>
              <a:gd name="T38" fmla="*/ 4628 w 4628"/>
              <a:gd name="T3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28" h="344">
                <a:moveTo>
                  <a:pt x="0" y="340"/>
                </a:moveTo>
                <a:lnTo>
                  <a:pt x="288" y="340"/>
                </a:lnTo>
                <a:lnTo>
                  <a:pt x="288" y="4"/>
                </a:lnTo>
                <a:lnTo>
                  <a:pt x="572" y="8"/>
                </a:lnTo>
                <a:lnTo>
                  <a:pt x="572" y="340"/>
                </a:lnTo>
                <a:lnTo>
                  <a:pt x="888" y="340"/>
                </a:lnTo>
                <a:lnTo>
                  <a:pt x="888" y="4"/>
                </a:lnTo>
                <a:lnTo>
                  <a:pt x="1688" y="4"/>
                </a:lnTo>
                <a:lnTo>
                  <a:pt x="1688" y="344"/>
                </a:lnTo>
                <a:lnTo>
                  <a:pt x="2020" y="344"/>
                </a:lnTo>
                <a:lnTo>
                  <a:pt x="2020" y="0"/>
                </a:lnTo>
                <a:lnTo>
                  <a:pt x="2356" y="0"/>
                </a:lnTo>
                <a:lnTo>
                  <a:pt x="2356" y="344"/>
                </a:lnTo>
                <a:lnTo>
                  <a:pt x="2672" y="340"/>
                </a:lnTo>
                <a:lnTo>
                  <a:pt x="2672" y="4"/>
                </a:lnTo>
                <a:lnTo>
                  <a:pt x="3360" y="4"/>
                </a:lnTo>
                <a:lnTo>
                  <a:pt x="3360" y="336"/>
                </a:lnTo>
                <a:lnTo>
                  <a:pt x="4116" y="336"/>
                </a:lnTo>
                <a:lnTo>
                  <a:pt x="4116" y="0"/>
                </a:lnTo>
                <a:lnTo>
                  <a:pt x="4628" y="0"/>
                </a:lnTo>
              </a:path>
            </a:pathLst>
          </a:custGeom>
          <a:noFill/>
          <a:ln w="571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5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2286000"/>
            <a:ext cx="69373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07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2: Data Link layer</a:t>
            </a:r>
          </a:p>
        </p:txBody>
      </p:sp>
      <p:sp>
        <p:nvSpPr>
          <p:cNvPr id="146435" name="Rectangle 3"/>
          <p:cNvSpPr>
            <a:spLocks noGrp="1"/>
          </p:cNvSpPr>
          <p:nvPr>
            <p:ph idx="1"/>
          </p:nvPr>
        </p:nvSpPr>
        <p:spPr>
          <a:xfrm>
            <a:off x="457200" y="1447800"/>
            <a:ext cx="7696200" cy="4846638"/>
          </a:xfrm>
        </p:spPr>
        <p:txBody>
          <a:bodyPr/>
          <a:lstStyle/>
          <a:p>
            <a:r>
              <a:rPr lang="en-US" sz="2400" dirty="0" smtClean="0"/>
              <a:t>Responsible of:</a:t>
            </a:r>
          </a:p>
          <a:p>
            <a:pPr lvl="1"/>
            <a:r>
              <a:rPr lang="en-US" sz="2400" dirty="0" smtClean="0">
                <a:solidFill>
                  <a:schemeClr val="tx1"/>
                </a:solidFill>
              </a:rPr>
              <a:t>Moving frames from one hop (node) to the next.</a:t>
            </a:r>
          </a:p>
          <a:p>
            <a:pPr lvl="1"/>
            <a:r>
              <a:rPr lang="en-US" sz="2400" dirty="0" smtClean="0">
                <a:solidFill>
                  <a:schemeClr val="tx1"/>
                </a:solidFill>
              </a:rPr>
              <a:t>Framing: </a:t>
            </a:r>
            <a:r>
              <a:rPr lang="en-US" sz="2400" dirty="0" smtClean="0"/>
              <a:t>D</a:t>
            </a:r>
            <a:r>
              <a:rPr lang="en-US" sz="2400" dirty="0" smtClean="0">
                <a:solidFill>
                  <a:schemeClr val="tx1"/>
                </a:solidFill>
              </a:rPr>
              <a:t>ividing the stream of bits received from the network layer into manageable data units called frames.</a:t>
            </a:r>
          </a:p>
          <a:p>
            <a:pPr lvl="1"/>
            <a:r>
              <a:rPr lang="en-US" sz="2400" dirty="0" smtClean="0">
                <a:solidFill>
                  <a:schemeClr val="tx1"/>
                </a:solidFill>
              </a:rPr>
              <a:t>Physical address (MAC address).</a:t>
            </a:r>
          </a:p>
          <a:p>
            <a:pPr lvl="1"/>
            <a:r>
              <a:rPr lang="en-US" sz="2400" dirty="0" smtClean="0">
                <a:solidFill>
                  <a:schemeClr val="tx1"/>
                </a:solidFill>
              </a:rPr>
              <a:t>Flow control.</a:t>
            </a:r>
          </a:p>
          <a:p>
            <a:pPr lvl="1"/>
            <a:r>
              <a:rPr lang="en-US" sz="2400" dirty="0" smtClean="0">
                <a:solidFill>
                  <a:schemeClr val="tx1"/>
                </a:solidFill>
              </a:rPr>
              <a:t>Error control: added trailer to the end of frame.</a:t>
            </a:r>
          </a:p>
          <a:p>
            <a:pPr lvl="1"/>
            <a:r>
              <a:rPr lang="en-US" sz="2400" dirty="0" smtClean="0">
                <a:solidFill>
                  <a:schemeClr val="tx1"/>
                </a:solidFill>
              </a:rPr>
              <a:t>Access control.</a:t>
            </a:r>
          </a:p>
          <a:p>
            <a:pPr lvl="1"/>
            <a:r>
              <a:rPr lang="en-US" sz="2400" dirty="0" smtClean="0">
                <a:solidFill>
                  <a:schemeClr val="tx1"/>
                </a:solidFill>
              </a:rPr>
              <a:t>Hop to hop delivery</a:t>
            </a:r>
          </a:p>
          <a:p>
            <a:pPr>
              <a:buFont typeface="Wingdings 2" pitchFamily="18" charset="2"/>
              <a:buNone/>
            </a:pPr>
            <a:endParaRPr lang="en-US" sz="2400" dirty="0" smtClean="0"/>
          </a:p>
        </p:txBody>
      </p:sp>
    </p:spTree>
    <p:extLst>
      <p:ext uri="{BB962C8B-B14F-4D97-AF65-F5344CB8AC3E}">
        <p14:creationId xmlns:p14="http://schemas.microsoft.com/office/powerpoint/2010/main" val="9062795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Data Link layer cont.</a:t>
            </a:r>
          </a:p>
        </p:txBody>
      </p:sp>
      <p:sp>
        <p:nvSpPr>
          <p:cNvPr id="147459" name="Rectangle 3"/>
          <p:cNvSpPr>
            <a:spLocks noChangeArrowheads="1"/>
          </p:cNvSpPr>
          <p:nvPr/>
        </p:nvSpPr>
        <p:spPr bwMode="auto">
          <a:xfrm>
            <a:off x="685800" y="5664200"/>
            <a:ext cx="1879600" cy="431800"/>
          </a:xfrm>
          <a:prstGeom prst="rect">
            <a:avLst/>
          </a:prstGeom>
          <a:solidFill>
            <a:schemeClr val="tx2"/>
          </a:solidFill>
          <a:ln w="25400">
            <a:solidFill>
              <a:srgbClr val="000000"/>
            </a:solidFill>
            <a:miter lim="800000"/>
            <a:headEnd/>
            <a:tailEnd/>
          </a:ln>
          <a:effectLst>
            <a:outerShdw dist="107763" dir="2700000" algn="ctr" rotWithShape="0">
              <a:srgbClr val="000000"/>
            </a:outerShdw>
          </a:effectLst>
        </p:spPr>
        <p:txBody>
          <a:bodyPr wrap="none" anchor="ctr"/>
          <a:lstStyle/>
          <a:p>
            <a:endParaRPr lang="en-GB"/>
          </a:p>
        </p:txBody>
      </p:sp>
      <p:sp>
        <p:nvSpPr>
          <p:cNvPr id="147460" name="Rectangle 4"/>
          <p:cNvSpPr>
            <a:spLocks noChangeArrowheads="1"/>
          </p:cNvSpPr>
          <p:nvPr/>
        </p:nvSpPr>
        <p:spPr bwMode="auto">
          <a:xfrm>
            <a:off x="735013" y="5683250"/>
            <a:ext cx="1857375" cy="39370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Courier New" pitchFamily="49" charset="0"/>
              </a:rPr>
              <a:t>10110110101</a:t>
            </a:r>
          </a:p>
        </p:txBody>
      </p:sp>
      <p:sp>
        <p:nvSpPr>
          <p:cNvPr id="147461" name="Rectangle 5"/>
          <p:cNvSpPr>
            <a:spLocks noChangeArrowheads="1"/>
          </p:cNvSpPr>
          <p:nvPr/>
        </p:nvSpPr>
        <p:spPr bwMode="auto">
          <a:xfrm>
            <a:off x="3352800" y="5664200"/>
            <a:ext cx="1879600" cy="431800"/>
          </a:xfrm>
          <a:prstGeom prst="rect">
            <a:avLst/>
          </a:prstGeom>
          <a:solidFill>
            <a:schemeClr val="tx2"/>
          </a:solidFill>
          <a:ln w="25400">
            <a:solidFill>
              <a:srgbClr val="000000"/>
            </a:solidFill>
            <a:miter lim="800000"/>
            <a:headEnd/>
            <a:tailEnd/>
          </a:ln>
          <a:effectLst>
            <a:outerShdw dist="107763" dir="2700000" algn="ctr" rotWithShape="0">
              <a:srgbClr val="000000"/>
            </a:outerShdw>
          </a:effectLst>
        </p:spPr>
        <p:txBody>
          <a:bodyPr wrap="none" anchor="ctr"/>
          <a:lstStyle/>
          <a:p>
            <a:endParaRPr lang="en-GB"/>
          </a:p>
        </p:txBody>
      </p:sp>
      <p:sp>
        <p:nvSpPr>
          <p:cNvPr id="147462" name="Rectangle 6"/>
          <p:cNvSpPr>
            <a:spLocks noChangeArrowheads="1"/>
          </p:cNvSpPr>
          <p:nvPr/>
        </p:nvSpPr>
        <p:spPr bwMode="auto">
          <a:xfrm>
            <a:off x="3402013" y="5683250"/>
            <a:ext cx="1857375" cy="39370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Courier New" pitchFamily="49" charset="0"/>
              </a:rPr>
              <a:t>01100010011</a:t>
            </a:r>
          </a:p>
        </p:txBody>
      </p:sp>
      <p:sp>
        <p:nvSpPr>
          <p:cNvPr id="147463" name="Rectangle 7"/>
          <p:cNvSpPr>
            <a:spLocks noChangeArrowheads="1"/>
          </p:cNvSpPr>
          <p:nvPr/>
        </p:nvSpPr>
        <p:spPr bwMode="auto">
          <a:xfrm>
            <a:off x="6019800" y="5664200"/>
            <a:ext cx="1879600" cy="431800"/>
          </a:xfrm>
          <a:prstGeom prst="rect">
            <a:avLst/>
          </a:prstGeom>
          <a:solidFill>
            <a:schemeClr val="tx2"/>
          </a:solidFill>
          <a:ln w="25400">
            <a:solidFill>
              <a:srgbClr val="000000"/>
            </a:solidFill>
            <a:miter lim="800000"/>
            <a:headEnd/>
            <a:tailEnd/>
          </a:ln>
          <a:effectLst>
            <a:outerShdw dist="107763" dir="2700000" algn="ctr" rotWithShape="0">
              <a:srgbClr val="000000"/>
            </a:outerShdw>
          </a:effectLst>
        </p:spPr>
        <p:txBody>
          <a:bodyPr wrap="none" anchor="ctr"/>
          <a:lstStyle/>
          <a:p>
            <a:endParaRPr lang="en-GB"/>
          </a:p>
        </p:txBody>
      </p:sp>
      <p:sp>
        <p:nvSpPr>
          <p:cNvPr id="147464" name="Rectangle 8"/>
          <p:cNvSpPr>
            <a:spLocks noChangeArrowheads="1"/>
          </p:cNvSpPr>
          <p:nvPr/>
        </p:nvSpPr>
        <p:spPr bwMode="auto">
          <a:xfrm>
            <a:off x="6069013" y="5683250"/>
            <a:ext cx="1857375" cy="393700"/>
          </a:xfrm>
          <a:prstGeom prst="rect">
            <a:avLst/>
          </a:prstGeom>
          <a:solidFill>
            <a:schemeClr val="tx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000" b="1">
                <a:solidFill>
                  <a:srgbClr val="000000"/>
                </a:solidFill>
                <a:latin typeface="Courier New" pitchFamily="49" charset="0"/>
              </a:rPr>
              <a:t>10110000001</a:t>
            </a:r>
          </a:p>
        </p:txBody>
      </p:sp>
      <p:sp>
        <p:nvSpPr>
          <p:cNvPr id="147465" name="Line 9"/>
          <p:cNvSpPr>
            <a:spLocks noChangeShapeType="1"/>
          </p:cNvSpPr>
          <p:nvPr/>
        </p:nvSpPr>
        <p:spPr bwMode="auto">
          <a:xfrm>
            <a:off x="2603500" y="5880100"/>
            <a:ext cx="711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466" name="Line 10"/>
          <p:cNvSpPr>
            <a:spLocks noChangeShapeType="1"/>
          </p:cNvSpPr>
          <p:nvPr/>
        </p:nvSpPr>
        <p:spPr bwMode="auto">
          <a:xfrm>
            <a:off x="5270500" y="5880100"/>
            <a:ext cx="711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467" name="Line 11"/>
          <p:cNvSpPr>
            <a:spLocks noChangeShapeType="1"/>
          </p:cNvSpPr>
          <p:nvPr/>
        </p:nvSpPr>
        <p:spPr bwMode="auto">
          <a:xfrm>
            <a:off x="7937500" y="5880100"/>
            <a:ext cx="711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47468"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81200"/>
            <a:ext cx="81819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3183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Hop-to-Hop delivery</a:t>
            </a:r>
          </a:p>
        </p:txBody>
      </p:sp>
      <p:pic>
        <p:nvPicPr>
          <p:cNvPr id="148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7788"/>
            <a:ext cx="65913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88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Mesh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76400"/>
            <a:ext cx="8602550" cy="3505200"/>
          </a:xfrm>
        </p:spPr>
      </p:pic>
    </p:spTree>
    <p:extLst>
      <p:ext uri="{BB962C8B-B14F-4D97-AF65-F5344CB8AC3E}">
        <p14:creationId xmlns:p14="http://schemas.microsoft.com/office/powerpoint/2010/main" val="2165270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3: Network Layer</a:t>
            </a:r>
          </a:p>
        </p:txBody>
      </p:sp>
      <p:sp>
        <p:nvSpPr>
          <p:cNvPr id="149507" name="Rectangle 3"/>
          <p:cNvSpPr>
            <a:spLocks noGrp="1"/>
          </p:cNvSpPr>
          <p:nvPr>
            <p:ph idx="1"/>
          </p:nvPr>
        </p:nvSpPr>
        <p:spPr>
          <a:xfrm>
            <a:off x="457200" y="1609725"/>
            <a:ext cx="7696200" cy="4846638"/>
          </a:xfrm>
          <a:ln/>
          <a:extLst>
            <a:ext uri="{91240B29-F687-4F45-9708-019B960494DF}">
              <a14:hiddenLine xmlns:a14="http://schemas.microsoft.com/office/drawing/2010/main" w="9525">
                <a:solidFill>
                  <a:schemeClr val="accent1"/>
                </a:solidFill>
                <a:miter lim="800000"/>
                <a:headEnd/>
                <a:tailEnd/>
              </a14:hiddenLine>
            </a:ext>
          </a:extLst>
        </p:spPr>
        <p:txBody>
          <a:bodyPr/>
          <a:lstStyle/>
          <a:p>
            <a:r>
              <a:rPr lang="en-US" sz="2400" dirty="0" smtClean="0"/>
              <a:t>The network layer is responsible for:</a:t>
            </a:r>
          </a:p>
          <a:p>
            <a:pPr lvl="1"/>
            <a:r>
              <a:rPr lang="en-US" sz="2400" dirty="0" smtClean="0">
                <a:solidFill>
                  <a:schemeClr val="tx1"/>
                </a:solidFill>
              </a:rPr>
              <a:t>The delivery of individual packets from the original source to the final destination .</a:t>
            </a:r>
          </a:p>
          <a:p>
            <a:pPr lvl="1"/>
            <a:r>
              <a:rPr lang="en-US" sz="2400" dirty="0" smtClean="0">
                <a:solidFill>
                  <a:schemeClr val="tx1"/>
                </a:solidFill>
              </a:rPr>
              <a:t>Logical addressing: if the packet passes the network boundary we need another addressing system to help (source to destination) connection. </a:t>
            </a:r>
          </a:p>
          <a:p>
            <a:pPr lvl="1"/>
            <a:r>
              <a:rPr lang="en-US" sz="2400" dirty="0" smtClean="0">
                <a:solidFill>
                  <a:schemeClr val="tx1"/>
                </a:solidFill>
              </a:rPr>
              <a:t>Routing : route or switch the packet to final destination.</a:t>
            </a:r>
          </a:p>
          <a:p>
            <a:pPr lvl="1"/>
            <a:r>
              <a:rPr lang="en-US" sz="2400" dirty="0" smtClean="0">
                <a:solidFill>
                  <a:schemeClr val="tx1"/>
                </a:solidFill>
              </a:rPr>
              <a:t>Source-to-destination delivery (End-to-End).</a:t>
            </a:r>
          </a:p>
          <a:p>
            <a:pPr>
              <a:buFont typeface="Wingdings 2" pitchFamily="18" charset="2"/>
              <a:buNone/>
            </a:pPr>
            <a:endParaRPr lang="en-US" sz="2400" dirty="0" smtClean="0"/>
          </a:p>
        </p:txBody>
      </p:sp>
    </p:spTree>
    <p:extLst>
      <p:ext uri="{BB962C8B-B14F-4D97-AF65-F5344CB8AC3E}">
        <p14:creationId xmlns:p14="http://schemas.microsoft.com/office/powerpoint/2010/main" val="14957049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Network Layer cont.</a:t>
            </a:r>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77724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53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Source-to-Destination delivery</a:t>
            </a:r>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23900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268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p:nvPr>
        </p:nvSpPr>
        <p:spPr bwMode="auto">
          <a:xfrm>
            <a:off x="457200" y="762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4: Transport Layer</a:t>
            </a:r>
          </a:p>
        </p:txBody>
      </p:sp>
      <p:sp>
        <p:nvSpPr>
          <p:cNvPr id="152579" name="Rectangle 3"/>
          <p:cNvSpPr>
            <a:spLocks noGrp="1"/>
          </p:cNvSpPr>
          <p:nvPr>
            <p:ph idx="1"/>
          </p:nvPr>
        </p:nvSpPr>
        <p:spPr>
          <a:xfrm>
            <a:off x="304800" y="1295400"/>
            <a:ext cx="7848600" cy="5562600"/>
          </a:xfrm>
        </p:spPr>
        <p:txBody>
          <a:bodyPr/>
          <a:lstStyle/>
          <a:p>
            <a:r>
              <a:rPr lang="en-US" sz="2400" smtClean="0"/>
              <a:t>The transport layer is responsible for:</a:t>
            </a:r>
          </a:p>
          <a:p>
            <a:pPr lvl="1"/>
            <a:r>
              <a:rPr lang="en-US" sz="2400" b="1" smtClean="0">
                <a:solidFill>
                  <a:schemeClr val="tx1"/>
                </a:solidFill>
              </a:rPr>
              <a:t>Service point or Port addressing </a:t>
            </a:r>
            <a:endParaRPr lang="en-US" sz="2400" smtClean="0">
              <a:solidFill>
                <a:schemeClr val="tx1"/>
              </a:solidFill>
            </a:endParaRPr>
          </a:p>
          <a:p>
            <a:pPr lvl="1"/>
            <a:r>
              <a:rPr lang="en-US" sz="2400" b="1" smtClean="0">
                <a:solidFill>
                  <a:schemeClr val="tx1"/>
                </a:solidFill>
              </a:rPr>
              <a:t>Segmentation and reassembly</a:t>
            </a:r>
            <a:r>
              <a:rPr lang="en-US" sz="2400" smtClean="0">
                <a:solidFill>
                  <a:schemeClr val="tx1"/>
                </a:solidFill>
              </a:rPr>
              <a:t> : </a:t>
            </a:r>
            <a:r>
              <a:rPr lang="en-US" sz="2400" b="1" i="1" smtClean="0">
                <a:solidFill>
                  <a:schemeClr val="tx1"/>
                </a:solidFill>
              </a:rPr>
              <a:t> </a:t>
            </a:r>
            <a:r>
              <a:rPr lang="en-US" sz="2400" smtClean="0">
                <a:solidFill>
                  <a:schemeClr val="tx1"/>
                </a:solidFill>
              </a:rPr>
              <a:t>a message is divided into transmittable segments each segment containing a sequence no. </a:t>
            </a:r>
            <a:endParaRPr lang="en-US" sz="2400" b="1" i="1" smtClean="0">
              <a:solidFill>
                <a:schemeClr val="tx1"/>
              </a:solidFill>
            </a:endParaRPr>
          </a:p>
          <a:p>
            <a:pPr lvl="1"/>
            <a:r>
              <a:rPr lang="en-US" sz="2400" b="1" smtClean="0">
                <a:solidFill>
                  <a:schemeClr val="tx1"/>
                </a:solidFill>
              </a:rPr>
              <a:t>Connection Control</a:t>
            </a:r>
            <a:r>
              <a:rPr lang="en-US" sz="2400" smtClean="0">
                <a:solidFill>
                  <a:schemeClr val="tx1"/>
                </a:solidFill>
              </a:rPr>
              <a:t>:  connection oriented or connectionless.</a:t>
            </a:r>
          </a:p>
          <a:p>
            <a:pPr lvl="1"/>
            <a:r>
              <a:rPr lang="en-US" sz="2400" b="1" smtClean="0">
                <a:solidFill>
                  <a:schemeClr val="tx1"/>
                </a:solidFill>
              </a:rPr>
              <a:t>Flow control </a:t>
            </a:r>
          </a:p>
          <a:p>
            <a:pPr lvl="1"/>
            <a:r>
              <a:rPr lang="en-US" sz="2400" b="1" smtClean="0">
                <a:solidFill>
                  <a:schemeClr val="tx1"/>
                </a:solidFill>
              </a:rPr>
              <a:t>Error control</a:t>
            </a:r>
            <a:endParaRPr lang="en-US" sz="2400" smtClean="0">
              <a:solidFill>
                <a:schemeClr val="tx1"/>
              </a:solidFill>
            </a:endParaRPr>
          </a:p>
          <a:p>
            <a:endParaRPr lang="en-US" sz="2400" smtClean="0"/>
          </a:p>
        </p:txBody>
      </p:sp>
    </p:spTree>
    <p:extLst>
      <p:ext uri="{BB962C8B-B14F-4D97-AF65-F5344CB8AC3E}">
        <p14:creationId xmlns:p14="http://schemas.microsoft.com/office/powerpoint/2010/main" val="1446532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Transport Layer cont.</a:t>
            </a:r>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51075"/>
            <a:ext cx="8455025" cy="277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6308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altLang="en-US" sz="2500" cap="none" smtClean="0">
                <a:ln>
                  <a:noFill/>
                </a:ln>
                <a:solidFill>
                  <a:schemeClr val="tx1"/>
                </a:solidFill>
                <a:latin typeface="Verdana" pitchFamily="34" charset="0"/>
              </a:rPr>
              <a:t>Reliable process-to-process delivery of a message</a:t>
            </a:r>
            <a:endParaRPr lang="en-US" sz="2500" cap="none" smtClean="0">
              <a:ln>
                <a:noFill/>
              </a:ln>
              <a:solidFill>
                <a:schemeClr val="tx1"/>
              </a:solidFill>
              <a:latin typeface="Verdana" pitchFamily="34" charset="0"/>
            </a:endParaRPr>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5825"/>
            <a:ext cx="7761288"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830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5: Session Layer</a:t>
            </a:r>
          </a:p>
        </p:txBody>
      </p:sp>
      <p:sp>
        <p:nvSpPr>
          <p:cNvPr id="155651" name="Rectangle 3"/>
          <p:cNvSpPr>
            <a:spLocks noGrp="1"/>
          </p:cNvSpPr>
          <p:nvPr>
            <p:ph idx="1"/>
          </p:nvPr>
        </p:nvSpPr>
        <p:spPr/>
        <p:txBody>
          <a:bodyPr/>
          <a:lstStyle/>
          <a:p>
            <a:r>
              <a:rPr lang="en-US" smtClean="0"/>
              <a:t>Dialog control: design to establish, maintain, and synchronize the interaction between communicating systems.</a:t>
            </a:r>
          </a:p>
          <a:p>
            <a:r>
              <a:rPr lang="en-US" smtClean="0"/>
              <a:t>Synchronization: it allows a process to add checkpoints or synchronization points to a data stream.</a:t>
            </a:r>
          </a:p>
          <a:p>
            <a:endParaRPr lang="en-US" smtClean="0"/>
          </a:p>
        </p:txBody>
      </p:sp>
    </p:spTree>
    <p:extLst>
      <p:ext uri="{BB962C8B-B14F-4D97-AF65-F5344CB8AC3E}">
        <p14:creationId xmlns:p14="http://schemas.microsoft.com/office/powerpoint/2010/main" val="1841069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Session Layer cont.</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943100"/>
            <a:ext cx="87661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884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6 :Presentation Layer</a:t>
            </a:r>
          </a:p>
        </p:txBody>
      </p:sp>
      <p:sp>
        <p:nvSpPr>
          <p:cNvPr id="157699" name="Rectangle 3"/>
          <p:cNvSpPr>
            <a:spLocks noGrp="1"/>
          </p:cNvSpPr>
          <p:nvPr>
            <p:ph idx="1"/>
          </p:nvPr>
        </p:nvSpPr>
        <p:spPr/>
        <p:txBody>
          <a:bodyPr/>
          <a:lstStyle/>
          <a:p>
            <a:r>
              <a:rPr lang="en-US" smtClean="0"/>
              <a:t>Design to the handle the syntax and semantic of the information exchanged between 2 systems.</a:t>
            </a:r>
          </a:p>
          <a:p>
            <a:r>
              <a:rPr lang="en-US" smtClean="0"/>
              <a:t>And design for data translation, encryption, decryption, and compression.</a:t>
            </a:r>
          </a:p>
          <a:p>
            <a:pPr>
              <a:buFont typeface="Wingdings 2" pitchFamily="18" charset="2"/>
              <a:buNone/>
            </a:pPr>
            <a:endParaRPr lang="en-US" smtClean="0"/>
          </a:p>
        </p:txBody>
      </p:sp>
    </p:spTree>
    <p:extLst>
      <p:ext uri="{BB962C8B-B14F-4D97-AF65-F5344CB8AC3E}">
        <p14:creationId xmlns:p14="http://schemas.microsoft.com/office/powerpoint/2010/main" val="4106945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Presentation Layer cont.</a:t>
            </a:r>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466975"/>
            <a:ext cx="818197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8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Mesh Topology</a:t>
            </a:r>
            <a:endParaRPr lang="en-GB" dirty="0"/>
          </a:p>
        </p:txBody>
      </p:sp>
      <p:sp>
        <p:nvSpPr>
          <p:cNvPr id="2" name="Content Placeholder 1"/>
          <p:cNvSpPr>
            <a:spLocks noGrp="1"/>
          </p:cNvSpPr>
          <p:nvPr>
            <p:ph idx="1"/>
          </p:nvPr>
        </p:nvSpPr>
        <p:spPr/>
        <p:txBody>
          <a:bodyPr>
            <a:normAutofit/>
          </a:bodyPr>
          <a:lstStyle/>
          <a:p>
            <a:r>
              <a:rPr lang="en-GB" dirty="0" smtClean="0"/>
              <a:t>Every </a:t>
            </a:r>
            <a:r>
              <a:rPr lang="en-GB" dirty="0"/>
              <a:t>device has </a:t>
            </a:r>
            <a:r>
              <a:rPr lang="en-GB" dirty="0" smtClean="0"/>
              <a:t>a dedicated link </a:t>
            </a:r>
            <a:r>
              <a:rPr lang="en-GB" dirty="0"/>
              <a:t>to every other device </a:t>
            </a:r>
            <a:r>
              <a:rPr lang="en-GB" dirty="0" smtClean="0"/>
              <a:t>.</a:t>
            </a:r>
            <a:endParaRPr lang="en-GB" dirty="0"/>
          </a:p>
          <a:p>
            <a:r>
              <a:rPr lang="en-GB" dirty="0" smtClean="0"/>
              <a:t>Dedicated means </a:t>
            </a:r>
            <a:r>
              <a:rPr lang="en-GB" dirty="0"/>
              <a:t>that the link carries traffic only between these two </a:t>
            </a:r>
            <a:r>
              <a:rPr lang="en-GB" dirty="0" smtClean="0"/>
              <a:t>devices.</a:t>
            </a:r>
          </a:p>
          <a:p>
            <a:r>
              <a:rPr lang="en-GB" b="1" dirty="0" smtClean="0"/>
              <a:t>Example </a:t>
            </a:r>
            <a:r>
              <a:rPr lang="en-GB" b="1" dirty="0"/>
              <a:t>Mesh Topology </a:t>
            </a:r>
            <a:endParaRPr lang="en-GB" dirty="0"/>
          </a:p>
          <a:p>
            <a:r>
              <a:rPr lang="en-GB" dirty="0"/>
              <a:t>In figure above, we have 5 Nodes, therefore: </a:t>
            </a:r>
          </a:p>
          <a:p>
            <a:r>
              <a:rPr lang="en-GB" dirty="0" smtClean="0"/>
              <a:t>No</a:t>
            </a:r>
            <a:r>
              <a:rPr lang="en-GB" dirty="0"/>
              <a:t>. of Links= 5(5-1)/2 = </a:t>
            </a:r>
            <a:r>
              <a:rPr lang="en-GB" dirty="0" smtClean="0"/>
              <a:t>10</a:t>
            </a:r>
            <a:endParaRPr lang="pt-BR" dirty="0"/>
          </a:p>
          <a:p>
            <a:endParaRPr lang="en-GB" dirty="0"/>
          </a:p>
        </p:txBody>
      </p:sp>
    </p:spTree>
    <p:extLst>
      <p:ext uri="{BB962C8B-B14F-4D97-AF65-F5344CB8AC3E}">
        <p14:creationId xmlns:p14="http://schemas.microsoft.com/office/powerpoint/2010/main" val="3088524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Layer 7: Application Layer</a:t>
            </a:r>
          </a:p>
        </p:txBody>
      </p:sp>
      <p:sp>
        <p:nvSpPr>
          <p:cNvPr id="159747" name="Rectangle 3"/>
          <p:cNvSpPr>
            <a:spLocks noGrp="1"/>
          </p:cNvSpPr>
          <p:nvPr>
            <p:ph idx="1"/>
          </p:nvPr>
        </p:nvSpPr>
        <p:spPr/>
        <p:txBody>
          <a:bodyPr/>
          <a:lstStyle/>
          <a:p>
            <a:pPr>
              <a:lnSpc>
                <a:spcPct val="90000"/>
              </a:lnSpc>
            </a:pPr>
            <a:r>
              <a:rPr lang="en-US" smtClean="0"/>
              <a:t>The application layer is responsible for providing services to the user.</a:t>
            </a:r>
          </a:p>
          <a:p>
            <a:pPr>
              <a:lnSpc>
                <a:spcPct val="90000"/>
              </a:lnSpc>
            </a:pPr>
            <a:r>
              <a:rPr lang="en-US" smtClean="0"/>
              <a:t>Mail services</a:t>
            </a:r>
          </a:p>
          <a:p>
            <a:pPr>
              <a:lnSpc>
                <a:spcPct val="90000"/>
              </a:lnSpc>
            </a:pPr>
            <a:r>
              <a:rPr lang="en-US" smtClean="0"/>
              <a:t>File transfer, access and management</a:t>
            </a:r>
          </a:p>
          <a:p>
            <a:pPr>
              <a:lnSpc>
                <a:spcPct val="90000"/>
              </a:lnSpc>
            </a:pPr>
            <a:r>
              <a:rPr lang="en-US" smtClean="0"/>
              <a:t>Remote log-in or network virtual terminal</a:t>
            </a:r>
          </a:p>
          <a:p>
            <a:pPr>
              <a:lnSpc>
                <a:spcPct val="90000"/>
              </a:lnSpc>
            </a:pPr>
            <a:r>
              <a:rPr lang="en-US" smtClean="0"/>
              <a:t>Accessing the World Wide Web</a:t>
            </a:r>
          </a:p>
          <a:p>
            <a:pPr>
              <a:lnSpc>
                <a:spcPct val="90000"/>
              </a:lnSpc>
            </a:pPr>
            <a:r>
              <a:rPr lang="en-US" smtClean="0"/>
              <a:t>Directory service</a:t>
            </a:r>
          </a:p>
          <a:p>
            <a:pPr>
              <a:lnSpc>
                <a:spcPct val="90000"/>
              </a:lnSpc>
            </a:pPr>
            <a:endParaRPr lang="en-US" smtClean="0"/>
          </a:p>
        </p:txBody>
      </p:sp>
    </p:spTree>
    <p:extLst>
      <p:ext uri="{BB962C8B-B14F-4D97-AF65-F5344CB8AC3E}">
        <p14:creationId xmlns:p14="http://schemas.microsoft.com/office/powerpoint/2010/main" val="1304996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Application Layer cont.</a:t>
            </a:r>
          </a:p>
        </p:txBody>
      </p:sp>
      <p:pic>
        <p:nvPicPr>
          <p:cNvPr id="160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19313"/>
            <a:ext cx="7623175"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772" name="Rectangle 4"/>
          <p:cNvSpPr>
            <a:spLocks noChangeArrowheads="1"/>
          </p:cNvSpPr>
          <p:nvPr/>
        </p:nvSpPr>
        <p:spPr bwMode="auto">
          <a:xfrm>
            <a:off x="67056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HTTP</a:t>
            </a:r>
          </a:p>
        </p:txBody>
      </p:sp>
      <p:sp>
        <p:nvSpPr>
          <p:cNvPr id="160773" name="Rectangle 5"/>
          <p:cNvSpPr>
            <a:spLocks noChangeArrowheads="1"/>
          </p:cNvSpPr>
          <p:nvPr/>
        </p:nvSpPr>
        <p:spPr bwMode="auto">
          <a:xfrm>
            <a:off x="54864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Telnet</a:t>
            </a:r>
          </a:p>
          <a:p>
            <a:pPr algn="ctr"/>
            <a:endParaRPr lang="en-US">
              <a:latin typeface="Verdana" pitchFamily="34" charset="0"/>
            </a:endParaRPr>
          </a:p>
        </p:txBody>
      </p:sp>
      <p:sp>
        <p:nvSpPr>
          <p:cNvPr id="160774" name="Rectangle 6"/>
          <p:cNvSpPr>
            <a:spLocks noChangeArrowheads="1"/>
          </p:cNvSpPr>
          <p:nvPr/>
        </p:nvSpPr>
        <p:spPr bwMode="auto">
          <a:xfrm>
            <a:off x="46482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SMTP</a:t>
            </a:r>
          </a:p>
        </p:txBody>
      </p:sp>
      <p:sp>
        <p:nvSpPr>
          <p:cNvPr id="160775" name="Rectangle 7"/>
          <p:cNvSpPr>
            <a:spLocks noChangeArrowheads="1"/>
          </p:cNvSpPr>
          <p:nvPr/>
        </p:nvSpPr>
        <p:spPr bwMode="auto">
          <a:xfrm>
            <a:off x="26670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HTTP</a:t>
            </a:r>
          </a:p>
        </p:txBody>
      </p:sp>
      <p:sp>
        <p:nvSpPr>
          <p:cNvPr id="160776" name="Rectangle 8"/>
          <p:cNvSpPr>
            <a:spLocks noChangeArrowheads="1"/>
          </p:cNvSpPr>
          <p:nvPr/>
        </p:nvSpPr>
        <p:spPr bwMode="auto">
          <a:xfrm>
            <a:off x="14478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Telnet</a:t>
            </a:r>
          </a:p>
        </p:txBody>
      </p:sp>
      <p:sp>
        <p:nvSpPr>
          <p:cNvPr id="160777" name="Rectangle 9"/>
          <p:cNvSpPr>
            <a:spLocks noChangeArrowheads="1"/>
          </p:cNvSpPr>
          <p:nvPr/>
        </p:nvSpPr>
        <p:spPr bwMode="auto">
          <a:xfrm>
            <a:off x="609600" y="2971800"/>
            <a:ext cx="762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Verdana" pitchFamily="34" charset="0"/>
              </a:rPr>
              <a:t>SMTP</a:t>
            </a:r>
          </a:p>
        </p:txBody>
      </p:sp>
    </p:spTree>
    <p:extLst>
      <p:ext uri="{BB962C8B-B14F-4D97-AF65-F5344CB8AC3E}">
        <p14:creationId xmlns:p14="http://schemas.microsoft.com/office/powerpoint/2010/main" val="37852375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Summary</a:t>
            </a:r>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98650"/>
            <a:ext cx="8447088"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9192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818" name="Group 2"/>
          <p:cNvGrpSpPr>
            <a:grpSpLocks/>
          </p:cNvGrpSpPr>
          <p:nvPr/>
        </p:nvGrpSpPr>
        <p:grpSpPr bwMode="auto">
          <a:xfrm>
            <a:off x="1219200" y="381000"/>
            <a:ext cx="7924800" cy="5715000"/>
            <a:chOff x="384" y="336"/>
            <a:chExt cx="4992" cy="3600"/>
          </a:xfrm>
        </p:grpSpPr>
        <p:sp>
          <p:nvSpPr>
            <p:cNvPr id="162819" name="AutoShape 3"/>
            <p:cNvSpPr>
              <a:spLocks/>
            </p:cNvSpPr>
            <p:nvPr/>
          </p:nvSpPr>
          <p:spPr bwMode="auto">
            <a:xfrm>
              <a:off x="3146" y="384"/>
              <a:ext cx="458" cy="1309"/>
            </a:xfrm>
            <a:prstGeom prst="rightBracket">
              <a:avLst>
                <a:gd name="adj" fmla="val 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820" name="Line 4"/>
            <p:cNvSpPr>
              <a:spLocks noChangeShapeType="1"/>
            </p:cNvSpPr>
            <p:nvPr/>
          </p:nvSpPr>
          <p:spPr bwMode="auto">
            <a:xfrm>
              <a:off x="3604" y="1057"/>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21" name="Rectangle 5"/>
            <p:cNvSpPr>
              <a:spLocks noChangeArrowheads="1"/>
            </p:cNvSpPr>
            <p:nvPr/>
          </p:nvSpPr>
          <p:spPr bwMode="auto">
            <a:xfrm>
              <a:off x="3879" y="833"/>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700">
                  <a:latin typeface="Times New Roman" pitchFamily="18" charset="0"/>
                  <a:ea typeface="SimSun" pitchFamily="2" charset="-122"/>
                </a:rPr>
                <a:t>data</a:t>
              </a:r>
              <a:endParaRPr lang="en-US">
                <a:ea typeface="SimSun" pitchFamily="2" charset="-122"/>
              </a:endParaRPr>
            </a:p>
          </p:txBody>
        </p:sp>
        <p:grpSp>
          <p:nvGrpSpPr>
            <p:cNvPr id="162822" name="Group 6"/>
            <p:cNvGrpSpPr>
              <a:grpSpLocks/>
            </p:cNvGrpSpPr>
            <p:nvPr/>
          </p:nvGrpSpPr>
          <p:grpSpPr bwMode="auto">
            <a:xfrm>
              <a:off x="2352" y="1880"/>
              <a:ext cx="1558" cy="411"/>
              <a:chOff x="5733" y="9648"/>
              <a:chExt cx="2907" cy="627"/>
            </a:xfrm>
          </p:grpSpPr>
          <p:sp>
            <p:nvSpPr>
              <p:cNvPr id="162823" name="Rectangle 7"/>
              <p:cNvSpPr>
                <a:spLocks noChangeArrowheads="1"/>
              </p:cNvSpPr>
              <p:nvPr/>
            </p:nvSpPr>
            <p:spPr bwMode="auto">
              <a:xfrm>
                <a:off x="5733" y="9648"/>
                <a:ext cx="2907" cy="627"/>
              </a:xfrm>
              <a:prstGeom prst="rect">
                <a:avLst/>
              </a:prstGeom>
              <a:solidFill>
                <a:srgbClr val="FFFFFF"/>
              </a:solidFill>
              <a:ln w="9525">
                <a:solidFill>
                  <a:srgbClr val="000000"/>
                </a:solidFill>
                <a:miter lim="800000"/>
                <a:headEnd/>
                <a:tailEnd/>
              </a:ln>
            </p:spPr>
            <p:txBody>
              <a:bodyPr/>
              <a:lstStyle/>
              <a:p>
                <a:endParaRPr lang="en-GB"/>
              </a:p>
            </p:txBody>
          </p:sp>
          <p:sp>
            <p:nvSpPr>
              <p:cNvPr id="162824" name="Rectangle 8"/>
              <p:cNvSpPr>
                <a:spLocks noChangeArrowheads="1"/>
              </p:cNvSpPr>
              <p:nvPr/>
            </p:nvSpPr>
            <p:spPr bwMode="auto">
              <a:xfrm>
                <a:off x="5904"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25" name="Rectangle 9"/>
              <p:cNvSpPr>
                <a:spLocks noChangeArrowheads="1"/>
              </p:cNvSpPr>
              <p:nvPr/>
            </p:nvSpPr>
            <p:spPr bwMode="auto">
              <a:xfrm>
                <a:off x="6759"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26" name="Rectangle 10"/>
              <p:cNvSpPr>
                <a:spLocks noChangeArrowheads="1"/>
              </p:cNvSpPr>
              <p:nvPr/>
            </p:nvSpPr>
            <p:spPr bwMode="auto">
              <a:xfrm>
                <a:off x="7614"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grpSp>
        <p:sp>
          <p:nvSpPr>
            <p:cNvPr id="162827" name="Rectangle 11"/>
            <p:cNvSpPr>
              <a:spLocks noChangeArrowheads="1"/>
            </p:cNvSpPr>
            <p:nvPr/>
          </p:nvSpPr>
          <p:spPr bwMode="auto">
            <a:xfrm>
              <a:off x="2383" y="2478"/>
              <a:ext cx="1557" cy="411"/>
            </a:xfrm>
            <a:prstGeom prst="rect">
              <a:avLst/>
            </a:prstGeom>
            <a:solidFill>
              <a:srgbClr val="FFFFFF"/>
            </a:solidFill>
            <a:ln w="9525">
              <a:solidFill>
                <a:srgbClr val="000000"/>
              </a:solidFill>
              <a:miter lim="800000"/>
              <a:headEnd/>
              <a:tailEnd/>
            </a:ln>
          </p:spPr>
          <p:txBody>
            <a:bodyPr/>
            <a:lstStyle/>
            <a:p>
              <a:endParaRPr lang="en-GB"/>
            </a:p>
          </p:txBody>
        </p:sp>
        <p:sp>
          <p:nvSpPr>
            <p:cNvPr id="162828" name="Rectangle 12"/>
            <p:cNvSpPr>
              <a:spLocks noChangeArrowheads="1"/>
            </p:cNvSpPr>
            <p:nvPr/>
          </p:nvSpPr>
          <p:spPr bwMode="auto">
            <a:xfrm>
              <a:off x="2474" y="2553"/>
              <a:ext cx="886" cy="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Network header </a:t>
              </a:r>
              <a:endParaRPr lang="en-US">
                <a:ea typeface="SimSun" pitchFamily="2" charset="-122"/>
              </a:endParaRPr>
            </a:p>
          </p:txBody>
        </p:sp>
        <p:sp>
          <p:nvSpPr>
            <p:cNvPr id="162829" name="Rectangle 13"/>
            <p:cNvSpPr>
              <a:spLocks noChangeArrowheads="1"/>
            </p:cNvSpPr>
            <p:nvPr/>
          </p:nvSpPr>
          <p:spPr bwMode="auto">
            <a:xfrm>
              <a:off x="3391" y="2553"/>
              <a:ext cx="427" cy="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30" name="Rectangle 14"/>
            <p:cNvSpPr>
              <a:spLocks noChangeArrowheads="1"/>
            </p:cNvSpPr>
            <p:nvPr/>
          </p:nvSpPr>
          <p:spPr bwMode="auto">
            <a:xfrm>
              <a:off x="1680" y="3001"/>
              <a:ext cx="2444" cy="449"/>
            </a:xfrm>
            <a:prstGeom prst="rect">
              <a:avLst/>
            </a:prstGeom>
            <a:solidFill>
              <a:srgbClr val="FFFFFF"/>
            </a:solidFill>
            <a:ln w="9525">
              <a:solidFill>
                <a:srgbClr val="000000"/>
              </a:solidFill>
              <a:miter lim="800000"/>
              <a:headEnd/>
              <a:tailEnd/>
            </a:ln>
          </p:spPr>
          <p:txBody>
            <a:bodyPr/>
            <a:lstStyle/>
            <a:p>
              <a:endParaRPr lang="en-GB"/>
            </a:p>
          </p:txBody>
        </p:sp>
        <p:sp>
          <p:nvSpPr>
            <p:cNvPr id="162831" name="Rectangle 15"/>
            <p:cNvSpPr>
              <a:spLocks noChangeArrowheads="1"/>
            </p:cNvSpPr>
            <p:nvPr/>
          </p:nvSpPr>
          <p:spPr bwMode="auto">
            <a:xfrm>
              <a:off x="1711" y="3083"/>
              <a:ext cx="612"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Frame H</a:t>
              </a:r>
              <a:endParaRPr lang="en-US">
                <a:ea typeface="SimSun" pitchFamily="2" charset="-122"/>
              </a:endParaRPr>
            </a:p>
          </p:txBody>
        </p:sp>
        <p:sp>
          <p:nvSpPr>
            <p:cNvPr id="162832" name="Rectangle 16"/>
            <p:cNvSpPr>
              <a:spLocks noChangeArrowheads="1"/>
            </p:cNvSpPr>
            <p:nvPr/>
          </p:nvSpPr>
          <p:spPr bwMode="auto">
            <a:xfrm>
              <a:off x="2352" y="3083"/>
              <a:ext cx="580"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800">
                  <a:solidFill>
                    <a:srgbClr val="000000"/>
                  </a:solidFill>
                  <a:latin typeface="Times New Roman" pitchFamily="18" charset="0"/>
                  <a:ea typeface="SimSun" pitchFamily="2" charset="-122"/>
                </a:rPr>
                <a:t>Network H</a:t>
              </a:r>
              <a:endParaRPr lang="en-US">
                <a:ea typeface="SimSun" pitchFamily="2" charset="-122"/>
              </a:endParaRPr>
            </a:p>
          </p:txBody>
        </p:sp>
        <p:sp>
          <p:nvSpPr>
            <p:cNvPr id="162833" name="Rectangle 17"/>
            <p:cNvSpPr>
              <a:spLocks noChangeArrowheads="1"/>
            </p:cNvSpPr>
            <p:nvPr/>
          </p:nvSpPr>
          <p:spPr bwMode="auto">
            <a:xfrm>
              <a:off x="2963" y="3083"/>
              <a:ext cx="366"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100">
                  <a:solidFill>
                    <a:srgbClr val="000000"/>
                  </a:solidFill>
                  <a:latin typeface="Times New Roman" pitchFamily="18" charset="0"/>
                  <a:ea typeface="SimSun" pitchFamily="2" charset="-122"/>
                </a:rPr>
                <a:t>data</a:t>
              </a:r>
              <a:endParaRPr lang="en-US">
                <a:ea typeface="SimSun" pitchFamily="2" charset="-122"/>
              </a:endParaRPr>
            </a:p>
          </p:txBody>
        </p:sp>
        <p:sp>
          <p:nvSpPr>
            <p:cNvPr id="162834" name="Line 18"/>
            <p:cNvSpPr>
              <a:spLocks noChangeShapeType="1"/>
            </p:cNvSpPr>
            <p:nvPr/>
          </p:nvSpPr>
          <p:spPr bwMode="auto">
            <a:xfrm>
              <a:off x="3910" y="2104"/>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35" name="Line 19"/>
            <p:cNvSpPr>
              <a:spLocks noChangeShapeType="1"/>
            </p:cNvSpPr>
            <p:nvPr/>
          </p:nvSpPr>
          <p:spPr bwMode="auto">
            <a:xfrm>
              <a:off x="3940" y="2740"/>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36" name="Line 20"/>
            <p:cNvSpPr>
              <a:spLocks noChangeShapeType="1"/>
            </p:cNvSpPr>
            <p:nvPr/>
          </p:nvSpPr>
          <p:spPr bwMode="auto">
            <a:xfrm>
              <a:off x="4124" y="3263"/>
              <a:ext cx="2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37" name="Rectangle 21"/>
            <p:cNvSpPr>
              <a:spLocks noChangeArrowheads="1"/>
            </p:cNvSpPr>
            <p:nvPr/>
          </p:nvSpPr>
          <p:spPr bwMode="auto">
            <a:xfrm>
              <a:off x="4246" y="1954"/>
              <a:ext cx="70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Segments </a:t>
              </a:r>
              <a:endParaRPr lang="en-US">
                <a:ea typeface="SimSun" pitchFamily="2" charset="-122"/>
              </a:endParaRPr>
            </a:p>
          </p:txBody>
        </p:sp>
        <p:sp>
          <p:nvSpPr>
            <p:cNvPr id="162838" name="Rectangle 22"/>
            <p:cNvSpPr>
              <a:spLocks noChangeArrowheads="1"/>
            </p:cNvSpPr>
            <p:nvPr/>
          </p:nvSpPr>
          <p:spPr bwMode="auto">
            <a:xfrm>
              <a:off x="4246" y="2553"/>
              <a:ext cx="70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packets</a:t>
              </a:r>
              <a:endParaRPr lang="en-US">
                <a:ea typeface="SimSun" pitchFamily="2" charset="-122"/>
              </a:endParaRPr>
            </a:p>
          </p:txBody>
        </p:sp>
        <p:sp>
          <p:nvSpPr>
            <p:cNvPr id="162839" name="Rectangle 23"/>
            <p:cNvSpPr>
              <a:spLocks noChangeArrowheads="1"/>
            </p:cNvSpPr>
            <p:nvPr/>
          </p:nvSpPr>
          <p:spPr bwMode="auto">
            <a:xfrm>
              <a:off x="4276" y="3076"/>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Frames </a:t>
              </a:r>
              <a:endParaRPr lang="en-US">
                <a:ea typeface="SimSun" pitchFamily="2" charset="-122"/>
              </a:endParaRPr>
            </a:p>
          </p:txBody>
        </p:sp>
        <p:sp>
          <p:nvSpPr>
            <p:cNvPr id="162840" name="Rectangle 24"/>
            <p:cNvSpPr>
              <a:spLocks noChangeArrowheads="1"/>
            </p:cNvSpPr>
            <p:nvPr/>
          </p:nvSpPr>
          <p:spPr bwMode="auto">
            <a:xfrm>
              <a:off x="4673" y="3562"/>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Bits </a:t>
              </a:r>
              <a:endParaRPr lang="en-US">
                <a:ea typeface="SimSun" pitchFamily="2" charset="-122"/>
              </a:endParaRPr>
            </a:p>
          </p:txBody>
        </p:sp>
        <p:sp>
          <p:nvSpPr>
            <p:cNvPr id="162841" name="Line 25"/>
            <p:cNvSpPr>
              <a:spLocks noChangeShapeType="1"/>
            </p:cNvSpPr>
            <p:nvPr/>
          </p:nvSpPr>
          <p:spPr bwMode="auto">
            <a:xfrm>
              <a:off x="4429" y="3749"/>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42" name="Rectangle 26"/>
            <p:cNvSpPr>
              <a:spLocks noChangeArrowheads="1"/>
            </p:cNvSpPr>
            <p:nvPr/>
          </p:nvSpPr>
          <p:spPr bwMode="auto">
            <a:xfrm>
              <a:off x="3360" y="3076"/>
              <a:ext cx="703"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From trailer</a:t>
              </a:r>
              <a:endParaRPr lang="en-US">
                <a:ea typeface="SimSun" pitchFamily="2" charset="-122"/>
              </a:endParaRPr>
            </a:p>
          </p:txBody>
        </p:sp>
        <p:sp>
          <p:nvSpPr>
            <p:cNvPr id="162843" name="Text Box 27"/>
            <p:cNvSpPr txBox="1">
              <a:spLocks noChangeArrowheads="1"/>
            </p:cNvSpPr>
            <p:nvPr/>
          </p:nvSpPr>
          <p:spPr bwMode="auto">
            <a:xfrm>
              <a:off x="2112" y="384"/>
              <a:ext cx="1440" cy="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latin typeface="Times New Roman" pitchFamily="18" charset="0"/>
                </a:rPr>
                <a:t>data stream </a:t>
              </a:r>
              <a:endParaRPr lang="ar-JO" sz="2800">
                <a:latin typeface="Times New Roman" pitchFamily="18" charset="0"/>
              </a:endParaRPr>
            </a:p>
            <a:p>
              <a:pPr eaLnBrk="0" hangingPunct="0">
                <a:spcBef>
                  <a:spcPct val="50000"/>
                </a:spcBef>
              </a:pPr>
              <a:r>
                <a:rPr lang="en-US" sz="2800">
                  <a:latin typeface="Times New Roman" pitchFamily="18" charset="0"/>
                </a:rPr>
                <a:t>data stream </a:t>
              </a:r>
              <a:endParaRPr lang="ar-JO" sz="2800">
                <a:latin typeface="Times New Roman" pitchFamily="18" charset="0"/>
              </a:endParaRPr>
            </a:p>
            <a:p>
              <a:pPr eaLnBrk="0" hangingPunct="0">
                <a:spcBef>
                  <a:spcPct val="50000"/>
                </a:spcBef>
              </a:pPr>
              <a:r>
                <a:rPr lang="en-US" sz="2800">
                  <a:latin typeface="Times New Roman" pitchFamily="18" charset="0"/>
                </a:rPr>
                <a:t>data stream</a:t>
              </a:r>
              <a:r>
                <a:rPr lang="en-US" sz="3600">
                  <a:latin typeface="Times New Roman" pitchFamily="18" charset="0"/>
                </a:rPr>
                <a:t> </a:t>
              </a:r>
            </a:p>
          </p:txBody>
        </p:sp>
        <p:sp>
          <p:nvSpPr>
            <p:cNvPr id="162844" name="Text Box 28"/>
            <p:cNvSpPr txBox="1">
              <a:spLocks noChangeArrowheads="1"/>
            </p:cNvSpPr>
            <p:nvPr/>
          </p:nvSpPr>
          <p:spPr bwMode="auto">
            <a:xfrm>
              <a:off x="384" y="336"/>
              <a:ext cx="1632" cy="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latin typeface="Times New Roman" pitchFamily="18" charset="0"/>
                </a:rPr>
                <a:t>Application</a:t>
              </a:r>
              <a:endParaRPr lang="ar-JO" sz="3600">
                <a:latin typeface="Times New Roman" pitchFamily="18" charset="0"/>
              </a:endParaRPr>
            </a:p>
            <a:p>
              <a:pPr eaLnBrk="0" hangingPunct="0">
                <a:spcBef>
                  <a:spcPct val="50000"/>
                </a:spcBef>
              </a:pPr>
              <a:r>
                <a:rPr lang="en-US" sz="3600">
                  <a:latin typeface="Times New Roman" pitchFamily="18" charset="0"/>
                </a:rPr>
                <a:t>Presentation</a:t>
              </a:r>
              <a:r>
                <a:rPr lang="en-US" sz="2800">
                  <a:latin typeface="Times New Roman" pitchFamily="18" charset="0"/>
                </a:rPr>
                <a:t> </a:t>
              </a:r>
              <a:endParaRPr lang="ar-JO" sz="2800">
                <a:latin typeface="Times New Roman" pitchFamily="18" charset="0"/>
              </a:endParaRPr>
            </a:p>
            <a:p>
              <a:pPr eaLnBrk="0" hangingPunct="0">
                <a:spcBef>
                  <a:spcPct val="50000"/>
                </a:spcBef>
              </a:pPr>
              <a:r>
                <a:rPr lang="en-US" sz="3600">
                  <a:latin typeface="Times New Roman" pitchFamily="18" charset="0"/>
                </a:rPr>
                <a:t>Session </a:t>
              </a:r>
              <a:endParaRPr lang="ar-JO" sz="3600">
                <a:latin typeface="Times New Roman" pitchFamily="18" charset="0"/>
              </a:endParaRPr>
            </a:p>
            <a:p>
              <a:pPr eaLnBrk="0" hangingPunct="0">
                <a:spcBef>
                  <a:spcPct val="50000"/>
                </a:spcBef>
              </a:pPr>
              <a:r>
                <a:rPr lang="en-US" sz="3600">
                  <a:latin typeface="Times New Roman" pitchFamily="18" charset="0"/>
                </a:rPr>
                <a:t>Transport </a:t>
              </a:r>
              <a:endParaRPr lang="ar-JO" sz="3600">
                <a:latin typeface="Times New Roman" pitchFamily="18" charset="0"/>
              </a:endParaRPr>
            </a:p>
            <a:p>
              <a:pPr eaLnBrk="0" hangingPunct="0">
                <a:spcBef>
                  <a:spcPct val="50000"/>
                </a:spcBef>
              </a:pPr>
              <a:r>
                <a:rPr lang="en-US" sz="3600">
                  <a:latin typeface="Times New Roman" pitchFamily="18" charset="0"/>
                </a:rPr>
                <a:t>Network</a:t>
              </a:r>
              <a:endParaRPr lang="ar-JO" sz="3600">
                <a:latin typeface="Times New Roman" pitchFamily="18" charset="0"/>
              </a:endParaRPr>
            </a:p>
            <a:p>
              <a:pPr eaLnBrk="0" hangingPunct="0">
                <a:spcBef>
                  <a:spcPct val="50000"/>
                </a:spcBef>
              </a:pPr>
              <a:r>
                <a:rPr lang="en-US" sz="3600">
                  <a:latin typeface="Times New Roman" pitchFamily="18" charset="0"/>
                </a:rPr>
                <a:t>Data link</a:t>
              </a:r>
              <a:endParaRPr lang="ar-JO" sz="3600">
                <a:latin typeface="Times New Roman" pitchFamily="18" charset="0"/>
              </a:endParaRPr>
            </a:p>
            <a:p>
              <a:pPr eaLnBrk="0" hangingPunct="0">
                <a:spcBef>
                  <a:spcPct val="50000"/>
                </a:spcBef>
              </a:pPr>
              <a:r>
                <a:rPr lang="en-US" sz="3600">
                  <a:latin typeface="Times New Roman" pitchFamily="18" charset="0"/>
                </a:rPr>
                <a:t>Physical </a:t>
              </a:r>
              <a:endParaRPr lang="ar-JO" sz="3600">
                <a:latin typeface="Times New Roman" pitchFamily="18" charset="0"/>
              </a:endParaRPr>
            </a:p>
          </p:txBody>
        </p:sp>
        <p:sp>
          <p:nvSpPr>
            <p:cNvPr id="162845" name="Text Box 29"/>
            <p:cNvSpPr txBox="1">
              <a:spLocks noChangeArrowheads="1"/>
            </p:cNvSpPr>
            <p:nvPr/>
          </p:nvSpPr>
          <p:spPr bwMode="auto">
            <a:xfrm>
              <a:off x="1536" y="3475"/>
              <a:ext cx="28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Times New Roman" pitchFamily="18" charset="0"/>
                </a:rPr>
                <a:t>1110111 0111 011111101</a:t>
              </a:r>
            </a:p>
          </p:txBody>
        </p:sp>
      </p:grpSp>
      <p:grpSp>
        <p:nvGrpSpPr>
          <p:cNvPr id="162846" name="Group 30"/>
          <p:cNvGrpSpPr>
            <a:grpSpLocks/>
          </p:cNvGrpSpPr>
          <p:nvPr/>
        </p:nvGrpSpPr>
        <p:grpSpPr bwMode="auto">
          <a:xfrm>
            <a:off x="1219200" y="381000"/>
            <a:ext cx="7924800" cy="5715000"/>
            <a:chOff x="384" y="336"/>
            <a:chExt cx="4992" cy="3600"/>
          </a:xfrm>
        </p:grpSpPr>
        <p:sp>
          <p:nvSpPr>
            <p:cNvPr id="162847" name="AutoShape 31"/>
            <p:cNvSpPr>
              <a:spLocks/>
            </p:cNvSpPr>
            <p:nvPr/>
          </p:nvSpPr>
          <p:spPr bwMode="auto">
            <a:xfrm>
              <a:off x="3146" y="384"/>
              <a:ext cx="458" cy="1309"/>
            </a:xfrm>
            <a:prstGeom prst="rightBracket">
              <a:avLst>
                <a:gd name="adj" fmla="val 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2848" name="Line 32"/>
            <p:cNvSpPr>
              <a:spLocks noChangeShapeType="1"/>
            </p:cNvSpPr>
            <p:nvPr/>
          </p:nvSpPr>
          <p:spPr bwMode="auto">
            <a:xfrm>
              <a:off x="3604" y="1057"/>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49" name="Rectangle 33"/>
            <p:cNvSpPr>
              <a:spLocks noChangeArrowheads="1"/>
            </p:cNvSpPr>
            <p:nvPr/>
          </p:nvSpPr>
          <p:spPr bwMode="auto">
            <a:xfrm>
              <a:off x="3879" y="833"/>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700">
                  <a:latin typeface="Times New Roman" pitchFamily="18" charset="0"/>
                  <a:ea typeface="SimSun" pitchFamily="2" charset="-122"/>
                </a:rPr>
                <a:t>data</a:t>
              </a:r>
              <a:endParaRPr lang="en-US">
                <a:ea typeface="SimSun" pitchFamily="2" charset="-122"/>
              </a:endParaRPr>
            </a:p>
          </p:txBody>
        </p:sp>
        <p:grpSp>
          <p:nvGrpSpPr>
            <p:cNvPr id="162850" name="Group 34"/>
            <p:cNvGrpSpPr>
              <a:grpSpLocks/>
            </p:cNvGrpSpPr>
            <p:nvPr/>
          </p:nvGrpSpPr>
          <p:grpSpPr bwMode="auto">
            <a:xfrm>
              <a:off x="2352" y="1880"/>
              <a:ext cx="1558" cy="411"/>
              <a:chOff x="5733" y="9648"/>
              <a:chExt cx="2907" cy="627"/>
            </a:xfrm>
          </p:grpSpPr>
          <p:sp>
            <p:nvSpPr>
              <p:cNvPr id="162851" name="Rectangle 35"/>
              <p:cNvSpPr>
                <a:spLocks noChangeArrowheads="1"/>
              </p:cNvSpPr>
              <p:nvPr/>
            </p:nvSpPr>
            <p:spPr bwMode="auto">
              <a:xfrm>
                <a:off x="5733" y="9648"/>
                <a:ext cx="2907" cy="627"/>
              </a:xfrm>
              <a:prstGeom prst="rect">
                <a:avLst/>
              </a:prstGeom>
              <a:solidFill>
                <a:srgbClr val="FFFFFF"/>
              </a:solidFill>
              <a:ln w="9525">
                <a:solidFill>
                  <a:srgbClr val="000000"/>
                </a:solidFill>
                <a:miter lim="800000"/>
                <a:headEnd/>
                <a:tailEnd/>
              </a:ln>
            </p:spPr>
            <p:txBody>
              <a:bodyPr/>
              <a:lstStyle/>
              <a:p>
                <a:endParaRPr lang="en-GB"/>
              </a:p>
            </p:txBody>
          </p:sp>
          <p:sp>
            <p:nvSpPr>
              <p:cNvPr id="162852" name="Rectangle 36"/>
              <p:cNvSpPr>
                <a:spLocks noChangeArrowheads="1"/>
              </p:cNvSpPr>
              <p:nvPr/>
            </p:nvSpPr>
            <p:spPr bwMode="auto">
              <a:xfrm>
                <a:off x="5904"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53" name="Rectangle 37"/>
              <p:cNvSpPr>
                <a:spLocks noChangeArrowheads="1"/>
              </p:cNvSpPr>
              <p:nvPr/>
            </p:nvSpPr>
            <p:spPr bwMode="auto">
              <a:xfrm>
                <a:off x="6759"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54" name="Rectangle 38"/>
              <p:cNvSpPr>
                <a:spLocks noChangeArrowheads="1"/>
              </p:cNvSpPr>
              <p:nvPr/>
            </p:nvSpPr>
            <p:spPr bwMode="auto">
              <a:xfrm>
                <a:off x="7614" y="9762"/>
                <a:ext cx="798" cy="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grpSp>
        <p:sp>
          <p:nvSpPr>
            <p:cNvPr id="162855" name="Rectangle 39"/>
            <p:cNvSpPr>
              <a:spLocks noChangeArrowheads="1"/>
            </p:cNvSpPr>
            <p:nvPr/>
          </p:nvSpPr>
          <p:spPr bwMode="auto">
            <a:xfrm>
              <a:off x="2383" y="2478"/>
              <a:ext cx="1557" cy="411"/>
            </a:xfrm>
            <a:prstGeom prst="rect">
              <a:avLst/>
            </a:prstGeom>
            <a:solidFill>
              <a:srgbClr val="FFFFFF"/>
            </a:solidFill>
            <a:ln w="9525">
              <a:solidFill>
                <a:srgbClr val="000000"/>
              </a:solidFill>
              <a:miter lim="800000"/>
              <a:headEnd/>
              <a:tailEnd/>
            </a:ln>
          </p:spPr>
          <p:txBody>
            <a:bodyPr/>
            <a:lstStyle/>
            <a:p>
              <a:endParaRPr lang="en-GB"/>
            </a:p>
          </p:txBody>
        </p:sp>
        <p:sp>
          <p:nvSpPr>
            <p:cNvPr id="162856" name="Rectangle 40"/>
            <p:cNvSpPr>
              <a:spLocks noChangeArrowheads="1"/>
            </p:cNvSpPr>
            <p:nvPr/>
          </p:nvSpPr>
          <p:spPr bwMode="auto">
            <a:xfrm>
              <a:off x="2474" y="2553"/>
              <a:ext cx="886" cy="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Network header </a:t>
              </a:r>
              <a:endParaRPr lang="en-US">
                <a:ea typeface="SimSun" pitchFamily="2" charset="-122"/>
              </a:endParaRPr>
            </a:p>
          </p:txBody>
        </p:sp>
        <p:sp>
          <p:nvSpPr>
            <p:cNvPr id="162857" name="Rectangle 41"/>
            <p:cNvSpPr>
              <a:spLocks noChangeArrowheads="1"/>
            </p:cNvSpPr>
            <p:nvPr/>
          </p:nvSpPr>
          <p:spPr bwMode="auto">
            <a:xfrm>
              <a:off x="3391" y="2553"/>
              <a:ext cx="427" cy="2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200">
                  <a:solidFill>
                    <a:srgbClr val="000000"/>
                  </a:solidFill>
                  <a:latin typeface="Times New Roman" pitchFamily="18" charset="0"/>
                  <a:ea typeface="SimSun" pitchFamily="2" charset="-122"/>
                </a:rPr>
                <a:t>data</a:t>
              </a:r>
              <a:endParaRPr lang="en-US">
                <a:ea typeface="SimSun" pitchFamily="2" charset="-122"/>
              </a:endParaRPr>
            </a:p>
          </p:txBody>
        </p:sp>
        <p:sp>
          <p:nvSpPr>
            <p:cNvPr id="162858" name="Rectangle 42"/>
            <p:cNvSpPr>
              <a:spLocks noChangeArrowheads="1"/>
            </p:cNvSpPr>
            <p:nvPr/>
          </p:nvSpPr>
          <p:spPr bwMode="auto">
            <a:xfrm>
              <a:off x="1680" y="3001"/>
              <a:ext cx="2444" cy="449"/>
            </a:xfrm>
            <a:prstGeom prst="rect">
              <a:avLst/>
            </a:prstGeom>
            <a:solidFill>
              <a:srgbClr val="FFFFFF"/>
            </a:solidFill>
            <a:ln w="9525">
              <a:solidFill>
                <a:srgbClr val="000000"/>
              </a:solidFill>
              <a:miter lim="800000"/>
              <a:headEnd/>
              <a:tailEnd/>
            </a:ln>
          </p:spPr>
          <p:txBody>
            <a:bodyPr/>
            <a:lstStyle/>
            <a:p>
              <a:endParaRPr lang="en-GB"/>
            </a:p>
          </p:txBody>
        </p:sp>
        <p:sp>
          <p:nvSpPr>
            <p:cNvPr id="162859" name="Rectangle 43"/>
            <p:cNvSpPr>
              <a:spLocks noChangeArrowheads="1"/>
            </p:cNvSpPr>
            <p:nvPr/>
          </p:nvSpPr>
          <p:spPr bwMode="auto">
            <a:xfrm>
              <a:off x="1711" y="3083"/>
              <a:ext cx="612"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Frame H</a:t>
              </a:r>
              <a:endParaRPr lang="en-US">
                <a:ea typeface="SimSun" pitchFamily="2" charset="-122"/>
              </a:endParaRPr>
            </a:p>
          </p:txBody>
        </p:sp>
        <p:sp>
          <p:nvSpPr>
            <p:cNvPr id="162860" name="Rectangle 44"/>
            <p:cNvSpPr>
              <a:spLocks noChangeArrowheads="1"/>
            </p:cNvSpPr>
            <p:nvPr/>
          </p:nvSpPr>
          <p:spPr bwMode="auto">
            <a:xfrm>
              <a:off x="2352" y="3083"/>
              <a:ext cx="580"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sz="800">
                  <a:solidFill>
                    <a:srgbClr val="000000"/>
                  </a:solidFill>
                  <a:latin typeface="Times New Roman" pitchFamily="18" charset="0"/>
                  <a:ea typeface="SimSun" pitchFamily="2" charset="-122"/>
                </a:rPr>
                <a:t>Network H</a:t>
              </a:r>
              <a:endParaRPr lang="en-US">
                <a:ea typeface="SimSun" pitchFamily="2" charset="-122"/>
              </a:endParaRPr>
            </a:p>
          </p:txBody>
        </p:sp>
        <p:sp>
          <p:nvSpPr>
            <p:cNvPr id="162861" name="Rectangle 45"/>
            <p:cNvSpPr>
              <a:spLocks noChangeArrowheads="1"/>
            </p:cNvSpPr>
            <p:nvPr/>
          </p:nvSpPr>
          <p:spPr bwMode="auto">
            <a:xfrm>
              <a:off x="2963" y="3083"/>
              <a:ext cx="366"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100">
                  <a:solidFill>
                    <a:srgbClr val="000000"/>
                  </a:solidFill>
                  <a:latin typeface="Times New Roman" pitchFamily="18" charset="0"/>
                  <a:ea typeface="SimSun" pitchFamily="2" charset="-122"/>
                </a:rPr>
                <a:t>data</a:t>
              </a:r>
              <a:endParaRPr lang="en-US">
                <a:ea typeface="SimSun" pitchFamily="2" charset="-122"/>
              </a:endParaRPr>
            </a:p>
          </p:txBody>
        </p:sp>
        <p:sp>
          <p:nvSpPr>
            <p:cNvPr id="162862" name="Line 46"/>
            <p:cNvSpPr>
              <a:spLocks noChangeShapeType="1"/>
            </p:cNvSpPr>
            <p:nvPr/>
          </p:nvSpPr>
          <p:spPr bwMode="auto">
            <a:xfrm>
              <a:off x="3910" y="2104"/>
              <a:ext cx="30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63" name="Line 47"/>
            <p:cNvSpPr>
              <a:spLocks noChangeShapeType="1"/>
            </p:cNvSpPr>
            <p:nvPr/>
          </p:nvSpPr>
          <p:spPr bwMode="auto">
            <a:xfrm>
              <a:off x="3940" y="2740"/>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64" name="Line 48"/>
            <p:cNvSpPr>
              <a:spLocks noChangeShapeType="1"/>
            </p:cNvSpPr>
            <p:nvPr/>
          </p:nvSpPr>
          <p:spPr bwMode="auto">
            <a:xfrm>
              <a:off x="4124" y="3263"/>
              <a:ext cx="213"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65" name="Rectangle 49"/>
            <p:cNvSpPr>
              <a:spLocks noChangeArrowheads="1"/>
            </p:cNvSpPr>
            <p:nvPr/>
          </p:nvSpPr>
          <p:spPr bwMode="auto">
            <a:xfrm>
              <a:off x="4246" y="1954"/>
              <a:ext cx="70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Segments </a:t>
              </a:r>
              <a:endParaRPr lang="en-US">
                <a:ea typeface="SimSun" pitchFamily="2" charset="-122"/>
              </a:endParaRPr>
            </a:p>
          </p:txBody>
        </p:sp>
        <p:sp>
          <p:nvSpPr>
            <p:cNvPr id="162866" name="Rectangle 50"/>
            <p:cNvSpPr>
              <a:spLocks noChangeArrowheads="1"/>
            </p:cNvSpPr>
            <p:nvPr/>
          </p:nvSpPr>
          <p:spPr bwMode="auto">
            <a:xfrm>
              <a:off x="4246" y="2553"/>
              <a:ext cx="70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packets</a:t>
              </a:r>
              <a:endParaRPr lang="en-US">
                <a:ea typeface="SimSun" pitchFamily="2" charset="-122"/>
              </a:endParaRPr>
            </a:p>
          </p:txBody>
        </p:sp>
        <p:sp>
          <p:nvSpPr>
            <p:cNvPr id="162867" name="Rectangle 51"/>
            <p:cNvSpPr>
              <a:spLocks noChangeArrowheads="1"/>
            </p:cNvSpPr>
            <p:nvPr/>
          </p:nvSpPr>
          <p:spPr bwMode="auto">
            <a:xfrm>
              <a:off x="4276" y="3076"/>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Frames </a:t>
              </a:r>
              <a:endParaRPr lang="en-US">
                <a:ea typeface="SimSun" pitchFamily="2" charset="-122"/>
              </a:endParaRPr>
            </a:p>
          </p:txBody>
        </p:sp>
        <p:sp>
          <p:nvSpPr>
            <p:cNvPr id="162868" name="Rectangle 52"/>
            <p:cNvSpPr>
              <a:spLocks noChangeArrowheads="1"/>
            </p:cNvSpPr>
            <p:nvPr/>
          </p:nvSpPr>
          <p:spPr bwMode="auto">
            <a:xfrm>
              <a:off x="4673" y="3562"/>
              <a:ext cx="703"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300">
                  <a:latin typeface="Times New Roman" pitchFamily="18" charset="0"/>
                  <a:ea typeface="SimSun" pitchFamily="2" charset="-122"/>
                </a:rPr>
                <a:t>Bits </a:t>
              </a:r>
              <a:endParaRPr lang="en-US">
                <a:ea typeface="SimSun" pitchFamily="2" charset="-122"/>
              </a:endParaRPr>
            </a:p>
          </p:txBody>
        </p:sp>
        <p:sp>
          <p:nvSpPr>
            <p:cNvPr id="162869" name="Line 53"/>
            <p:cNvSpPr>
              <a:spLocks noChangeShapeType="1"/>
            </p:cNvSpPr>
            <p:nvPr/>
          </p:nvSpPr>
          <p:spPr bwMode="auto">
            <a:xfrm>
              <a:off x="4429" y="3749"/>
              <a:ext cx="30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2870" name="Rectangle 54"/>
            <p:cNvSpPr>
              <a:spLocks noChangeArrowheads="1"/>
            </p:cNvSpPr>
            <p:nvPr/>
          </p:nvSpPr>
          <p:spPr bwMode="auto">
            <a:xfrm>
              <a:off x="3360" y="3076"/>
              <a:ext cx="703" cy="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zh-CN" sz="1000">
                  <a:solidFill>
                    <a:srgbClr val="000000"/>
                  </a:solidFill>
                  <a:latin typeface="Times New Roman" pitchFamily="18" charset="0"/>
                  <a:ea typeface="SimSun" pitchFamily="2" charset="-122"/>
                </a:rPr>
                <a:t>From trailer</a:t>
              </a:r>
              <a:endParaRPr lang="en-US">
                <a:ea typeface="SimSun" pitchFamily="2" charset="-122"/>
              </a:endParaRPr>
            </a:p>
          </p:txBody>
        </p:sp>
        <p:sp>
          <p:nvSpPr>
            <p:cNvPr id="162871" name="Text Box 55"/>
            <p:cNvSpPr txBox="1">
              <a:spLocks noChangeArrowheads="1"/>
            </p:cNvSpPr>
            <p:nvPr/>
          </p:nvSpPr>
          <p:spPr bwMode="auto">
            <a:xfrm>
              <a:off x="2112" y="384"/>
              <a:ext cx="1440" cy="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latin typeface="Times New Roman" pitchFamily="18" charset="0"/>
                </a:rPr>
                <a:t>data stream </a:t>
              </a:r>
              <a:endParaRPr lang="ar-JO" sz="2800">
                <a:latin typeface="Times New Roman" pitchFamily="18" charset="0"/>
              </a:endParaRPr>
            </a:p>
            <a:p>
              <a:pPr eaLnBrk="0" hangingPunct="0">
                <a:spcBef>
                  <a:spcPct val="50000"/>
                </a:spcBef>
              </a:pPr>
              <a:r>
                <a:rPr lang="en-US" sz="2800">
                  <a:latin typeface="Times New Roman" pitchFamily="18" charset="0"/>
                </a:rPr>
                <a:t>data stream </a:t>
              </a:r>
              <a:endParaRPr lang="ar-JO" sz="2800">
                <a:latin typeface="Times New Roman" pitchFamily="18" charset="0"/>
              </a:endParaRPr>
            </a:p>
            <a:p>
              <a:pPr eaLnBrk="0" hangingPunct="0">
                <a:spcBef>
                  <a:spcPct val="50000"/>
                </a:spcBef>
              </a:pPr>
              <a:r>
                <a:rPr lang="en-US" sz="2800">
                  <a:latin typeface="Times New Roman" pitchFamily="18" charset="0"/>
                </a:rPr>
                <a:t>data stream</a:t>
              </a:r>
              <a:r>
                <a:rPr lang="en-US" sz="3600">
                  <a:latin typeface="Times New Roman" pitchFamily="18" charset="0"/>
                </a:rPr>
                <a:t> </a:t>
              </a:r>
            </a:p>
          </p:txBody>
        </p:sp>
        <p:sp>
          <p:nvSpPr>
            <p:cNvPr id="162872" name="Text Box 56"/>
            <p:cNvSpPr txBox="1">
              <a:spLocks noChangeArrowheads="1"/>
            </p:cNvSpPr>
            <p:nvPr/>
          </p:nvSpPr>
          <p:spPr bwMode="auto">
            <a:xfrm>
              <a:off x="384" y="336"/>
              <a:ext cx="1632" cy="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600">
                  <a:latin typeface="Times New Roman" pitchFamily="18" charset="0"/>
                </a:rPr>
                <a:t>Application</a:t>
              </a:r>
              <a:endParaRPr lang="ar-JO" sz="3600">
                <a:latin typeface="Times New Roman" pitchFamily="18" charset="0"/>
              </a:endParaRPr>
            </a:p>
            <a:p>
              <a:pPr eaLnBrk="0" hangingPunct="0">
                <a:spcBef>
                  <a:spcPct val="50000"/>
                </a:spcBef>
              </a:pPr>
              <a:r>
                <a:rPr lang="en-US" sz="3600">
                  <a:latin typeface="Times New Roman" pitchFamily="18" charset="0"/>
                </a:rPr>
                <a:t>Presentation</a:t>
              </a:r>
              <a:r>
                <a:rPr lang="en-US" sz="2800">
                  <a:latin typeface="Times New Roman" pitchFamily="18" charset="0"/>
                </a:rPr>
                <a:t> </a:t>
              </a:r>
              <a:endParaRPr lang="ar-JO" sz="2800">
                <a:latin typeface="Times New Roman" pitchFamily="18" charset="0"/>
              </a:endParaRPr>
            </a:p>
            <a:p>
              <a:pPr eaLnBrk="0" hangingPunct="0">
                <a:spcBef>
                  <a:spcPct val="50000"/>
                </a:spcBef>
              </a:pPr>
              <a:r>
                <a:rPr lang="en-US" sz="3600">
                  <a:latin typeface="Times New Roman" pitchFamily="18" charset="0"/>
                </a:rPr>
                <a:t>Session </a:t>
              </a:r>
              <a:endParaRPr lang="ar-JO" sz="3600">
                <a:latin typeface="Times New Roman" pitchFamily="18" charset="0"/>
              </a:endParaRPr>
            </a:p>
            <a:p>
              <a:pPr eaLnBrk="0" hangingPunct="0">
                <a:spcBef>
                  <a:spcPct val="50000"/>
                </a:spcBef>
              </a:pPr>
              <a:r>
                <a:rPr lang="en-US" sz="3600">
                  <a:latin typeface="Times New Roman" pitchFamily="18" charset="0"/>
                </a:rPr>
                <a:t>Transport </a:t>
              </a:r>
              <a:endParaRPr lang="ar-JO" sz="3600">
                <a:latin typeface="Times New Roman" pitchFamily="18" charset="0"/>
              </a:endParaRPr>
            </a:p>
            <a:p>
              <a:pPr eaLnBrk="0" hangingPunct="0">
                <a:spcBef>
                  <a:spcPct val="50000"/>
                </a:spcBef>
              </a:pPr>
              <a:r>
                <a:rPr lang="en-US" sz="3600">
                  <a:latin typeface="Times New Roman" pitchFamily="18" charset="0"/>
                </a:rPr>
                <a:t>Network</a:t>
              </a:r>
              <a:endParaRPr lang="ar-JO" sz="3600">
                <a:latin typeface="Times New Roman" pitchFamily="18" charset="0"/>
              </a:endParaRPr>
            </a:p>
            <a:p>
              <a:pPr eaLnBrk="0" hangingPunct="0">
                <a:spcBef>
                  <a:spcPct val="50000"/>
                </a:spcBef>
              </a:pPr>
              <a:r>
                <a:rPr lang="en-US" sz="3600">
                  <a:latin typeface="Times New Roman" pitchFamily="18" charset="0"/>
                </a:rPr>
                <a:t>Data link</a:t>
              </a:r>
              <a:endParaRPr lang="ar-JO" sz="3600">
                <a:latin typeface="Times New Roman" pitchFamily="18" charset="0"/>
              </a:endParaRPr>
            </a:p>
            <a:p>
              <a:pPr eaLnBrk="0" hangingPunct="0">
                <a:spcBef>
                  <a:spcPct val="50000"/>
                </a:spcBef>
              </a:pPr>
              <a:r>
                <a:rPr lang="en-US" sz="3600">
                  <a:latin typeface="Times New Roman" pitchFamily="18" charset="0"/>
                </a:rPr>
                <a:t>Physical </a:t>
              </a:r>
              <a:endParaRPr lang="ar-JO" sz="3600">
                <a:latin typeface="Times New Roman" pitchFamily="18" charset="0"/>
              </a:endParaRPr>
            </a:p>
          </p:txBody>
        </p:sp>
        <p:sp>
          <p:nvSpPr>
            <p:cNvPr id="162873" name="Text Box 57"/>
            <p:cNvSpPr txBox="1">
              <a:spLocks noChangeArrowheads="1"/>
            </p:cNvSpPr>
            <p:nvPr/>
          </p:nvSpPr>
          <p:spPr bwMode="auto">
            <a:xfrm>
              <a:off x="1536" y="3475"/>
              <a:ext cx="283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a:latin typeface="Times New Roman" pitchFamily="18" charset="0"/>
                </a:rPr>
                <a:t>1110111 0111 011111101</a:t>
              </a:r>
            </a:p>
          </p:txBody>
        </p:sp>
      </p:grpSp>
    </p:spTree>
    <p:extLst>
      <p:ext uri="{BB962C8B-B14F-4D97-AF65-F5344CB8AC3E}">
        <p14:creationId xmlns:p14="http://schemas.microsoft.com/office/powerpoint/2010/main" val="4044448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TCP/IP Protocol Suite</a:t>
            </a:r>
          </a:p>
        </p:txBody>
      </p:sp>
      <p:sp>
        <p:nvSpPr>
          <p:cNvPr id="164867" name="Rectangle 3"/>
          <p:cNvSpPr>
            <a:spLocks noGrp="1"/>
          </p:cNvSpPr>
          <p:nvPr>
            <p:ph idx="1"/>
          </p:nvPr>
        </p:nvSpPr>
        <p:spPr/>
        <p:txBody>
          <a:bodyPr/>
          <a:lstStyle/>
          <a:p>
            <a:r>
              <a:rPr lang="en-US" b="1" smtClean="0"/>
              <a:t>The </a:t>
            </a:r>
            <a:r>
              <a:rPr lang="en-US" b="1" u="sng" smtClean="0"/>
              <a:t>TCP/IP protocol suite</a:t>
            </a:r>
            <a:r>
              <a:rPr lang="en-US" b="1" smtClean="0"/>
              <a:t> is a hierarchical protocol , made of five layers: </a:t>
            </a:r>
          </a:p>
          <a:p>
            <a:pPr lvl="1"/>
            <a:r>
              <a:rPr lang="en-US" b="1" smtClean="0"/>
              <a:t>Physical layer</a:t>
            </a:r>
          </a:p>
          <a:p>
            <a:pPr lvl="1"/>
            <a:r>
              <a:rPr lang="en-US" b="1" smtClean="0"/>
              <a:t>Data link layer</a:t>
            </a:r>
          </a:p>
          <a:p>
            <a:pPr lvl="1"/>
            <a:r>
              <a:rPr lang="en-US" b="1" smtClean="0"/>
              <a:t>Network layer</a:t>
            </a:r>
          </a:p>
          <a:p>
            <a:pPr lvl="1"/>
            <a:r>
              <a:rPr lang="en-US" b="1" smtClean="0"/>
              <a:t>Transport layer</a:t>
            </a:r>
          </a:p>
          <a:p>
            <a:pPr lvl="1"/>
            <a:r>
              <a:rPr lang="en-US" b="1" smtClean="0"/>
              <a:t>Application layer.</a:t>
            </a:r>
          </a:p>
        </p:txBody>
      </p:sp>
    </p:spTree>
    <p:extLst>
      <p:ext uri="{BB962C8B-B14F-4D97-AF65-F5344CB8AC3E}">
        <p14:creationId xmlns:p14="http://schemas.microsoft.com/office/powerpoint/2010/main" val="1950127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Some Protocols in TCP/IP Suite</a:t>
            </a:r>
          </a:p>
        </p:txBody>
      </p:sp>
      <p:pic>
        <p:nvPicPr>
          <p:cNvPr id="165891" name="Picture 3"/>
          <p:cNvPicPr>
            <a:picLocks noChangeAspect="1" noChangeArrowheads="1"/>
          </p:cNvPicPr>
          <p:nvPr/>
        </p:nvPicPr>
        <p:blipFill>
          <a:blip r:embed="rId2">
            <a:extLst>
              <a:ext uri="{28A0092B-C50C-407E-A947-70E740481C1C}">
                <a14:useLocalDpi xmlns:a14="http://schemas.microsoft.com/office/drawing/2010/main" val="0"/>
              </a:ext>
            </a:extLst>
          </a:blip>
          <a:srcRect b="9267"/>
          <a:stretch>
            <a:fillRect/>
          </a:stretch>
        </p:blipFill>
        <p:spPr bwMode="auto">
          <a:xfrm>
            <a:off x="533400" y="15240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102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166918" name="Rectang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effectLst>
                  <a:outerShdw blurRad="38100" dist="38100" dir="2700000" algn="tl">
                    <a:srgbClr val="C0C0C0"/>
                  </a:outerShdw>
                </a:effectLst>
              </a:rPr>
              <a:t>TCP/IP PROTOCOL SUITE</a:t>
            </a:r>
          </a:p>
        </p:txBody>
      </p:sp>
      <p:sp>
        <p:nvSpPr>
          <p:cNvPr id="166919" name="Rectangle 7"/>
          <p:cNvSpPr>
            <a:spLocks noGrp="1"/>
          </p:cNvSpPr>
          <p:nvPr>
            <p:ph idx="1"/>
          </p:nvPr>
        </p:nvSpPr>
        <p:spPr>
          <a:xfrm>
            <a:off x="457200" y="1609725"/>
            <a:ext cx="7620000" cy="4846638"/>
          </a:xfrm>
        </p:spPr>
        <p:txBody>
          <a:bodyPr>
            <a:normAutofit lnSpcReduction="10000"/>
          </a:bodyPr>
          <a:lstStyle/>
          <a:p>
            <a:pPr algn="just"/>
            <a:r>
              <a:rPr lang="en-US" dirty="0" smtClean="0">
                <a:effectLst>
                  <a:outerShdw blurRad="38100" dist="38100" dir="2700000" algn="tl">
                    <a:srgbClr val="C0C0C0"/>
                  </a:outerShdw>
                </a:effectLst>
              </a:rPr>
              <a:t>The layers in the TCP/IP protocol suite do not exactly match those in the OSI model.</a:t>
            </a:r>
          </a:p>
          <a:p>
            <a:pPr algn="just"/>
            <a:r>
              <a:rPr lang="en-US" dirty="0" smtClean="0">
                <a:effectLst>
                  <a:outerShdw blurRad="38100" dist="38100" dir="2700000" algn="tl">
                    <a:srgbClr val="C0C0C0"/>
                  </a:outerShdw>
                </a:effectLst>
              </a:rPr>
              <a:t>The original TCP/IP protocol suite was defined as having four layers: host-to-network, internet, transport, and application. </a:t>
            </a:r>
          </a:p>
          <a:p>
            <a:pPr algn="just"/>
            <a:r>
              <a:rPr lang="en-US" dirty="0" smtClean="0">
                <a:effectLst>
                  <a:outerShdw blurRad="38100" dist="38100" dir="2700000" algn="tl">
                    <a:srgbClr val="C0C0C0"/>
                  </a:outerShdw>
                </a:effectLst>
              </a:rPr>
              <a:t>However, when TCP/IP is compared to OSI, we can say that the TCP/IP protocol suite is made of five layers: physical, data link, network, transport, and application.</a:t>
            </a:r>
            <a:endParaRPr lang="en-US" dirty="0" smtClean="0"/>
          </a:p>
        </p:txBody>
      </p:sp>
    </p:spTree>
    <p:extLst>
      <p:ext uri="{BB962C8B-B14F-4D97-AF65-F5344CB8AC3E}">
        <p14:creationId xmlns:p14="http://schemas.microsoft.com/office/powerpoint/2010/main" val="814598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ext Box 4"/>
          <p:cNvSpPr txBox="1">
            <a:spLocks noChangeArrowheads="1"/>
          </p:cNvSpPr>
          <p:nvPr/>
        </p:nvSpPr>
        <p:spPr bwMode="auto">
          <a:xfrm>
            <a:off x="304800" y="282575"/>
            <a:ext cx="423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latin typeface="Times New Roman" pitchFamily="18" charset="0"/>
              </a:rPr>
              <a:t>TCP/IP and OSI model</a:t>
            </a:r>
          </a:p>
        </p:txBody>
      </p:sp>
      <p:pic>
        <p:nvPicPr>
          <p:cNvPr id="168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74788"/>
            <a:ext cx="7532688"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046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MY" b="1">
              <a:latin typeface="Times New Roman" pitchFamily="18" charset="0"/>
            </a:endParaRPr>
          </a:p>
        </p:txBody>
      </p:sp>
      <p:sp>
        <p:nvSpPr>
          <p:cNvPr id="171016" name="Rectangle 8"/>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effectLst>
                  <a:outerShdw blurRad="38100" dist="38100" dir="2700000" algn="tl">
                    <a:srgbClr val="C0C0C0"/>
                  </a:outerShdw>
                </a:effectLst>
              </a:rPr>
              <a:t>ADDRESSING</a:t>
            </a:r>
          </a:p>
        </p:txBody>
      </p:sp>
      <p:sp>
        <p:nvSpPr>
          <p:cNvPr id="171017" name="Rectangle 9"/>
          <p:cNvSpPr>
            <a:spLocks noGrp="1"/>
          </p:cNvSpPr>
          <p:nvPr>
            <p:ph idx="1"/>
          </p:nvPr>
        </p:nvSpPr>
        <p:spPr/>
        <p:txBody>
          <a:bodyPr/>
          <a:lstStyle/>
          <a:p>
            <a:pPr algn="just"/>
            <a:r>
              <a:rPr lang="en-US" b="1" dirty="0" smtClean="0">
                <a:effectLst>
                  <a:outerShdw blurRad="38100" dist="38100" dir="2700000" algn="tl">
                    <a:srgbClr val="C0C0C0"/>
                  </a:outerShdw>
                </a:effectLst>
              </a:rPr>
              <a:t>Four levels of addresses are used in an internet employing the TCP/IP protocols: physical address, logical address, port address and specific address.</a:t>
            </a:r>
          </a:p>
        </p:txBody>
      </p:sp>
    </p:spTree>
    <p:extLst>
      <p:ext uri="{BB962C8B-B14F-4D97-AF65-F5344CB8AC3E}">
        <p14:creationId xmlns:p14="http://schemas.microsoft.com/office/powerpoint/2010/main" val="7042201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Text Box 4"/>
          <p:cNvSpPr txBox="1">
            <a:spLocks noChangeArrowheads="1"/>
          </p:cNvSpPr>
          <p:nvPr/>
        </p:nvSpPr>
        <p:spPr bwMode="auto">
          <a:xfrm>
            <a:off x="304800" y="228600"/>
            <a:ext cx="631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rgbClr val="000000"/>
                </a:solidFill>
                <a:latin typeface="Times New Roman" pitchFamily="18" charset="0"/>
              </a:rPr>
              <a:t>Relationship of layers and addresses in TCP/IP</a:t>
            </a:r>
          </a:p>
        </p:txBody>
      </p:sp>
      <p:pic>
        <p:nvPicPr>
          <p:cNvPr id="175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74676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11" name="Rectangle 7"/>
          <p:cNvSpPr>
            <a:spLocks noChangeArrowheads="1"/>
          </p:cNvSpPr>
          <p:nvPr/>
        </p:nvSpPr>
        <p:spPr bwMode="auto">
          <a:xfrm>
            <a:off x="381000" y="5715000"/>
            <a:ext cx="53070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MY">
                <a:latin typeface="Verdana" pitchFamily="34" charset="0"/>
              </a:rPr>
              <a:t>SCTP: Stream Control Transmission Protocol</a:t>
            </a:r>
          </a:p>
          <a:p>
            <a:r>
              <a:rPr lang="en-MY">
                <a:latin typeface="Verdana" pitchFamily="34" charset="0"/>
              </a:rPr>
              <a:t>TCP: Transmission Control Protocol </a:t>
            </a:r>
          </a:p>
          <a:p>
            <a:r>
              <a:rPr lang="en-MY">
                <a:latin typeface="Verdana" pitchFamily="34" charset="0"/>
              </a:rPr>
              <a:t>UDP: User Datagram Protocol  </a:t>
            </a:r>
          </a:p>
        </p:txBody>
      </p:sp>
    </p:spTree>
    <p:extLst>
      <p:ext uri="{BB962C8B-B14F-4D97-AF65-F5344CB8AC3E}">
        <p14:creationId xmlns:p14="http://schemas.microsoft.com/office/powerpoint/2010/main" val="1829760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Advantages of Mesh Topology</a:t>
            </a:r>
            <a:endParaRPr lang="en-GB" dirty="0"/>
          </a:p>
        </p:txBody>
      </p:sp>
      <p:sp>
        <p:nvSpPr>
          <p:cNvPr id="2" name="Content Placeholder 1"/>
          <p:cNvSpPr>
            <a:spLocks noGrp="1"/>
          </p:cNvSpPr>
          <p:nvPr>
            <p:ph idx="1"/>
          </p:nvPr>
        </p:nvSpPr>
        <p:spPr/>
        <p:txBody>
          <a:bodyPr>
            <a:normAutofit lnSpcReduction="10000"/>
          </a:bodyPr>
          <a:lstStyle/>
          <a:p>
            <a:r>
              <a:rPr lang="en-GB" dirty="0" smtClean="0"/>
              <a:t>Use </a:t>
            </a:r>
            <a:r>
              <a:rPr lang="en-GB" dirty="0"/>
              <a:t>of Dedicated links guarantees that each connection can carry its own load. </a:t>
            </a:r>
            <a:endParaRPr lang="en-GB" dirty="0" smtClean="0"/>
          </a:p>
          <a:p>
            <a:r>
              <a:rPr lang="en-GB" dirty="0" smtClean="0"/>
              <a:t>This </a:t>
            </a:r>
            <a:r>
              <a:rPr lang="en-GB" dirty="0"/>
              <a:t>eliminates Traffic Problems as in case of </a:t>
            </a:r>
            <a:r>
              <a:rPr lang="en-GB" dirty="0" smtClean="0"/>
              <a:t>shared Link. </a:t>
            </a:r>
            <a:endParaRPr lang="en-GB" dirty="0"/>
          </a:p>
          <a:p>
            <a:r>
              <a:rPr lang="en-GB" dirty="0" smtClean="0"/>
              <a:t>Mesh </a:t>
            </a:r>
            <a:r>
              <a:rPr lang="en-GB" dirty="0"/>
              <a:t>Topology is robust. If one link fails, it does not effect other </a:t>
            </a:r>
            <a:r>
              <a:rPr lang="en-GB" dirty="0" smtClean="0"/>
              <a:t>links. </a:t>
            </a:r>
            <a:endParaRPr lang="en-GB" dirty="0"/>
          </a:p>
          <a:p>
            <a:r>
              <a:rPr lang="en-GB" dirty="0" smtClean="0"/>
              <a:t>Security </a:t>
            </a:r>
            <a:r>
              <a:rPr lang="en-GB" dirty="0"/>
              <a:t>&amp; Privacy due to dedicated </a:t>
            </a:r>
            <a:r>
              <a:rPr lang="en-GB" dirty="0" smtClean="0"/>
              <a:t>links. </a:t>
            </a:r>
            <a:endParaRPr lang="en-GB" dirty="0"/>
          </a:p>
          <a:p>
            <a:r>
              <a:rPr lang="en-GB" dirty="0" smtClean="0"/>
              <a:t>Point </a:t>
            </a:r>
            <a:r>
              <a:rPr lang="en-GB" dirty="0"/>
              <a:t>– to –Point links make Fault Identification </a:t>
            </a:r>
            <a:r>
              <a:rPr lang="en-GB" dirty="0" smtClean="0"/>
              <a:t>easy. </a:t>
            </a:r>
            <a:endParaRPr lang="en-GB" dirty="0"/>
          </a:p>
          <a:p>
            <a:endParaRPr lang="en-GB" dirty="0"/>
          </a:p>
        </p:txBody>
      </p:sp>
    </p:spTree>
    <p:extLst>
      <p:ext uri="{BB962C8B-B14F-4D97-AF65-F5344CB8AC3E}">
        <p14:creationId xmlns:p14="http://schemas.microsoft.com/office/powerpoint/2010/main" val="2499774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2" name="Rectangle 10"/>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7165" name="Rectangle 13"/>
          <p:cNvSpPr>
            <a:spLocks noGrp="1"/>
          </p:cNvSpPr>
          <p:nvPr>
            <p:ph type="title"/>
          </p:nvPr>
        </p:nvSpPr>
        <p:spPr bwMode="auto">
          <a:xfrm>
            <a:off x="457200" y="-1524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Example 2.1</a:t>
            </a:r>
          </a:p>
        </p:txBody>
      </p:sp>
      <p:sp>
        <p:nvSpPr>
          <p:cNvPr id="177166" name="Rectangle 14"/>
          <p:cNvSpPr>
            <a:spLocks noGrp="1"/>
          </p:cNvSpPr>
          <p:nvPr>
            <p:ph idx="1"/>
          </p:nvPr>
        </p:nvSpPr>
        <p:spPr>
          <a:xfrm>
            <a:off x="228600" y="1066800"/>
            <a:ext cx="8382000" cy="2276475"/>
          </a:xfrm>
        </p:spPr>
        <p:txBody>
          <a:bodyPr/>
          <a:lstStyle/>
          <a:p>
            <a:pPr algn="just">
              <a:lnSpc>
                <a:spcPct val="90000"/>
              </a:lnSpc>
            </a:pPr>
            <a:r>
              <a:rPr lang="en-US" sz="2400" dirty="0" smtClean="0"/>
              <a:t>In Figure, a node with physical address 10 sends a frame to a node with physical address 87. The two nodes are connected by a link (bus topology LAN). As the figure shows, the computer with physical address 10 is the sender, and the computer with physical address 87 is the receiver.</a:t>
            </a:r>
          </a:p>
        </p:txBody>
      </p:sp>
      <p:pic>
        <p:nvPicPr>
          <p:cNvPr id="17716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3630613"/>
            <a:ext cx="8053387"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542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3" name="Rectangle 3"/>
          <p:cNvSpPr>
            <a:spLocks noGrp="1"/>
          </p:cNvSpPr>
          <p:nvPr>
            <p:ph type="title"/>
          </p:nvPr>
        </p:nvSpPr>
        <p:spPr bwMode="auto">
          <a:xfrm>
            <a:off x="457200" y="-1524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dirty="0" smtClean="0">
                <a:ln>
                  <a:noFill/>
                </a:ln>
                <a:solidFill>
                  <a:schemeClr val="tx1"/>
                </a:solidFill>
              </a:rPr>
              <a:t>Example 2.2</a:t>
            </a:r>
          </a:p>
        </p:txBody>
      </p:sp>
      <p:sp>
        <p:nvSpPr>
          <p:cNvPr id="209924" name="Rectangle 4"/>
          <p:cNvSpPr>
            <a:spLocks noGrp="1"/>
          </p:cNvSpPr>
          <p:nvPr>
            <p:ph idx="1"/>
          </p:nvPr>
        </p:nvSpPr>
        <p:spPr>
          <a:xfrm>
            <a:off x="228600" y="1295400"/>
            <a:ext cx="8382000" cy="4114800"/>
          </a:xfrm>
        </p:spPr>
        <p:txBody>
          <a:bodyPr>
            <a:normAutofit fontScale="92500" lnSpcReduction="20000"/>
          </a:bodyPr>
          <a:lstStyle/>
          <a:p>
            <a:pPr algn="just"/>
            <a:r>
              <a:rPr lang="en-US" dirty="0" smtClean="0"/>
              <a:t>Figure below shows a part of an internet with two routers connecting three LANs. Each device (computer or router) has a pair of addresses (logical and physical) for each connection. In this case, each computer is connected to only one link and therefore has only one pair of addresses. Each router, however, is connected to three networks (only two are shown in the figure). So each router has three pairs of addresses, one for each connection.</a:t>
            </a:r>
          </a:p>
        </p:txBody>
      </p:sp>
    </p:spTree>
    <p:extLst>
      <p:ext uri="{BB962C8B-B14F-4D97-AF65-F5344CB8AC3E}">
        <p14:creationId xmlns:p14="http://schemas.microsoft.com/office/powerpoint/2010/main" val="2548114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Text Box 4"/>
          <p:cNvSpPr txBox="1">
            <a:spLocks noChangeArrowheads="1"/>
          </p:cNvSpPr>
          <p:nvPr/>
        </p:nvSpPr>
        <p:spPr bwMode="auto">
          <a:xfrm>
            <a:off x="304800" y="381000"/>
            <a:ext cx="15826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latin typeface="Times New Roman" pitchFamily="18" charset="0"/>
              </a:rPr>
              <a:t> </a:t>
            </a:r>
            <a:r>
              <a:rPr lang="en-US" sz="2000" b="1" i="1" dirty="0">
                <a:latin typeface="Times New Roman" pitchFamily="18" charset="0"/>
              </a:rPr>
              <a:t>IP addresses</a:t>
            </a:r>
          </a:p>
        </p:txBody>
      </p:sp>
      <p:pic>
        <p:nvPicPr>
          <p:cNvPr id="1853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320800"/>
            <a:ext cx="85344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101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152400" y="1447800"/>
            <a:ext cx="8839200" cy="3810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1971" name="Rectangle 3"/>
          <p:cNvSpPr>
            <a:spLocks noGrp="1"/>
          </p:cNvSpPr>
          <p:nvPr>
            <p:ph type="title"/>
          </p:nvPr>
        </p:nvSpPr>
        <p:spPr bwMode="auto">
          <a:xfrm>
            <a:off x="457200" y="-1524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dirty="0" smtClean="0">
                <a:ln>
                  <a:noFill/>
                </a:ln>
                <a:solidFill>
                  <a:schemeClr val="tx1"/>
                </a:solidFill>
              </a:rPr>
              <a:t>Example 2.3</a:t>
            </a:r>
          </a:p>
        </p:txBody>
      </p:sp>
      <p:sp>
        <p:nvSpPr>
          <p:cNvPr id="211972" name="Rectangle 4"/>
          <p:cNvSpPr>
            <a:spLocks noGrp="1"/>
          </p:cNvSpPr>
          <p:nvPr>
            <p:ph idx="1"/>
          </p:nvPr>
        </p:nvSpPr>
        <p:spPr>
          <a:xfrm>
            <a:off x="228600" y="1295400"/>
            <a:ext cx="8382000" cy="4114800"/>
          </a:xfrm>
        </p:spPr>
        <p:txBody>
          <a:bodyPr>
            <a:normAutofit fontScale="92500" lnSpcReduction="20000"/>
          </a:bodyPr>
          <a:lstStyle/>
          <a:p>
            <a:pPr algn="just"/>
            <a:r>
              <a:rPr lang="en-US" dirty="0" smtClean="0"/>
              <a:t>Figure below shows two computers communicating via the Internet. The sending computer is running three processes at this time with port addresses a, b, and c. The receiving computer is running two processes at this time with port addresses j and k. Process a in the sending computer needs to communicate with process j in the receiving computer. Note that although physical addresses change from hop to hop, logical and port addresses remain the same from the source to destination. </a:t>
            </a:r>
          </a:p>
        </p:txBody>
      </p:sp>
    </p:spTree>
    <p:extLst>
      <p:ext uri="{BB962C8B-B14F-4D97-AF65-F5344CB8AC3E}">
        <p14:creationId xmlns:p14="http://schemas.microsoft.com/office/powerpoint/2010/main" val="33320217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Text Box 4"/>
          <p:cNvSpPr txBox="1">
            <a:spLocks noChangeArrowheads="1"/>
          </p:cNvSpPr>
          <p:nvPr/>
        </p:nvSpPr>
        <p:spPr bwMode="auto">
          <a:xfrm>
            <a:off x="304800" y="381000"/>
            <a:ext cx="1790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smtClean="0">
                <a:latin typeface="Times New Roman" pitchFamily="18" charset="0"/>
              </a:rPr>
              <a:t> </a:t>
            </a:r>
            <a:r>
              <a:rPr lang="en-US" sz="2000" b="1" i="1" dirty="0">
                <a:latin typeface="Times New Roman" pitchFamily="18" charset="0"/>
              </a:rPr>
              <a:t>Port addresses</a:t>
            </a:r>
          </a:p>
        </p:txBody>
      </p:sp>
      <p:pic>
        <p:nvPicPr>
          <p:cNvPr id="189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990600"/>
            <a:ext cx="70389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779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p:nvPr>
        </p:nvSpPr>
        <p:spPr bwMode="auto">
          <a:xfrm>
            <a:off x="457200" y="-152400"/>
            <a:ext cx="7239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sz="3400" cap="none" smtClean="0">
                <a:ln>
                  <a:noFill/>
                </a:ln>
                <a:solidFill>
                  <a:schemeClr val="tx1"/>
                </a:solidFill>
              </a:rPr>
              <a:t>Network Devices</a:t>
            </a:r>
          </a:p>
        </p:txBody>
      </p:sp>
      <p:sp>
        <p:nvSpPr>
          <p:cNvPr id="197635" name="Rectangle 3"/>
          <p:cNvSpPr>
            <a:spLocks noGrp="1"/>
          </p:cNvSpPr>
          <p:nvPr>
            <p:ph idx="1"/>
          </p:nvPr>
        </p:nvSpPr>
        <p:spPr>
          <a:xfrm>
            <a:off x="381000" y="1219200"/>
            <a:ext cx="8229600" cy="1600200"/>
          </a:xfrm>
        </p:spPr>
        <p:txBody>
          <a:bodyPr>
            <a:normAutofit fontScale="92500" lnSpcReduction="20000"/>
          </a:bodyPr>
          <a:lstStyle/>
          <a:p>
            <a:pPr>
              <a:lnSpc>
                <a:spcPct val="90000"/>
              </a:lnSpc>
            </a:pPr>
            <a:r>
              <a:rPr lang="en-US" smtClean="0"/>
              <a:t>Modem: a device that modulates a digital signal onto analog signal for transmission over telephone lines.</a:t>
            </a:r>
          </a:p>
          <a:p>
            <a:pPr>
              <a:lnSpc>
                <a:spcPct val="90000"/>
              </a:lnSpc>
            </a:pPr>
            <a:r>
              <a:rPr lang="en-US" smtClean="0"/>
              <a:t>Repeater: Re-generates the signal again.</a:t>
            </a:r>
          </a:p>
          <a:p>
            <a:pPr>
              <a:lnSpc>
                <a:spcPct val="90000"/>
              </a:lnSpc>
              <a:buFont typeface="Wingdings 2" pitchFamily="18" charset="2"/>
              <a:buNone/>
            </a:pPr>
            <a:endParaRPr lang="en-US" smtClean="0"/>
          </a:p>
        </p:txBody>
      </p:sp>
      <p:pic>
        <p:nvPicPr>
          <p:cNvPr id="1976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79763"/>
            <a:ext cx="7880350"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4100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ChangeArrowheads="1"/>
          </p:cNvSpPr>
          <p:nvPr/>
        </p:nvSpPr>
        <p:spPr bwMode="auto">
          <a:xfrm>
            <a:off x="0" y="762000"/>
            <a:ext cx="9144000" cy="555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r>
              <a:rPr lang="en-US" sz="2800" b="1" dirty="0">
                <a:solidFill>
                  <a:schemeClr val="tx2"/>
                </a:solidFill>
              </a:rPr>
              <a:t>DEVICES :</a:t>
            </a:r>
          </a:p>
          <a:p>
            <a:pPr marL="457200" indent="-457200">
              <a:lnSpc>
                <a:spcPct val="80000"/>
              </a:lnSpc>
              <a:spcBef>
                <a:spcPct val="50000"/>
              </a:spcBef>
              <a:buFontTx/>
              <a:buAutoNum type="arabicPeriod"/>
            </a:pPr>
            <a:r>
              <a:rPr lang="en-US" sz="2800" b="1" dirty="0">
                <a:solidFill>
                  <a:srgbClr val="FF0000"/>
                </a:solidFill>
              </a:rPr>
              <a:t>Hub</a:t>
            </a:r>
            <a:r>
              <a:rPr lang="en-US" sz="2800" dirty="0"/>
              <a:t>, a distributor that has a lot of ports which connected to computers.</a:t>
            </a:r>
          </a:p>
          <a:p>
            <a:pPr marL="457200" indent="-457200">
              <a:lnSpc>
                <a:spcPct val="80000"/>
              </a:lnSpc>
              <a:spcBef>
                <a:spcPct val="50000"/>
              </a:spcBef>
              <a:buFontTx/>
              <a:buAutoNum type="arabicPeriod"/>
            </a:pPr>
            <a:r>
              <a:rPr lang="en-US" sz="2800" b="1" dirty="0">
                <a:solidFill>
                  <a:srgbClr val="FF0000"/>
                </a:solidFill>
              </a:rPr>
              <a:t>Switches</a:t>
            </a:r>
            <a:r>
              <a:rPr lang="en-US" sz="2800" dirty="0"/>
              <a:t>, </a:t>
            </a:r>
            <a:r>
              <a:rPr lang="en-US" sz="2600" dirty="0"/>
              <a:t>like a hub but </a:t>
            </a:r>
            <a:r>
              <a:rPr lang="en-US" sz="2400" dirty="0"/>
              <a:t>it transmit packets to it destination</a:t>
            </a:r>
          </a:p>
          <a:p>
            <a:pPr marL="457200" indent="-457200">
              <a:lnSpc>
                <a:spcPct val="80000"/>
              </a:lnSpc>
              <a:spcBef>
                <a:spcPct val="50000"/>
              </a:spcBef>
              <a:buFontTx/>
              <a:buAutoNum type="arabicPeriod"/>
            </a:pPr>
            <a:r>
              <a:rPr lang="en-US" sz="2800" b="1" dirty="0">
                <a:solidFill>
                  <a:srgbClr val="FF0000"/>
                </a:solidFill>
              </a:rPr>
              <a:t>Bridge</a:t>
            </a:r>
            <a:r>
              <a:rPr lang="en-US" sz="2800" b="1" dirty="0"/>
              <a:t>, </a:t>
            </a:r>
            <a:r>
              <a:rPr lang="en-US" sz="2800" dirty="0"/>
              <a:t>it is used to connect two similar LANs.</a:t>
            </a:r>
          </a:p>
          <a:p>
            <a:pPr marL="457200" indent="-457200">
              <a:lnSpc>
                <a:spcPct val="80000"/>
              </a:lnSpc>
              <a:spcBef>
                <a:spcPct val="50000"/>
              </a:spcBef>
              <a:buFontTx/>
              <a:buAutoNum type="arabicPeriod"/>
            </a:pPr>
            <a:r>
              <a:rPr lang="en-US" sz="2800" b="1" dirty="0">
                <a:solidFill>
                  <a:srgbClr val="FF0000"/>
                </a:solidFill>
              </a:rPr>
              <a:t>Routers</a:t>
            </a:r>
            <a:r>
              <a:rPr lang="en-US" sz="2800" dirty="0"/>
              <a:t>, choose the best path to transmit the packet.</a:t>
            </a:r>
          </a:p>
          <a:p>
            <a:pPr marL="457200" indent="-457200">
              <a:lnSpc>
                <a:spcPct val="80000"/>
              </a:lnSpc>
              <a:spcBef>
                <a:spcPct val="50000"/>
              </a:spcBef>
              <a:buFontTx/>
              <a:buAutoNum type="arabicPeriod"/>
            </a:pPr>
            <a:r>
              <a:rPr lang="en-US" sz="2800" b="1" dirty="0">
                <a:solidFill>
                  <a:srgbClr val="FF0000"/>
                </a:solidFill>
              </a:rPr>
              <a:t>Gateway</a:t>
            </a:r>
            <a:r>
              <a:rPr lang="en-US" sz="2800" dirty="0"/>
              <a:t>, it is </a:t>
            </a:r>
            <a:r>
              <a:rPr lang="en-US" sz="2800" dirty="0" smtClean="0"/>
              <a:t>used </a:t>
            </a:r>
            <a:r>
              <a:rPr lang="en-US" sz="2800" dirty="0"/>
              <a:t>to connect two </a:t>
            </a:r>
            <a:r>
              <a:rPr lang="en-US" sz="2800" dirty="0" smtClean="0"/>
              <a:t>different </a:t>
            </a:r>
            <a:r>
              <a:rPr lang="en-US" sz="2800" dirty="0"/>
              <a:t>LANs and c</a:t>
            </a:r>
            <a:r>
              <a:rPr lang="en-US" sz="2800" dirty="0">
                <a:solidFill>
                  <a:srgbClr val="000000"/>
                </a:solidFill>
              </a:rPr>
              <a:t>onnect different application protocols</a:t>
            </a:r>
            <a:r>
              <a:rPr lang="en-US" sz="2800" dirty="0"/>
              <a:t>.</a:t>
            </a:r>
          </a:p>
          <a:p>
            <a:pPr marL="457200" indent="-457200">
              <a:lnSpc>
                <a:spcPct val="80000"/>
              </a:lnSpc>
              <a:spcBef>
                <a:spcPct val="50000"/>
              </a:spcBef>
              <a:buFontTx/>
              <a:buAutoNum type="arabicPeriod"/>
            </a:pPr>
            <a:r>
              <a:rPr lang="en-US" sz="2800" b="1" dirty="0">
                <a:solidFill>
                  <a:srgbClr val="FF0000"/>
                </a:solidFill>
              </a:rPr>
              <a:t>Repeaters</a:t>
            </a:r>
            <a:r>
              <a:rPr lang="en-US" sz="2800" dirty="0"/>
              <a:t>, </a:t>
            </a:r>
            <a:r>
              <a:rPr lang="en-US" sz="2600" dirty="0"/>
              <a:t>repeats signals that travels via long distance </a:t>
            </a:r>
          </a:p>
        </p:txBody>
      </p:sp>
    </p:spTree>
    <p:extLst>
      <p:ext uri="{BB962C8B-B14F-4D97-AF65-F5344CB8AC3E}">
        <p14:creationId xmlns:p14="http://schemas.microsoft.com/office/powerpoint/2010/main" val="3783167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anim calcmode="lin" valueType="num">
                                      <p:cBhvr additive="base">
                                        <p:cTn id="7" dur="500" fill="hold"/>
                                        <p:tgtEl>
                                          <p:spTgt spid="2048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02">
                                            <p:txEl>
                                              <p:pRg st="1" end="1"/>
                                            </p:txEl>
                                          </p:spTgt>
                                        </p:tgtEl>
                                        <p:attrNameLst>
                                          <p:attrName>style.visibility</p:attrName>
                                        </p:attrNameLst>
                                      </p:cBhvr>
                                      <p:to>
                                        <p:strVal val="visible"/>
                                      </p:to>
                                    </p:set>
                                    <p:anim calcmode="lin" valueType="num">
                                      <p:cBhvr additive="base">
                                        <p:cTn id="13" dur="500" fill="hold"/>
                                        <p:tgtEl>
                                          <p:spTgt spid="2048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4802">
                                            <p:txEl>
                                              <p:pRg st="2" end="2"/>
                                            </p:txEl>
                                          </p:spTgt>
                                        </p:tgtEl>
                                        <p:attrNameLst>
                                          <p:attrName>style.visibility</p:attrName>
                                        </p:attrNameLst>
                                      </p:cBhvr>
                                      <p:to>
                                        <p:strVal val="visible"/>
                                      </p:to>
                                    </p:set>
                                    <p:anim calcmode="lin" valueType="num">
                                      <p:cBhvr additive="base">
                                        <p:cTn id="19" dur="500" fill="hold"/>
                                        <p:tgtEl>
                                          <p:spTgt spid="2048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4802">
                                            <p:txEl>
                                              <p:pRg st="3" end="3"/>
                                            </p:txEl>
                                          </p:spTgt>
                                        </p:tgtEl>
                                        <p:attrNameLst>
                                          <p:attrName>style.visibility</p:attrName>
                                        </p:attrNameLst>
                                      </p:cBhvr>
                                      <p:to>
                                        <p:strVal val="visible"/>
                                      </p:to>
                                    </p:set>
                                    <p:anim calcmode="lin" valueType="num">
                                      <p:cBhvr additive="base">
                                        <p:cTn id="25" dur="500" fill="hold"/>
                                        <p:tgtEl>
                                          <p:spTgt spid="20480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0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4802">
                                            <p:txEl>
                                              <p:pRg st="4" end="4"/>
                                            </p:txEl>
                                          </p:spTgt>
                                        </p:tgtEl>
                                        <p:attrNameLst>
                                          <p:attrName>style.visibility</p:attrName>
                                        </p:attrNameLst>
                                      </p:cBhvr>
                                      <p:to>
                                        <p:strVal val="visible"/>
                                      </p:to>
                                    </p:set>
                                    <p:anim calcmode="lin" valueType="num">
                                      <p:cBhvr additive="base">
                                        <p:cTn id="31" dur="500" fill="hold"/>
                                        <p:tgtEl>
                                          <p:spTgt spid="20480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48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4802">
                                            <p:txEl>
                                              <p:pRg st="5" end="5"/>
                                            </p:txEl>
                                          </p:spTgt>
                                        </p:tgtEl>
                                        <p:attrNameLst>
                                          <p:attrName>style.visibility</p:attrName>
                                        </p:attrNameLst>
                                      </p:cBhvr>
                                      <p:to>
                                        <p:strVal val="visible"/>
                                      </p:to>
                                    </p:set>
                                    <p:anim calcmode="lin" valueType="num">
                                      <p:cBhvr additive="base">
                                        <p:cTn id="37" dur="500" fill="hold"/>
                                        <p:tgtEl>
                                          <p:spTgt spid="20480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48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4802">
                                            <p:txEl>
                                              <p:pRg st="6" end="6"/>
                                            </p:txEl>
                                          </p:spTgt>
                                        </p:tgtEl>
                                        <p:attrNameLst>
                                          <p:attrName>style.visibility</p:attrName>
                                        </p:attrNameLst>
                                      </p:cBhvr>
                                      <p:to>
                                        <p:strVal val="visible"/>
                                      </p:to>
                                    </p:set>
                                    <p:anim calcmode="lin" valueType="num">
                                      <p:cBhvr additive="base">
                                        <p:cTn id="43" dur="500" fill="hold"/>
                                        <p:tgtEl>
                                          <p:spTgt spid="20480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480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cap="none" smtClean="0">
                <a:ln>
                  <a:noFill/>
                </a:ln>
                <a:solidFill>
                  <a:schemeClr val="tx1"/>
                </a:solidFill>
              </a:rPr>
              <a:t>Network devices With Layer</a:t>
            </a:r>
          </a:p>
        </p:txBody>
      </p:sp>
      <p:graphicFrame>
        <p:nvGraphicFramePr>
          <p:cNvPr id="205827" name="Group 3"/>
          <p:cNvGraphicFramePr>
            <a:graphicFrameLocks noGrp="1"/>
          </p:cNvGraphicFramePr>
          <p:nvPr>
            <p:ph type="tbl" idx="1"/>
          </p:nvPr>
        </p:nvGraphicFramePr>
        <p:xfrm>
          <a:off x="457200" y="1609725"/>
          <a:ext cx="7239000" cy="4191001"/>
        </p:xfrm>
        <a:graphic>
          <a:graphicData uri="http://schemas.openxmlformats.org/drawingml/2006/table">
            <a:tbl>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698500">
                <a:tc>
                  <a:txBody>
                    <a:bodyPr/>
                    <a:lstStyle/>
                    <a:p>
                      <a:pPr marL="0" marR="0" lvl="0" indent="0" algn="ctr"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Layers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Network Devices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Application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Application gateway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700088">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Transport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Transport gateway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698500">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Network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Router and gateway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696913">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Data link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Bridge and Switch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698500">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Physical Layer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ts val="600"/>
                        </a:spcBef>
                        <a:spcAft>
                          <a:spcPct val="0"/>
                        </a:spcAft>
                        <a:buClr>
                          <a:schemeClr val="tx2"/>
                        </a:buClr>
                        <a:buSzPct val="73000"/>
                        <a:buFont typeface="Wingdings 2" pitchFamily="18" charset="2"/>
                        <a:buNone/>
                        <a:tabLst/>
                      </a:pPr>
                      <a:r>
                        <a:rPr kumimoji="0" lang="en-US" sz="2200" b="0" i="0" u="none" strike="noStrike" cap="none" normalizeH="0" baseline="0" smtClean="0">
                          <a:ln>
                            <a:noFill/>
                          </a:ln>
                          <a:solidFill>
                            <a:schemeClr val="tx1"/>
                          </a:solidFill>
                          <a:effectLst/>
                          <a:latin typeface="Trebuchet MS" pitchFamily="34" charset="0"/>
                        </a:rPr>
                        <a:t>Repeater, Hub and Modem.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4491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62200"/>
            <a:ext cx="8229600" cy="1143000"/>
          </a:xfrm>
        </p:spPr>
        <p:txBody>
          <a:bodyPr/>
          <a:lstStyle/>
          <a:p>
            <a:pPr algn="ctr"/>
            <a:r>
              <a:rPr lang="en-GB" dirty="0" smtClean="0"/>
              <a:t>Thank you</a:t>
            </a:r>
            <a:endParaRPr lang="en-GB" dirty="0"/>
          </a:p>
        </p:txBody>
      </p:sp>
    </p:spTree>
    <p:extLst>
      <p:ext uri="{BB962C8B-B14F-4D97-AF65-F5344CB8AC3E}">
        <p14:creationId xmlns:p14="http://schemas.microsoft.com/office/powerpoint/2010/main" val="2980391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Disadvantages of Mesh Topology</a:t>
            </a:r>
            <a:endParaRPr lang="en-GB" dirty="0"/>
          </a:p>
        </p:txBody>
      </p:sp>
      <p:sp>
        <p:nvSpPr>
          <p:cNvPr id="2" name="Content Placeholder 1"/>
          <p:cNvSpPr>
            <a:spLocks noGrp="1"/>
          </p:cNvSpPr>
          <p:nvPr>
            <p:ph idx="1"/>
          </p:nvPr>
        </p:nvSpPr>
        <p:spPr/>
        <p:txBody>
          <a:bodyPr>
            <a:normAutofit/>
          </a:bodyPr>
          <a:lstStyle/>
          <a:p>
            <a:r>
              <a:rPr lang="en-GB" dirty="0" smtClean="0"/>
              <a:t>Large amount </a:t>
            </a:r>
            <a:r>
              <a:rPr lang="en-GB" dirty="0"/>
              <a:t>of </a:t>
            </a:r>
            <a:r>
              <a:rPr lang="en-GB" dirty="0" smtClean="0"/>
              <a:t>Cabling: </a:t>
            </a:r>
            <a:endParaRPr lang="en-GB" dirty="0"/>
          </a:p>
          <a:p>
            <a:pPr lvl="1"/>
            <a:r>
              <a:rPr lang="en-GB" dirty="0" smtClean="0"/>
              <a:t>Makes </a:t>
            </a:r>
            <a:r>
              <a:rPr lang="en-GB" dirty="0"/>
              <a:t>Installation &amp; Reconfiguration difficult </a:t>
            </a:r>
          </a:p>
          <a:p>
            <a:pPr lvl="1"/>
            <a:r>
              <a:rPr lang="en-GB" dirty="0" smtClean="0"/>
              <a:t>Sheer </a:t>
            </a:r>
            <a:r>
              <a:rPr lang="en-GB" dirty="0"/>
              <a:t>bulk of wiring can be greater than the available </a:t>
            </a:r>
            <a:r>
              <a:rPr lang="en-GB" dirty="0" smtClean="0"/>
              <a:t>space.</a:t>
            </a:r>
            <a:endParaRPr lang="en-GB" dirty="0"/>
          </a:p>
          <a:p>
            <a:r>
              <a:rPr lang="en-GB" dirty="0" smtClean="0"/>
              <a:t>Large number </a:t>
            </a:r>
            <a:r>
              <a:rPr lang="en-GB" dirty="0"/>
              <a:t>of I/O Ports </a:t>
            </a:r>
            <a:r>
              <a:rPr lang="en-GB" dirty="0" smtClean="0"/>
              <a:t>required </a:t>
            </a:r>
            <a:endParaRPr lang="en-GB" dirty="0"/>
          </a:p>
          <a:p>
            <a:pPr lvl="1"/>
            <a:r>
              <a:rPr lang="en-GB" dirty="0" smtClean="0"/>
              <a:t>Hardware </a:t>
            </a:r>
            <a:r>
              <a:rPr lang="en-GB" dirty="0"/>
              <a:t>required to connect each link can be prohibitively </a:t>
            </a:r>
            <a:r>
              <a:rPr lang="en-GB" dirty="0" smtClean="0"/>
              <a:t>expensive.</a:t>
            </a:r>
            <a:endParaRPr lang="en-GB" dirty="0"/>
          </a:p>
          <a:p>
            <a:endParaRPr lang="en-GB" dirty="0"/>
          </a:p>
        </p:txBody>
      </p:sp>
    </p:spTree>
    <p:extLst>
      <p:ext uri="{BB962C8B-B14F-4D97-AF65-F5344CB8AC3E}">
        <p14:creationId xmlns:p14="http://schemas.microsoft.com/office/powerpoint/2010/main" val="780921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Star topology</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52600"/>
            <a:ext cx="7354185" cy="3048000"/>
          </a:xfrm>
        </p:spPr>
      </p:pic>
    </p:spTree>
    <p:extLst>
      <p:ext uri="{BB962C8B-B14F-4D97-AF65-F5344CB8AC3E}">
        <p14:creationId xmlns:p14="http://schemas.microsoft.com/office/powerpoint/2010/main" val="356872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Star topology</a:t>
            </a:r>
            <a:endParaRPr lang="en-GB" dirty="0"/>
          </a:p>
        </p:txBody>
      </p:sp>
      <p:sp>
        <p:nvSpPr>
          <p:cNvPr id="2" name="Content Placeholder 1"/>
          <p:cNvSpPr>
            <a:spLocks noGrp="1"/>
          </p:cNvSpPr>
          <p:nvPr>
            <p:ph idx="1"/>
          </p:nvPr>
        </p:nvSpPr>
        <p:spPr/>
        <p:txBody>
          <a:bodyPr/>
          <a:lstStyle/>
          <a:p>
            <a:r>
              <a:rPr lang="en-GB" dirty="0" smtClean="0"/>
              <a:t>Each </a:t>
            </a:r>
            <a:r>
              <a:rPr lang="en-GB" dirty="0"/>
              <a:t>device has a dedicated point-to-point link to a central controller ( Hub</a:t>
            </a:r>
            <a:r>
              <a:rPr lang="en-GB" dirty="0" smtClean="0"/>
              <a:t>). </a:t>
            </a:r>
            <a:endParaRPr lang="en-GB" dirty="0"/>
          </a:p>
          <a:p>
            <a:r>
              <a:rPr lang="en-GB" dirty="0" smtClean="0"/>
              <a:t>Devices </a:t>
            </a:r>
            <a:r>
              <a:rPr lang="en-GB" dirty="0"/>
              <a:t>are not directly connected to each </a:t>
            </a:r>
            <a:r>
              <a:rPr lang="en-GB" dirty="0" smtClean="0"/>
              <a:t>other.</a:t>
            </a:r>
            <a:endParaRPr lang="en-GB" dirty="0"/>
          </a:p>
          <a:p>
            <a:r>
              <a:rPr lang="en-GB" dirty="0" smtClean="0"/>
              <a:t>Controller </a:t>
            </a:r>
            <a:r>
              <a:rPr lang="en-GB" dirty="0"/>
              <a:t>(Hub) acts as an </a:t>
            </a:r>
            <a:r>
              <a:rPr lang="en-GB" dirty="0" smtClean="0"/>
              <a:t>exchange. </a:t>
            </a:r>
            <a:endParaRPr lang="en-GB" dirty="0"/>
          </a:p>
          <a:p>
            <a:r>
              <a:rPr lang="en-GB" dirty="0" smtClean="0"/>
              <a:t>If </a:t>
            </a:r>
            <a:r>
              <a:rPr lang="en-GB" dirty="0"/>
              <a:t>one device wants to send data to the other, it sends the data to the controller , which then relays it to the other connected device </a:t>
            </a:r>
          </a:p>
          <a:p>
            <a:endParaRPr lang="en-GB" dirty="0"/>
          </a:p>
        </p:txBody>
      </p:sp>
    </p:spTree>
    <p:extLst>
      <p:ext uri="{BB962C8B-B14F-4D97-AF65-F5344CB8AC3E}">
        <p14:creationId xmlns:p14="http://schemas.microsoft.com/office/powerpoint/2010/main" val="3187177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2102</TotalTime>
  <Words>2341</Words>
  <Application>Microsoft Office PowerPoint</Application>
  <PresentationFormat>On-screen Show (4:3)</PresentationFormat>
  <Paragraphs>330</Paragraphs>
  <Slides>68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SimSun</vt:lpstr>
      <vt:lpstr>Arial</vt:lpstr>
      <vt:lpstr>Calibri</vt:lpstr>
      <vt:lpstr>Courier New</vt:lpstr>
      <vt:lpstr>Garamond</vt:lpstr>
      <vt:lpstr>Times</vt:lpstr>
      <vt:lpstr>Times New Roman</vt:lpstr>
      <vt:lpstr>Trebuchet MS</vt:lpstr>
      <vt:lpstr>Verdana</vt:lpstr>
      <vt:lpstr>Wingdings 2</vt:lpstr>
      <vt:lpstr>Office Theme</vt:lpstr>
      <vt:lpstr>Data Communication &amp; Networks Chapter 2: Network Models</vt:lpstr>
      <vt:lpstr>Topology</vt:lpstr>
      <vt:lpstr>Categories of topology</vt:lpstr>
      <vt:lpstr>Mesh Topology</vt:lpstr>
      <vt:lpstr>Mesh Topology</vt:lpstr>
      <vt:lpstr>Advantages of Mesh Topology</vt:lpstr>
      <vt:lpstr>Disadvantages of Mesh Topology</vt:lpstr>
      <vt:lpstr>Star topology</vt:lpstr>
      <vt:lpstr>Star topology</vt:lpstr>
      <vt:lpstr>Advantages of star topology</vt:lpstr>
      <vt:lpstr>Tree topology</vt:lpstr>
      <vt:lpstr>Tree topology</vt:lpstr>
      <vt:lpstr>Tree topology</vt:lpstr>
      <vt:lpstr>Advantages of tree topology</vt:lpstr>
      <vt:lpstr>Bus Topology</vt:lpstr>
      <vt:lpstr>Bus Topology</vt:lpstr>
      <vt:lpstr>Advantages of bus topology</vt:lpstr>
      <vt:lpstr>Ring topology</vt:lpstr>
      <vt:lpstr>Ring topology</vt:lpstr>
      <vt:lpstr>Advantages of ring topology</vt:lpstr>
      <vt:lpstr>Hybrid topology</vt:lpstr>
      <vt:lpstr>Protocol Architecture</vt:lpstr>
      <vt:lpstr>Importance of Rules</vt:lpstr>
      <vt:lpstr>Need for Protocols</vt:lpstr>
      <vt:lpstr>Need for Protocols</vt:lpstr>
      <vt:lpstr>Need for Protocols</vt:lpstr>
      <vt:lpstr>Key elements of a protocol</vt:lpstr>
      <vt:lpstr>The OSI Model</vt:lpstr>
      <vt:lpstr>OSI cont.</vt:lpstr>
      <vt:lpstr>OSI layer</vt:lpstr>
      <vt:lpstr>OSI layer</vt:lpstr>
      <vt:lpstr>Protocol Data Units (PDU)</vt:lpstr>
      <vt:lpstr>An exchange using the OSI model </vt:lpstr>
      <vt:lpstr>Layer 1,2,3</vt:lpstr>
      <vt:lpstr>Layer 1: Physical Layer</vt:lpstr>
      <vt:lpstr>Physical Layer cont.</vt:lpstr>
      <vt:lpstr>Layer 2: Data Link layer</vt:lpstr>
      <vt:lpstr>Data Link layer cont.</vt:lpstr>
      <vt:lpstr>Hop-to-Hop delivery</vt:lpstr>
      <vt:lpstr>Layer 3: Network Layer</vt:lpstr>
      <vt:lpstr>Network Layer cont.</vt:lpstr>
      <vt:lpstr>Source-to-Destination delivery</vt:lpstr>
      <vt:lpstr>Layer 4: Transport Layer</vt:lpstr>
      <vt:lpstr>Transport Layer cont.</vt:lpstr>
      <vt:lpstr>Reliable process-to-process delivery of a message</vt:lpstr>
      <vt:lpstr>Layer 5: Session Layer</vt:lpstr>
      <vt:lpstr>Session Layer cont.</vt:lpstr>
      <vt:lpstr>Layer 6 :Presentation Layer</vt:lpstr>
      <vt:lpstr>Presentation Layer cont.</vt:lpstr>
      <vt:lpstr>Layer 7: Application Layer</vt:lpstr>
      <vt:lpstr>Application Layer cont.</vt:lpstr>
      <vt:lpstr>Summary</vt:lpstr>
      <vt:lpstr>PowerPoint Presentation</vt:lpstr>
      <vt:lpstr>TCP/IP Protocol Suite</vt:lpstr>
      <vt:lpstr>Some Protocols in TCP/IP Suite</vt:lpstr>
      <vt:lpstr>TCP/IP PROTOCOL SUITE</vt:lpstr>
      <vt:lpstr>PowerPoint Presentation</vt:lpstr>
      <vt:lpstr>ADDRESSING</vt:lpstr>
      <vt:lpstr>PowerPoint Presentation</vt:lpstr>
      <vt:lpstr>Example 2.1</vt:lpstr>
      <vt:lpstr>Example 2.2</vt:lpstr>
      <vt:lpstr>PowerPoint Presentation</vt:lpstr>
      <vt:lpstr>Example 2.3</vt:lpstr>
      <vt:lpstr>PowerPoint Presentation</vt:lpstr>
      <vt:lpstr>Network Devices</vt:lpstr>
      <vt:lpstr>PowerPoint Presentation</vt:lpstr>
      <vt:lpstr>Network devices With Layer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Communications</dc:title>
  <dc:creator>Fahim Shahzad</dc:creator>
  <cp:lastModifiedBy>Ghassan</cp:lastModifiedBy>
  <cp:revision>55</cp:revision>
  <cp:lastPrinted>2017-03-17T10:01:59Z</cp:lastPrinted>
  <dcterms:created xsi:type="dcterms:W3CDTF">2006-08-16T00:00:00Z</dcterms:created>
  <dcterms:modified xsi:type="dcterms:W3CDTF">2020-08-05T09:46:53Z</dcterms:modified>
</cp:coreProperties>
</file>