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26-Oct-20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WHY STUDY BUSINESS ETHICS?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770" y="789605"/>
            <a:ext cx="10189029" cy="549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6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69" y="128669"/>
            <a:ext cx="10515600" cy="1188720"/>
          </a:xfrm>
        </p:spPr>
        <p:txBody>
          <a:bodyPr/>
          <a:lstStyle/>
          <a:p>
            <a:r>
              <a:rPr lang="en-US" b="1" dirty="0"/>
              <a:t>Ethics Contribute to Investor Loyalty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1841863"/>
            <a:ext cx="10907486" cy="4676503"/>
          </a:xfrm>
        </p:spPr>
        <p:txBody>
          <a:bodyPr>
            <a:normAutofit/>
          </a:bodyPr>
          <a:lstStyle/>
          <a:p>
            <a:r>
              <a:rPr lang="en-US" sz="2400" dirty="0"/>
              <a:t>Ethical conduct results in shareholder loyalty and can contribute to success that </a:t>
            </a:r>
            <a:r>
              <a:rPr lang="en-US" sz="2400" dirty="0" smtClean="0"/>
              <a:t>supports even </a:t>
            </a:r>
            <a:r>
              <a:rPr lang="en-US" sz="2400" dirty="0"/>
              <a:t>broader social causes and concerns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Former Wal-Mart CEO Lee Scott has </a:t>
            </a:r>
            <a:r>
              <a:rPr lang="en-US" sz="2400" dirty="0" smtClean="0"/>
              <a:t>stated that </a:t>
            </a:r>
            <a:r>
              <a:rPr lang="en-US" sz="2400" i="1" dirty="0"/>
              <a:t>“As businesses, we have a responsibility to society. We also have an </a:t>
            </a:r>
            <a:r>
              <a:rPr lang="en-US" sz="2400" i="1" dirty="0" smtClean="0"/>
              <a:t>extraordinary opportunity</a:t>
            </a:r>
            <a:r>
              <a:rPr lang="en-US" sz="2400" i="1" dirty="0"/>
              <a:t>. Let me be clear about this point, there is no conflict between delivering </a:t>
            </a:r>
            <a:r>
              <a:rPr lang="en-US" sz="2400" i="1" dirty="0" smtClean="0"/>
              <a:t>value to </a:t>
            </a:r>
            <a:r>
              <a:rPr lang="en-US" sz="2400" i="1" dirty="0"/>
              <a:t>shareholders and helping solve bigger societal problems. In fact, they can build </a:t>
            </a:r>
            <a:r>
              <a:rPr lang="en-US" sz="2400" i="1" dirty="0" smtClean="0"/>
              <a:t>upon each </a:t>
            </a:r>
            <a:r>
              <a:rPr lang="en-US" sz="2400" i="1" dirty="0"/>
              <a:t>other when developed, aligned, and executed </a:t>
            </a:r>
            <a:r>
              <a:rPr lang="en-US" sz="2400" i="1" dirty="0" smtClean="0"/>
              <a:t>right”</a:t>
            </a:r>
          </a:p>
          <a:p>
            <a:r>
              <a:rPr lang="en-US" sz="2400" dirty="0"/>
              <a:t>Investors today are increasingly concerned about the ethics, social responsibility, </a:t>
            </a:r>
            <a:r>
              <a:rPr lang="en-US" sz="2400" dirty="0" smtClean="0"/>
              <a:t>and reputation </a:t>
            </a:r>
            <a:r>
              <a:rPr lang="en-US" sz="2400" dirty="0"/>
              <a:t>of companies in which they </a:t>
            </a:r>
            <a:r>
              <a:rPr lang="en-US" sz="2400" dirty="0" smtClean="0"/>
              <a:t>invest.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7116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559742"/>
            <a:ext cx="11077303" cy="1188720"/>
          </a:xfrm>
        </p:spPr>
        <p:txBody>
          <a:bodyPr>
            <a:normAutofit/>
          </a:bodyPr>
          <a:lstStyle/>
          <a:p>
            <a:r>
              <a:rPr lang="en-US" sz="2400" b="1" dirty="0"/>
              <a:t>Ethics Contribute to Customer Satisfaction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2024744"/>
            <a:ext cx="11286309" cy="43629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Customer satisfaction is </a:t>
            </a:r>
            <a:r>
              <a:rPr lang="en-US" sz="2400" dirty="0"/>
              <a:t>one of </a:t>
            </a:r>
            <a:r>
              <a:rPr lang="en-US" sz="2400" dirty="0" smtClean="0"/>
              <a:t>the most important factors in successful business strategy.</a:t>
            </a:r>
          </a:p>
          <a:p>
            <a:r>
              <a:rPr lang="en-US" sz="2400" dirty="0"/>
              <a:t>When an organization has a strong ethical environment, it usually focuses on the </a:t>
            </a:r>
            <a:r>
              <a:rPr lang="en-US" sz="2400" dirty="0" smtClean="0"/>
              <a:t>core value </a:t>
            </a:r>
            <a:r>
              <a:rPr lang="en-US" sz="2400" dirty="0"/>
              <a:t>of placing customers’ interests </a:t>
            </a:r>
            <a:r>
              <a:rPr lang="en-US" sz="2400" dirty="0" smtClean="0"/>
              <a:t>first.</a:t>
            </a:r>
          </a:p>
          <a:p>
            <a:r>
              <a:rPr lang="en-US" sz="2400" dirty="0" smtClean="0"/>
              <a:t>Putting </a:t>
            </a:r>
            <a:r>
              <a:rPr lang="en-US" sz="2400" dirty="0"/>
              <a:t>customers first does not mean that </a:t>
            </a:r>
            <a:r>
              <a:rPr lang="en-US" sz="2400" dirty="0" smtClean="0"/>
              <a:t>the interests </a:t>
            </a:r>
            <a:r>
              <a:rPr lang="en-US" sz="2400" dirty="0"/>
              <a:t>of employees, investors, and local communities should be ignored, </a:t>
            </a:r>
            <a:r>
              <a:rPr lang="en-US" sz="2400" dirty="0" smtClean="0"/>
              <a:t>however;</a:t>
            </a:r>
          </a:p>
          <a:p>
            <a:r>
              <a:rPr lang="en-US" sz="2400" dirty="0" smtClean="0"/>
              <a:t> An ethical </a:t>
            </a:r>
            <a:r>
              <a:rPr lang="en-US" sz="2400" dirty="0"/>
              <a:t>culture that focuses on customers incorporates the interests of all employees, </a:t>
            </a:r>
            <a:r>
              <a:rPr lang="en-US" sz="2400" dirty="0" smtClean="0"/>
              <a:t>suppliers, and </a:t>
            </a:r>
            <a:r>
              <a:rPr lang="en-US" sz="2400" dirty="0"/>
              <a:t>other interested parties in decisions and actions. </a:t>
            </a:r>
            <a:endParaRPr lang="en-US" sz="2400" dirty="0" smtClean="0"/>
          </a:p>
          <a:p>
            <a:r>
              <a:rPr lang="en-US" sz="2400" dirty="0" smtClean="0"/>
              <a:t>Employees </a:t>
            </a:r>
            <a:r>
              <a:rPr lang="en-US" sz="2400" dirty="0"/>
              <a:t>working in an </a:t>
            </a:r>
            <a:r>
              <a:rPr lang="en-US" sz="2400" dirty="0" smtClean="0"/>
              <a:t>ethical environment </a:t>
            </a:r>
            <a:r>
              <a:rPr lang="en-US" sz="2400" dirty="0"/>
              <a:t>support and contribute to the process of understanding customers’ </a:t>
            </a:r>
            <a:r>
              <a:rPr lang="en-US" sz="2400" dirty="0" smtClean="0"/>
              <a:t>demands and concerns.</a:t>
            </a:r>
          </a:p>
          <a:p>
            <a:r>
              <a:rPr lang="en-US" sz="2400" dirty="0" smtClean="0"/>
              <a:t>Ethical </a:t>
            </a:r>
            <a:r>
              <a:rPr lang="en-US" sz="2400" dirty="0"/>
              <a:t>conduct toward customers builds a strong competitive position </a:t>
            </a:r>
            <a:r>
              <a:rPr lang="en-US" sz="2400" dirty="0" smtClean="0"/>
              <a:t>that has </a:t>
            </a:r>
            <a:r>
              <a:rPr lang="en-US" sz="2400" dirty="0"/>
              <a:t>been shown to affect business performance and product innovation positively.</a:t>
            </a:r>
          </a:p>
        </p:txBody>
      </p:sp>
    </p:spTree>
    <p:extLst>
      <p:ext uri="{BB962C8B-B14F-4D97-AF65-F5344CB8AC3E}">
        <p14:creationId xmlns:p14="http://schemas.microsoft.com/office/powerpoint/2010/main" val="141625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Ethics Contribute to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2586446"/>
            <a:ext cx="11234057" cy="3278777"/>
          </a:xfrm>
        </p:spPr>
        <p:txBody>
          <a:bodyPr>
            <a:normAutofit/>
          </a:bodyPr>
          <a:lstStyle/>
          <a:p>
            <a:r>
              <a:rPr lang="en-US" sz="2400" dirty="0"/>
              <a:t>A company cannot nurture and develop an ethical culture unless it has achieved </a:t>
            </a:r>
            <a:r>
              <a:rPr lang="en-US" sz="2400" dirty="0" smtClean="0"/>
              <a:t>adequate financial </a:t>
            </a:r>
            <a:r>
              <a:rPr lang="en-US" sz="2400" dirty="0"/>
              <a:t>performance in terms of </a:t>
            </a:r>
            <a:r>
              <a:rPr lang="en-US" sz="2400" dirty="0" smtClean="0"/>
              <a:t>profits.</a:t>
            </a:r>
          </a:p>
          <a:p>
            <a:r>
              <a:rPr lang="en-US" sz="2400" dirty="0" smtClean="0"/>
              <a:t>Businesses </a:t>
            </a:r>
            <a:r>
              <a:rPr lang="en-US" sz="2400" dirty="0"/>
              <a:t>with greater </a:t>
            </a:r>
            <a:r>
              <a:rPr lang="en-US" sz="2400" dirty="0" smtClean="0"/>
              <a:t>resources—regardless of </a:t>
            </a:r>
            <a:r>
              <a:rPr lang="en-US" sz="2400" dirty="0"/>
              <a:t>their staff size—have the means to practice social responsibility while serving </a:t>
            </a:r>
            <a:r>
              <a:rPr lang="en-US" sz="2400" dirty="0" smtClean="0"/>
              <a:t>their customers</a:t>
            </a:r>
            <a:r>
              <a:rPr lang="en-US" sz="2400" dirty="0"/>
              <a:t>, valuing their employees, and establishing trust with the public. </a:t>
            </a:r>
            <a:endParaRPr lang="en-US" sz="2400" dirty="0" smtClean="0"/>
          </a:p>
          <a:p>
            <a:r>
              <a:rPr lang="en-US" sz="2400" dirty="0" smtClean="0"/>
              <a:t>Ethical conduct </a:t>
            </a:r>
            <a:r>
              <a:rPr lang="en-US" sz="2400" dirty="0"/>
              <a:t>toward customers builds a strong competitive position that has been shown </a:t>
            </a:r>
            <a:r>
              <a:rPr lang="en-US" sz="2400" dirty="0" smtClean="0"/>
              <a:t>to affect </a:t>
            </a:r>
            <a:r>
              <a:rPr lang="en-US" sz="2400" dirty="0"/>
              <a:t>business performance and product innovation positively.</a:t>
            </a:r>
          </a:p>
        </p:txBody>
      </p:sp>
    </p:spTree>
    <p:extLst>
      <p:ext uri="{BB962C8B-B14F-4D97-AF65-F5344CB8AC3E}">
        <p14:creationId xmlns:p14="http://schemas.microsoft.com/office/powerpoint/2010/main" val="124809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103" y="285423"/>
            <a:ext cx="9940834" cy="1112303"/>
          </a:xfrm>
        </p:spPr>
        <p:txBody>
          <a:bodyPr/>
          <a:lstStyle/>
          <a:p>
            <a:r>
              <a:rPr lang="en-US" b="1" dirty="0"/>
              <a:t>WHY STUDY BUSINESS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867989"/>
            <a:ext cx="11469188" cy="454587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Studying business ethics is valuable for several </a:t>
            </a:r>
            <a:r>
              <a:rPr lang="en-US" sz="3600" dirty="0" smtClean="0"/>
              <a:t>reasons.</a:t>
            </a:r>
          </a:p>
          <a:p>
            <a:r>
              <a:rPr lang="en-US" sz="3600" dirty="0" smtClean="0"/>
              <a:t>Business </a:t>
            </a:r>
            <a:r>
              <a:rPr lang="en-US" sz="3600" dirty="0"/>
              <a:t>ethics </a:t>
            </a:r>
            <a:r>
              <a:rPr lang="en-US" sz="3600" dirty="0" smtClean="0"/>
              <a:t>is not </a:t>
            </a:r>
            <a:r>
              <a:rPr lang="en-US" sz="3600" dirty="0"/>
              <a:t>merely an extension of an individual’s own personal ethics. </a:t>
            </a:r>
            <a:endParaRPr lang="en-US" sz="3600" dirty="0" smtClean="0"/>
          </a:p>
          <a:p>
            <a:r>
              <a:rPr lang="en-US" sz="3600" dirty="0" smtClean="0"/>
              <a:t>Many people believe </a:t>
            </a:r>
            <a:r>
              <a:rPr lang="en-US" sz="3600" dirty="0"/>
              <a:t>that if a company hires good people with strong ethical values, then </a:t>
            </a:r>
            <a:r>
              <a:rPr lang="en-US" sz="3600" dirty="0" smtClean="0"/>
              <a:t>it will </a:t>
            </a:r>
            <a:r>
              <a:rPr lang="en-US" sz="3600" dirty="0"/>
              <a:t>be a “good citizen” organization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Just being a good person and, in your own view, having sound personal ethics may not be sufficient to enable you to handle the ethical issues that arise in a business organization.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is important to recognize the relationship between legal and ethical decisions.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047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632857"/>
            <a:ext cx="11325498" cy="4754879"/>
          </a:xfrm>
        </p:spPr>
        <p:txBody>
          <a:bodyPr>
            <a:noAutofit/>
          </a:bodyPr>
          <a:lstStyle/>
          <a:p>
            <a:r>
              <a:rPr lang="en-US" sz="2800" dirty="0" smtClean="0"/>
              <a:t>Although </a:t>
            </a:r>
            <a:r>
              <a:rPr lang="en-US" sz="2800" dirty="0" smtClean="0"/>
              <a:t>abstract </a:t>
            </a:r>
            <a:r>
              <a:rPr lang="en-US" sz="2800" dirty="0"/>
              <a:t>virtues linked to the high moral ground of truthfulness, honesty, fairness, </a:t>
            </a:r>
            <a:r>
              <a:rPr lang="en-US" sz="2800" dirty="0" smtClean="0"/>
              <a:t>and openness </a:t>
            </a:r>
            <a:r>
              <a:rPr lang="en-US" sz="2800" dirty="0"/>
              <a:t>are often assumed to be self-evident and accepted by all employees, </a:t>
            </a:r>
            <a:r>
              <a:rPr lang="en-US" sz="2800" dirty="0" smtClean="0"/>
              <a:t>business strategy decisions </a:t>
            </a:r>
            <a:r>
              <a:rPr lang="en-US" sz="2800" dirty="0"/>
              <a:t>involve complex and detailed discussions.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example, there </a:t>
            </a:r>
            <a:r>
              <a:rPr lang="en-US" sz="2800" dirty="0" smtClean="0"/>
              <a:t>is considerable </a:t>
            </a:r>
            <a:r>
              <a:rPr lang="en-US" sz="2800" dirty="0"/>
              <a:t>debate over what constitutes antitrust, deceptive advertising,</a:t>
            </a:r>
          </a:p>
        </p:txBody>
      </p:sp>
    </p:spTree>
    <p:extLst>
      <p:ext uri="{BB962C8B-B14F-4D97-AF65-F5344CB8AC3E}">
        <p14:creationId xmlns:p14="http://schemas.microsoft.com/office/powerpoint/2010/main" val="88823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640080"/>
            <a:ext cx="11011989" cy="5852160"/>
          </a:xfrm>
        </p:spPr>
        <p:txBody>
          <a:bodyPr>
            <a:normAutofit/>
          </a:bodyPr>
          <a:lstStyle/>
          <a:p>
            <a:r>
              <a:rPr lang="en-US" sz="2800" dirty="0"/>
              <a:t>A high level of personal moral development </a:t>
            </a:r>
            <a:r>
              <a:rPr lang="en-US" sz="2800" dirty="0" smtClean="0"/>
              <a:t>may not </a:t>
            </a:r>
            <a:r>
              <a:rPr lang="en-US" sz="2800" dirty="0"/>
              <a:t>prevent an individual from violating the law in a complicated organizational </a:t>
            </a:r>
            <a:r>
              <a:rPr lang="en-US" sz="2800" dirty="0" smtClean="0"/>
              <a:t>context where </a:t>
            </a:r>
            <a:r>
              <a:rPr lang="en-US" sz="2800" dirty="0"/>
              <a:t>even experienced lawyers debate the exact meaning of the law. </a:t>
            </a:r>
            <a:endParaRPr lang="en-US" sz="2800" dirty="0" smtClean="0"/>
          </a:p>
          <a:p>
            <a:r>
              <a:rPr lang="en-US" sz="2800" dirty="0" smtClean="0"/>
              <a:t>Some </a:t>
            </a:r>
            <a:r>
              <a:rPr lang="en-US" sz="2800" dirty="0"/>
              <a:t>approaches </a:t>
            </a:r>
            <a:r>
              <a:rPr lang="en-US" sz="2800" dirty="0" smtClean="0"/>
              <a:t>to business </a:t>
            </a:r>
            <a:r>
              <a:rPr lang="en-US" sz="2800" dirty="0"/>
              <a:t>ethics assume that ethics training is for people whose personal moral </a:t>
            </a:r>
            <a:r>
              <a:rPr lang="en-US" sz="2800" dirty="0" smtClean="0"/>
              <a:t>development is </a:t>
            </a:r>
            <a:r>
              <a:rPr lang="en-US" sz="2800" dirty="0"/>
              <a:t>unacceptable, but that is not the case. </a:t>
            </a:r>
            <a:endParaRPr lang="en-US" sz="2800" dirty="0" smtClean="0"/>
          </a:p>
          <a:p>
            <a:r>
              <a:rPr lang="en-US" sz="2800" dirty="0" smtClean="0"/>
              <a:t>Because </a:t>
            </a:r>
            <a:r>
              <a:rPr lang="en-US" sz="2800" dirty="0"/>
              <a:t>organizations are culturally diverse </a:t>
            </a:r>
            <a:r>
              <a:rPr lang="en-US" sz="2800" dirty="0" smtClean="0"/>
              <a:t>and personal </a:t>
            </a:r>
            <a:r>
              <a:rPr lang="en-US" sz="2800" dirty="0"/>
              <a:t>values must be respected, ensuring collective agreement on organizational </a:t>
            </a:r>
            <a:r>
              <a:rPr lang="en-US" sz="2800" dirty="0" smtClean="0"/>
              <a:t>ethics (that </a:t>
            </a:r>
            <a:r>
              <a:rPr lang="en-US" sz="2800" dirty="0"/>
              <a:t>is, codes reasonably capable of preventing misconduct) is as vital as any other </a:t>
            </a:r>
            <a:r>
              <a:rPr lang="en-US" sz="2800" dirty="0" smtClean="0"/>
              <a:t>effort an </a:t>
            </a:r>
            <a:r>
              <a:rPr lang="en-US" sz="2800" dirty="0"/>
              <a:t>organization’s management may undertake.</a:t>
            </a:r>
          </a:p>
        </p:txBody>
      </p:sp>
    </p:spTree>
    <p:extLst>
      <p:ext uri="{BB962C8B-B14F-4D97-AF65-F5344CB8AC3E}">
        <p14:creationId xmlns:p14="http://schemas.microsoft.com/office/powerpoint/2010/main" val="60463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470263"/>
            <a:ext cx="10881360" cy="6061165"/>
          </a:xfrm>
        </p:spPr>
        <p:txBody>
          <a:bodyPr>
            <a:normAutofit/>
          </a:bodyPr>
          <a:lstStyle/>
          <a:p>
            <a:r>
              <a:rPr lang="en-US" sz="2400" dirty="0"/>
              <a:t>Many people who have limited business experience suddenly find themselves </a:t>
            </a:r>
            <a:r>
              <a:rPr lang="en-US" sz="2400" dirty="0" smtClean="0"/>
              <a:t>making decisions </a:t>
            </a:r>
            <a:r>
              <a:rPr lang="en-US" sz="2400" dirty="0"/>
              <a:t>about product quality, advertising, pricing, sales techniques, hiring </a:t>
            </a:r>
            <a:r>
              <a:rPr lang="en-US" sz="2400" dirty="0" smtClean="0"/>
              <a:t>practices, and </a:t>
            </a:r>
            <a:r>
              <a:rPr lang="en-US" sz="2400" dirty="0"/>
              <a:t>pollution control. The values they learned from family, religion, and school </a:t>
            </a:r>
            <a:r>
              <a:rPr lang="en-US" sz="2400" dirty="0" smtClean="0"/>
              <a:t>may not </a:t>
            </a:r>
            <a:r>
              <a:rPr lang="en-US" sz="2400" dirty="0"/>
              <a:t>provide specific guidelines for these complex business </a:t>
            </a:r>
            <a:r>
              <a:rPr lang="en-US" sz="2400" dirty="0" smtClean="0"/>
              <a:t>decisions.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other words, </a:t>
            </a:r>
            <a:r>
              <a:rPr lang="en-US" sz="2400" dirty="0" smtClean="0"/>
              <a:t>a person’s </a:t>
            </a:r>
            <a:r>
              <a:rPr lang="en-US" sz="2400" dirty="0"/>
              <a:t>experiences and decisions at home, in school, and in the community may </a:t>
            </a:r>
            <a:r>
              <a:rPr lang="en-US" sz="2400" dirty="0" smtClean="0"/>
              <a:t>be quite </a:t>
            </a:r>
            <a:r>
              <a:rPr lang="en-US" sz="2400" dirty="0"/>
              <a:t>different from his or her experiences and decisions at work. </a:t>
            </a:r>
            <a:endParaRPr lang="en-US" sz="2400" dirty="0" smtClean="0"/>
          </a:p>
          <a:p>
            <a:r>
              <a:rPr lang="en-US" sz="2400" dirty="0" smtClean="0"/>
              <a:t>Managerial </a:t>
            </a:r>
            <a:r>
              <a:rPr lang="en-US" sz="2400" dirty="0"/>
              <a:t>responsibility for the conduct of </a:t>
            </a:r>
            <a:r>
              <a:rPr lang="en-US" sz="2400" dirty="0" smtClean="0"/>
              <a:t>others requires </a:t>
            </a:r>
            <a:r>
              <a:rPr lang="en-US" sz="2400" dirty="0"/>
              <a:t>knowledge of ethics and compliance processes and systems. Years of </a:t>
            </a:r>
            <a:r>
              <a:rPr lang="en-US" sz="2400" dirty="0" smtClean="0"/>
              <a:t>experience in </a:t>
            </a:r>
            <a:r>
              <a:rPr lang="en-US" sz="2400" dirty="0"/>
              <a:t>a particular industry may be required to know what is acceptable.</a:t>
            </a:r>
          </a:p>
        </p:txBody>
      </p:sp>
    </p:spTree>
    <p:extLst>
      <p:ext uri="{BB962C8B-B14F-4D97-AF65-F5344CB8AC3E}">
        <p14:creationId xmlns:p14="http://schemas.microsoft.com/office/powerpoint/2010/main" val="295503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20999"/>
            <a:ext cx="7729728" cy="1188720"/>
          </a:xfrm>
        </p:spPr>
        <p:txBody>
          <a:bodyPr>
            <a:normAutofit/>
          </a:bodyPr>
          <a:lstStyle/>
          <a:p>
            <a:r>
              <a:rPr lang="en-US" sz="2000" b="1" dirty="0"/>
              <a:t>DEVELOPING AN ORGANIZATIONAL AND</a:t>
            </a:r>
            <a:br>
              <a:rPr lang="en-US" sz="2000" b="1" dirty="0"/>
            </a:br>
            <a:r>
              <a:rPr lang="en-US" sz="2000" b="1" dirty="0"/>
              <a:t>GLOBAL ETHICAL CULTURE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2153412"/>
            <a:ext cx="11142617" cy="4247388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</a:t>
            </a:r>
            <a:r>
              <a:rPr lang="en-US" sz="2400" dirty="0"/>
              <a:t>develop </a:t>
            </a:r>
            <a:r>
              <a:rPr lang="en-US" sz="2400" dirty="0" smtClean="0"/>
              <a:t>more ethical </a:t>
            </a:r>
            <a:r>
              <a:rPr lang="en-US" sz="2400" dirty="0"/>
              <a:t>corporate cultures, many businesses are communicating core values to their </a:t>
            </a:r>
            <a:r>
              <a:rPr lang="en-US" sz="2400" dirty="0" smtClean="0"/>
              <a:t>employees by </a:t>
            </a:r>
            <a:r>
              <a:rPr lang="en-US" sz="2400" dirty="0"/>
              <a:t>creating ethics programs and appointing ethics officers to oversee them. </a:t>
            </a:r>
            <a:endParaRPr lang="en-US" sz="2400" dirty="0" smtClean="0"/>
          </a:p>
          <a:p>
            <a:r>
              <a:rPr lang="en-US" sz="2400" dirty="0" smtClean="0"/>
              <a:t>The ethical component </a:t>
            </a:r>
            <a:r>
              <a:rPr lang="en-US" sz="2400" dirty="0"/>
              <a:t>of a corporate culture relates to the values, beliefs, and established and </a:t>
            </a:r>
            <a:r>
              <a:rPr lang="en-US" sz="2400" dirty="0" smtClean="0"/>
              <a:t>enforced patterns </a:t>
            </a:r>
            <a:r>
              <a:rPr lang="en-US" sz="2400" dirty="0"/>
              <a:t>of conduct that employees use to identify and respond to ethical issues. </a:t>
            </a:r>
            <a:endParaRPr lang="en-US" sz="2400" dirty="0" smtClean="0"/>
          </a:p>
          <a:p>
            <a:r>
              <a:rPr lang="en-US" sz="2400" dirty="0" smtClean="0"/>
              <a:t>The term </a:t>
            </a:r>
            <a:r>
              <a:rPr lang="en-US" sz="2400" b="1" dirty="0" smtClean="0"/>
              <a:t>ethical </a:t>
            </a:r>
            <a:r>
              <a:rPr lang="en-US" sz="2400" b="1" dirty="0"/>
              <a:t>culture </a:t>
            </a:r>
            <a:r>
              <a:rPr lang="en-US" sz="2400" dirty="0"/>
              <a:t>can be viewed as the character </a:t>
            </a:r>
            <a:r>
              <a:rPr lang="en-US" sz="2400" dirty="0"/>
              <a:t>or decision making process that </a:t>
            </a:r>
            <a:r>
              <a:rPr lang="en-US" sz="2400" dirty="0"/>
              <a:t>employees </a:t>
            </a:r>
            <a:r>
              <a:rPr lang="en-US" sz="2400" dirty="0"/>
              <a:t>use to determine whether their responses to ethical issues are right or wrong.</a:t>
            </a:r>
          </a:p>
        </p:txBody>
      </p:sp>
    </p:spTree>
    <p:extLst>
      <p:ext uri="{BB962C8B-B14F-4D97-AF65-F5344CB8AC3E}">
        <p14:creationId xmlns:p14="http://schemas.microsoft.com/office/powerpoint/2010/main" val="349716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901337"/>
            <a:ext cx="11612880" cy="5590903"/>
          </a:xfrm>
        </p:spPr>
        <p:txBody>
          <a:bodyPr>
            <a:normAutofit/>
          </a:bodyPr>
          <a:lstStyle/>
          <a:p>
            <a:r>
              <a:rPr lang="en-US" sz="3200" b="1" dirty="0"/>
              <a:t>Ethical </a:t>
            </a:r>
            <a:r>
              <a:rPr lang="en-US" sz="3200" b="1" dirty="0" smtClean="0"/>
              <a:t>culture </a:t>
            </a:r>
            <a:r>
              <a:rPr lang="en-US" sz="3200" dirty="0" smtClean="0"/>
              <a:t>is </a:t>
            </a:r>
            <a:r>
              <a:rPr lang="en-US" sz="3200" dirty="0"/>
              <a:t>used to describe the component of corporate culture that captures the values and </a:t>
            </a:r>
            <a:r>
              <a:rPr lang="en-US" sz="3200" dirty="0" smtClean="0"/>
              <a:t>norms that </a:t>
            </a:r>
            <a:r>
              <a:rPr lang="en-US" sz="3200" dirty="0"/>
              <a:t>an organization defines as appropriate conduct.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goal of an ethical culture is </a:t>
            </a:r>
            <a:r>
              <a:rPr lang="en-US" sz="3200" dirty="0" smtClean="0"/>
              <a:t>to minimize </a:t>
            </a:r>
            <a:r>
              <a:rPr lang="en-US" sz="3200" dirty="0"/>
              <a:t>the need for enforced compliance of rules and maximize the use of </a:t>
            </a:r>
            <a:r>
              <a:rPr lang="en-US" sz="3200" dirty="0" smtClean="0"/>
              <a:t>principles that </a:t>
            </a:r>
            <a:r>
              <a:rPr lang="en-US" sz="3200" dirty="0"/>
              <a:t>contribute to ethical reasoning in difficult or new situations. </a:t>
            </a:r>
            <a:endParaRPr lang="en-US" sz="3200" dirty="0" smtClean="0"/>
          </a:p>
          <a:p>
            <a:r>
              <a:rPr lang="en-US" sz="3200" dirty="0" smtClean="0"/>
              <a:t>An </a:t>
            </a:r>
            <a:r>
              <a:rPr lang="en-US" sz="3200" dirty="0"/>
              <a:t>ethical culture </a:t>
            </a:r>
            <a:r>
              <a:rPr lang="en-US" sz="3200" dirty="0" smtClean="0"/>
              <a:t>creates shared </a:t>
            </a:r>
            <a:r>
              <a:rPr lang="en-US" sz="3200" dirty="0"/>
              <a:t>values and support for ethical decisions and is driven by top management.</a:t>
            </a:r>
          </a:p>
        </p:txBody>
      </p:sp>
    </p:spTree>
    <p:extLst>
      <p:ext uri="{BB962C8B-B14F-4D97-AF65-F5344CB8AC3E}">
        <p14:creationId xmlns:p14="http://schemas.microsoft.com/office/powerpoint/2010/main" val="25766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85731"/>
          </a:xfrm>
        </p:spPr>
        <p:txBody>
          <a:bodyPr/>
          <a:lstStyle/>
          <a:p>
            <a:r>
              <a:rPr lang="en-US" dirty="0" smtClean="0"/>
              <a:t>Global Ethical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2638044"/>
            <a:ext cx="10332719" cy="3101983"/>
          </a:xfrm>
        </p:spPr>
        <p:txBody>
          <a:bodyPr>
            <a:normAutofit/>
          </a:bodyPr>
          <a:lstStyle/>
          <a:p>
            <a:r>
              <a:rPr lang="en-US" sz="2400" dirty="0"/>
              <a:t>Globally, businesses </a:t>
            </a:r>
            <a:r>
              <a:rPr lang="en-US" sz="2400" dirty="0" smtClean="0"/>
              <a:t>have started  </a:t>
            </a:r>
            <a:r>
              <a:rPr lang="en-US" sz="2400" dirty="0"/>
              <a:t>working more closely together to establish standards of </a:t>
            </a:r>
            <a:r>
              <a:rPr lang="en-US" sz="2400" dirty="0" smtClean="0"/>
              <a:t>acceptable behavior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346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59742"/>
            <a:ext cx="7729728" cy="1188720"/>
          </a:xfrm>
        </p:spPr>
        <p:txBody>
          <a:bodyPr>
            <a:normAutofit/>
          </a:bodyPr>
          <a:lstStyle/>
          <a:p>
            <a:r>
              <a:rPr lang="en-US" sz="2400" b="1" dirty="0"/>
              <a:t>THE BENEFITS OF BUSINESS ETHICS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2390504"/>
            <a:ext cx="10946674" cy="334952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field of business ethics continues to change rapidly as more firms recognize </a:t>
            </a:r>
            <a:r>
              <a:rPr lang="en-US" sz="2400" dirty="0" smtClean="0"/>
              <a:t>the benefits </a:t>
            </a:r>
            <a:r>
              <a:rPr lang="en-US" sz="2400" dirty="0"/>
              <a:t>of improving ethical conduct and the link between business ethics and </a:t>
            </a:r>
            <a:r>
              <a:rPr lang="en-US" sz="2400" dirty="0" smtClean="0"/>
              <a:t>financial performance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Both research and examples from the business world demonstrate </a:t>
            </a:r>
            <a:r>
              <a:rPr lang="en-US" sz="2400" dirty="0" smtClean="0"/>
              <a:t>that building </a:t>
            </a:r>
            <a:r>
              <a:rPr lang="en-US" sz="2400" dirty="0"/>
              <a:t>an ethical reputation among employees, customers, and the general </a:t>
            </a:r>
            <a:r>
              <a:rPr lang="en-US" sz="2400" dirty="0" smtClean="0"/>
              <a:t>public pays </a:t>
            </a:r>
            <a:r>
              <a:rPr lang="en-US" sz="2400" dirty="0"/>
              <a:t>off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Among the </a:t>
            </a:r>
            <a:r>
              <a:rPr lang="en-US" sz="2400" dirty="0" smtClean="0"/>
              <a:t>rewards for </a:t>
            </a:r>
            <a:r>
              <a:rPr lang="en-US" sz="2400" dirty="0"/>
              <a:t>being more ethical and socially responsible in business are increased efficiency </a:t>
            </a:r>
            <a:r>
              <a:rPr lang="en-US" sz="2400" dirty="0" smtClean="0"/>
              <a:t>in daily </a:t>
            </a:r>
            <a:r>
              <a:rPr lang="en-US" sz="2400" dirty="0"/>
              <a:t>operations, greater employee commitment, increased investor willingness to </a:t>
            </a:r>
            <a:r>
              <a:rPr lang="en-US" sz="2400" dirty="0" smtClean="0"/>
              <a:t>entrust funds</a:t>
            </a:r>
            <a:r>
              <a:rPr lang="en-US" sz="2400" dirty="0"/>
              <a:t>, improved customer trust and satisfaction, and better financial </a:t>
            </a:r>
            <a:r>
              <a:rPr lang="en-US" sz="2400" dirty="0" smtClean="0"/>
              <a:t>performance.</a:t>
            </a:r>
          </a:p>
          <a:p>
            <a:r>
              <a:rPr lang="en-US" sz="2400" dirty="0" smtClean="0"/>
              <a:t>The reputation </a:t>
            </a:r>
            <a:r>
              <a:rPr lang="en-US" sz="2400" dirty="0"/>
              <a:t>of a company has a major effect on its relationships with employees, </a:t>
            </a:r>
            <a:r>
              <a:rPr lang="en-US" sz="2400" dirty="0" smtClean="0"/>
              <a:t>investors, customers</a:t>
            </a:r>
            <a:r>
              <a:rPr lang="en-US" sz="2400" dirty="0"/>
              <a:t>, and many other parties.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97095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92</TotalTime>
  <Words>1018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WHY STUDY BUSINESS ETHICS?</vt:lpstr>
      <vt:lpstr>WHY STUDY BUSINESS ETHICS?</vt:lpstr>
      <vt:lpstr>PowerPoint Presentation</vt:lpstr>
      <vt:lpstr>PowerPoint Presentation</vt:lpstr>
      <vt:lpstr>PowerPoint Presentation</vt:lpstr>
      <vt:lpstr>DEVELOPING AN ORGANIZATIONAL AND GLOBAL ETHICAL CULTURE</vt:lpstr>
      <vt:lpstr>PowerPoint Presentation</vt:lpstr>
      <vt:lpstr>Global Ethical Culture </vt:lpstr>
      <vt:lpstr>THE BENEFITS OF BUSINESS ETHICS</vt:lpstr>
      <vt:lpstr>PowerPoint Presentation</vt:lpstr>
      <vt:lpstr>Ethics Contribute to Investor Loyalty</vt:lpstr>
      <vt:lpstr>Ethics Contribute to Customer Satisfaction</vt:lpstr>
      <vt:lpstr>Ethics Contribute to Profits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BUSINESS ETHICS?</dc:title>
  <dc:creator>Windows User</dc:creator>
  <cp:lastModifiedBy>Windows User</cp:lastModifiedBy>
  <cp:revision>12</cp:revision>
  <dcterms:created xsi:type="dcterms:W3CDTF">2020-10-19T08:13:34Z</dcterms:created>
  <dcterms:modified xsi:type="dcterms:W3CDTF">2020-10-26T08:24:38Z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