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1" r:id="rId1"/>
  </p:sldMasterIdLst>
  <p:notesMasterIdLst>
    <p:notesMasterId r:id="rId55"/>
  </p:notesMasterIdLst>
  <p:handoutMasterIdLst>
    <p:handoutMasterId r:id="rId56"/>
  </p:handoutMasterIdLst>
  <p:sldIdLst>
    <p:sldId id="448" r:id="rId2"/>
    <p:sldId id="418" r:id="rId3"/>
    <p:sldId id="309" r:id="rId4"/>
    <p:sldId id="311" r:id="rId5"/>
    <p:sldId id="310" r:id="rId6"/>
    <p:sldId id="312" r:id="rId7"/>
    <p:sldId id="314" r:id="rId8"/>
    <p:sldId id="315" r:id="rId9"/>
    <p:sldId id="324" r:id="rId10"/>
    <p:sldId id="323" r:id="rId11"/>
    <p:sldId id="325" r:id="rId12"/>
    <p:sldId id="326" r:id="rId13"/>
    <p:sldId id="354" r:id="rId14"/>
    <p:sldId id="330" r:id="rId15"/>
    <p:sldId id="331" r:id="rId16"/>
    <p:sldId id="332" r:id="rId17"/>
    <p:sldId id="503" r:id="rId18"/>
    <p:sldId id="334" r:id="rId19"/>
    <p:sldId id="333" r:id="rId20"/>
    <p:sldId id="335" r:id="rId21"/>
    <p:sldId id="422" r:id="rId22"/>
    <p:sldId id="425" r:id="rId23"/>
    <p:sldId id="426" r:id="rId24"/>
    <p:sldId id="428" r:id="rId25"/>
    <p:sldId id="431" r:id="rId26"/>
    <p:sldId id="355" r:id="rId27"/>
    <p:sldId id="336" r:id="rId28"/>
    <p:sldId id="466" r:id="rId29"/>
    <p:sldId id="468" r:id="rId30"/>
    <p:sldId id="469" r:id="rId31"/>
    <p:sldId id="471" r:id="rId32"/>
    <p:sldId id="472" r:id="rId33"/>
    <p:sldId id="473" r:id="rId34"/>
    <p:sldId id="474" r:id="rId35"/>
    <p:sldId id="479" r:id="rId36"/>
    <p:sldId id="480" r:id="rId37"/>
    <p:sldId id="482" r:id="rId38"/>
    <p:sldId id="483" r:id="rId39"/>
    <p:sldId id="485" r:id="rId40"/>
    <p:sldId id="486" r:id="rId41"/>
    <p:sldId id="489" r:id="rId42"/>
    <p:sldId id="490" r:id="rId43"/>
    <p:sldId id="491" r:id="rId44"/>
    <p:sldId id="492" r:id="rId45"/>
    <p:sldId id="494" r:id="rId46"/>
    <p:sldId id="495" r:id="rId47"/>
    <p:sldId id="496" r:id="rId48"/>
    <p:sldId id="497" r:id="rId49"/>
    <p:sldId id="498" r:id="rId50"/>
    <p:sldId id="499" r:id="rId51"/>
    <p:sldId id="500" r:id="rId52"/>
    <p:sldId id="501" r:id="rId53"/>
    <p:sldId id="502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66FF99"/>
    <a:srgbClr val="00FFFF"/>
    <a:srgbClr val="FF99FF"/>
    <a:srgbClr val="FF9966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9" autoAdjust="0"/>
    <p:restoredTop sz="90929"/>
  </p:normalViewPr>
  <p:slideViewPr>
    <p:cSldViewPr snapToGrid="0">
      <p:cViewPr varScale="1">
        <p:scale>
          <a:sx n="67" d="100"/>
          <a:sy n="67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8"/>
    </p:cViewPr>
  </p:sorterViewPr>
  <p:notesViewPr>
    <p:cSldViewPr snapToGrid="0">
      <p:cViewPr varScale="1">
        <p:scale>
          <a:sx n="39" d="100"/>
          <a:sy n="39" d="100"/>
        </p:scale>
        <p:origin x="-1570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E5E1C1-551F-46BF-BF0D-C0478DDED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39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343400"/>
            <a:ext cx="50260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142BAD-34BB-463F-966E-230A6036E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5CFFF-D4F4-489A-B3D2-D750B1C3D6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DBBE8-3FFC-4194-9ECB-290EA8E14D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AFFE0-F51C-42B9-B2B9-CDB42C4F9F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9BDE5-CA6E-4839-9213-E6086C94D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9C1A2-7D1F-49F3-81B8-BE1BDD1D36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ED55F-F63F-409A-B6D3-867DE176D8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3B686-AC12-4C45-95EB-0AEB5663BB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A0B18-73F0-43E3-8BF2-308D70C11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420743-D8D1-4DD4-A105-FEC3CD79D1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48F89-943F-475D-A7C7-1878FA9EC4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86443-0E09-4A9E-BAD4-170E89F1BD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885D5-97FC-438C-8865-8B25D6ADD0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D7E8DC-7875-412F-8ABB-181E726349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Advance </a:t>
            </a:r>
            <a:r>
              <a:rPr lang="en-US" sz="2800" b="1" dirty="0" smtClean="0"/>
              <a:t>Networking and Management</a:t>
            </a:r>
            <a:br>
              <a:rPr lang="en-US" sz="2800" b="1" dirty="0" smtClean="0"/>
            </a:br>
            <a:r>
              <a:rPr lang="en-US" sz="2800" b="1" dirty="0" smtClean="0"/>
              <a:t>by</a:t>
            </a:r>
            <a:br>
              <a:rPr lang="en-US" sz="2800" b="1" dirty="0" smtClean="0"/>
            </a:br>
            <a:r>
              <a:rPr lang="en-US" sz="2800" b="1" dirty="0" smtClean="0"/>
              <a:t>Prof. Dr. </a:t>
            </a:r>
            <a:r>
              <a:rPr lang="en-US" sz="2800" b="1" dirty="0" err="1" smtClean="0"/>
              <a:t>Sheeraz</a:t>
            </a:r>
            <a:r>
              <a:rPr lang="en-US" sz="2800" b="1" dirty="0" smtClean="0"/>
              <a:t> Ahmed</a:t>
            </a:r>
            <a:endParaRPr lang="en-US" sz="2800" b="1" dirty="0" smtClean="0"/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D139EF-97A2-4F65-B6F9-99DF4AD22D81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38" y="4814887"/>
            <a:ext cx="2300286" cy="1533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2127250"/>
          </a:xfrm>
        </p:spPr>
        <p:txBody>
          <a:bodyPr>
            <a:normAutofit/>
          </a:bodyPr>
          <a:lstStyle/>
          <a:p>
            <a:r>
              <a:rPr lang="en-US" smtClean="0"/>
              <a:t>Signals propagate over a physical medium</a:t>
            </a:r>
          </a:p>
          <a:p>
            <a:pPr lvl="1"/>
            <a:r>
              <a:rPr lang="en-US" smtClean="0"/>
              <a:t>modulate electromagnetic waves</a:t>
            </a:r>
          </a:p>
          <a:p>
            <a:pPr lvl="1"/>
            <a:r>
              <a:rPr lang="en-US" smtClean="0"/>
              <a:t>e.g., vary voltage</a:t>
            </a:r>
          </a:p>
          <a:p>
            <a:r>
              <a:rPr lang="en-US" smtClean="0"/>
              <a:t>Encode </a:t>
            </a:r>
            <a:r>
              <a:rPr lang="en-US" b="1" smtClean="0">
                <a:solidFill>
                  <a:srgbClr val="CC0000"/>
                </a:solidFill>
              </a:rPr>
              <a:t>binary data onto signals</a:t>
            </a:r>
            <a:r>
              <a:rPr lang="en-US" smtClean="0"/>
              <a:t> that propagate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77EEA-8946-4002-AAC4-7A4FBF44CD5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Freeform 4"/>
          <p:cNvSpPr>
            <a:spLocks/>
          </p:cNvSpPr>
          <p:nvPr/>
        </p:nvSpPr>
        <p:spPr bwMode="auto">
          <a:xfrm>
            <a:off x="852488" y="4230688"/>
            <a:ext cx="1911350" cy="1611312"/>
          </a:xfrm>
          <a:custGeom>
            <a:avLst/>
            <a:gdLst>
              <a:gd name="T0" fmla="*/ 0 w 1204"/>
              <a:gd name="T1" fmla="*/ 0 h 1015"/>
              <a:gd name="T2" fmla="*/ 1911350 w 1204"/>
              <a:gd name="T3" fmla="*/ 0 h 1015"/>
              <a:gd name="T4" fmla="*/ 1911350 w 1204"/>
              <a:gd name="T5" fmla="*/ 1611312 h 1015"/>
              <a:gd name="T6" fmla="*/ 0 w 1204"/>
              <a:gd name="T7" fmla="*/ 1611312 h 1015"/>
              <a:gd name="T8" fmla="*/ 0 w 1204"/>
              <a:gd name="T9" fmla="*/ 0 h 1015"/>
              <a:gd name="T10" fmla="*/ 0 w 1204"/>
              <a:gd name="T11" fmla="*/ 0 h 10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4"/>
              <a:gd name="T19" fmla="*/ 0 h 1015"/>
              <a:gd name="T20" fmla="*/ 1204 w 1204"/>
              <a:gd name="T21" fmla="*/ 1015 h 10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4" h="1015">
                <a:moveTo>
                  <a:pt x="0" y="0"/>
                </a:moveTo>
                <a:lnTo>
                  <a:pt x="1204" y="0"/>
                </a:lnTo>
                <a:lnTo>
                  <a:pt x="1204" y="1015"/>
                </a:lnTo>
                <a:lnTo>
                  <a:pt x="0" y="1015"/>
                </a:lnTo>
                <a:lnTo>
                  <a:pt x="0" y="0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1270" name="Freeform 5"/>
          <p:cNvSpPr>
            <a:spLocks/>
          </p:cNvSpPr>
          <p:nvPr/>
        </p:nvSpPr>
        <p:spPr bwMode="auto">
          <a:xfrm>
            <a:off x="2108200" y="4711700"/>
            <a:ext cx="1236663" cy="647700"/>
          </a:xfrm>
          <a:custGeom>
            <a:avLst/>
            <a:gdLst>
              <a:gd name="T0" fmla="*/ 0 w 779"/>
              <a:gd name="T1" fmla="*/ 0 h 408"/>
              <a:gd name="T2" fmla="*/ 1236663 w 779"/>
              <a:gd name="T3" fmla="*/ 6350 h 408"/>
              <a:gd name="T4" fmla="*/ 1236663 w 779"/>
              <a:gd name="T5" fmla="*/ 647700 h 408"/>
              <a:gd name="T6" fmla="*/ 0 w 779"/>
              <a:gd name="T7" fmla="*/ 647700 h 408"/>
              <a:gd name="T8" fmla="*/ 0 w 779"/>
              <a:gd name="T9" fmla="*/ 6350 h 408"/>
              <a:gd name="T10" fmla="*/ 0 w 779"/>
              <a:gd name="T11" fmla="*/ 6350 h 408"/>
              <a:gd name="T12" fmla="*/ 0 w 779"/>
              <a:gd name="T13" fmla="*/ 0 h 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9"/>
              <a:gd name="T22" fmla="*/ 0 h 408"/>
              <a:gd name="T23" fmla="*/ 779 w 779"/>
              <a:gd name="T24" fmla="*/ 408 h 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9" h="408">
                <a:moveTo>
                  <a:pt x="0" y="0"/>
                </a:moveTo>
                <a:lnTo>
                  <a:pt x="779" y="4"/>
                </a:lnTo>
                <a:lnTo>
                  <a:pt x="779" y="408"/>
                </a:lnTo>
                <a:lnTo>
                  <a:pt x="0" y="40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Freeform 6"/>
          <p:cNvSpPr>
            <a:spLocks/>
          </p:cNvSpPr>
          <p:nvPr/>
        </p:nvSpPr>
        <p:spPr bwMode="auto">
          <a:xfrm>
            <a:off x="3151188" y="4938713"/>
            <a:ext cx="193675" cy="193675"/>
          </a:xfrm>
          <a:custGeom>
            <a:avLst/>
            <a:gdLst>
              <a:gd name="T0" fmla="*/ 0 w 122"/>
              <a:gd name="T1" fmla="*/ 0 h 122"/>
              <a:gd name="T2" fmla="*/ 193675 w 122"/>
              <a:gd name="T3" fmla="*/ 0 h 122"/>
              <a:gd name="T4" fmla="*/ 193675 w 122"/>
              <a:gd name="T5" fmla="*/ 193675 h 122"/>
              <a:gd name="T6" fmla="*/ 0 w 122"/>
              <a:gd name="T7" fmla="*/ 193675 h 122"/>
              <a:gd name="T8" fmla="*/ 0 w 122"/>
              <a:gd name="T9" fmla="*/ 0 h 122"/>
              <a:gd name="T10" fmla="*/ 0 w 122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22"/>
              <a:gd name="T20" fmla="*/ 122 w 122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22">
                <a:moveTo>
                  <a:pt x="0" y="0"/>
                </a:moveTo>
                <a:lnTo>
                  <a:pt x="122" y="0"/>
                </a:lnTo>
                <a:lnTo>
                  <a:pt x="122" y="122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Freeform 7"/>
          <p:cNvSpPr>
            <a:spLocks/>
          </p:cNvSpPr>
          <p:nvPr/>
        </p:nvSpPr>
        <p:spPr bwMode="auto">
          <a:xfrm>
            <a:off x="6354763" y="4230688"/>
            <a:ext cx="1911350" cy="1611312"/>
          </a:xfrm>
          <a:custGeom>
            <a:avLst/>
            <a:gdLst>
              <a:gd name="T0" fmla="*/ 1911350 w 1204"/>
              <a:gd name="T1" fmla="*/ 0 h 1015"/>
              <a:gd name="T2" fmla="*/ 0 w 1204"/>
              <a:gd name="T3" fmla="*/ 0 h 1015"/>
              <a:gd name="T4" fmla="*/ 0 w 1204"/>
              <a:gd name="T5" fmla="*/ 1611312 h 1015"/>
              <a:gd name="T6" fmla="*/ 1911350 w 1204"/>
              <a:gd name="T7" fmla="*/ 1611312 h 1015"/>
              <a:gd name="T8" fmla="*/ 1911350 w 1204"/>
              <a:gd name="T9" fmla="*/ 0 h 1015"/>
              <a:gd name="T10" fmla="*/ 1911350 w 1204"/>
              <a:gd name="T11" fmla="*/ 0 h 10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4"/>
              <a:gd name="T19" fmla="*/ 0 h 1015"/>
              <a:gd name="T20" fmla="*/ 1204 w 1204"/>
              <a:gd name="T21" fmla="*/ 1015 h 101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4" h="1015">
                <a:moveTo>
                  <a:pt x="1204" y="0"/>
                </a:moveTo>
                <a:lnTo>
                  <a:pt x="0" y="0"/>
                </a:lnTo>
                <a:lnTo>
                  <a:pt x="0" y="1015"/>
                </a:lnTo>
                <a:lnTo>
                  <a:pt x="1204" y="1015"/>
                </a:lnTo>
                <a:lnTo>
                  <a:pt x="1204" y="0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1273" name="Freeform 8"/>
          <p:cNvSpPr>
            <a:spLocks/>
          </p:cNvSpPr>
          <p:nvPr/>
        </p:nvSpPr>
        <p:spPr bwMode="auto">
          <a:xfrm>
            <a:off x="5711825" y="4711700"/>
            <a:ext cx="1230313" cy="647700"/>
          </a:xfrm>
          <a:custGeom>
            <a:avLst/>
            <a:gdLst>
              <a:gd name="T0" fmla="*/ 0 w 775"/>
              <a:gd name="T1" fmla="*/ 0 h 408"/>
              <a:gd name="T2" fmla="*/ 1230313 w 775"/>
              <a:gd name="T3" fmla="*/ 6350 h 408"/>
              <a:gd name="T4" fmla="*/ 1230313 w 775"/>
              <a:gd name="T5" fmla="*/ 647700 h 408"/>
              <a:gd name="T6" fmla="*/ 0 w 775"/>
              <a:gd name="T7" fmla="*/ 647700 h 408"/>
              <a:gd name="T8" fmla="*/ 0 w 775"/>
              <a:gd name="T9" fmla="*/ 6350 h 408"/>
              <a:gd name="T10" fmla="*/ 0 w 775"/>
              <a:gd name="T11" fmla="*/ 6350 h 408"/>
              <a:gd name="T12" fmla="*/ 0 w 775"/>
              <a:gd name="T13" fmla="*/ 0 h 4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5"/>
              <a:gd name="T22" fmla="*/ 0 h 408"/>
              <a:gd name="T23" fmla="*/ 775 w 775"/>
              <a:gd name="T24" fmla="*/ 408 h 4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5" h="408">
                <a:moveTo>
                  <a:pt x="0" y="0"/>
                </a:moveTo>
                <a:lnTo>
                  <a:pt x="775" y="4"/>
                </a:lnTo>
                <a:lnTo>
                  <a:pt x="775" y="408"/>
                </a:lnTo>
                <a:lnTo>
                  <a:pt x="0" y="408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Freeform 9"/>
          <p:cNvSpPr>
            <a:spLocks/>
          </p:cNvSpPr>
          <p:nvPr/>
        </p:nvSpPr>
        <p:spPr bwMode="auto">
          <a:xfrm>
            <a:off x="5711825" y="4938713"/>
            <a:ext cx="193675" cy="193675"/>
          </a:xfrm>
          <a:custGeom>
            <a:avLst/>
            <a:gdLst>
              <a:gd name="T0" fmla="*/ 0 w 122"/>
              <a:gd name="T1" fmla="*/ 0 h 122"/>
              <a:gd name="T2" fmla="*/ 193675 w 122"/>
              <a:gd name="T3" fmla="*/ 0 h 122"/>
              <a:gd name="T4" fmla="*/ 193675 w 122"/>
              <a:gd name="T5" fmla="*/ 193675 h 122"/>
              <a:gd name="T6" fmla="*/ 0 w 122"/>
              <a:gd name="T7" fmla="*/ 193675 h 122"/>
              <a:gd name="T8" fmla="*/ 0 w 122"/>
              <a:gd name="T9" fmla="*/ 0 h 122"/>
              <a:gd name="T10" fmla="*/ 0 w 122"/>
              <a:gd name="T11" fmla="*/ 0 h 1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2"/>
              <a:gd name="T19" fmla="*/ 0 h 122"/>
              <a:gd name="T20" fmla="*/ 122 w 122"/>
              <a:gd name="T21" fmla="*/ 122 h 1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2" h="122">
                <a:moveTo>
                  <a:pt x="0" y="0"/>
                </a:moveTo>
                <a:lnTo>
                  <a:pt x="122" y="0"/>
                </a:lnTo>
                <a:lnTo>
                  <a:pt x="122" y="122"/>
                </a:lnTo>
                <a:lnTo>
                  <a:pt x="0" y="122"/>
                </a:lnTo>
                <a:lnTo>
                  <a:pt x="0" y="0"/>
                </a:lnTo>
                <a:close/>
              </a:path>
            </a:pathLst>
          </a:custGeom>
          <a:solidFill>
            <a:srgbClr val="FF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>
            <a:off x="3336925" y="5032375"/>
            <a:ext cx="2435225" cy="6350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>
            <a:off x="3151188" y="5654675"/>
            <a:ext cx="1587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5886450" y="5654675"/>
            <a:ext cx="1588" cy="187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Freeform 13"/>
          <p:cNvSpPr>
            <a:spLocks/>
          </p:cNvSpPr>
          <p:nvPr/>
        </p:nvSpPr>
        <p:spPr bwMode="auto">
          <a:xfrm>
            <a:off x="3151188" y="5707063"/>
            <a:ext cx="153987" cy="87312"/>
          </a:xfrm>
          <a:custGeom>
            <a:avLst/>
            <a:gdLst>
              <a:gd name="T0" fmla="*/ 153987 w 97"/>
              <a:gd name="T1" fmla="*/ 0 h 55"/>
              <a:gd name="T2" fmla="*/ 0 w 97"/>
              <a:gd name="T3" fmla="*/ 47625 h 55"/>
              <a:gd name="T4" fmla="*/ 153987 w 97"/>
              <a:gd name="T5" fmla="*/ 87312 h 55"/>
              <a:gd name="T6" fmla="*/ 153987 w 97"/>
              <a:gd name="T7" fmla="*/ 7937 h 55"/>
              <a:gd name="T8" fmla="*/ 153987 w 97"/>
              <a:gd name="T9" fmla="*/ 7937 h 55"/>
              <a:gd name="T10" fmla="*/ 153987 w 97"/>
              <a:gd name="T11" fmla="*/ 0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"/>
              <a:gd name="T19" fmla="*/ 0 h 55"/>
              <a:gd name="T20" fmla="*/ 97 w 97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" h="55">
                <a:moveTo>
                  <a:pt x="97" y="0"/>
                </a:moveTo>
                <a:lnTo>
                  <a:pt x="0" y="30"/>
                </a:lnTo>
                <a:lnTo>
                  <a:pt x="97" y="55"/>
                </a:lnTo>
                <a:lnTo>
                  <a:pt x="97" y="5"/>
                </a:lnTo>
                <a:lnTo>
                  <a:pt x="9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Freeform 14"/>
          <p:cNvSpPr>
            <a:spLocks/>
          </p:cNvSpPr>
          <p:nvPr/>
        </p:nvSpPr>
        <p:spPr bwMode="auto">
          <a:xfrm>
            <a:off x="5726113" y="5707063"/>
            <a:ext cx="153987" cy="87312"/>
          </a:xfrm>
          <a:custGeom>
            <a:avLst/>
            <a:gdLst>
              <a:gd name="T0" fmla="*/ 0 w 97"/>
              <a:gd name="T1" fmla="*/ 80962 h 55"/>
              <a:gd name="T2" fmla="*/ 153987 w 97"/>
              <a:gd name="T3" fmla="*/ 47625 h 55"/>
              <a:gd name="T4" fmla="*/ 0 w 97"/>
              <a:gd name="T5" fmla="*/ 0 h 55"/>
              <a:gd name="T6" fmla="*/ 0 w 97"/>
              <a:gd name="T7" fmla="*/ 87312 h 55"/>
              <a:gd name="T8" fmla="*/ 0 w 97"/>
              <a:gd name="T9" fmla="*/ 87312 h 55"/>
              <a:gd name="T10" fmla="*/ 0 w 97"/>
              <a:gd name="T11" fmla="*/ 80962 h 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"/>
              <a:gd name="T19" fmla="*/ 0 h 55"/>
              <a:gd name="T20" fmla="*/ 97 w 97"/>
              <a:gd name="T21" fmla="*/ 55 h 5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" h="55">
                <a:moveTo>
                  <a:pt x="0" y="51"/>
                </a:moveTo>
                <a:lnTo>
                  <a:pt x="97" y="30"/>
                </a:lnTo>
                <a:lnTo>
                  <a:pt x="0" y="0"/>
                </a:lnTo>
                <a:lnTo>
                  <a:pt x="0" y="55"/>
                </a:lnTo>
                <a:lnTo>
                  <a:pt x="0" y="5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3251200" y="5748338"/>
            <a:ext cx="2527300" cy="6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Freeform 16"/>
          <p:cNvSpPr>
            <a:spLocks/>
          </p:cNvSpPr>
          <p:nvPr/>
        </p:nvSpPr>
        <p:spPr bwMode="auto">
          <a:xfrm>
            <a:off x="3344863" y="4911725"/>
            <a:ext cx="161925" cy="107950"/>
          </a:xfrm>
          <a:custGeom>
            <a:avLst/>
            <a:gdLst>
              <a:gd name="T0" fmla="*/ 120650 w 102"/>
              <a:gd name="T1" fmla="*/ 0 h 68"/>
              <a:gd name="T2" fmla="*/ 0 w 102"/>
              <a:gd name="T3" fmla="*/ 107950 h 68"/>
              <a:gd name="T4" fmla="*/ 161925 w 102"/>
              <a:gd name="T5" fmla="*/ 74612 h 68"/>
              <a:gd name="T6" fmla="*/ 120650 w 102"/>
              <a:gd name="T7" fmla="*/ 0 h 68"/>
              <a:gd name="T8" fmla="*/ 120650 w 102"/>
              <a:gd name="T9" fmla="*/ 0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8"/>
              <a:gd name="T17" fmla="*/ 102 w 102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8">
                <a:moveTo>
                  <a:pt x="76" y="0"/>
                </a:moveTo>
                <a:lnTo>
                  <a:pt x="0" y="68"/>
                </a:lnTo>
                <a:lnTo>
                  <a:pt x="102" y="47"/>
                </a:lnTo>
                <a:lnTo>
                  <a:pt x="7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Freeform 17"/>
          <p:cNvSpPr>
            <a:spLocks/>
          </p:cNvSpPr>
          <p:nvPr/>
        </p:nvSpPr>
        <p:spPr bwMode="auto">
          <a:xfrm>
            <a:off x="5551488" y="4905375"/>
            <a:ext cx="153987" cy="106363"/>
          </a:xfrm>
          <a:custGeom>
            <a:avLst/>
            <a:gdLst>
              <a:gd name="T0" fmla="*/ 0 w 97"/>
              <a:gd name="T1" fmla="*/ 73025 h 67"/>
              <a:gd name="T2" fmla="*/ 153987 w 97"/>
              <a:gd name="T3" fmla="*/ 106363 h 67"/>
              <a:gd name="T4" fmla="*/ 39687 w 97"/>
              <a:gd name="T5" fmla="*/ 0 h 67"/>
              <a:gd name="T6" fmla="*/ 0 w 97"/>
              <a:gd name="T7" fmla="*/ 73025 h 67"/>
              <a:gd name="T8" fmla="*/ 0 w 97"/>
              <a:gd name="T9" fmla="*/ 73025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67"/>
              <a:gd name="T17" fmla="*/ 97 w 97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67">
                <a:moveTo>
                  <a:pt x="0" y="46"/>
                </a:moveTo>
                <a:lnTo>
                  <a:pt x="97" y="67"/>
                </a:lnTo>
                <a:lnTo>
                  <a:pt x="25" y="0"/>
                </a:lnTo>
                <a:lnTo>
                  <a:pt x="0" y="4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3" name="Freeform 18"/>
          <p:cNvSpPr>
            <a:spLocks/>
          </p:cNvSpPr>
          <p:nvPr/>
        </p:nvSpPr>
        <p:spPr bwMode="auto">
          <a:xfrm>
            <a:off x="3471863" y="4418013"/>
            <a:ext cx="2127250" cy="541337"/>
          </a:xfrm>
          <a:custGeom>
            <a:avLst/>
            <a:gdLst>
              <a:gd name="T0" fmla="*/ 0 w 1340"/>
              <a:gd name="T1" fmla="*/ 534987 h 341"/>
              <a:gd name="T2" fmla="*/ 1084262 w 1340"/>
              <a:gd name="T3" fmla="*/ 0 h 341"/>
              <a:gd name="T4" fmla="*/ 2127250 w 1340"/>
              <a:gd name="T5" fmla="*/ 541337 h 341"/>
              <a:gd name="T6" fmla="*/ 0 60000 65536"/>
              <a:gd name="T7" fmla="*/ 0 60000 65536"/>
              <a:gd name="T8" fmla="*/ 0 60000 65536"/>
              <a:gd name="T9" fmla="*/ 0 w 1340"/>
              <a:gd name="T10" fmla="*/ 0 h 341"/>
              <a:gd name="T11" fmla="*/ 1340 w 1340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0" h="341">
                <a:moveTo>
                  <a:pt x="0" y="337"/>
                </a:moveTo>
                <a:lnTo>
                  <a:pt x="683" y="0"/>
                </a:lnTo>
                <a:lnTo>
                  <a:pt x="1340" y="341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4" name="Rectangle 19"/>
          <p:cNvSpPr>
            <a:spLocks noChangeArrowheads="1"/>
          </p:cNvSpPr>
          <p:nvPr/>
        </p:nvSpPr>
        <p:spPr bwMode="auto">
          <a:xfrm>
            <a:off x="3513138" y="4133850"/>
            <a:ext cx="20701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Signalling component</a:t>
            </a:r>
            <a:endParaRPr lang="en-US"/>
          </a:p>
        </p:txBody>
      </p:sp>
      <p:sp>
        <p:nvSpPr>
          <p:cNvPr id="11285" name="Rectangle 20"/>
          <p:cNvSpPr>
            <a:spLocks noChangeArrowheads="1"/>
          </p:cNvSpPr>
          <p:nvPr/>
        </p:nvSpPr>
        <p:spPr bwMode="auto">
          <a:xfrm>
            <a:off x="4260850" y="4737100"/>
            <a:ext cx="6016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Signal</a:t>
            </a:r>
            <a:endParaRPr lang="en-US"/>
          </a:p>
        </p:txBody>
      </p:sp>
      <p:sp>
        <p:nvSpPr>
          <p:cNvPr id="11286" name="Rectangle 21"/>
          <p:cNvSpPr>
            <a:spLocks noChangeArrowheads="1"/>
          </p:cNvSpPr>
          <p:nvPr/>
        </p:nvSpPr>
        <p:spPr bwMode="auto">
          <a:xfrm>
            <a:off x="4335463" y="5432425"/>
            <a:ext cx="3603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11287" name="Rectangle 22"/>
          <p:cNvSpPr>
            <a:spLocks noChangeArrowheads="1"/>
          </p:cNvSpPr>
          <p:nvPr/>
        </p:nvSpPr>
        <p:spPr bwMode="auto">
          <a:xfrm>
            <a:off x="1101725" y="4884738"/>
            <a:ext cx="5175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</a:t>
            </a:r>
            <a:endParaRPr lang="en-US"/>
          </a:p>
        </p:txBody>
      </p:sp>
      <p:sp>
        <p:nvSpPr>
          <p:cNvPr id="11288" name="Rectangle 23"/>
          <p:cNvSpPr>
            <a:spLocks noChangeArrowheads="1"/>
          </p:cNvSpPr>
          <p:nvPr/>
        </p:nvSpPr>
        <p:spPr bwMode="auto">
          <a:xfrm>
            <a:off x="7488238" y="4884738"/>
            <a:ext cx="5175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</a:t>
            </a:r>
            <a:endParaRPr lang="en-US"/>
          </a:p>
        </p:txBody>
      </p:sp>
      <p:sp>
        <p:nvSpPr>
          <p:cNvPr id="11289" name="Rectangle 24"/>
          <p:cNvSpPr>
            <a:spLocks noChangeArrowheads="1"/>
          </p:cNvSpPr>
          <p:nvPr/>
        </p:nvSpPr>
        <p:spPr bwMode="auto">
          <a:xfrm>
            <a:off x="2222500" y="4884738"/>
            <a:ext cx="758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11290" name="Rectangle 25"/>
          <p:cNvSpPr>
            <a:spLocks noChangeArrowheads="1"/>
          </p:cNvSpPr>
          <p:nvPr/>
        </p:nvSpPr>
        <p:spPr bwMode="auto">
          <a:xfrm>
            <a:off x="6026150" y="4884738"/>
            <a:ext cx="758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3983038"/>
            <a:ext cx="7572375" cy="2112962"/>
          </a:xfrm>
        </p:spPr>
        <p:txBody>
          <a:bodyPr>
            <a:normAutofit/>
          </a:bodyPr>
          <a:lstStyle/>
          <a:p>
            <a:r>
              <a:rPr lang="en-US" smtClean="0"/>
              <a:t>Problems with signal transmission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Attenuation</a:t>
            </a:r>
            <a:r>
              <a:rPr lang="en-US" smtClean="0"/>
              <a:t>: signal power absorbed by medium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Dispersion</a:t>
            </a:r>
            <a:r>
              <a:rPr lang="en-US" smtClean="0"/>
              <a:t>: a discrete signal spreads in space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Noise</a:t>
            </a:r>
            <a:r>
              <a:rPr lang="en-US" smtClean="0"/>
              <a:t>: random background “signals”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3DC6C-803C-4CEC-9286-91E38EDA17C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108200" y="2543175"/>
            <a:ext cx="1782763" cy="4667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/>
              <a:t>modulator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5187950" y="2562225"/>
            <a:ext cx="1782763" cy="4667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/>
              <a:t>demodulator</a:t>
            </a:r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3889375" y="2763838"/>
            <a:ext cx="1292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3857625" y="2820988"/>
            <a:ext cx="1368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string of signals</a:t>
            </a:r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V="1">
            <a:off x="7096125" y="1666875"/>
            <a:ext cx="730250" cy="804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7077075" y="3022600"/>
            <a:ext cx="749300" cy="804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H="1" flipV="1">
            <a:off x="1312863" y="1631950"/>
            <a:ext cx="733425" cy="912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H="1">
            <a:off x="1292225" y="3001963"/>
            <a:ext cx="754063" cy="866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12"/>
          <p:cNvSpPr txBox="1">
            <a:spLocks noChangeArrowheads="1"/>
          </p:cNvSpPr>
          <p:nvPr/>
        </p:nvSpPr>
        <p:spPr bwMode="auto">
          <a:xfrm>
            <a:off x="7119938" y="2262188"/>
            <a:ext cx="1711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Digital data (a string of symbols)</a:t>
            </a:r>
          </a:p>
        </p:txBody>
      </p:sp>
      <p:sp>
        <p:nvSpPr>
          <p:cNvPr id="12302" name="Text Box 13"/>
          <p:cNvSpPr txBox="1">
            <a:spLocks noChangeArrowheads="1"/>
          </p:cNvSpPr>
          <p:nvPr/>
        </p:nvSpPr>
        <p:spPr bwMode="auto">
          <a:xfrm>
            <a:off x="290513" y="2184400"/>
            <a:ext cx="1711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Digital data (a string of symbols)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Advantages of Digital Transmission over Analog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981200"/>
            <a:ext cx="8408988" cy="4114800"/>
          </a:xfrm>
        </p:spPr>
        <p:txBody>
          <a:bodyPr>
            <a:normAutofit/>
          </a:bodyPr>
          <a:lstStyle/>
          <a:p>
            <a:r>
              <a:rPr lang="en-US" smtClean="0"/>
              <a:t>Reasonably </a:t>
            </a:r>
            <a:r>
              <a:rPr lang="en-US" b="1" smtClean="0">
                <a:solidFill>
                  <a:srgbClr val="CC0000"/>
                </a:solidFill>
              </a:rPr>
              <a:t>low-error rates</a:t>
            </a:r>
            <a:r>
              <a:rPr lang="en-US" smtClean="0"/>
              <a:t> over arbitrary distances</a:t>
            </a:r>
          </a:p>
          <a:p>
            <a:pPr lvl="1"/>
            <a:r>
              <a:rPr lang="en-US" smtClean="0"/>
              <a:t>Calculate/measure effects of transmission problems</a:t>
            </a:r>
          </a:p>
          <a:p>
            <a:pPr lvl="1"/>
            <a:r>
              <a:rPr lang="en-US" smtClean="0"/>
              <a:t>Periodically interpret and regenerate signal</a:t>
            </a:r>
          </a:p>
          <a:p>
            <a:r>
              <a:rPr lang="en-US" smtClean="0"/>
              <a:t>Simpler for </a:t>
            </a:r>
            <a:r>
              <a:rPr lang="en-US" b="1" smtClean="0">
                <a:solidFill>
                  <a:srgbClr val="CC0000"/>
                </a:solidFill>
              </a:rPr>
              <a:t>multiplexing</a:t>
            </a:r>
            <a:r>
              <a:rPr lang="en-US" smtClean="0"/>
              <a:t> distinct data types (audio, video, e-mail, etc.)</a:t>
            </a:r>
          </a:p>
          <a:p>
            <a:r>
              <a:rPr lang="en-US" smtClean="0"/>
              <a:t>Examples of modulators-demodulators (modems)</a:t>
            </a:r>
          </a:p>
          <a:p>
            <a:pPr lvl="1"/>
            <a:r>
              <a:rPr lang="en-US" smtClean="0"/>
              <a:t>Electronic Industries Association (EIA) standard RS-232(-C)</a:t>
            </a:r>
          </a:p>
          <a:p>
            <a:pPr lvl="1"/>
            <a:r>
              <a:rPr lang="en-US" smtClean="0"/>
              <a:t>International Telecommunications Union (ITU) standard V.32 96 kbps modem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97EE3-C71B-4C46-B9AA-4E061B0F42B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Voltage Encoding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1906588" y="2195513"/>
            <a:ext cx="5710237" cy="3900487"/>
          </a:xfrm>
        </p:spPr>
        <p:txBody>
          <a:bodyPr/>
          <a:lstStyle/>
          <a:p>
            <a:r>
              <a:rPr lang="en-US" smtClean="0"/>
              <a:t>NRZ (non-return to zero)</a:t>
            </a:r>
          </a:p>
          <a:p>
            <a:r>
              <a:rPr lang="en-US" smtClean="0"/>
              <a:t>NRZI (NRZ inverted)</a:t>
            </a:r>
          </a:p>
          <a:p>
            <a:r>
              <a:rPr lang="en-US" smtClean="0"/>
              <a:t>Manchester (used by IEEE 802.3, 10 Mbps Ethernet)</a:t>
            </a:r>
          </a:p>
          <a:p>
            <a:r>
              <a:rPr lang="en-US" smtClean="0"/>
              <a:t>4B/5B (8B/10B) in Fast Ethernet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ECFD86-12B6-4F67-8B27-FD0FDF044C0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Non-Return to Zero (NRZ)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044575" y="1900238"/>
            <a:ext cx="7413625" cy="2247900"/>
          </a:xfrm>
        </p:spPr>
        <p:txBody>
          <a:bodyPr/>
          <a:lstStyle/>
          <a:p>
            <a:r>
              <a:rPr lang="en-US" smtClean="0"/>
              <a:t>Encode binary data onto signals</a:t>
            </a:r>
          </a:p>
          <a:p>
            <a:pPr lvl="1"/>
            <a:r>
              <a:rPr lang="en-US" smtClean="0"/>
              <a:t>e.g., </a:t>
            </a:r>
            <a:r>
              <a:rPr lang="en-US" b="1" smtClean="0">
                <a:solidFill>
                  <a:srgbClr val="CC0000"/>
                </a:solidFill>
              </a:rPr>
              <a:t>0 as low</a:t>
            </a:r>
            <a:r>
              <a:rPr lang="en-US" smtClean="0"/>
              <a:t> signal and </a:t>
            </a:r>
            <a:r>
              <a:rPr lang="en-US" b="1" smtClean="0">
                <a:solidFill>
                  <a:srgbClr val="CC0000"/>
                </a:solidFill>
              </a:rPr>
              <a:t>1 as high</a:t>
            </a:r>
            <a:r>
              <a:rPr lang="en-US" smtClean="0"/>
              <a:t> signal</a:t>
            </a:r>
          </a:p>
          <a:p>
            <a:pPr lvl="1"/>
            <a:r>
              <a:rPr lang="en-US" smtClean="0"/>
              <a:t>voltage does not return to zero between bits</a:t>
            </a:r>
          </a:p>
          <a:p>
            <a:pPr lvl="2"/>
            <a:r>
              <a:rPr lang="en-US" smtClean="0"/>
              <a:t>known as Non-Return to Zero (NRZ)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D8AAFB-E72C-40C2-964A-D578FBB9C392}" type="slidenum">
              <a:rPr lang="en-US" smtClean="0"/>
              <a:pPr/>
              <a:t>14</a:t>
            </a:fld>
            <a:endParaRPr lang="en-US" smtClean="0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447800" y="4337050"/>
            <a:ext cx="6362700" cy="1120775"/>
            <a:chOff x="912" y="3024"/>
            <a:chExt cx="4008" cy="706"/>
          </a:xfrm>
        </p:grpSpPr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1009" y="3024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Bits</a:t>
              </a:r>
              <a:endParaRPr lang="en-US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912" y="3557"/>
              <a:ext cx="2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NRZ</a:t>
              </a:r>
              <a:endParaRPr lang="en-US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14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69" name="Rectangle 8"/>
            <p:cNvSpPr>
              <a:spLocks noChangeArrowheads="1"/>
            </p:cNvSpPr>
            <p:nvPr/>
          </p:nvSpPr>
          <p:spPr bwMode="auto">
            <a:xfrm>
              <a:off x="164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0" name="Rectangle 9"/>
            <p:cNvSpPr>
              <a:spLocks noChangeArrowheads="1"/>
            </p:cNvSpPr>
            <p:nvPr/>
          </p:nvSpPr>
          <p:spPr bwMode="auto">
            <a:xfrm>
              <a:off x="18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1" name="Rectangle 10"/>
            <p:cNvSpPr>
              <a:spLocks noChangeArrowheads="1"/>
            </p:cNvSpPr>
            <p:nvPr/>
          </p:nvSpPr>
          <p:spPr bwMode="auto">
            <a:xfrm>
              <a:off x="20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23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3" name="Rectangle 12"/>
            <p:cNvSpPr>
              <a:spLocks noChangeArrowheads="1"/>
            </p:cNvSpPr>
            <p:nvPr/>
          </p:nvSpPr>
          <p:spPr bwMode="auto">
            <a:xfrm>
              <a:off x="25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4" name="Rectangle 13"/>
            <p:cNvSpPr>
              <a:spLocks noChangeArrowheads="1"/>
            </p:cNvSpPr>
            <p:nvPr/>
          </p:nvSpPr>
          <p:spPr bwMode="auto">
            <a:xfrm>
              <a:off x="2746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5" name="Rectangle 14"/>
            <p:cNvSpPr>
              <a:spLocks noChangeArrowheads="1"/>
            </p:cNvSpPr>
            <p:nvPr/>
          </p:nvSpPr>
          <p:spPr bwMode="auto">
            <a:xfrm>
              <a:off x="296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3187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7" name="Rectangle 16"/>
            <p:cNvSpPr>
              <a:spLocks noChangeArrowheads="1"/>
            </p:cNvSpPr>
            <p:nvPr/>
          </p:nvSpPr>
          <p:spPr bwMode="auto">
            <a:xfrm>
              <a:off x="340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78" name="Rectangle 17"/>
            <p:cNvSpPr>
              <a:spLocks noChangeArrowheads="1"/>
            </p:cNvSpPr>
            <p:nvPr/>
          </p:nvSpPr>
          <p:spPr bwMode="auto">
            <a:xfrm>
              <a:off x="362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79" name="Rectangle 18"/>
            <p:cNvSpPr>
              <a:spLocks noChangeArrowheads="1"/>
            </p:cNvSpPr>
            <p:nvPr/>
          </p:nvSpPr>
          <p:spPr bwMode="auto">
            <a:xfrm>
              <a:off x="3848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0" name="Rectangle 19"/>
            <p:cNvSpPr>
              <a:spLocks noChangeArrowheads="1"/>
            </p:cNvSpPr>
            <p:nvPr/>
          </p:nvSpPr>
          <p:spPr bwMode="auto">
            <a:xfrm>
              <a:off x="406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1" name="Rectangle 20"/>
            <p:cNvSpPr>
              <a:spLocks noChangeArrowheads="1"/>
            </p:cNvSpPr>
            <p:nvPr/>
          </p:nvSpPr>
          <p:spPr bwMode="auto">
            <a:xfrm>
              <a:off x="4289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2" name="Rectangle 21"/>
            <p:cNvSpPr>
              <a:spLocks noChangeArrowheads="1"/>
            </p:cNvSpPr>
            <p:nvPr/>
          </p:nvSpPr>
          <p:spPr bwMode="auto">
            <a:xfrm>
              <a:off x="451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5383" name="Rectangle 22"/>
            <p:cNvSpPr>
              <a:spLocks noChangeArrowheads="1"/>
            </p:cNvSpPr>
            <p:nvPr/>
          </p:nvSpPr>
          <p:spPr bwMode="auto">
            <a:xfrm>
              <a:off x="4730" y="3024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8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5384" name="Line 23"/>
            <p:cNvSpPr>
              <a:spLocks noChangeShapeType="1"/>
            </p:cNvSpPr>
            <p:nvPr/>
          </p:nvSpPr>
          <p:spPr bwMode="auto">
            <a:xfrm>
              <a:off x="135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4"/>
            <p:cNvSpPr>
              <a:spLocks noChangeShapeType="1"/>
            </p:cNvSpPr>
            <p:nvPr/>
          </p:nvSpPr>
          <p:spPr bwMode="auto">
            <a:xfrm>
              <a:off x="1583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5"/>
            <p:cNvSpPr>
              <a:spLocks noChangeShapeType="1"/>
            </p:cNvSpPr>
            <p:nvPr/>
          </p:nvSpPr>
          <p:spPr bwMode="auto">
            <a:xfrm>
              <a:off x="1803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6"/>
            <p:cNvSpPr>
              <a:spLocks noChangeShapeType="1"/>
            </p:cNvSpPr>
            <p:nvPr/>
          </p:nvSpPr>
          <p:spPr bwMode="auto">
            <a:xfrm>
              <a:off x="2019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7"/>
            <p:cNvSpPr>
              <a:spLocks noChangeShapeType="1"/>
            </p:cNvSpPr>
            <p:nvPr/>
          </p:nvSpPr>
          <p:spPr bwMode="auto">
            <a:xfrm>
              <a:off x="2244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8"/>
            <p:cNvSpPr>
              <a:spLocks noChangeShapeType="1"/>
            </p:cNvSpPr>
            <p:nvPr/>
          </p:nvSpPr>
          <p:spPr bwMode="auto">
            <a:xfrm>
              <a:off x="2460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9"/>
            <p:cNvSpPr>
              <a:spLocks noChangeShapeType="1"/>
            </p:cNvSpPr>
            <p:nvPr/>
          </p:nvSpPr>
          <p:spPr bwMode="auto">
            <a:xfrm>
              <a:off x="2685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0"/>
            <p:cNvSpPr>
              <a:spLocks noChangeShapeType="1"/>
            </p:cNvSpPr>
            <p:nvPr/>
          </p:nvSpPr>
          <p:spPr bwMode="auto">
            <a:xfrm>
              <a:off x="2905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31"/>
            <p:cNvSpPr>
              <a:spLocks noChangeShapeType="1"/>
            </p:cNvSpPr>
            <p:nvPr/>
          </p:nvSpPr>
          <p:spPr bwMode="auto">
            <a:xfrm>
              <a:off x="3121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2"/>
            <p:cNvSpPr>
              <a:spLocks noChangeShapeType="1"/>
            </p:cNvSpPr>
            <p:nvPr/>
          </p:nvSpPr>
          <p:spPr bwMode="auto">
            <a:xfrm>
              <a:off x="334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33"/>
            <p:cNvSpPr>
              <a:spLocks noChangeShapeType="1"/>
            </p:cNvSpPr>
            <p:nvPr/>
          </p:nvSpPr>
          <p:spPr bwMode="auto">
            <a:xfrm>
              <a:off x="3562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4"/>
            <p:cNvSpPr>
              <a:spLocks noChangeShapeType="1"/>
            </p:cNvSpPr>
            <p:nvPr/>
          </p:nvSpPr>
          <p:spPr bwMode="auto">
            <a:xfrm>
              <a:off x="3788" y="3212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5"/>
            <p:cNvSpPr>
              <a:spLocks noChangeShapeType="1"/>
            </p:cNvSpPr>
            <p:nvPr/>
          </p:nvSpPr>
          <p:spPr bwMode="auto">
            <a:xfrm>
              <a:off x="4028" y="3212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6"/>
            <p:cNvSpPr>
              <a:spLocks noChangeShapeType="1"/>
            </p:cNvSpPr>
            <p:nvPr/>
          </p:nvSpPr>
          <p:spPr bwMode="auto">
            <a:xfrm>
              <a:off x="4223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7"/>
            <p:cNvSpPr>
              <a:spLocks noChangeShapeType="1"/>
            </p:cNvSpPr>
            <p:nvPr/>
          </p:nvSpPr>
          <p:spPr bwMode="auto">
            <a:xfrm>
              <a:off x="4448" y="3214"/>
              <a:ext cx="1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8"/>
            <p:cNvSpPr>
              <a:spLocks noChangeShapeType="1"/>
            </p:cNvSpPr>
            <p:nvPr/>
          </p:nvSpPr>
          <p:spPr bwMode="auto">
            <a:xfrm>
              <a:off x="4664" y="3214"/>
              <a:ext cx="4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9"/>
            <p:cNvSpPr>
              <a:spLocks noChangeShapeType="1"/>
            </p:cNvSpPr>
            <p:nvPr/>
          </p:nvSpPr>
          <p:spPr bwMode="auto">
            <a:xfrm>
              <a:off x="4880" y="3214"/>
              <a:ext cx="5" cy="44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1322" y="3438"/>
              <a:ext cx="3598" cy="221"/>
            </a:xfrm>
            <a:custGeom>
              <a:avLst/>
              <a:gdLst>
                <a:gd name="T0" fmla="*/ 3598 w 3598"/>
                <a:gd name="T1" fmla="*/ 221 h 221"/>
                <a:gd name="T2" fmla="*/ 3346 w 3598"/>
                <a:gd name="T3" fmla="*/ 221 h 221"/>
                <a:gd name="T4" fmla="*/ 3346 w 3598"/>
                <a:gd name="T5" fmla="*/ 0 h 221"/>
                <a:gd name="T6" fmla="*/ 3126 w 3598"/>
                <a:gd name="T7" fmla="*/ 0 h 221"/>
                <a:gd name="T8" fmla="*/ 3126 w 3598"/>
                <a:gd name="T9" fmla="*/ 221 h 221"/>
                <a:gd name="T10" fmla="*/ 2240 w 3598"/>
                <a:gd name="T11" fmla="*/ 221 h 221"/>
                <a:gd name="T12" fmla="*/ 2240 w 3598"/>
                <a:gd name="T13" fmla="*/ 221 h 221"/>
                <a:gd name="T14" fmla="*/ 2240 w 3598"/>
                <a:gd name="T15" fmla="*/ 0 h 221"/>
                <a:gd name="T16" fmla="*/ 2020 w 3598"/>
                <a:gd name="T17" fmla="*/ 0 h 221"/>
                <a:gd name="T18" fmla="*/ 2020 w 3598"/>
                <a:gd name="T19" fmla="*/ 221 h 221"/>
                <a:gd name="T20" fmla="*/ 1803 w 3598"/>
                <a:gd name="T21" fmla="*/ 221 h 221"/>
                <a:gd name="T22" fmla="*/ 1803 w 3598"/>
                <a:gd name="T23" fmla="*/ 221 h 221"/>
                <a:gd name="T24" fmla="*/ 1803 w 3598"/>
                <a:gd name="T25" fmla="*/ 0 h 221"/>
                <a:gd name="T26" fmla="*/ 922 w 3598"/>
                <a:gd name="T27" fmla="*/ 0 h 221"/>
                <a:gd name="T28" fmla="*/ 922 w 3598"/>
                <a:gd name="T29" fmla="*/ 221 h 221"/>
                <a:gd name="T30" fmla="*/ 701 w 3598"/>
                <a:gd name="T31" fmla="*/ 221 h 221"/>
                <a:gd name="T32" fmla="*/ 701 w 3598"/>
                <a:gd name="T33" fmla="*/ 221 h 221"/>
                <a:gd name="T34" fmla="*/ 701 w 3598"/>
                <a:gd name="T35" fmla="*/ 0 h 221"/>
                <a:gd name="T36" fmla="*/ 485 w 3598"/>
                <a:gd name="T37" fmla="*/ 0 h 221"/>
                <a:gd name="T38" fmla="*/ 485 w 3598"/>
                <a:gd name="T39" fmla="*/ 221 h 221"/>
                <a:gd name="T40" fmla="*/ 0 w 3598"/>
                <a:gd name="T41" fmla="*/ 221 h 2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598"/>
                <a:gd name="T64" fmla="*/ 0 h 221"/>
                <a:gd name="T65" fmla="*/ 3598 w 3598"/>
                <a:gd name="T66" fmla="*/ 221 h 2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598" h="221">
                  <a:moveTo>
                    <a:pt x="3598" y="221"/>
                  </a:moveTo>
                  <a:lnTo>
                    <a:pt x="3346" y="221"/>
                  </a:lnTo>
                  <a:lnTo>
                    <a:pt x="3346" y="0"/>
                  </a:lnTo>
                  <a:lnTo>
                    <a:pt x="3126" y="0"/>
                  </a:lnTo>
                  <a:lnTo>
                    <a:pt x="3126" y="221"/>
                  </a:lnTo>
                  <a:lnTo>
                    <a:pt x="2240" y="221"/>
                  </a:lnTo>
                  <a:lnTo>
                    <a:pt x="2240" y="0"/>
                  </a:lnTo>
                  <a:lnTo>
                    <a:pt x="2020" y="0"/>
                  </a:lnTo>
                  <a:lnTo>
                    <a:pt x="2020" y="221"/>
                  </a:lnTo>
                  <a:lnTo>
                    <a:pt x="1803" y="221"/>
                  </a:lnTo>
                  <a:lnTo>
                    <a:pt x="1803" y="0"/>
                  </a:lnTo>
                  <a:lnTo>
                    <a:pt x="922" y="0"/>
                  </a:lnTo>
                  <a:lnTo>
                    <a:pt x="922" y="221"/>
                  </a:lnTo>
                  <a:lnTo>
                    <a:pt x="701" y="221"/>
                  </a:lnTo>
                  <a:lnTo>
                    <a:pt x="701" y="0"/>
                  </a:lnTo>
                  <a:lnTo>
                    <a:pt x="485" y="0"/>
                  </a:lnTo>
                  <a:lnTo>
                    <a:pt x="485" y="221"/>
                  </a:lnTo>
                  <a:lnTo>
                    <a:pt x="0" y="22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-314325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Problem: Consecutive 1s or 0s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585788" y="628650"/>
            <a:ext cx="7758113" cy="4733925"/>
          </a:xfrm>
        </p:spPr>
        <p:txBody>
          <a:bodyPr>
            <a:normAutofit/>
          </a:bodyPr>
          <a:lstStyle/>
          <a:p>
            <a:r>
              <a:rPr lang="en-US" dirty="0" smtClean="0"/>
              <a:t>(Continuous)Low signal (0) may be interpreted as </a:t>
            </a:r>
            <a:r>
              <a:rPr lang="en-US" b="1" dirty="0" smtClean="0">
                <a:solidFill>
                  <a:srgbClr val="CC0000"/>
                </a:solidFill>
              </a:rPr>
              <a:t>no signal</a:t>
            </a:r>
          </a:p>
          <a:p>
            <a:r>
              <a:rPr lang="en-US" dirty="0" smtClean="0"/>
              <a:t>(Continuous)High signal (1) leads to </a:t>
            </a:r>
            <a:r>
              <a:rPr lang="en-US" b="1" dirty="0" smtClean="0">
                <a:solidFill>
                  <a:srgbClr val="CC0000"/>
                </a:solidFill>
              </a:rPr>
              <a:t>baseline wander</a:t>
            </a:r>
          </a:p>
          <a:p>
            <a:r>
              <a:rPr lang="en-US" dirty="0" smtClean="0"/>
              <a:t>Unable to </a:t>
            </a:r>
            <a:r>
              <a:rPr lang="en-US" b="1" dirty="0" smtClean="0">
                <a:solidFill>
                  <a:srgbClr val="CC0000"/>
                </a:solidFill>
              </a:rPr>
              <a:t>recover clock</a:t>
            </a:r>
          </a:p>
          <a:p>
            <a:pPr lvl="1"/>
            <a:r>
              <a:rPr lang="en-US" dirty="0" smtClean="0"/>
              <a:t>sender’s and receiver’s clock have to be precisely synchronized</a:t>
            </a:r>
          </a:p>
          <a:p>
            <a:pPr lvl="1"/>
            <a:r>
              <a:rPr lang="en-US" dirty="0" smtClean="0"/>
              <a:t>receiver resynchronizes on each signal transition</a:t>
            </a:r>
          </a:p>
          <a:p>
            <a:pPr lvl="1"/>
            <a:r>
              <a:rPr lang="en-US" dirty="0" smtClean="0">
                <a:solidFill>
                  <a:srgbClr val="CC0000"/>
                </a:solidFill>
              </a:rPr>
              <a:t>clock drift</a:t>
            </a:r>
            <a:r>
              <a:rPr lang="en-US" dirty="0" smtClean="0"/>
              <a:t> in long periods without transition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6D193-3FB3-4A2A-8DDA-1741637C2A01}" type="slidenum">
              <a:rPr lang="en-US" smtClean="0"/>
              <a:pPr/>
              <a:t>15</a:t>
            </a:fld>
            <a:endParaRPr 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46275" y="5324475"/>
            <a:ext cx="4721225" cy="842963"/>
            <a:chOff x="1226" y="3354"/>
            <a:chExt cx="2974" cy="531"/>
          </a:xfrm>
        </p:grpSpPr>
        <p:sp>
          <p:nvSpPr>
            <p:cNvPr id="16390" name="Freeform 4"/>
            <p:cNvSpPr>
              <a:spLocks/>
            </p:cNvSpPr>
            <p:nvPr/>
          </p:nvSpPr>
          <p:spPr bwMode="auto">
            <a:xfrm>
              <a:off x="2229" y="3354"/>
              <a:ext cx="1836" cy="225"/>
            </a:xfrm>
            <a:custGeom>
              <a:avLst/>
              <a:gdLst>
                <a:gd name="T0" fmla="*/ 0 w 1836"/>
                <a:gd name="T1" fmla="*/ 225 h 225"/>
                <a:gd name="T2" fmla="*/ 117 w 1836"/>
                <a:gd name="T3" fmla="*/ 225 h 225"/>
                <a:gd name="T4" fmla="*/ 117 w 1836"/>
                <a:gd name="T5" fmla="*/ 0 h 225"/>
                <a:gd name="T6" fmla="*/ 231 w 1836"/>
                <a:gd name="T7" fmla="*/ 0 h 225"/>
                <a:gd name="T8" fmla="*/ 231 w 1836"/>
                <a:gd name="T9" fmla="*/ 225 h 225"/>
                <a:gd name="T10" fmla="*/ 342 w 1836"/>
                <a:gd name="T11" fmla="*/ 225 h 225"/>
                <a:gd name="T12" fmla="*/ 342 w 1836"/>
                <a:gd name="T13" fmla="*/ 0 h 225"/>
                <a:gd name="T14" fmla="*/ 462 w 1836"/>
                <a:gd name="T15" fmla="*/ 0 h 225"/>
                <a:gd name="T16" fmla="*/ 465 w 1836"/>
                <a:gd name="T17" fmla="*/ 225 h 225"/>
                <a:gd name="T18" fmla="*/ 576 w 1836"/>
                <a:gd name="T19" fmla="*/ 225 h 225"/>
                <a:gd name="T20" fmla="*/ 576 w 1836"/>
                <a:gd name="T21" fmla="*/ 0 h 225"/>
                <a:gd name="T22" fmla="*/ 690 w 1836"/>
                <a:gd name="T23" fmla="*/ 0 h 225"/>
                <a:gd name="T24" fmla="*/ 690 w 1836"/>
                <a:gd name="T25" fmla="*/ 225 h 225"/>
                <a:gd name="T26" fmla="*/ 804 w 1836"/>
                <a:gd name="T27" fmla="*/ 225 h 225"/>
                <a:gd name="T28" fmla="*/ 804 w 1836"/>
                <a:gd name="T29" fmla="*/ 0 h 225"/>
                <a:gd name="T30" fmla="*/ 918 w 1836"/>
                <a:gd name="T31" fmla="*/ 0 h 225"/>
                <a:gd name="T32" fmla="*/ 918 w 1836"/>
                <a:gd name="T33" fmla="*/ 225 h 225"/>
                <a:gd name="T34" fmla="*/ 1029 w 1836"/>
                <a:gd name="T35" fmla="*/ 225 h 225"/>
                <a:gd name="T36" fmla="*/ 1029 w 1836"/>
                <a:gd name="T37" fmla="*/ 0 h 225"/>
                <a:gd name="T38" fmla="*/ 1146 w 1836"/>
                <a:gd name="T39" fmla="*/ 0 h 225"/>
                <a:gd name="T40" fmla="*/ 1146 w 1836"/>
                <a:gd name="T41" fmla="*/ 225 h 225"/>
                <a:gd name="T42" fmla="*/ 1263 w 1836"/>
                <a:gd name="T43" fmla="*/ 225 h 225"/>
                <a:gd name="T44" fmla="*/ 1263 w 1836"/>
                <a:gd name="T45" fmla="*/ 0 h 225"/>
                <a:gd name="T46" fmla="*/ 1377 w 1836"/>
                <a:gd name="T47" fmla="*/ 0 h 225"/>
                <a:gd name="T48" fmla="*/ 1377 w 1836"/>
                <a:gd name="T49" fmla="*/ 225 h 225"/>
                <a:gd name="T50" fmla="*/ 1491 w 1836"/>
                <a:gd name="T51" fmla="*/ 225 h 225"/>
                <a:gd name="T52" fmla="*/ 1491 w 1836"/>
                <a:gd name="T53" fmla="*/ 0 h 225"/>
                <a:gd name="T54" fmla="*/ 1608 w 1836"/>
                <a:gd name="T55" fmla="*/ 0 h 225"/>
                <a:gd name="T56" fmla="*/ 1608 w 1836"/>
                <a:gd name="T57" fmla="*/ 225 h 225"/>
                <a:gd name="T58" fmla="*/ 1719 w 1836"/>
                <a:gd name="T59" fmla="*/ 225 h 225"/>
                <a:gd name="T60" fmla="*/ 1719 w 1836"/>
                <a:gd name="T61" fmla="*/ 0 h 225"/>
                <a:gd name="T62" fmla="*/ 1836 w 1836"/>
                <a:gd name="T63" fmla="*/ 0 h 225"/>
                <a:gd name="T64" fmla="*/ 1836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5"/>
            <p:cNvSpPr>
              <a:spLocks/>
            </p:cNvSpPr>
            <p:nvPr/>
          </p:nvSpPr>
          <p:spPr bwMode="auto">
            <a:xfrm>
              <a:off x="2238" y="3651"/>
              <a:ext cx="1962" cy="225"/>
            </a:xfrm>
            <a:custGeom>
              <a:avLst/>
              <a:gdLst>
                <a:gd name="T0" fmla="*/ 0 w 1836"/>
                <a:gd name="T1" fmla="*/ 225 h 225"/>
                <a:gd name="T2" fmla="*/ 125 w 1836"/>
                <a:gd name="T3" fmla="*/ 225 h 225"/>
                <a:gd name="T4" fmla="*/ 125 w 1836"/>
                <a:gd name="T5" fmla="*/ 0 h 225"/>
                <a:gd name="T6" fmla="*/ 247 w 1836"/>
                <a:gd name="T7" fmla="*/ 0 h 225"/>
                <a:gd name="T8" fmla="*/ 247 w 1836"/>
                <a:gd name="T9" fmla="*/ 225 h 225"/>
                <a:gd name="T10" fmla="*/ 365 w 1836"/>
                <a:gd name="T11" fmla="*/ 225 h 225"/>
                <a:gd name="T12" fmla="*/ 365 w 1836"/>
                <a:gd name="T13" fmla="*/ 0 h 225"/>
                <a:gd name="T14" fmla="*/ 494 w 1836"/>
                <a:gd name="T15" fmla="*/ 0 h 225"/>
                <a:gd name="T16" fmla="*/ 497 w 1836"/>
                <a:gd name="T17" fmla="*/ 225 h 225"/>
                <a:gd name="T18" fmla="*/ 616 w 1836"/>
                <a:gd name="T19" fmla="*/ 225 h 225"/>
                <a:gd name="T20" fmla="*/ 616 w 1836"/>
                <a:gd name="T21" fmla="*/ 0 h 225"/>
                <a:gd name="T22" fmla="*/ 737 w 1836"/>
                <a:gd name="T23" fmla="*/ 0 h 225"/>
                <a:gd name="T24" fmla="*/ 737 w 1836"/>
                <a:gd name="T25" fmla="*/ 225 h 225"/>
                <a:gd name="T26" fmla="*/ 859 w 1836"/>
                <a:gd name="T27" fmla="*/ 225 h 225"/>
                <a:gd name="T28" fmla="*/ 859 w 1836"/>
                <a:gd name="T29" fmla="*/ 0 h 225"/>
                <a:gd name="T30" fmla="*/ 981 w 1836"/>
                <a:gd name="T31" fmla="*/ 0 h 225"/>
                <a:gd name="T32" fmla="*/ 981 w 1836"/>
                <a:gd name="T33" fmla="*/ 225 h 225"/>
                <a:gd name="T34" fmla="*/ 1100 w 1836"/>
                <a:gd name="T35" fmla="*/ 225 h 225"/>
                <a:gd name="T36" fmla="*/ 1100 w 1836"/>
                <a:gd name="T37" fmla="*/ 0 h 225"/>
                <a:gd name="T38" fmla="*/ 1225 w 1836"/>
                <a:gd name="T39" fmla="*/ 0 h 225"/>
                <a:gd name="T40" fmla="*/ 1225 w 1836"/>
                <a:gd name="T41" fmla="*/ 225 h 225"/>
                <a:gd name="T42" fmla="*/ 1350 w 1836"/>
                <a:gd name="T43" fmla="*/ 225 h 225"/>
                <a:gd name="T44" fmla="*/ 1350 w 1836"/>
                <a:gd name="T45" fmla="*/ 0 h 225"/>
                <a:gd name="T46" fmla="*/ 1472 w 1836"/>
                <a:gd name="T47" fmla="*/ 0 h 225"/>
                <a:gd name="T48" fmla="*/ 1472 w 1836"/>
                <a:gd name="T49" fmla="*/ 225 h 225"/>
                <a:gd name="T50" fmla="*/ 1593 w 1836"/>
                <a:gd name="T51" fmla="*/ 225 h 225"/>
                <a:gd name="T52" fmla="*/ 1593 w 1836"/>
                <a:gd name="T53" fmla="*/ 0 h 225"/>
                <a:gd name="T54" fmla="*/ 1718 w 1836"/>
                <a:gd name="T55" fmla="*/ 0 h 225"/>
                <a:gd name="T56" fmla="*/ 1718 w 1836"/>
                <a:gd name="T57" fmla="*/ 225 h 225"/>
                <a:gd name="T58" fmla="*/ 1837 w 1836"/>
                <a:gd name="T59" fmla="*/ 225 h 225"/>
                <a:gd name="T60" fmla="*/ 1837 w 1836"/>
                <a:gd name="T61" fmla="*/ 0 h 225"/>
                <a:gd name="T62" fmla="*/ 1962 w 1836"/>
                <a:gd name="T63" fmla="*/ 0 h 225"/>
                <a:gd name="T64" fmla="*/ 1962 w 1836"/>
                <a:gd name="T65" fmla="*/ 225 h 2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36"/>
                <a:gd name="T100" fmla="*/ 0 h 225"/>
                <a:gd name="T101" fmla="*/ 1836 w 1836"/>
                <a:gd name="T102" fmla="*/ 225 h 2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36" h="225">
                  <a:moveTo>
                    <a:pt x="0" y="225"/>
                  </a:moveTo>
                  <a:lnTo>
                    <a:pt x="117" y="225"/>
                  </a:lnTo>
                  <a:lnTo>
                    <a:pt x="117" y="0"/>
                  </a:lnTo>
                  <a:lnTo>
                    <a:pt x="231" y="0"/>
                  </a:lnTo>
                  <a:lnTo>
                    <a:pt x="231" y="225"/>
                  </a:lnTo>
                  <a:lnTo>
                    <a:pt x="342" y="225"/>
                  </a:lnTo>
                  <a:lnTo>
                    <a:pt x="342" y="0"/>
                  </a:lnTo>
                  <a:lnTo>
                    <a:pt x="462" y="0"/>
                  </a:lnTo>
                  <a:lnTo>
                    <a:pt x="465" y="225"/>
                  </a:lnTo>
                  <a:lnTo>
                    <a:pt x="576" y="225"/>
                  </a:lnTo>
                  <a:lnTo>
                    <a:pt x="576" y="0"/>
                  </a:lnTo>
                  <a:lnTo>
                    <a:pt x="690" y="0"/>
                  </a:lnTo>
                  <a:lnTo>
                    <a:pt x="690" y="225"/>
                  </a:lnTo>
                  <a:lnTo>
                    <a:pt x="804" y="225"/>
                  </a:lnTo>
                  <a:lnTo>
                    <a:pt x="804" y="0"/>
                  </a:lnTo>
                  <a:lnTo>
                    <a:pt x="918" y="0"/>
                  </a:lnTo>
                  <a:lnTo>
                    <a:pt x="918" y="225"/>
                  </a:lnTo>
                  <a:lnTo>
                    <a:pt x="1029" y="225"/>
                  </a:lnTo>
                  <a:lnTo>
                    <a:pt x="1029" y="0"/>
                  </a:lnTo>
                  <a:lnTo>
                    <a:pt x="1146" y="0"/>
                  </a:lnTo>
                  <a:lnTo>
                    <a:pt x="1146" y="225"/>
                  </a:lnTo>
                  <a:lnTo>
                    <a:pt x="1263" y="225"/>
                  </a:lnTo>
                  <a:lnTo>
                    <a:pt x="1263" y="0"/>
                  </a:lnTo>
                  <a:lnTo>
                    <a:pt x="1377" y="0"/>
                  </a:lnTo>
                  <a:lnTo>
                    <a:pt x="1377" y="225"/>
                  </a:lnTo>
                  <a:lnTo>
                    <a:pt x="1491" y="225"/>
                  </a:lnTo>
                  <a:lnTo>
                    <a:pt x="1491" y="0"/>
                  </a:lnTo>
                  <a:lnTo>
                    <a:pt x="1608" y="0"/>
                  </a:lnTo>
                  <a:lnTo>
                    <a:pt x="1608" y="225"/>
                  </a:lnTo>
                  <a:lnTo>
                    <a:pt x="1719" y="225"/>
                  </a:lnTo>
                  <a:lnTo>
                    <a:pt x="1719" y="0"/>
                  </a:lnTo>
                  <a:lnTo>
                    <a:pt x="1836" y="0"/>
                  </a:lnTo>
                  <a:lnTo>
                    <a:pt x="1836" y="225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Text Box 6"/>
            <p:cNvSpPr txBox="1">
              <a:spLocks noChangeArrowheads="1"/>
            </p:cNvSpPr>
            <p:nvPr/>
          </p:nvSpPr>
          <p:spPr bwMode="auto">
            <a:xfrm>
              <a:off x="1256" y="3378"/>
              <a:ext cx="9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dirty="0" smtClean="0">
                  <a:solidFill>
                    <a:schemeClr val="accent1"/>
                  </a:solidFill>
                </a:rPr>
                <a:t>sender’s </a:t>
              </a:r>
              <a:r>
                <a:rPr lang="en-US" sz="1800" dirty="0">
                  <a:solidFill>
                    <a:schemeClr val="accent1"/>
                  </a:solidFill>
                </a:rPr>
                <a:t>clock</a:t>
              </a: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>
              <a:off x="1226" y="3654"/>
              <a:ext cx="10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chemeClr val="accent2"/>
                  </a:solidFill>
                </a:rPr>
                <a:t>receiver’s clock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Encodings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722313" y="1603375"/>
            <a:ext cx="7680325" cy="449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Non-Return to Zero Inverted (NRZI)</a:t>
            </a: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mtClean="0"/>
              <a:t>make a </a:t>
            </a:r>
            <a:r>
              <a:rPr lang="en-US" b="1" smtClean="0">
                <a:solidFill>
                  <a:srgbClr val="CC0000"/>
                </a:solidFill>
              </a:rPr>
              <a:t>transition from current signal</a:t>
            </a:r>
            <a:r>
              <a:rPr lang="en-US" smtClean="0"/>
              <a:t> (switch voltage level) to encode/transmit a “one”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stay at current signal</a:t>
            </a:r>
            <a:r>
              <a:rPr lang="en-US" smtClean="0"/>
              <a:t> (maintain voltage level) to encode/ transmit a “zero”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solves the problem of consecutive ones (shifts to 0s)</a:t>
            </a:r>
            <a:endParaRPr lang="en-US" sz="2800" smtClean="0"/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A04B4F-8451-4745-951E-2CD6CC09D739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Encodings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Manchester (in IEEE 802.3 – 10 Mbps Ethernet)</a:t>
            </a: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mtClean="0"/>
              <a:t>split cycle into two parts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send </a:t>
            </a:r>
            <a:r>
              <a:rPr lang="en-US" b="1" smtClean="0">
                <a:solidFill>
                  <a:srgbClr val="CC0000"/>
                </a:solidFill>
              </a:rPr>
              <a:t>high--low</a:t>
            </a:r>
            <a:r>
              <a:rPr lang="en-US" smtClean="0"/>
              <a:t> for “1”, </a:t>
            </a:r>
            <a:r>
              <a:rPr lang="en-US" b="1" smtClean="0">
                <a:solidFill>
                  <a:srgbClr val="CC0000"/>
                </a:solidFill>
              </a:rPr>
              <a:t>low--high</a:t>
            </a:r>
            <a:r>
              <a:rPr lang="en-US" smtClean="0"/>
              <a:t> for “0”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transmit XOR of NRZ encoded data and the clock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only </a:t>
            </a:r>
            <a:r>
              <a:rPr lang="en-US" b="1" smtClean="0">
                <a:solidFill>
                  <a:srgbClr val="CC0000"/>
                </a:solidFill>
              </a:rPr>
              <a:t>50% efficient</a:t>
            </a:r>
            <a:r>
              <a:rPr lang="en-US" smtClean="0"/>
              <a:t> (1/2 bit per transition)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35B00-30FA-4A4D-9D7B-CE1EB426D8C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Different Encoding Schemes</a:t>
            </a:r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A7630A-633C-46F8-BB5B-935579DB5CE9}" type="slidenum">
              <a:rPr lang="en-US" smtClean="0"/>
              <a:pPr/>
              <a:t>18</a:t>
            </a:fld>
            <a:endParaRPr lang="en-US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776288" y="2162175"/>
            <a:ext cx="7204075" cy="3248025"/>
            <a:chOff x="489" y="1362"/>
            <a:chExt cx="4538" cy="2046"/>
          </a:xfrm>
        </p:grpSpPr>
        <p:sp>
          <p:nvSpPr>
            <p:cNvPr id="19463" name="Rectangle 4"/>
            <p:cNvSpPr>
              <a:spLocks noChangeArrowheads="1"/>
            </p:cNvSpPr>
            <p:nvPr/>
          </p:nvSpPr>
          <p:spPr bwMode="auto">
            <a:xfrm>
              <a:off x="1016" y="1362"/>
              <a:ext cx="32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Bits</a:t>
              </a:r>
              <a:endParaRPr lang="en-US"/>
            </a:p>
          </p:txBody>
        </p:sp>
        <p:sp>
          <p:nvSpPr>
            <p:cNvPr id="19464" name="Rectangle 5"/>
            <p:cNvSpPr>
              <a:spLocks noChangeArrowheads="1"/>
            </p:cNvSpPr>
            <p:nvPr/>
          </p:nvSpPr>
          <p:spPr bwMode="auto">
            <a:xfrm>
              <a:off x="915" y="1879"/>
              <a:ext cx="38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NRZ</a:t>
              </a:r>
              <a:endParaRPr lang="en-US"/>
            </a:p>
          </p:txBody>
        </p:sp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874" y="2337"/>
              <a:ext cx="440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Clock</a:t>
              </a:r>
              <a:endParaRPr lang="en-US"/>
            </a:p>
          </p:txBody>
        </p:sp>
        <p:sp>
          <p:nvSpPr>
            <p:cNvPr id="19466" name="Rectangle 7"/>
            <p:cNvSpPr>
              <a:spLocks noChangeArrowheads="1"/>
            </p:cNvSpPr>
            <p:nvPr/>
          </p:nvSpPr>
          <p:spPr bwMode="auto">
            <a:xfrm>
              <a:off x="489" y="2758"/>
              <a:ext cx="838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Manchester</a:t>
              </a:r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865" y="3202"/>
              <a:ext cx="42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NRZI</a:t>
              </a:r>
              <a:endParaRPr lang="en-US"/>
            </a:p>
          </p:txBody>
        </p:sp>
        <p:sp>
          <p:nvSpPr>
            <p:cNvPr id="19468" name="Freeform 9"/>
            <p:cNvSpPr>
              <a:spLocks/>
            </p:cNvSpPr>
            <p:nvPr/>
          </p:nvSpPr>
          <p:spPr bwMode="auto">
            <a:xfrm>
              <a:off x="1364" y="2676"/>
              <a:ext cx="233" cy="224"/>
            </a:xfrm>
            <a:custGeom>
              <a:avLst/>
              <a:gdLst>
                <a:gd name="T0" fmla="*/ 0 w 233"/>
                <a:gd name="T1" fmla="*/ 224 h 224"/>
                <a:gd name="T2" fmla="*/ 119 w 233"/>
                <a:gd name="T3" fmla="*/ 224 h 224"/>
                <a:gd name="T4" fmla="*/ 119 w 233"/>
                <a:gd name="T5" fmla="*/ 0 h 224"/>
                <a:gd name="T6" fmla="*/ 233 w 233"/>
                <a:gd name="T7" fmla="*/ 0 h 224"/>
                <a:gd name="T8" fmla="*/ 233 w 233"/>
                <a:gd name="T9" fmla="*/ 224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4"/>
                <a:gd name="T17" fmla="*/ 233 w 233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4">
                  <a:moveTo>
                    <a:pt x="0" y="224"/>
                  </a:moveTo>
                  <a:lnTo>
                    <a:pt x="119" y="224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0"/>
            <p:cNvSpPr>
              <a:spLocks/>
            </p:cNvSpPr>
            <p:nvPr/>
          </p:nvSpPr>
          <p:spPr bwMode="auto">
            <a:xfrm>
              <a:off x="1597" y="2676"/>
              <a:ext cx="810" cy="224"/>
            </a:xfrm>
            <a:custGeom>
              <a:avLst/>
              <a:gdLst>
                <a:gd name="T0" fmla="*/ 806 w 810"/>
                <a:gd name="T1" fmla="*/ 224 h 224"/>
                <a:gd name="T2" fmla="*/ 810 w 810"/>
                <a:gd name="T3" fmla="*/ 0 h 224"/>
                <a:gd name="T4" fmla="*/ 572 w 810"/>
                <a:gd name="T5" fmla="*/ 0 h 224"/>
                <a:gd name="T6" fmla="*/ 572 w 810"/>
                <a:gd name="T7" fmla="*/ 224 h 224"/>
                <a:gd name="T8" fmla="*/ 343 w 810"/>
                <a:gd name="T9" fmla="*/ 224 h 224"/>
                <a:gd name="T10" fmla="*/ 343 w 810"/>
                <a:gd name="T11" fmla="*/ 224 h 224"/>
                <a:gd name="T12" fmla="*/ 343 w 810"/>
                <a:gd name="T13" fmla="*/ 0 h 224"/>
                <a:gd name="T14" fmla="*/ 115 w 810"/>
                <a:gd name="T15" fmla="*/ 0 h 224"/>
                <a:gd name="T16" fmla="*/ 115 w 810"/>
                <a:gd name="T17" fmla="*/ 224 h 224"/>
                <a:gd name="T18" fmla="*/ 0 w 810"/>
                <a:gd name="T19" fmla="*/ 224 h 2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10"/>
                <a:gd name="T31" fmla="*/ 0 h 224"/>
                <a:gd name="T32" fmla="*/ 810 w 810"/>
                <a:gd name="T33" fmla="*/ 224 h 2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10" h="224">
                  <a:moveTo>
                    <a:pt x="806" y="224"/>
                  </a:moveTo>
                  <a:lnTo>
                    <a:pt x="810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115" y="0"/>
                  </a:lnTo>
                  <a:lnTo>
                    <a:pt x="115" y="224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1"/>
            <p:cNvSpPr>
              <a:spLocks/>
            </p:cNvSpPr>
            <p:nvPr/>
          </p:nvSpPr>
          <p:spPr bwMode="auto">
            <a:xfrm>
              <a:off x="2403" y="2676"/>
              <a:ext cx="339" cy="224"/>
            </a:xfrm>
            <a:custGeom>
              <a:avLst/>
              <a:gdLst>
                <a:gd name="T0" fmla="*/ 0 w 339"/>
                <a:gd name="T1" fmla="*/ 224 h 224"/>
                <a:gd name="T2" fmla="*/ 110 w 339"/>
                <a:gd name="T3" fmla="*/ 224 h 224"/>
                <a:gd name="T4" fmla="*/ 110 w 339"/>
                <a:gd name="T5" fmla="*/ 0 h 224"/>
                <a:gd name="T6" fmla="*/ 224 w 339"/>
                <a:gd name="T7" fmla="*/ 0 h 224"/>
                <a:gd name="T8" fmla="*/ 224 w 339"/>
                <a:gd name="T9" fmla="*/ 224 h 224"/>
                <a:gd name="T10" fmla="*/ 339 w 339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9"/>
                <a:gd name="T19" fmla="*/ 0 h 224"/>
                <a:gd name="T20" fmla="*/ 339 w 339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9" h="224">
                  <a:moveTo>
                    <a:pt x="0" y="224"/>
                  </a:moveTo>
                  <a:lnTo>
                    <a:pt x="110" y="224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4"/>
                  </a:lnTo>
                  <a:lnTo>
                    <a:pt x="339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2"/>
            <p:cNvSpPr>
              <a:spLocks/>
            </p:cNvSpPr>
            <p:nvPr/>
          </p:nvSpPr>
          <p:spPr bwMode="auto">
            <a:xfrm>
              <a:off x="2742" y="2676"/>
              <a:ext cx="796" cy="224"/>
            </a:xfrm>
            <a:custGeom>
              <a:avLst/>
              <a:gdLst>
                <a:gd name="T0" fmla="*/ 796 w 796"/>
                <a:gd name="T1" fmla="*/ 224 h 224"/>
                <a:gd name="T2" fmla="*/ 796 w 796"/>
                <a:gd name="T3" fmla="*/ 0 h 224"/>
                <a:gd name="T4" fmla="*/ 572 w 796"/>
                <a:gd name="T5" fmla="*/ 0 h 224"/>
                <a:gd name="T6" fmla="*/ 572 w 796"/>
                <a:gd name="T7" fmla="*/ 224 h 224"/>
                <a:gd name="T8" fmla="*/ 348 w 796"/>
                <a:gd name="T9" fmla="*/ 224 h 224"/>
                <a:gd name="T10" fmla="*/ 343 w 796"/>
                <a:gd name="T11" fmla="*/ 224 h 224"/>
                <a:gd name="T12" fmla="*/ 343 w 796"/>
                <a:gd name="T13" fmla="*/ 0 h 224"/>
                <a:gd name="T14" fmla="*/ 233 w 796"/>
                <a:gd name="T15" fmla="*/ 0 h 224"/>
                <a:gd name="T16" fmla="*/ 233 w 796"/>
                <a:gd name="T17" fmla="*/ 224 h 224"/>
                <a:gd name="T18" fmla="*/ 233 w 796"/>
                <a:gd name="T19" fmla="*/ 224 h 224"/>
                <a:gd name="T20" fmla="*/ 119 w 796"/>
                <a:gd name="T21" fmla="*/ 224 h 224"/>
                <a:gd name="T22" fmla="*/ 119 w 796"/>
                <a:gd name="T23" fmla="*/ 0 h 224"/>
                <a:gd name="T24" fmla="*/ 0 w 796"/>
                <a:gd name="T25" fmla="*/ 0 h 224"/>
                <a:gd name="T26" fmla="*/ 0 w 796"/>
                <a:gd name="T27" fmla="*/ 224 h 224"/>
                <a:gd name="T28" fmla="*/ 0 w 796"/>
                <a:gd name="T29" fmla="*/ 224 h 2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96"/>
                <a:gd name="T46" fmla="*/ 0 h 224"/>
                <a:gd name="T47" fmla="*/ 796 w 796"/>
                <a:gd name="T48" fmla="*/ 224 h 2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96" h="224">
                  <a:moveTo>
                    <a:pt x="796" y="224"/>
                  </a:moveTo>
                  <a:lnTo>
                    <a:pt x="796" y="0"/>
                  </a:lnTo>
                  <a:lnTo>
                    <a:pt x="572" y="0"/>
                  </a:lnTo>
                  <a:lnTo>
                    <a:pt x="572" y="224"/>
                  </a:lnTo>
                  <a:lnTo>
                    <a:pt x="348" y="224"/>
                  </a:lnTo>
                  <a:lnTo>
                    <a:pt x="343" y="224"/>
                  </a:lnTo>
                  <a:lnTo>
                    <a:pt x="343" y="0"/>
                  </a:lnTo>
                  <a:lnTo>
                    <a:pt x="233" y="0"/>
                  </a:lnTo>
                  <a:lnTo>
                    <a:pt x="233" y="224"/>
                  </a:lnTo>
                  <a:lnTo>
                    <a:pt x="119" y="224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3"/>
            <p:cNvSpPr>
              <a:spLocks/>
            </p:cNvSpPr>
            <p:nvPr/>
          </p:nvSpPr>
          <p:spPr bwMode="auto">
            <a:xfrm>
              <a:off x="3538" y="2676"/>
              <a:ext cx="467" cy="224"/>
            </a:xfrm>
            <a:custGeom>
              <a:avLst/>
              <a:gdLst>
                <a:gd name="T0" fmla="*/ 0 w 467"/>
                <a:gd name="T1" fmla="*/ 224 h 224"/>
                <a:gd name="T2" fmla="*/ 234 w 467"/>
                <a:gd name="T3" fmla="*/ 224 h 224"/>
                <a:gd name="T4" fmla="*/ 234 w 467"/>
                <a:gd name="T5" fmla="*/ 0 h 224"/>
                <a:gd name="T6" fmla="*/ 348 w 467"/>
                <a:gd name="T7" fmla="*/ 0 h 224"/>
                <a:gd name="T8" fmla="*/ 348 w 467"/>
                <a:gd name="T9" fmla="*/ 224 h 224"/>
                <a:gd name="T10" fmla="*/ 467 w 467"/>
                <a:gd name="T11" fmla="*/ 22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7"/>
                <a:gd name="T19" fmla="*/ 0 h 224"/>
                <a:gd name="T20" fmla="*/ 467 w 467"/>
                <a:gd name="T21" fmla="*/ 224 h 2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7" h="224">
                  <a:moveTo>
                    <a:pt x="0" y="224"/>
                  </a:moveTo>
                  <a:lnTo>
                    <a:pt x="234" y="224"/>
                  </a:lnTo>
                  <a:lnTo>
                    <a:pt x="234" y="0"/>
                  </a:lnTo>
                  <a:lnTo>
                    <a:pt x="348" y="0"/>
                  </a:lnTo>
                  <a:lnTo>
                    <a:pt x="348" y="224"/>
                  </a:lnTo>
                  <a:lnTo>
                    <a:pt x="467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4"/>
            <p:cNvSpPr>
              <a:spLocks/>
            </p:cNvSpPr>
            <p:nvPr/>
          </p:nvSpPr>
          <p:spPr bwMode="auto">
            <a:xfrm>
              <a:off x="4005" y="2676"/>
              <a:ext cx="1021" cy="228"/>
            </a:xfrm>
            <a:custGeom>
              <a:avLst/>
              <a:gdLst>
                <a:gd name="T0" fmla="*/ 1021 w 1021"/>
                <a:gd name="T1" fmla="*/ 228 h 228"/>
                <a:gd name="T2" fmla="*/ 1021 w 1021"/>
                <a:gd name="T3" fmla="*/ 0 h 228"/>
                <a:gd name="T4" fmla="*/ 911 w 1021"/>
                <a:gd name="T5" fmla="*/ 0 h 228"/>
                <a:gd name="T6" fmla="*/ 911 w 1021"/>
                <a:gd name="T7" fmla="*/ 224 h 228"/>
                <a:gd name="T8" fmla="*/ 797 w 1021"/>
                <a:gd name="T9" fmla="*/ 224 h 228"/>
                <a:gd name="T10" fmla="*/ 682 w 1021"/>
                <a:gd name="T11" fmla="*/ 224 h 228"/>
                <a:gd name="T12" fmla="*/ 682 w 1021"/>
                <a:gd name="T13" fmla="*/ 0 h 228"/>
                <a:gd name="T14" fmla="*/ 454 w 1021"/>
                <a:gd name="T15" fmla="*/ 0 h 228"/>
                <a:gd name="T16" fmla="*/ 454 w 1021"/>
                <a:gd name="T17" fmla="*/ 224 h 228"/>
                <a:gd name="T18" fmla="*/ 339 w 1021"/>
                <a:gd name="T19" fmla="*/ 224 h 228"/>
                <a:gd name="T20" fmla="*/ 339 w 1021"/>
                <a:gd name="T21" fmla="*/ 0 h 228"/>
                <a:gd name="T22" fmla="*/ 229 w 1021"/>
                <a:gd name="T23" fmla="*/ 0 h 228"/>
                <a:gd name="T24" fmla="*/ 229 w 1021"/>
                <a:gd name="T25" fmla="*/ 224 h 228"/>
                <a:gd name="T26" fmla="*/ 229 w 1021"/>
                <a:gd name="T27" fmla="*/ 224 h 228"/>
                <a:gd name="T28" fmla="*/ 115 w 1021"/>
                <a:gd name="T29" fmla="*/ 224 h 228"/>
                <a:gd name="T30" fmla="*/ 115 w 1021"/>
                <a:gd name="T31" fmla="*/ 0 h 228"/>
                <a:gd name="T32" fmla="*/ 0 w 1021"/>
                <a:gd name="T33" fmla="*/ 0 h 228"/>
                <a:gd name="T34" fmla="*/ 0 w 1021"/>
                <a:gd name="T35" fmla="*/ 224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21"/>
                <a:gd name="T55" fmla="*/ 0 h 228"/>
                <a:gd name="T56" fmla="*/ 1021 w 1021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21" h="228">
                  <a:moveTo>
                    <a:pt x="1021" y="228"/>
                  </a:moveTo>
                  <a:lnTo>
                    <a:pt x="1021" y="0"/>
                  </a:lnTo>
                  <a:lnTo>
                    <a:pt x="911" y="0"/>
                  </a:lnTo>
                  <a:lnTo>
                    <a:pt x="911" y="224"/>
                  </a:lnTo>
                  <a:lnTo>
                    <a:pt x="797" y="224"/>
                  </a:lnTo>
                  <a:lnTo>
                    <a:pt x="682" y="224"/>
                  </a:lnTo>
                  <a:lnTo>
                    <a:pt x="682" y="0"/>
                  </a:lnTo>
                  <a:lnTo>
                    <a:pt x="454" y="0"/>
                  </a:lnTo>
                  <a:lnTo>
                    <a:pt x="454" y="224"/>
                  </a:lnTo>
                  <a:lnTo>
                    <a:pt x="339" y="224"/>
                  </a:lnTo>
                  <a:lnTo>
                    <a:pt x="339" y="0"/>
                  </a:lnTo>
                  <a:lnTo>
                    <a:pt x="229" y="0"/>
                  </a:lnTo>
                  <a:lnTo>
                    <a:pt x="229" y="224"/>
                  </a:lnTo>
                  <a:lnTo>
                    <a:pt x="115" y="224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0" y="224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Rectangle 15"/>
            <p:cNvSpPr>
              <a:spLocks noChangeArrowheads="1"/>
            </p:cNvSpPr>
            <p:nvPr/>
          </p:nvSpPr>
          <p:spPr bwMode="auto">
            <a:xfrm>
              <a:off x="143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5" name="Rectangle 16"/>
            <p:cNvSpPr>
              <a:spLocks noChangeArrowheads="1"/>
            </p:cNvSpPr>
            <p:nvPr/>
          </p:nvSpPr>
          <p:spPr bwMode="auto">
            <a:xfrm>
              <a:off x="166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6" name="Rectangle 17"/>
            <p:cNvSpPr>
              <a:spLocks noChangeArrowheads="1"/>
            </p:cNvSpPr>
            <p:nvPr/>
          </p:nvSpPr>
          <p:spPr bwMode="auto">
            <a:xfrm>
              <a:off x="189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77" name="Rectangle 18"/>
            <p:cNvSpPr>
              <a:spLocks noChangeArrowheads="1"/>
            </p:cNvSpPr>
            <p:nvPr/>
          </p:nvSpPr>
          <p:spPr bwMode="auto">
            <a:xfrm>
              <a:off x="212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78" name="Rectangle 19"/>
            <p:cNvSpPr>
              <a:spLocks noChangeArrowheads="1"/>
            </p:cNvSpPr>
            <p:nvPr/>
          </p:nvSpPr>
          <p:spPr bwMode="auto">
            <a:xfrm>
              <a:off x="235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79" name="Rectangle 20"/>
            <p:cNvSpPr>
              <a:spLocks noChangeArrowheads="1"/>
            </p:cNvSpPr>
            <p:nvPr/>
          </p:nvSpPr>
          <p:spPr bwMode="auto">
            <a:xfrm>
              <a:off x="258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0" name="Rectangle 21"/>
            <p:cNvSpPr>
              <a:spLocks noChangeArrowheads="1"/>
            </p:cNvSpPr>
            <p:nvPr/>
          </p:nvSpPr>
          <p:spPr bwMode="auto">
            <a:xfrm>
              <a:off x="2810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1" name="Rectangle 22"/>
            <p:cNvSpPr>
              <a:spLocks noChangeArrowheads="1"/>
            </p:cNvSpPr>
            <p:nvPr/>
          </p:nvSpPr>
          <p:spPr bwMode="auto">
            <a:xfrm>
              <a:off x="3039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2" name="Rectangle 23"/>
            <p:cNvSpPr>
              <a:spLocks noChangeArrowheads="1"/>
            </p:cNvSpPr>
            <p:nvPr/>
          </p:nvSpPr>
          <p:spPr bwMode="auto">
            <a:xfrm>
              <a:off x="3268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3" name="Rectangle 24"/>
            <p:cNvSpPr>
              <a:spLocks noChangeArrowheads="1"/>
            </p:cNvSpPr>
            <p:nvPr/>
          </p:nvSpPr>
          <p:spPr bwMode="auto">
            <a:xfrm>
              <a:off x="3497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4" name="Rectangle 25"/>
            <p:cNvSpPr>
              <a:spLocks noChangeArrowheads="1"/>
            </p:cNvSpPr>
            <p:nvPr/>
          </p:nvSpPr>
          <p:spPr bwMode="auto">
            <a:xfrm>
              <a:off x="3726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5" name="Rectangle 26"/>
            <p:cNvSpPr>
              <a:spLocks noChangeArrowheads="1"/>
            </p:cNvSpPr>
            <p:nvPr/>
          </p:nvSpPr>
          <p:spPr bwMode="auto">
            <a:xfrm>
              <a:off x="3955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6" name="Rectangle 27"/>
            <p:cNvSpPr>
              <a:spLocks noChangeArrowheads="1"/>
            </p:cNvSpPr>
            <p:nvPr/>
          </p:nvSpPr>
          <p:spPr bwMode="auto">
            <a:xfrm>
              <a:off x="4184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7" name="Rectangle 28"/>
            <p:cNvSpPr>
              <a:spLocks noChangeArrowheads="1"/>
            </p:cNvSpPr>
            <p:nvPr/>
          </p:nvSpPr>
          <p:spPr bwMode="auto">
            <a:xfrm>
              <a:off x="4413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88" name="Rectangle 29"/>
            <p:cNvSpPr>
              <a:spLocks noChangeArrowheads="1"/>
            </p:cNvSpPr>
            <p:nvPr/>
          </p:nvSpPr>
          <p:spPr bwMode="auto">
            <a:xfrm>
              <a:off x="4642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19489" name="Rectangle 30"/>
            <p:cNvSpPr>
              <a:spLocks noChangeArrowheads="1"/>
            </p:cNvSpPr>
            <p:nvPr/>
          </p:nvSpPr>
          <p:spPr bwMode="auto">
            <a:xfrm>
              <a:off x="4871" y="1362"/>
              <a:ext cx="151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900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en-US"/>
            </a:p>
          </p:txBody>
        </p:sp>
        <p:sp>
          <p:nvSpPr>
            <p:cNvPr id="19490" name="Freeform 31"/>
            <p:cNvSpPr>
              <a:spLocks/>
            </p:cNvSpPr>
            <p:nvPr/>
          </p:nvSpPr>
          <p:spPr bwMode="auto">
            <a:xfrm>
              <a:off x="1368" y="1783"/>
              <a:ext cx="3658" cy="225"/>
            </a:xfrm>
            <a:custGeom>
              <a:avLst/>
              <a:gdLst>
                <a:gd name="T0" fmla="*/ 3658 w 3658"/>
                <a:gd name="T1" fmla="*/ 225 h 225"/>
                <a:gd name="T2" fmla="*/ 3434 w 3658"/>
                <a:gd name="T3" fmla="*/ 225 h 225"/>
                <a:gd name="T4" fmla="*/ 3434 w 3658"/>
                <a:gd name="T5" fmla="*/ 0 h 225"/>
                <a:gd name="T6" fmla="*/ 3210 w 3658"/>
                <a:gd name="T7" fmla="*/ 0 h 225"/>
                <a:gd name="T8" fmla="*/ 3210 w 3658"/>
                <a:gd name="T9" fmla="*/ 225 h 225"/>
                <a:gd name="T10" fmla="*/ 2289 w 3658"/>
                <a:gd name="T11" fmla="*/ 225 h 225"/>
                <a:gd name="T12" fmla="*/ 2289 w 3658"/>
                <a:gd name="T13" fmla="*/ 0 h 225"/>
                <a:gd name="T14" fmla="*/ 2056 w 3658"/>
                <a:gd name="T15" fmla="*/ 0 h 225"/>
                <a:gd name="T16" fmla="*/ 2056 w 3658"/>
                <a:gd name="T17" fmla="*/ 225 h 225"/>
                <a:gd name="T18" fmla="*/ 1832 w 3658"/>
                <a:gd name="T19" fmla="*/ 225 h 225"/>
                <a:gd name="T20" fmla="*/ 1832 w 3658"/>
                <a:gd name="T21" fmla="*/ 225 h 225"/>
                <a:gd name="T22" fmla="*/ 1832 w 3658"/>
                <a:gd name="T23" fmla="*/ 0 h 225"/>
                <a:gd name="T24" fmla="*/ 920 w 3658"/>
                <a:gd name="T25" fmla="*/ 0 h 225"/>
                <a:gd name="T26" fmla="*/ 920 w 3658"/>
                <a:gd name="T27" fmla="*/ 225 h 225"/>
                <a:gd name="T28" fmla="*/ 687 w 3658"/>
                <a:gd name="T29" fmla="*/ 225 h 225"/>
                <a:gd name="T30" fmla="*/ 687 w 3658"/>
                <a:gd name="T31" fmla="*/ 225 h 225"/>
                <a:gd name="T32" fmla="*/ 687 w 3658"/>
                <a:gd name="T33" fmla="*/ 0 h 225"/>
                <a:gd name="T34" fmla="*/ 463 w 3658"/>
                <a:gd name="T35" fmla="*/ 0 h 225"/>
                <a:gd name="T36" fmla="*/ 463 w 3658"/>
                <a:gd name="T37" fmla="*/ 225 h 225"/>
                <a:gd name="T38" fmla="*/ 0 w 3658"/>
                <a:gd name="T39" fmla="*/ 225 h 2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58"/>
                <a:gd name="T61" fmla="*/ 0 h 225"/>
                <a:gd name="T62" fmla="*/ 3658 w 3658"/>
                <a:gd name="T63" fmla="*/ 225 h 2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58" h="225">
                  <a:moveTo>
                    <a:pt x="3658" y="225"/>
                  </a:moveTo>
                  <a:lnTo>
                    <a:pt x="3434" y="225"/>
                  </a:lnTo>
                  <a:lnTo>
                    <a:pt x="3434" y="0"/>
                  </a:lnTo>
                  <a:lnTo>
                    <a:pt x="3210" y="0"/>
                  </a:lnTo>
                  <a:lnTo>
                    <a:pt x="3210" y="225"/>
                  </a:lnTo>
                  <a:lnTo>
                    <a:pt x="2289" y="225"/>
                  </a:lnTo>
                  <a:lnTo>
                    <a:pt x="2289" y="0"/>
                  </a:lnTo>
                  <a:lnTo>
                    <a:pt x="2056" y="0"/>
                  </a:lnTo>
                  <a:lnTo>
                    <a:pt x="2056" y="225"/>
                  </a:lnTo>
                  <a:lnTo>
                    <a:pt x="1832" y="225"/>
                  </a:lnTo>
                  <a:lnTo>
                    <a:pt x="1832" y="0"/>
                  </a:lnTo>
                  <a:lnTo>
                    <a:pt x="920" y="0"/>
                  </a:lnTo>
                  <a:lnTo>
                    <a:pt x="920" y="225"/>
                  </a:lnTo>
                  <a:lnTo>
                    <a:pt x="687" y="225"/>
                  </a:lnTo>
                  <a:lnTo>
                    <a:pt x="687" y="0"/>
                  </a:lnTo>
                  <a:lnTo>
                    <a:pt x="463" y="0"/>
                  </a:lnTo>
                  <a:lnTo>
                    <a:pt x="463" y="225"/>
                  </a:lnTo>
                  <a:lnTo>
                    <a:pt x="0" y="22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Freeform 32"/>
            <p:cNvSpPr>
              <a:spLocks/>
            </p:cNvSpPr>
            <p:nvPr/>
          </p:nvSpPr>
          <p:spPr bwMode="auto">
            <a:xfrm>
              <a:off x="1364" y="3106"/>
              <a:ext cx="3662" cy="229"/>
            </a:xfrm>
            <a:custGeom>
              <a:avLst/>
              <a:gdLst>
                <a:gd name="T0" fmla="*/ 3662 w 3662"/>
                <a:gd name="T1" fmla="*/ 0 h 229"/>
                <a:gd name="T2" fmla="*/ 3328 w 3662"/>
                <a:gd name="T3" fmla="*/ 0 h 229"/>
                <a:gd name="T4" fmla="*/ 3328 w 3662"/>
                <a:gd name="T5" fmla="*/ 229 h 229"/>
                <a:gd name="T6" fmla="*/ 2179 w 3662"/>
                <a:gd name="T7" fmla="*/ 229 h 229"/>
                <a:gd name="T8" fmla="*/ 2179 w 3662"/>
                <a:gd name="T9" fmla="*/ 0 h 229"/>
                <a:gd name="T10" fmla="*/ 1726 w 3662"/>
                <a:gd name="T11" fmla="*/ 0 h 229"/>
                <a:gd name="T12" fmla="*/ 1726 w 3662"/>
                <a:gd name="T13" fmla="*/ 229 h 229"/>
                <a:gd name="T14" fmla="*/ 1497 w 3662"/>
                <a:gd name="T15" fmla="*/ 229 h 229"/>
                <a:gd name="T16" fmla="*/ 1497 w 3662"/>
                <a:gd name="T17" fmla="*/ 0 h 229"/>
                <a:gd name="T18" fmla="*/ 1263 w 3662"/>
                <a:gd name="T19" fmla="*/ 0 h 229"/>
                <a:gd name="T20" fmla="*/ 1263 w 3662"/>
                <a:gd name="T21" fmla="*/ 229 h 229"/>
                <a:gd name="T22" fmla="*/ 1039 w 3662"/>
                <a:gd name="T23" fmla="*/ 229 h 229"/>
                <a:gd name="T24" fmla="*/ 1039 w 3662"/>
                <a:gd name="T25" fmla="*/ 0 h 229"/>
                <a:gd name="T26" fmla="*/ 586 w 3662"/>
                <a:gd name="T27" fmla="*/ 0 h 229"/>
                <a:gd name="T28" fmla="*/ 586 w 3662"/>
                <a:gd name="T29" fmla="*/ 229 h 229"/>
                <a:gd name="T30" fmla="*/ 467 w 3662"/>
                <a:gd name="T31" fmla="*/ 229 h 229"/>
                <a:gd name="T32" fmla="*/ 0 w 3662"/>
                <a:gd name="T33" fmla="*/ 229 h 2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662"/>
                <a:gd name="T52" fmla="*/ 0 h 229"/>
                <a:gd name="T53" fmla="*/ 3662 w 3662"/>
                <a:gd name="T54" fmla="*/ 229 h 2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662" h="229">
                  <a:moveTo>
                    <a:pt x="3662" y="0"/>
                  </a:moveTo>
                  <a:lnTo>
                    <a:pt x="3328" y="0"/>
                  </a:lnTo>
                  <a:lnTo>
                    <a:pt x="3328" y="229"/>
                  </a:lnTo>
                  <a:lnTo>
                    <a:pt x="2179" y="229"/>
                  </a:lnTo>
                  <a:lnTo>
                    <a:pt x="2179" y="0"/>
                  </a:lnTo>
                  <a:lnTo>
                    <a:pt x="1726" y="0"/>
                  </a:lnTo>
                  <a:lnTo>
                    <a:pt x="1726" y="229"/>
                  </a:lnTo>
                  <a:lnTo>
                    <a:pt x="1497" y="229"/>
                  </a:lnTo>
                  <a:lnTo>
                    <a:pt x="1497" y="0"/>
                  </a:lnTo>
                  <a:lnTo>
                    <a:pt x="1263" y="0"/>
                  </a:lnTo>
                  <a:lnTo>
                    <a:pt x="1263" y="229"/>
                  </a:lnTo>
                  <a:lnTo>
                    <a:pt x="1039" y="229"/>
                  </a:lnTo>
                  <a:lnTo>
                    <a:pt x="1039" y="0"/>
                  </a:lnTo>
                  <a:lnTo>
                    <a:pt x="586" y="0"/>
                  </a:lnTo>
                  <a:lnTo>
                    <a:pt x="586" y="229"/>
                  </a:lnTo>
                  <a:lnTo>
                    <a:pt x="467" y="229"/>
                  </a:lnTo>
                  <a:lnTo>
                    <a:pt x="0" y="229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Freeform 33"/>
            <p:cNvSpPr>
              <a:spLocks/>
            </p:cNvSpPr>
            <p:nvPr/>
          </p:nvSpPr>
          <p:spPr bwMode="auto">
            <a:xfrm>
              <a:off x="136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9 w 233"/>
                <a:gd name="T3" fmla="*/ 228 h 228"/>
                <a:gd name="T4" fmla="*/ 119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Freeform 34"/>
            <p:cNvSpPr>
              <a:spLocks/>
            </p:cNvSpPr>
            <p:nvPr/>
          </p:nvSpPr>
          <p:spPr bwMode="auto">
            <a:xfrm>
              <a:off x="1597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0 w 234"/>
                <a:gd name="T3" fmla="*/ 228 h 228"/>
                <a:gd name="T4" fmla="*/ 110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Freeform 35"/>
            <p:cNvSpPr>
              <a:spLocks/>
            </p:cNvSpPr>
            <p:nvPr/>
          </p:nvSpPr>
          <p:spPr bwMode="auto">
            <a:xfrm>
              <a:off x="1826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Freeform 36"/>
            <p:cNvSpPr>
              <a:spLocks/>
            </p:cNvSpPr>
            <p:nvPr/>
          </p:nvSpPr>
          <p:spPr bwMode="auto">
            <a:xfrm>
              <a:off x="2055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Freeform 37"/>
            <p:cNvSpPr>
              <a:spLocks/>
            </p:cNvSpPr>
            <p:nvPr/>
          </p:nvSpPr>
          <p:spPr bwMode="auto">
            <a:xfrm>
              <a:off x="2284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0 w 229"/>
                <a:gd name="T3" fmla="*/ 228 h 228"/>
                <a:gd name="T4" fmla="*/ 110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Freeform 38"/>
            <p:cNvSpPr>
              <a:spLocks/>
            </p:cNvSpPr>
            <p:nvPr/>
          </p:nvSpPr>
          <p:spPr bwMode="auto">
            <a:xfrm>
              <a:off x="2508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9 w 234"/>
                <a:gd name="T3" fmla="*/ 228 h 228"/>
                <a:gd name="T4" fmla="*/ 119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Freeform 39"/>
            <p:cNvSpPr>
              <a:spLocks/>
            </p:cNvSpPr>
            <p:nvPr/>
          </p:nvSpPr>
          <p:spPr bwMode="auto">
            <a:xfrm>
              <a:off x="2742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9" name="Freeform 40"/>
            <p:cNvSpPr>
              <a:spLocks/>
            </p:cNvSpPr>
            <p:nvPr/>
          </p:nvSpPr>
          <p:spPr bwMode="auto">
            <a:xfrm>
              <a:off x="2971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Freeform 41"/>
            <p:cNvSpPr>
              <a:spLocks/>
            </p:cNvSpPr>
            <p:nvPr/>
          </p:nvSpPr>
          <p:spPr bwMode="auto">
            <a:xfrm>
              <a:off x="320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4 w 224"/>
                <a:gd name="T3" fmla="*/ 228 h 228"/>
                <a:gd name="T4" fmla="*/ 114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Freeform 42"/>
            <p:cNvSpPr>
              <a:spLocks/>
            </p:cNvSpPr>
            <p:nvPr/>
          </p:nvSpPr>
          <p:spPr bwMode="auto">
            <a:xfrm>
              <a:off x="3424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Freeform 43"/>
            <p:cNvSpPr>
              <a:spLocks/>
            </p:cNvSpPr>
            <p:nvPr/>
          </p:nvSpPr>
          <p:spPr bwMode="auto">
            <a:xfrm>
              <a:off x="3653" y="2255"/>
              <a:ext cx="233" cy="228"/>
            </a:xfrm>
            <a:custGeom>
              <a:avLst/>
              <a:gdLst>
                <a:gd name="T0" fmla="*/ 0 w 233"/>
                <a:gd name="T1" fmla="*/ 224 h 228"/>
                <a:gd name="T2" fmla="*/ 114 w 233"/>
                <a:gd name="T3" fmla="*/ 228 h 228"/>
                <a:gd name="T4" fmla="*/ 114 w 233"/>
                <a:gd name="T5" fmla="*/ 0 h 228"/>
                <a:gd name="T6" fmla="*/ 233 w 233"/>
                <a:gd name="T7" fmla="*/ 0 h 228"/>
                <a:gd name="T8" fmla="*/ 233 w 233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3"/>
                <a:gd name="T16" fmla="*/ 0 h 228"/>
                <a:gd name="T17" fmla="*/ 233 w 23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3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3" y="0"/>
                  </a:lnTo>
                  <a:lnTo>
                    <a:pt x="233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3" name="Freeform 44"/>
            <p:cNvSpPr>
              <a:spLocks/>
            </p:cNvSpPr>
            <p:nvPr/>
          </p:nvSpPr>
          <p:spPr bwMode="auto">
            <a:xfrm>
              <a:off x="3882" y="2255"/>
              <a:ext cx="238" cy="228"/>
            </a:xfrm>
            <a:custGeom>
              <a:avLst/>
              <a:gdLst>
                <a:gd name="T0" fmla="*/ 0 w 238"/>
                <a:gd name="T1" fmla="*/ 224 h 228"/>
                <a:gd name="T2" fmla="*/ 114 w 238"/>
                <a:gd name="T3" fmla="*/ 228 h 228"/>
                <a:gd name="T4" fmla="*/ 114 w 238"/>
                <a:gd name="T5" fmla="*/ 0 h 228"/>
                <a:gd name="T6" fmla="*/ 238 w 238"/>
                <a:gd name="T7" fmla="*/ 0 h 228"/>
                <a:gd name="T8" fmla="*/ 238 w 238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8"/>
                <a:gd name="T16" fmla="*/ 0 h 228"/>
                <a:gd name="T17" fmla="*/ 238 w 238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8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38" y="0"/>
                  </a:lnTo>
                  <a:lnTo>
                    <a:pt x="238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Freeform 45"/>
            <p:cNvSpPr>
              <a:spLocks/>
            </p:cNvSpPr>
            <p:nvPr/>
          </p:nvSpPr>
          <p:spPr bwMode="auto">
            <a:xfrm>
              <a:off x="4120" y="2255"/>
              <a:ext cx="224" cy="228"/>
            </a:xfrm>
            <a:custGeom>
              <a:avLst/>
              <a:gdLst>
                <a:gd name="T0" fmla="*/ 0 w 224"/>
                <a:gd name="T1" fmla="*/ 224 h 228"/>
                <a:gd name="T2" fmla="*/ 110 w 224"/>
                <a:gd name="T3" fmla="*/ 228 h 228"/>
                <a:gd name="T4" fmla="*/ 110 w 224"/>
                <a:gd name="T5" fmla="*/ 0 h 228"/>
                <a:gd name="T6" fmla="*/ 224 w 224"/>
                <a:gd name="T7" fmla="*/ 0 h 228"/>
                <a:gd name="T8" fmla="*/ 224 w 22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228"/>
                <a:gd name="T17" fmla="*/ 224 w 22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228">
                  <a:moveTo>
                    <a:pt x="0" y="224"/>
                  </a:moveTo>
                  <a:lnTo>
                    <a:pt x="110" y="228"/>
                  </a:lnTo>
                  <a:lnTo>
                    <a:pt x="110" y="0"/>
                  </a:lnTo>
                  <a:lnTo>
                    <a:pt x="224" y="0"/>
                  </a:lnTo>
                  <a:lnTo>
                    <a:pt x="22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Freeform 46"/>
            <p:cNvSpPr>
              <a:spLocks/>
            </p:cNvSpPr>
            <p:nvPr/>
          </p:nvSpPr>
          <p:spPr bwMode="auto">
            <a:xfrm>
              <a:off x="4344" y="2255"/>
              <a:ext cx="234" cy="228"/>
            </a:xfrm>
            <a:custGeom>
              <a:avLst/>
              <a:gdLst>
                <a:gd name="T0" fmla="*/ 0 w 234"/>
                <a:gd name="T1" fmla="*/ 224 h 228"/>
                <a:gd name="T2" fmla="*/ 115 w 234"/>
                <a:gd name="T3" fmla="*/ 228 h 228"/>
                <a:gd name="T4" fmla="*/ 115 w 234"/>
                <a:gd name="T5" fmla="*/ 0 h 228"/>
                <a:gd name="T6" fmla="*/ 234 w 234"/>
                <a:gd name="T7" fmla="*/ 0 h 228"/>
                <a:gd name="T8" fmla="*/ 234 w 234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4"/>
                <a:gd name="T16" fmla="*/ 0 h 228"/>
                <a:gd name="T17" fmla="*/ 234 w 234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4" h="228">
                  <a:moveTo>
                    <a:pt x="0" y="224"/>
                  </a:moveTo>
                  <a:lnTo>
                    <a:pt x="115" y="228"/>
                  </a:lnTo>
                  <a:lnTo>
                    <a:pt x="115" y="0"/>
                  </a:lnTo>
                  <a:lnTo>
                    <a:pt x="234" y="0"/>
                  </a:lnTo>
                  <a:lnTo>
                    <a:pt x="234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Freeform 47"/>
            <p:cNvSpPr>
              <a:spLocks/>
            </p:cNvSpPr>
            <p:nvPr/>
          </p:nvSpPr>
          <p:spPr bwMode="auto">
            <a:xfrm>
              <a:off x="4573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4 w 229"/>
                <a:gd name="T3" fmla="*/ 228 h 228"/>
                <a:gd name="T4" fmla="*/ 114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4" y="228"/>
                  </a:lnTo>
                  <a:lnTo>
                    <a:pt x="114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Freeform 48"/>
            <p:cNvSpPr>
              <a:spLocks/>
            </p:cNvSpPr>
            <p:nvPr/>
          </p:nvSpPr>
          <p:spPr bwMode="auto">
            <a:xfrm>
              <a:off x="4797" y="2255"/>
              <a:ext cx="229" cy="228"/>
            </a:xfrm>
            <a:custGeom>
              <a:avLst/>
              <a:gdLst>
                <a:gd name="T0" fmla="*/ 0 w 229"/>
                <a:gd name="T1" fmla="*/ 224 h 228"/>
                <a:gd name="T2" fmla="*/ 119 w 229"/>
                <a:gd name="T3" fmla="*/ 228 h 228"/>
                <a:gd name="T4" fmla="*/ 119 w 229"/>
                <a:gd name="T5" fmla="*/ 0 h 228"/>
                <a:gd name="T6" fmla="*/ 229 w 229"/>
                <a:gd name="T7" fmla="*/ 0 h 228"/>
                <a:gd name="T8" fmla="*/ 229 w 229"/>
                <a:gd name="T9" fmla="*/ 228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9"/>
                <a:gd name="T16" fmla="*/ 0 h 228"/>
                <a:gd name="T17" fmla="*/ 229 w 229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9" h="228">
                  <a:moveTo>
                    <a:pt x="0" y="224"/>
                  </a:moveTo>
                  <a:lnTo>
                    <a:pt x="119" y="228"/>
                  </a:lnTo>
                  <a:lnTo>
                    <a:pt x="119" y="0"/>
                  </a:lnTo>
                  <a:lnTo>
                    <a:pt x="229" y="0"/>
                  </a:lnTo>
                  <a:lnTo>
                    <a:pt x="229" y="228"/>
                  </a:lnTo>
                </a:path>
              </a:pathLst>
            </a:custGeom>
            <a:noFill/>
            <a:ln w="14288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9"/>
            <p:cNvSpPr>
              <a:spLocks noChangeShapeType="1"/>
            </p:cNvSpPr>
            <p:nvPr/>
          </p:nvSpPr>
          <p:spPr bwMode="auto">
            <a:xfrm>
              <a:off x="1364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50"/>
            <p:cNvSpPr>
              <a:spLocks noChangeShapeType="1"/>
            </p:cNvSpPr>
            <p:nvPr/>
          </p:nvSpPr>
          <p:spPr bwMode="auto">
            <a:xfrm>
              <a:off x="1597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51"/>
            <p:cNvSpPr>
              <a:spLocks noChangeShapeType="1"/>
            </p:cNvSpPr>
            <p:nvPr/>
          </p:nvSpPr>
          <p:spPr bwMode="auto">
            <a:xfrm>
              <a:off x="2508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2"/>
            <p:cNvSpPr>
              <a:spLocks noChangeShapeType="1"/>
            </p:cNvSpPr>
            <p:nvPr/>
          </p:nvSpPr>
          <p:spPr bwMode="auto">
            <a:xfrm>
              <a:off x="2742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2" name="Line 53"/>
            <p:cNvSpPr>
              <a:spLocks noChangeShapeType="1"/>
            </p:cNvSpPr>
            <p:nvPr/>
          </p:nvSpPr>
          <p:spPr bwMode="auto">
            <a:xfrm>
              <a:off x="2971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Line 54"/>
            <p:cNvSpPr>
              <a:spLocks noChangeShapeType="1"/>
            </p:cNvSpPr>
            <p:nvPr/>
          </p:nvSpPr>
          <p:spPr bwMode="auto">
            <a:xfrm>
              <a:off x="3200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4" name="Line 55"/>
            <p:cNvSpPr>
              <a:spLocks noChangeShapeType="1"/>
            </p:cNvSpPr>
            <p:nvPr/>
          </p:nvSpPr>
          <p:spPr bwMode="auto">
            <a:xfrm>
              <a:off x="342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5" name="Line 56"/>
            <p:cNvSpPr>
              <a:spLocks noChangeShapeType="1"/>
            </p:cNvSpPr>
            <p:nvPr/>
          </p:nvSpPr>
          <p:spPr bwMode="auto">
            <a:xfrm>
              <a:off x="3653" y="1559"/>
              <a:ext cx="4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Line 57"/>
            <p:cNvSpPr>
              <a:spLocks noChangeShapeType="1"/>
            </p:cNvSpPr>
            <p:nvPr/>
          </p:nvSpPr>
          <p:spPr bwMode="auto">
            <a:xfrm>
              <a:off x="3886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Line 58"/>
            <p:cNvSpPr>
              <a:spLocks noChangeShapeType="1"/>
            </p:cNvSpPr>
            <p:nvPr/>
          </p:nvSpPr>
          <p:spPr bwMode="auto">
            <a:xfrm>
              <a:off x="4115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59"/>
            <p:cNvSpPr>
              <a:spLocks noChangeShapeType="1"/>
            </p:cNvSpPr>
            <p:nvPr/>
          </p:nvSpPr>
          <p:spPr bwMode="auto">
            <a:xfrm>
              <a:off x="434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Line 60"/>
            <p:cNvSpPr>
              <a:spLocks noChangeShapeType="1"/>
            </p:cNvSpPr>
            <p:nvPr/>
          </p:nvSpPr>
          <p:spPr bwMode="auto">
            <a:xfrm>
              <a:off x="4573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61"/>
            <p:cNvSpPr>
              <a:spLocks noChangeShapeType="1"/>
            </p:cNvSpPr>
            <p:nvPr/>
          </p:nvSpPr>
          <p:spPr bwMode="auto">
            <a:xfrm>
              <a:off x="4797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62"/>
            <p:cNvSpPr>
              <a:spLocks noChangeShapeType="1"/>
            </p:cNvSpPr>
            <p:nvPr/>
          </p:nvSpPr>
          <p:spPr bwMode="auto">
            <a:xfrm>
              <a:off x="5026" y="1559"/>
              <a:ext cx="1" cy="18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63"/>
            <p:cNvSpPr>
              <a:spLocks noChangeShapeType="1"/>
            </p:cNvSpPr>
            <p:nvPr/>
          </p:nvSpPr>
          <p:spPr bwMode="auto">
            <a:xfrm>
              <a:off x="1826" y="1559"/>
              <a:ext cx="5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64"/>
            <p:cNvSpPr>
              <a:spLocks noChangeShapeType="1"/>
            </p:cNvSpPr>
            <p:nvPr/>
          </p:nvSpPr>
          <p:spPr bwMode="auto">
            <a:xfrm>
              <a:off x="2055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Line 65"/>
            <p:cNvSpPr>
              <a:spLocks noChangeShapeType="1"/>
            </p:cNvSpPr>
            <p:nvPr/>
          </p:nvSpPr>
          <p:spPr bwMode="auto">
            <a:xfrm>
              <a:off x="2284" y="1559"/>
              <a:ext cx="1" cy="1817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Freeform 66"/>
          <p:cNvSpPr>
            <a:spLocks/>
          </p:cNvSpPr>
          <p:nvPr/>
        </p:nvSpPr>
        <p:spPr bwMode="auto">
          <a:xfrm>
            <a:off x="2166938" y="3581400"/>
            <a:ext cx="2914650" cy="357188"/>
          </a:xfrm>
          <a:custGeom>
            <a:avLst/>
            <a:gdLst>
              <a:gd name="T0" fmla="*/ 0 w 1836"/>
              <a:gd name="T1" fmla="*/ 357188 h 225"/>
              <a:gd name="T2" fmla="*/ 185737 w 1836"/>
              <a:gd name="T3" fmla="*/ 357188 h 225"/>
              <a:gd name="T4" fmla="*/ 185737 w 1836"/>
              <a:gd name="T5" fmla="*/ 0 h 225"/>
              <a:gd name="T6" fmla="*/ 366712 w 1836"/>
              <a:gd name="T7" fmla="*/ 0 h 225"/>
              <a:gd name="T8" fmla="*/ 366712 w 1836"/>
              <a:gd name="T9" fmla="*/ 357188 h 225"/>
              <a:gd name="T10" fmla="*/ 542925 w 1836"/>
              <a:gd name="T11" fmla="*/ 357188 h 225"/>
              <a:gd name="T12" fmla="*/ 542925 w 1836"/>
              <a:gd name="T13" fmla="*/ 0 h 225"/>
              <a:gd name="T14" fmla="*/ 733425 w 1836"/>
              <a:gd name="T15" fmla="*/ 0 h 225"/>
              <a:gd name="T16" fmla="*/ 738187 w 1836"/>
              <a:gd name="T17" fmla="*/ 357188 h 225"/>
              <a:gd name="T18" fmla="*/ 914400 w 1836"/>
              <a:gd name="T19" fmla="*/ 357188 h 225"/>
              <a:gd name="T20" fmla="*/ 914400 w 1836"/>
              <a:gd name="T21" fmla="*/ 0 h 225"/>
              <a:gd name="T22" fmla="*/ 1095375 w 1836"/>
              <a:gd name="T23" fmla="*/ 0 h 225"/>
              <a:gd name="T24" fmla="*/ 1095375 w 1836"/>
              <a:gd name="T25" fmla="*/ 357188 h 225"/>
              <a:gd name="T26" fmla="*/ 1276350 w 1836"/>
              <a:gd name="T27" fmla="*/ 357188 h 225"/>
              <a:gd name="T28" fmla="*/ 1276350 w 1836"/>
              <a:gd name="T29" fmla="*/ 0 h 225"/>
              <a:gd name="T30" fmla="*/ 1457325 w 1836"/>
              <a:gd name="T31" fmla="*/ 0 h 225"/>
              <a:gd name="T32" fmla="*/ 1457325 w 1836"/>
              <a:gd name="T33" fmla="*/ 357188 h 225"/>
              <a:gd name="T34" fmla="*/ 1633538 w 1836"/>
              <a:gd name="T35" fmla="*/ 357188 h 225"/>
              <a:gd name="T36" fmla="*/ 1633538 w 1836"/>
              <a:gd name="T37" fmla="*/ 0 h 225"/>
              <a:gd name="T38" fmla="*/ 1819275 w 1836"/>
              <a:gd name="T39" fmla="*/ 0 h 225"/>
              <a:gd name="T40" fmla="*/ 1819275 w 1836"/>
              <a:gd name="T41" fmla="*/ 357188 h 225"/>
              <a:gd name="T42" fmla="*/ 2005013 w 1836"/>
              <a:gd name="T43" fmla="*/ 357188 h 225"/>
              <a:gd name="T44" fmla="*/ 2005013 w 1836"/>
              <a:gd name="T45" fmla="*/ 0 h 225"/>
              <a:gd name="T46" fmla="*/ 2185988 w 1836"/>
              <a:gd name="T47" fmla="*/ 0 h 225"/>
              <a:gd name="T48" fmla="*/ 2185988 w 1836"/>
              <a:gd name="T49" fmla="*/ 357188 h 225"/>
              <a:gd name="T50" fmla="*/ 2366963 w 1836"/>
              <a:gd name="T51" fmla="*/ 357188 h 225"/>
              <a:gd name="T52" fmla="*/ 2366963 w 1836"/>
              <a:gd name="T53" fmla="*/ 0 h 225"/>
              <a:gd name="T54" fmla="*/ 2552700 w 1836"/>
              <a:gd name="T55" fmla="*/ 0 h 225"/>
              <a:gd name="T56" fmla="*/ 2552700 w 1836"/>
              <a:gd name="T57" fmla="*/ 357188 h 225"/>
              <a:gd name="T58" fmla="*/ 2728913 w 1836"/>
              <a:gd name="T59" fmla="*/ 357188 h 225"/>
              <a:gd name="T60" fmla="*/ 2728913 w 1836"/>
              <a:gd name="T61" fmla="*/ 0 h 225"/>
              <a:gd name="T62" fmla="*/ 2914650 w 1836"/>
              <a:gd name="T63" fmla="*/ 0 h 225"/>
              <a:gd name="T64" fmla="*/ 2914650 w 1836"/>
              <a:gd name="T65" fmla="*/ 357188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Freeform 67"/>
          <p:cNvSpPr>
            <a:spLocks/>
          </p:cNvSpPr>
          <p:nvPr/>
        </p:nvSpPr>
        <p:spPr bwMode="auto">
          <a:xfrm>
            <a:off x="5076825" y="3590925"/>
            <a:ext cx="2914650" cy="357188"/>
          </a:xfrm>
          <a:custGeom>
            <a:avLst/>
            <a:gdLst>
              <a:gd name="T0" fmla="*/ 0 w 1836"/>
              <a:gd name="T1" fmla="*/ 357188 h 225"/>
              <a:gd name="T2" fmla="*/ 185737 w 1836"/>
              <a:gd name="T3" fmla="*/ 357188 h 225"/>
              <a:gd name="T4" fmla="*/ 185737 w 1836"/>
              <a:gd name="T5" fmla="*/ 0 h 225"/>
              <a:gd name="T6" fmla="*/ 366712 w 1836"/>
              <a:gd name="T7" fmla="*/ 0 h 225"/>
              <a:gd name="T8" fmla="*/ 366712 w 1836"/>
              <a:gd name="T9" fmla="*/ 357188 h 225"/>
              <a:gd name="T10" fmla="*/ 542925 w 1836"/>
              <a:gd name="T11" fmla="*/ 357188 h 225"/>
              <a:gd name="T12" fmla="*/ 542925 w 1836"/>
              <a:gd name="T13" fmla="*/ 0 h 225"/>
              <a:gd name="T14" fmla="*/ 733425 w 1836"/>
              <a:gd name="T15" fmla="*/ 0 h 225"/>
              <a:gd name="T16" fmla="*/ 738187 w 1836"/>
              <a:gd name="T17" fmla="*/ 357188 h 225"/>
              <a:gd name="T18" fmla="*/ 914400 w 1836"/>
              <a:gd name="T19" fmla="*/ 357188 h 225"/>
              <a:gd name="T20" fmla="*/ 914400 w 1836"/>
              <a:gd name="T21" fmla="*/ 0 h 225"/>
              <a:gd name="T22" fmla="*/ 1095375 w 1836"/>
              <a:gd name="T23" fmla="*/ 0 h 225"/>
              <a:gd name="T24" fmla="*/ 1095375 w 1836"/>
              <a:gd name="T25" fmla="*/ 357188 h 225"/>
              <a:gd name="T26" fmla="*/ 1276350 w 1836"/>
              <a:gd name="T27" fmla="*/ 357188 h 225"/>
              <a:gd name="T28" fmla="*/ 1276350 w 1836"/>
              <a:gd name="T29" fmla="*/ 0 h 225"/>
              <a:gd name="T30" fmla="*/ 1457325 w 1836"/>
              <a:gd name="T31" fmla="*/ 0 h 225"/>
              <a:gd name="T32" fmla="*/ 1457325 w 1836"/>
              <a:gd name="T33" fmla="*/ 357188 h 225"/>
              <a:gd name="T34" fmla="*/ 1633538 w 1836"/>
              <a:gd name="T35" fmla="*/ 357188 h 225"/>
              <a:gd name="T36" fmla="*/ 1633538 w 1836"/>
              <a:gd name="T37" fmla="*/ 0 h 225"/>
              <a:gd name="T38" fmla="*/ 1819275 w 1836"/>
              <a:gd name="T39" fmla="*/ 0 h 225"/>
              <a:gd name="T40" fmla="*/ 1819275 w 1836"/>
              <a:gd name="T41" fmla="*/ 357188 h 225"/>
              <a:gd name="T42" fmla="*/ 2005013 w 1836"/>
              <a:gd name="T43" fmla="*/ 357188 h 225"/>
              <a:gd name="T44" fmla="*/ 2005013 w 1836"/>
              <a:gd name="T45" fmla="*/ 0 h 225"/>
              <a:gd name="T46" fmla="*/ 2185988 w 1836"/>
              <a:gd name="T47" fmla="*/ 0 h 225"/>
              <a:gd name="T48" fmla="*/ 2185988 w 1836"/>
              <a:gd name="T49" fmla="*/ 357188 h 225"/>
              <a:gd name="T50" fmla="*/ 2366963 w 1836"/>
              <a:gd name="T51" fmla="*/ 357188 h 225"/>
              <a:gd name="T52" fmla="*/ 2366963 w 1836"/>
              <a:gd name="T53" fmla="*/ 0 h 225"/>
              <a:gd name="T54" fmla="*/ 2552700 w 1836"/>
              <a:gd name="T55" fmla="*/ 0 h 225"/>
              <a:gd name="T56" fmla="*/ 2552700 w 1836"/>
              <a:gd name="T57" fmla="*/ 357188 h 225"/>
              <a:gd name="T58" fmla="*/ 2728913 w 1836"/>
              <a:gd name="T59" fmla="*/ 357188 h 225"/>
              <a:gd name="T60" fmla="*/ 2728913 w 1836"/>
              <a:gd name="T61" fmla="*/ 0 h 225"/>
              <a:gd name="T62" fmla="*/ 2914650 w 1836"/>
              <a:gd name="T63" fmla="*/ 0 h 225"/>
              <a:gd name="T64" fmla="*/ 2914650 w 1836"/>
              <a:gd name="T65" fmla="*/ 357188 h 2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36"/>
              <a:gd name="T100" fmla="*/ 0 h 225"/>
              <a:gd name="T101" fmla="*/ 1836 w 1836"/>
              <a:gd name="T102" fmla="*/ 225 h 2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36" h="225">
                <a:moveTo>
                  <a:pt x="0" y="225"/>
                </a:moveTo>
                <a:lnTo>
                  <a:pt x="117" y="225"/>
                </a:lnTo>
                <a:lnTo>
                  <a:pt x="117" y="0"/>
                </a:lnTo>
                <a:lnTo>
                  <a:pt x="231" y="0"/>
                </a:lnTo>
                <a:lnTo>
                  <a:pt x="231" y="225"/>
                </a:lnTo>
                <a:lnTo>
                  <a:pt x="342" y="225"/>
                </a:lnTo>
                <a:lnTo>
                  <a:pt x="342" y="0"/>
                </a:lnTo>
                <a:lnTo>
                  <a:pt x="462" y="0"/>
                </a:lnTo>
                <a:lnTo>
                  <a:pt x="465" y="225"/>
                </a:lnTo>
                <a:lnTo>
                  <a:pt x="576" y="225"/>
                </a:lnTo>
                <a:lnTo>
                  <a:pt x="576" y="0"/>
                </a:lnTo>
                <a:lnTo>
                  <a:pt x="690" y="0"/>
                </a:lnTo>
                <a:lnTo>
                  <a:pt x="690" y="225"/>
                </a:lnTo>
                <a:lnTo>
                  <a:pt x="804" y="225"/>
                </a:lnTo>
                <a:lnTo>
                  <a:pt x="804" y="0"/>
                </a:lnTo>
                <a:lnTo>
                  <a:pt x="918" y="0"/>
                </a:lnTo>
                <a:lnTo>
                  <a:pt x="918" y="225"/>
                </a:lnTo>
                <a:lnTo>
                  <a:pt x="1029" y="225"/>
                </a:lnTo>
                <a:lnTo>
                  <a:pt x="1029" y="0"/>
                </a:lnTo>
                <a:lnTo>
                  <a:pt x="1146" y="0"/>
                </a:lnTo>
                <a:lnTo>
                  <a:pt x="1146" y="225"/>
                </a:lnTo>
                <a:lnTo>
                  <a:pt x="1263" y="225"/>
                </a:lnTo>
                <a:lnTo>
                  <a:pt x="1263" y="0"/>
                </a:lnTo>
                <a:lnTo>
                  <a:pt x="1377" y="0"/>
                </a:lnTo>
                <a:lnTo>
                  <a:pt x="1377" y="225"/>
                </a:lnTo>
                <a:lnTo>
                  <a:pt x="1491" y="225"/>
                </a:lnTo>
                <a:lnTo>
                  <a:pt x="1491" y="0"/>
                </a:lnTo>
                <a:lnTo>
                  <a:pt x="1608" y="0"/>
                </a:lnTo>
                <a:lnTo>
                  <a:pt x="1608" y="225"/>
                </a:lnTo>
                <a:lnTo>
                  <a:pt x="1719" y="225"/>
                </a:lnTo>
                <a:lnTo>
                  <a:pt x="1719" y="0"/>
                </a:lnTo>
                <a:lnTo>
                  <a:pt x="1836" y="0"/>
                </a:lnTo>
                <a:lnTo>
                  <a:pt x="1836" y="225"/>
                </a:lnTo>
              </a:path>
            </a:pathLst>
          </a:custGeom>
          <a:noFill/>
          <a:ln w="2857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4B/5B Encoding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527050" y="1763713"/>
            <a:ext cx="8069263" cy="43322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Every 4 consecutive bits of data encoded in a 5-bit code (symbol)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4-bit pattern is “translated” to a 5-bit pattern (not addition)</a:t>
            </a:r>
          </a:p>
          <a:p>
            <a:pPr>
              <a:lnSpc>
                <a:spcPct val="90000"/>
              </a:lnSpc>
            </a:pPr>
            <a:r>
              <a:rPr lang="en-US" smtClean="0"/>
              <a:t>5-bit codes selected to have no more than </a:t>
            </a:r>
            <a:r>
              <a:rPr lang="en-US" b="1" smtClean="0">
                <a:solidFill>
                  <a:srgbClr val="CC0000"/>
                </a:solidFill>
              </a:rPr>
              <a:t>one leading 0</a:t>
            </a:r>
            <a:r>
              <a:rPr lang="en-US" smtClean="0"/>
              <a:t> and no more than </a:t>
            </a:r>
            <a:r>
              <a:rPr lang="en-US" b="1" smtClean="0">
                <a:solidFill>
                  <a:srgbClr val="CC0000"/>
                </a:solidFill>
              </a:rPr>
              <a:t>two trailing 0s</a:t>
            </a:r>
            <a:r>
              <a:rPr lang="en-US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00xxx (8 symbols) and xx000 (4 symbols) are illegal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5 free symbols (</a:t>
            </a:r>
            <a:r>
              <a:rPr lang="en-US" b="1" smtClean="0">
                <a:solidFill>
                  <a:srgbClr val="CC0000"/>
                </a:solidFill>
              </a:rPr>
              <a:t>non-data</a:t>
            </a:r>
            <a:r>
              <a:rPr lang="en-US" smtClean="0"/>
              <a:t>)</a:t>
            </a:r>
          </a:p>
          <a:p>
            <a:pPr>
              <a:lnSpc>
                <a:spcPct val="90000"/>
              </a:lnSpc>
            </a:pPr>
            <a:r>
              <a:rPr lang="en-US" smtClean="0"/>
              <a:t>Thus,  never gets more than </a:t>
            </a:r>
            <a:r>
              <a:rPr lang="en-US" b="1" smtClean="0">
                <a:solidFill>
                  <a:srgbClr val="CC0000"/>
                </a:solidFill>
              </a:rPr>
              <a:t>three consecutive 0s</a:t>
            </a:r>
          </a:p>
          <a:p>
            <a:pPr>
              <a:lnSpc>
                <a:spcPct val="90000"/>
              </a:lnSpc>
            </a:pPr>
            <a:r>
              <a:rPr lang="en-US" smtClean="0"/>
              <a:t>Resulting 5-bit codes are transmitted using NRZI </a:t>
            </a:r>
          </a:p>
          <a:p>
            <a:pPr>
              <a:lnSpc>
                <a:spcPct val="90000"/>
              </a:lnSpc>
            </a:pPr>
            <a:r>
              <a:rPr lang="en-US" smtClean="0"/>
              <a:t>Achieves </a:t>
            </a:r>
            <a:r>
              <a:rPr lang="en-US" b="1" smtClean="0">
                <a:solidFill>
                  <a:srgbClr val="CC0000"/>
                </a:solidFill>
              </a:rPr>
              <a:t>80% efficiency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6AF703-6FE0-4F78-A3DD-AF709590B27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Next ?</a:t>
            </a:r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idx="1"/>
          </p:nvPr>
        </p:nvSpPr>
        <p:spPr>
          <a:xfrm>
            <a:off x="1690688" y="2401888"/>
            <a:ext cx="6565900" cy="3694112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Start with a  </a:t>
            </a:r>
            <a:r>
              <a:rPr lang="en-US" b="1" dirty="0" smtClean="0">
                <a:solidFill>
                  <a:srgbClr val="CC0000"/>
                </a:solidFill>
              </a:rPr>
              <a:t>simplest</a:t>
            </a:r>
            <a:r>
              <a:rPr lang="en-US" dirty="0" smtClean="0"/>
              <a:t>  possible network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smtClean="0"/>
              <a:t>Two nodes  </a:t>
            </a:r>
            <a:r>
              <a:rPr lang="en-US" b="1" smtClean="0">
                <a:solidFill>
                  <a:srgbClr val="CC0000"/>
                </a:solidFill>
              </a:rPr>
              <a:t>connected directly</a:t>
            </a:r>
            <a:r>
              <a:rPr lang="en-US" smtClean="0"/>
              <a:t>  through some suitable medium.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315DD9-56A9-4127-BF22-ED2DB3C15393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5078413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609600"/>
            <a:ext cx="7989888" cy="1143000"/>
          </a:xfrm>
        </p:spPr>
        <p:txBody>
          <a:bodyPr/>
          <a:lstStyle/>
          <a:p>
            <a:r>
              <a:rPr lang="en-US" smtClean="0"/>
              <a:t>Modulation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60550"/>
            <a:ext cx="7772400" cy="4354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Types of modulation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Amplitude (AM)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Frequency (FM)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Phase / phase shift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Combination of these (e.g. QAM)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AD7C1A-9C91-49CC-8F98-143282B311F8}" type="slidenum">
              <a:rPr lang="en-US" smtClean="0"/>
              <a:pPr/>
              <a:t>20</a:t>
            </a:fld>
            <a:endParaRPr lang="en-US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4964112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Amplitude Modulation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887413" y="1981200"/>
            <a:ext cx="7772400" cy="584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mtClean="0"/>
              <a:t>   idle	   idle	    1	 idle	idle	0     idle    idle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D3CF5-3308-4B7A-AEDF-EF717B074CD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5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04" name="Freeform 4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4" name="Freeform 14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5" name="Freeform 15"/>
          <p:cNvSpPr>
            <a:spLocks/>
          </p:cNvSpPr>
          <p:nvPr/>
        </p:nvSpPr>
        <p:spPr bwMode="auto">
          <a:xfrm>
            <a:off x="2800350" y="3217863"/>
            <a:ext cx="822325" cy="2051050"/>
          </a:xfrm>
          <a:custGeom>
            <a:avLst/>
            <a:gdLst>
              <a:gd name="T0" fmla="*/ 0 w 1405"/>
              <a:gd name="T1" fmla="*/ 987054 h 1866"/>
              <a:gd name="T2" fmla="*/ 208947 w 1405"/>
              <a:gd name="T3" fmla="*/ 2051050 h 1866"/>
              <a:gd name="T4" fmla="*/ 411455 w 1405"/>
              <a:gd name="T5" fmla="*/ 987054 h 1866"/>
              <a:gd name="T6" fmla="*/ 613378 w 1405"/>
              <a:gd name="T7" fmla="*/ 0 h 1866"/>
              <a:gd name="T8" fmla="*/ 822325 w 1405"/>
              <a:gd name="T9" fmla="*/ 987054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6" name="Freeform 16"/>
          <p:cNvSpPr>
            <a:spLocks/>
          </p:cNvSpPr>
          <p:nvPr/>
        </p:nvSpPr>
        <p:spPr bwMode="auto">
          <a:xfrm>
            <a:off x="362267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7" name="Freeform 17"/>
          <p:cNvSpPr>
            <a:spLocks/>
          </p:cNvSpPr>
          <p:nvPr/>
        </p:nvSpPr>
        <p:spPr bwMode="auto">
          <a:xfrm>
            <a:off x="444341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8" name="Freeform 18"/>
          <p:cNvSpPr>
            <a:spLocks/>
          </p:cNvSpPr>
          <p:nvPr/>
        </p:nvSpPr>
        <p:spPr bwMode="auto">
          <a:xfrm>
            <a:off x="5267325" y="3657600"/>
            <a:ext cx="822325" cy="1133475"/>
          </a:xfrm>
          <a:custGeom>
            <a:avLst/>
            <a:gdLst>
              <a:gd name="T0" fmla="*/ 0 w 1405"/>
              <a:gd name="T1" fmla="*/ 545477 h 1866"/>
              <a:gd name="T2" fmla="*/ 208947 w 1405"/>
              <a:gd name="T3" fmla="*/ 1133475 h 1866"/>
              <a:gd name="T4" fmla="*/ 411455 w 1405"/>
              <a:gd name="T5" fmla="*/ 545477 h 1866"/>
              <a:gd name="T6" fmla="*/ 613378 w 1405"/>
              <a:gd name="T7" fmla="*/ 0 h 1866"/>
              <a:gd name="T8" fmla="*/ 822325 w 1405"/>
              <a:gd name="T9" fmla="*/ 545477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19" name="Freeform 19"/>
          <p:cNvSpPr>
            <a:spLocks/>
          </p:cNvSpPr>
          <p:nvPr/>
        </p:nvSpPr>
        <p:spPr bwMode="auto">
          <a:xfrm>
            <a:off x="60896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20" name="Freeform 20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Line 21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43" name="Group 29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2544" name="Text Box 27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2545" name="Line 28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/>
      <p:bldP spid="204814" grpId="0" animBg="1"/>
      <p:bldP spid="204815" grpId="0" animBg="1"/>
      <p:bldP spid="204816" grpId="0" animBg="1"/>
      <p:bldP spid="204817" grpId="0" animBg="1"/>
      <p:bldP spid="204818" grpId="0" animBg="1"/>
      <p:bldP spid="204819" grpId="0" animBg="1"/>
      <p:bldP spid="2048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Modulation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idx="1"/>
          </p:nvPr>
        </p:nvSpPr>
        <p:spPr>
          <a:xfrm>
            <a:off x="887413" y="1981200"/>
            <a:ext cx="7772400" cy="584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mtClean="0"/>
              <a:t>   idle	   idle	    1	 idle	idle	    0          idle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1D0A1A-DF59-427D-AF0F-75DBE9F7F25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77" name="Freeform 5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78" name="Freeform 6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0" name="Freeform 8"/>
          <p:cNvSpPr>
            <a:spLocks/>
          </p:cNvSpPr>
          <p:nvPr/>
        </p:nvSpPr>
        <p:spPr bwMode="auto">
          <a:xfrm>
            <a:off x="362267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1" name="Freeform 9"/>
          <p:cNvSpPr>
            <a:spLocks/>
          </p:cNvSpPr>
          <p:nvPr/>
        </p:nvSpPr>
        <p:spPr bwMode="auto">
          <a:xfrm>
            <a:off x="444341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3" name="Freeform 11"/>
          <p:cNvSpPr>
            <a:spLocks/>
          </p:cNvSpPr>
          <p:nvPr/>
        </p:nvSpPr>
        <p:spPr bwMode="auto">
          <a:xfrm>
            <a:off x="5267325" y="2779713"/>
            <a:ext cx="1644650" cy="2962275"/>
          </a:xfrm>
          <a:custGeom>
            <a:avLst/>
            <a:gdLst>
              <a:gd name="T0" fmla="*/ 0 w 1405"/>
              <a:gd name="T1" fmla="*/ 1425575 h 1866"/>
              <a:gd name="T2" fmla="*/ 417893 w 1405"/>
              <a:gd name="T3" fmla="*/ 2962275 h 1866"/>
              <a:gd name="T4" fmla="*/ 822910 w 1405"/>
              <a:gd name="T5" fmla="*/ 1425575 h 1866"/>
              <a:gd name="T6" fmla="*/ 1226757 w 1405"/>
              <a:gd name="T7" fmla="*/ 0 h 1866"/>
              <a:gd name="T8" fmla="*/ 1644650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4" name="Freeform 12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6" name="Freeform 14"/>
          <p:cNvSpPr>
            <a:spLocks/>
          </p:cNvSpPr>
          <p:nvPr/>
        </p:nvSpPr>
        <p:spPr bwMode="auto">
          <a:xfrm>
            <a:off x="2801938" y="2778125"/>
            <a:ext cx="401637" cy="2962275"/>
          </a:xfrm>
          <a:custGeom>
            <a:avLst/>
            <a:gdLst>
              <a:gd name="T0" fmla="*/ 0 w 1405"/>
              <a:gd name="T1" fmla="*/ 1425575 h 1866"/>
              <a:gd name="T2" fmla="*/ 102053 w 1405"/>
              <a:gd name="T3" fmla="*/ 2962275 h 1866"/>
              <a:gd name="T4" fmla="*/ 200961 w 1405"/>
              <a:gd name="T5" fmla="*/ 1425575 h 1866"/>
              <a:gd name="T6" fmla="*/ 299584 w 1405"/>
              <a:gd name="T7" fmla="*/ 0 h 1866"/>
              <a:gd name="T8" fmla="*/ 401637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87" name="Freeform 15"/>
          <p:cNvSpPr>
            <a:spLocks/>
          </p:cNvSpPr>
          <p:nvPr/>
        </p:nvSpPr>
        <p:spPr bwMode="auto">
          <a:xfrm>
            <a:off x="3205163" y="2778125"/>
            <a:ext cx="420687" cy="2962275"/>
          </a:xfrm>
          <a:custGeom>
            <a:avLst/>
            <a:gdLst>
              <a:gd name="T0" fmla="*/ 0 w 1405"/>
              <a:gd name="T1" fmla="*/ 1425575 h 1866"/>
              <a:gd name="T2" fmla="*/ 106893 w 1405"/>
              <a:gd name="T3" fmla="*/ 2962275 h 1866"/>
              <a:gd name="T4" fmla="*/ 210493 w 1405"/>
              <a:gd name="T5" fmla="*/ 1425575 h 1866"/>
              <a:gd name="T6" fmla="*/ 313794 w 1405"/>
              <a:gd name="T7" fmla="*/ 0 h 1866"/>
              <a:gd name="T8" fmla="*/ 420687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3567" name="Group 16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3568" name="Text Box 17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3569" name="Line 18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7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7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7" grpId="0" animBg="1"/>
      <p:bldP spid="207878" grpId="0" animBg="1"/>
      <p:bldP spid="207880" grpId="0" animBg="1"/>
      <p:bldP spid="207881" grpId="0" animBg="1"/>
      <p:bldP spid="207883" grpId="0" animBg="1"/>
      <p:bldP spid="207884" grpId="0" animBg="1"/>
      <p:bldP spid="207886" grpId="0" animBg="1"/>
      <p:bldP spid="2078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Modulation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idx="1"/>
          </p:nvPr>
        </p:nvSpPr>
        <p:spPr>
          <a:xfrm>
            <a:off x="887413" y="1981200"/>
            <a:ext cx="7772400" cy="584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mtClean="0"/>
              <a:t>   idle	   idle	    1	 idle	idle	0     idle    idle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AA203-E685-41D3-A6BF-E6BF4853805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750888" y="2560638"/>
            <a:ext cx="7369175" cy="3402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01" name="Freeform 5"/>
          <p:cNvSpPr>
            <a:spLocks/>
          </p:cNvSpPr>
          <p:nvPr/>
        </p:nvSpPr>
        <p:spPr bwMode="auto">
          <a:xfrm>
            <a:off x="1152525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2" name="Freeform 6"/>
          <p:cNvSpPr>
            <a:spLocks/>
          </p:cNvSpPr>
          <p:nvPr/>
        </p:nvSpPr>
        <p:spPr bwMode="auto">
          <a:xfrm>
            <a:off x="197643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4" name="Freeform 8"/>
          <p:cNvSpPr>
            <a:spLocks/>
          </p:cNvSpPr>
          <p:nvPr/>
        </p:nvSpPr>
        <p:spPr bwMode="auto">
          <a:xfrm>
            <a:off x="38798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5" name="Freeform 9"/>
          <p:cNvSpPr>
            <a:spLocks/>
          </p:cNvSpPr>
          <p:nvPr/>
        </p:nvSpPr>
        <p:spPr bwMode="auto">
          <a:xfrm>
            <a:off x="4700588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7" name="Freeform 11"/>
          <p:cNvSpPr>
            <a:spLocks/>
          </p:cNvSpPr>
          <p:nvPr/>
        </p:nvSpPr>
        <p:spPr bwMode="auto">
          <a:xfrm>
            <a:off x="6089650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08" name="Freeform 12"/>
          <p:cNvSpPr>
            <a:spLocks/>
          </p:cNvSpPr>
          <p:nvPr/>
        </p:nvSpPr>
        <p:spPr bwMode="auto">
          <a:xfrm>
            <a:off x="6913563" y="2779713"/>
            <a:ext cx="822325" cy="2962275"/>
          </a:xfrm>
          <a:custGeom>
            <a:avLst/>
            <a:gdLst>
              <a:gd name="T0" fmla="*/ 0 w 1405"/>
              <a:gd name="T1" fmla="*/ 1425575 h 1866"/>
              <a:gd name="T2" fmla="*/ 208947 w 1405"/>
              <a:gd name="T3" fmla="*/ 2962275 h 1866"/>
              <a:gd name="T4" fmla="*/ 411455 w 1405"/>
              <a:gd name="T5" fmla="*/ 1425575 h 1866"/>
              <a:gd name="T6" fmla="*/ 613378 w 1405"/>
              <a:gd name="T7" fmla="*/ 0 h 1866"/>
              <a:gd name="T8" fmla="*/ 822325 w 1405"/>
              <a:gd name="T9" fmla="*/ 1425575 h 1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05"/>
              <a:gd name="T16" fmla="*/ 0 h 1866"/>
              <a:gd name="T17" fmla="*/ 1405 w 1405"/>
              <a:gd name="T18" fmla="*/ 1866 h 18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05" h="1866">
                <a:moveTo>
                  <a:pt x="0" y="898"/>
                </a:moveTo>
                <a:cubicBezTo>
                  <a:pt x="120" y="1382"/>
                  <a:pt x="240" y="1866"/>
                  <a:pt x="357" y="1866"/>
                </a:cubicBezTo>
                <a:cubicBezTo>
                  <a:pt x="474" y="1866"/>
                  <a:pt x="588" y="1209"/>
                  <a:pt x="703" y="898"/>
                </a:cubicBezTo>
                <a:cubicBezTo>
                  <a:pt x="818" y="587"/>
                  <a:pt x="931" y="0"/>
                  <a:pt x="1048" y="0"/>
                </a:cubicBezTo>
                <a:cubicBezTo>
                  <a:pt x="1165" y="0"/>
                  <a:pt x="1285" y="449"/>
                  <a:pt x="1405" y="898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>
            <a:off x="933450" y="4206875"/>
            <a:ext cx="6986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5"/>
          <p:cNvSpPr>
            <a:spLocks noChangeShapeType="1"/>
          </p:cNvSpPr>
          <p:nvPr/>
        </p:nvSpPr>
        <p:spPr bwMode="auto">
          <a:xfrm>
            <a:off x="292100" y="2852738"/>
            <a:ext cx="8358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3" name="Freeform 17"/>
          <p:cNvSpPr>
            <a:spLocks/>
          </p:cNvSpPr>
          <p:nvPr/>
        </p:nvSpPr>
        <p:spPr bwMode="auto">
          <a:xfrm>
            <a:off x="2798763" y="4222750"/>
            <a:ext cx="328612" cy="1538288"/>
          </a:xfrm>
          <a:custGeom>
            <a:avLst/>
            <a:gdLst>
              <a:gd name="T0" fmla="*/ 0 w 207"/>
              <a:gd name="T1" fmla="*/ 0 h 923"/>
              <a:gd name="T2" fmla="*/ 73025 w 207"/>
              <a:gd name="T3" fmla="*/ 748311 h 923"/>
              <a:gd name="T4" fmla="*/ 201612 w 207"/>
              <a:gd name="T5" fmla="*/ 1534955 h 923"/>
              <a:gd name="T6" fmla="*/ 328612 w 207"/>
              <a:gd name="T7" fmla="*/ 728312 h 923"/>
              <a:gd name="T8" fmla="*/ 0 60000 65536"/>
              <a:gd name="T9" fmla="*/ 0 60000 65536"/>
              <a:gd name="T10" fmla="*/ 0 60000 65536"/>
              <a:gd name="T11" fmla="*/ 0 60000 65536"/>
              <a:gd name="T12" fmla="*/ 0 w 207"/>
              <a:gd name="T13" fmla="*/ 0 h 923"/>
              <a:gd name="T14" fmla="*/ 207 w 207"/>
              <a:gd name="T15" fmla="*/ 923 h 9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7" h="923">
                <a:moveTo>
                  <a:pt x="0" y="0"/>
                </a:moveTo>
                <a:cubicBezTo>
                  <a:pt x="12" y="148"/>
                  <a:pt x="25" y="296"/>
                  <a:pt x="46" y="449"/>
                </a:cubicBezTo>
                <a:cubicBezTo>
                  <a:pt x="67" y="602"/>
                  <a:pt x="100" y="923"/>
                  <a:pt x="127" y="921"/>
                </a:cubicBezTo>
                <a:cubicBezTo>
                  <a:pt x="154" y="919"/>
                  <a:pt x="194" y="518"/>
                  <a:pt x="207" y="437"/>
                </a:cubicBezTo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4" name="Freeform 18"/>
          <p:cNvSpPr>
            <a:spLocks/>
          </p:cNvSpPr>
          <p:nvPr/>
        </p:nvSpPr>
        <p:spPr bwMode="auto">
          <a:xfrm>
            <a:off x="3128963" y="2776538"/>
            <a:ext cx="822325" cy="2992437"/>
          </a:xfrm>
          <a:custGeom>
            <a:avLst/>
            <a:gdLst>
              <a:gd name="T0" fmla="*/ 0 w 518"/>
              <a:gd name="T1" fmla="*/ 2251075 h 1885"/>
              <a:gd name="T2" fmla="*/ 127000 w 518"/>
              <a:gd name="T3" fmla="*/ 2982912 h 1885"/>
              <a:gd name="T4" fmla="*/ 255587 w 518"/>
              <a:gd name="T5" fmla="*/ 2197100 h 1885"/>
              <a:gd name="T6" fmla="*/ 401637 w 518"/>
              <a:gd name="T7" fmla="*/ 842963 h 1885"/>
              <a:gd name="T8" fmla="*/ 547687 w 518"/>
              <a:gd name="T9" fmla="*/ 3175 h 1885"/>
              <a:gd name="T10" fmla="*/ 693737 w 518"/>
              <a:gd name="T11" fmla="*/ 862013 h 1885"/>
              <a:gd name="T12" fmla="*/ 822325 w 518"/>
              <a:gd name="T13" fmla="*/ 2233612 h 1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8"/>
              <a:gd name="T22" fmla="*/ 0 h 1885"/>
              <a:gd name="T23" fmla="*/ 518 w 518"/>
              <a:gd name="T24" fmla="*/ 1885 h 1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8" h="1885">
                <a:moveTo>
                  <a:pt x="0" y="1418"/>
                </a:moveTo>
                <a:cubicBezTo>
                  <a:pt x="26" y="1651"/>
                  <a:pt x="53" y="1885"/>
                  <a:pt x="80" y="1879"/>
                </a:cubicBezTo>
                <a:cubicBezTo>
                  <a:pt x="107" y="1873"/>
                  <a:pt x="132" y="1609"/>
                  <a:pt x="161" y="1384"/>
                </a:cubicBezTo>
                <a:cubicBezTo>
                  <a:pt x="190" y="1159"/>
                  <a:pt x="222" y="761"/>
                  <a:pt x="253" y="531"/>
                </a:cubicBezTo>
                <a:cubicBezTo>
                  <a:pt x="284" y="301"/>
                  <a:pt x="314" y="0"/>
                  <a:pt x="345" y="2"/>
                </a:cubicBezTo>
                <a:cubicBezTo>
                  <a:pt x="376" y="4"/>
                  <a:pt x="408" y="309"/>
                  <a:pt x="437" y="543"/>
                </a:cubicBezTo>
                <a:cubicBezTo>
                  <a:pt x="466" y="777"/>
                  <a:pt x="492" y="1092"/>
                  <a:pt x="518" y="140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>
            <a:off x="5522913" y="4206875"/>
            <a:ext cx="73025" cy="766763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17" name="Freeform 21"/>
          <p:cNvSpPr>
            <a:spLocks/>
          </p:cNvSpPr>
          <p:nvPr/>
        </p:nvSpPr>
        <p:spPr bwMode="auto">
          <a:xfrm flipH="1">
            <a:off x="5603875" y="2763838"/>
            <a:ext cx="822325" cy="2992437"/>
          </a:xfrm>
          <a:custGeom>
            <a:avLst/>
            <a:gdLst>
              <a:gd name="T0" fmla="*/ 0 w 518"/>
              <a:gd name="T1" fmla="*/ 2251075 h 1885"/>
              <a:gd name="T2" fmla="*/ 127000 w 518"/>
              <a:gd name="T3" fmla="*/ 2982912 h 1885"/>
              <a:gd name="T4" fmla="*/ 255587 w 518"/>
              <a:gd name="T5" fmla="*/ 2197100 h 1885"/>
              <a:gd name="T6" fmla="*/ 401637 w 518"/>
              <a:gd name="T7" fmla="*/ 842963 h 1885"/>
              <a:gd name="T8" fmla="*/ 547687 w 518"/>
              <a:gd name="T9" fmla="*/ 3175 h 1885"/>
              <a:gd name="T10" fmla="*/ 693737 w 518"/>
              <a:gd name="T11" fmla="*/ 862013 h 1885"/>
              <a:gd name="T12" fmla="*/ 822325 w 518"/>
              <a:gd name="T13" fmla="*/ 2233612 h 188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8"/>
              <a:gd name="T22" fmla="*/ 0 h 1885"/>
              <a:gd name="T23" fmla="*/ 518 w 518"/>
              <a:gd name="T24" fmla="*/ 1885 h 188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8" h="1885">
                <a:moveTo>
                  <a:pt x="0" y="1418"/>
                </a:moveTo>
                <a:cubicBezTo>
                  <a:pt x="26" y="1651"/>
                  <a:pt x="53" y="1885"/>
                  <a:pt x="80" y="1879"/>
                </a:cubicBezTo>
                <a:cubicBezTo>
                  <a:pt x="107" y="1873"/>
                  <a:pt x="132" y="1609"/>
                  <a:pt x="161" y="1384"/>
                </a:cubicBezTo>
                <a:cubicBezTo>
                  <a:pt x="190" y="1159"/>
                  <a:pt x="222" y="761"/>
                  <a:pt x="253" y="531"/>
                </a:cubicBezTo>
                <a:cubicBezTo>
                  <a:pt x="284" y="301"/>
                  <a:pt x="314" y="0"/>
                  <a:pt x="345" y="2"/>
                </a:cubicBezTo>
                <a:cubicBezTo>
                  <a:pt x="376" y="4"/>
                  <a:pt x="408" y="309"/>
                  <a:pt x="437" y="543"/>
                </a:cubicBezTo>
                <a:cubicBezTo>
                  <a:pt x="466" y="777"/>
                  <a:pt x="492" y="1092"/>
                  <a:pt x="518" y="1407"/>
                </a:cubicBezTo>
              </a:path>
            </a:pathLst>
          </a:cu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594" name="Group 22"/>
          <p:cNvGrpSpPr>
            <a:grpSpLocks/>
          </p:cNvGrpSpPr>
          <p:nvPr/>
        </p:nvGrpSpPr>
        <p:grpSpPr bwMode="auto">
          <a:xfrm>
            <a:off x="7526338" y="4154488"/>
            <a:ext cx="944562" cy="457200"/>
            <a:chOff x="4741" y="2617"/>
            <a:chExt cx="595" cy="288"/>
          </a:xfrm>
        </p:grpSpPr>
        <p:sp>
          <p:nvSpPr>
            <p:cNvPr id="24595" name="Text Box 23"/>
            <p:cNvSpPr txBox="1">
              <a:spLocks noChangeArrowheads="1"/>
            </p:cNvSpPr>
            <p:nvPr/>
          </p:nvSpPr>
          <p:spPr bwMode="auto">
            <a:xfrm>
              <a:off x="4741" y="2617"/>
              <a:ext cx="456" cy="288"/>
            </a:xfrm>
            <a:prstGeom prst="rect">
              <a:avLst/>
            </a:prstGeom>
            <a:noFill/>
            <a:ln w="11113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24596" name="Line 24"/>
            <p:cNvSpPr>
              <a:spLocks noChangeShapeType="1"/>
            </p:cNvSpPr>
            <p:nvPr/>
          </p:nvSpPr>
          <p:spPr bwMode="auto">
            <a:xfrm>
              <a:off x="5147" y="2793"/>
              <a:ext cx="18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1" grpId="0" animBg="1"/>
      <p:bldP spid="208902" grpId="0" animBg="1"/>
      <p:bldP spid="208904" grpId="0" animBg="1"/>
      <p:bldP spid="208905" grpId="0" animBg="1"/>
      <p:bldP spid="208907" grpId="0" animBg="1"/>
      <p:bldP spid="208908" grpId="0" animBg="1"/>
      <p:bldP spid="208913" grpId="0" animBg="1"/>
      <p:bldP spid="208914" grpId="0" animBg="1"/>
      <p:bldP spid="208916" grpId="0" animBg="1"/>
      <p:bldP spid="2089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Phase Modulation Algorithm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27066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Send carrier frequency for one period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Perform phase shift</a:t>
            </a:r>
          </a:p>
          <a:p>
            <a:pPr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Shift value encodes symbol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value in range [0, 360º]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multiple values for multiple symbols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Times New Roman" pitchFamily="18" charset="0"/>
              </a:rPr>
              <a:t>represent as circle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AB5AFF-2F22-4E06-9455-C9FE7DBC52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5605" name="Oval 4"/>
          <p:cNvSpPr>
            <a:spLocks noChangeArrowheads="1"/>
          </p:cNvSpPr>
          <p:nvPr/>
        </p:nvSpPr>
        <p:spPr bwMode="auto">
          <a:xfrm>
            <a:off x="6035675" y="4187825"/>
            <a:ext cx="1901825" cy="1901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8"/>
          <p:cNvSpPr>
            <a:spLocks noChangeArrowheads="1"/>
          </p:cNvSpPr>
          <p:nvPr/>
        </p:nvSpPr>
        <p:spPr bwMode="auto">
          <a:xfrm>
            <a:off x="6875463" y="407670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9"/>
          <p:cNvSpPr>
            <a:spLocks noChangeArrowheads="1"/>
          </p:cNvSpPr>
          <p:nvPr/>
        </p:nvSpPr>
        <p:spPr bwMode="auto">
          <a:xfrm>
            <a:off x="5908675" y="501015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7810500" y="501015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6877050" y="597852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2"/>
          <p:cNvSpPr>
            <a:spLocks noChangeArrowheads="1"/>
          </p:cNvSpPr>
          <p:nvPr/>
        </p:nvSpPr>
        <p:spPr bwMode="auto">
          <a:xfrm>
            <a:off x="6162675" y="4406900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7535863" y="4351338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7570788" y="566737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Oval 15"/>
          <p:cNvSpPr>
            <a:spLocks noChangeArrowheads="1"/>
          </p:cNvSpPr>
          <p:nvPr/>
        </p:nvSpPr>
        <p:spPr bwMode="auto">
          <a:xfrm>
            <a:off x="6199188" y="5686425"/>
            <a:ext cx="219075" cy="2190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272213" y="447040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135</a:t>
            </a:r>
            <a:r>
              <a:rPr lang="en-US" sz="1800" baseline="30000"/>
              <a:t>0</a:t>
            </a:r>
            <a:r>
              <a:rPr lang="en-US" sz="1800"/>
              <a:t>         45</a:t>
            </a:r>
            <a:r>
              <a:rPr lang="en-US" sz="1800" baseline="30000"/>
              <a:t>0</a:t>
            </a:r>
          </a:p>
        </p:txBody>
      </p:sp>
      <p:sp>
        <p:nvSpPr>
          <p:cNvPr id="25615" name="Text Box 17"/>
          <p:cNvSpPr txBox="1">
            <a:spLocks noChangeArrowheads="1"/>
          </p:cNvSpPr>
          <p:nvPr/>
        </p:nvSpPr>
        <p:spPr bwMode="auto">
          <a:xfrm>
            <a:off x="6272213" y="540385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225</a:t>
            </a:r>
            <a:r>
              <a:rPr lang="en-US" sz="1800" baseline="30000"/>
              <a:t>0</a:t>
            </a:r>
            <a:r>
              <a:rPr lang="en-US" sz="1800"/>
              <a:t>         315</a:t>
            </a:r>
            <a:r>
              <a:rPr lang="en-US" sz="1800" baseline="30000"/>
              <a:t>0</a:t>
            </a:r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5359400" y="4946650"/>
            <a:ext cx="3030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180</a:t>
            </a:r>
            <a:r>
              <a:rPr lang="en-US" sz="1800" baseline="30000"/>
              <a:t>0</a:t>
            </a:r>
            <a:r>
              <a:rPr lang="en-US" sz="1800"/>
              <a:t>                                       0</a:t>
            </a:r>
            <a:r>
              <a:rPr lang="en-US" sz="1800" baseline="30000"/>
              <a:t>0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6765925" y="375761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90</a:t>
            </a:r>
            <a:r>
              <a:rPr lang="en-US" sz="1800" baseline="30000"/>
              <a:t>0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692900" y="61547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/>
              <a:t>270</a:t>
            </a:r>
            <a:r>
              <a:rPr lang="en-US" sz="1800" baseline="30000"/>
              <a:t>0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4057650" y="5237163"/>
            <a:ext cx="141605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8-symbol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Quadrature Amplitude Modulation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2090738"/>
            <a:ext cx="5915025" cy="4005262"/>
          </a:xfrm>
        </p:spPr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Same algorithm as phase modulation</a:t>
            </a:r>
          </a:p>
          <a:p>
            <a:r>
              <a:rPr lang="en-US" smtClean="0">
                <a:cs typeface="Times New Roman" pitchFamily="18" charset="0"/>
              </a:rPr>
              <a:t>Can also change signal amplitude</a:t>
            </a:r>
          </a:p>
          <a:p>
            <a:r>
              <a:rPr lang="en-US" smtClean="0">
                <a:cs typeface="Times New Roman" pitchFamily="18" charset="0"/>
              </a:rPr>
              <a:t>2-dimensional representation</a:t>
            </a:r>
          </a:p>
          <a:p>
            <a:pPr lvl="1"/>
            <a:r>
              <a:rPr lang="en-US" smtClean="0">
                <a:cs typeface="Times New Roman" pitchFamily="18" charset="0"/>
              </a:rPr>
              <a:t>angle is phase shift</a:t>
            </a:r>
          </a:p>
          <a:p>
            <a:pPr lvl="1"/>
            <a:r>
              <a:rPr lang="en-US" smtClean="0">
                <a:cs typeface="Times New Roman" pitchFamily="18" charset="0"/>
              </a:rPr>
              <a:t>radial distance is new amplitude</a:t>
            </a:r>
          </a:p>
          <a:p>
            <a:r>
              <a:rPr lang="en-US" smtClean="0">
                <a:cs typeface="Times New Roman" pitchFamily="18" charset="0"/>
              </a:rPr>
              <a:t>Each symbol contains log</a:t>
            </a:r>
            <a:r>
              <a:rPr lang="en-US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 16 = 4 bits</a:t>
            </a:r>
          </a:p>
          <a:p>
            <a:pPr lvl="1"/>
            <a:r>
              <a:rPr lang="en-US" smtClean="0">
                <a:cs typeface="Times New Roman" pitchFamily="18" charset="0"/>
              </a:rPr>
              <a:t>data rate is thus 4 x 2400 = 9600 bps 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5D141-9A44-4E34-8392-F37E0B26BB75}" type="slidenum">
              <a:rPr lang="en-US" smtClean="0"/>
              <a:pPr/>
              <a:t>25</a:t>
            </a:fld>
            <a:endParaRPr lang="en-US" smtClean="0"/>
          </a:p>
        </p:txBody>
      </p:sp>
      <p:grpSp>
        <p:nvGrpSpPr>
          <p:cNvPr id="26629" name="Group 52"/>
          <p:cNvGrpSpPr>
            <a:grpSpLocks/>
          </p:cNvGrpSpPr>
          <p:nvPr/>
        </p:nvGrpSpPr>
        <p:grpSpPr bwMode="auto">
          <a:xfrm>
            <a:off x="5835650" y="2190750"/>
            <a:ext cx="3014663" cy="2506663"/>
            <a:chOff x="2224" y="1324"/>
            <a:chExt cx="3078" cy="2569"/>
          </a:xfrm>
        </p:grpSpPr>
        <p:sp>
          <p:nvSpPr>
            <p:cNvPr id="26631" name="Line 28"/>
            <p:cNvSpPr>
              <a:spLocks noChangeShapeType="1"/>
            </p:cNvSpPr>
            <p:nvPr/>
          </p:nvSpPr>
          <p:spPr bwMode="auto">
            <a:xfrm flipV="1">
              <a:off x="3571" y="1600"/>
              <a:ext cx="1024" cy="9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29"/>
            <p:cNvSpPr>
              <a:spLocks noChangeShapeType="1"/>
            </p:cNvSpPr>
            <p:nvPr/>
          </p:nvSpPr>
          <p:spPr bwMode="auto">
            <a:xfrm flipV="1">
              <a:off x="3584" y="2339"/>
              <a:ext cx="886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Oval 30"/>
            <p:cNvSpPr>
              <a:spLocks noChangeArrowheads="1"/>
            </p:cNvSpPr>
            <p:nvPr/>
          </p:nvSpPr>
          <p:spPr bwMode="auto">
            <a:xfrm>
              <a:off x="3662" y="194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Oval 31"/>
            <p:cNvSpPr>
              <a:spLocks noChangeArrowheads="1"/>
            </p:cNvSpPr>
            <p:nvPr/>
          </p:nvSpPr>
          <p:spPr bwMode="auto">
            <a:xfrm>
              <a:off x="2926" y="2694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Oval 32"/>
            <p:cNvSpPr>
              <a:spLocks noChangeArrowheads="1"/>
            </p:cNvSpPr>
            <p:nvPr/>
          </p:nvSpPr>
          <p:spPr bwMode="auto">
            <a:xfrm>
              <a:off x="4067" y="237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Oval 33"/>
            <p:cNvSpPr>
              <a:spLocks noChangeArrowheads="1"/>
            </p:cNvSpPr>
            <p:nvPr/>
          </p:nvSpPr>
          <p:spPr bwMode="auto">
            <a:xfrm>
              <a:off x="3675" y="308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34"/>
            <p:cNvSpPr>
              <a:spLocks noChangeArrowheads="1"/>
            </p:cNvSpPr>
            <p:nvPr/>
          </p:nvSpPr>
          <p:spPr bwMode="auto">
            <a:xfrm>
              <a:off x="3064" y="2130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Oval 35"/>
            <p:cNvSpPr>
              <a:spLocks noChangeArrowheads="1"/>
            </p:cNvSpPr>
            <p:nvPr/>
          </p:nvSpPr>
          <p:spPr bwMode="auto">
            <a:xfrm>
              <a:off x="3928" y="2107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Oval 36"/>
            <p:cNvSpPr>
              <a:spLocks noChangeArrowheads="1"/>
            </p:cNvSpPr>
            <p:nvPr/>
          </p:nvSpPr>
          <p:spPr bwMode="auto">
            <a:xfrm>
              <a:off x="3950" y="291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Oval 37"/>
            <p:cNvSpPr>
              <a:spLocks noChangeArrowheads="1"/>
            </p:cNvSpPr>
            <p:nvPr/>
          </p:nvSpPr>
          <p:spPr bwMode="auto">
            <a:xfrm>
              <a:off x="3075" y="293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Text Box 38"/>
            <p:cNvSpPr txBox="1">
              <a:spLocks noChangeArrowheads="1"/>
            </p:cNvSpPr>
            <p:nvPr/>
          </p:nvSpPr>
          <p:spPr bwMode="auto">
            <a:xfrm>
              <a:off x="4803" y="1975"/>
              <a:ext cx="499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45</a:t>
              </a:r>
              <a:r>
                <a:rPr lang="en-US" sz="1800" baseline="30000"/>
                <a:t>0</a:t>
              </a:r>
            </a:p>
          </p:txBody>
        </p:sp>
        <p:sp>
          <p:nvSpPr>
            <p:cNvPr id="26642" name="Text Box 39"/>
            <p:cNvSpPr txBox="1">
              <a:spLocks noChangeArrowheads="1"/>
            </p:cNvSpPr>
            <p:nvPr/>
          </p:nvSpPr>
          <p:spPr bwMode="auto">
            <a:xfrm>
              <a:off x="4399" y="2365"/>
              <a:ext cx="499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/>
                <a:t>15</a:t>
              </a:r>
              <a:r>
                <a:rPr lang="en-US" sz="1800" baseline="30000"/>
                <a:t>0</a:t>
              </a:r>
            </a:p>
          </p:txBody>
        </p:sp>
        <p:sp>
          <p:nvSpPr>
            <p:cNvPr id="26643" name="Line 40"/>
            <p:cNvSpPr>
              <a:spLocks noChangeShapeType="1"/>
            </p:cNvSpPr>
            <p:nvPr/>
          </p:nvSpPr>
          <p:spPr bwMode="auto">
            <a:xfrm>
              <a:off x="2224" y="2591"/>
              <a:ext cx="27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41"/>
            <p:cNvSpPr>
              <a:spLocks noChangeShapeType="1"/>
            </p:cNvSpPr>
            <p:nvPr/>
          </p:nvSpPr>
          <p:spPr bwMode="auto">
            <a:xfrm>
              <a:off x="3571" y="1324"/>
              <a:ext cx="0" cy="2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Oval 42"/>
            <p:cNvSpPr>
              <a:spLocks noChangeArrowheads="1"/>
            </p:cNvSpPr>
            <p:nvPr/>
          </p:nvSpPr>
          <p:spPr bwMode="auto">
            <a:xfrm>
              <a:off x="4078" y="2682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43"/>
            <p:cNvSpPr>
              <a:spLocks noChangeArrowheads="1"/>
            </p:cNvSpPr>
            <p:nvPr/>
          </p:nvSpPr>
          <p:spPr bwMode="auto">
            <a:xfrm>
              <a:off x="3328" y="308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Oval 44"/>
            <p:cNvSpPr>
              <a:spLocks noChangeArrowheads="1"/>
            </p:cNvSpPr>
            <p:nvPr/>
          </p:nvSpPr>
          <p:spPr bwMode="auto">
            <a:xfrm>
              <a:off x="2925" y="2371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45"/>
            <p:cNvSpPr>
              <a:spLocks noChangeArrowheads="1"/>
            </p:cNvSpPr>
            <p:nvPr/>
          </p:nvSpPr>
          <p:spPr bwMode="auto">
            <a:xfrm>
              <a:off x="3328" y="1945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46"/>
            <p:cNvSpPr>
              <a:spLocks noChangeArrowheads="1"/>
            </p:cNvSpPr>
            <p:nvPr/>
          </p:nvSpPr>
          <p:spPr bwMode="auto">
            <a:xfrm>
              <a:off x="4309" y="1739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47"/>
            <p:cNvSpPr>
              <a:spLocks noChangeArrowheads="1"/>
            </p:cNvSpPr>
            <p:nvPr/>
          </p:nvSpPr>
          <p:spPr bwMode="auto">
            <a:xfrm>
              <a:off x="2697" y="3306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Oval 48"/>
            <p:cNvSpPr>
              <a:spLocks noChangeArrowheads="1"/>
            </p:cNvSpPr>
            <p:nvPr/>
          </p:nvSpPr>
          <p:spPr bwMode="auto">
            <a:xfrm>
              <a:off x="4355" y="3260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Oval 49"/>
            <p:cNvSpPr>
              <a:spLocks noChangeArrowheads="1"/>
            </p:cNvSpPr>
            <p:nvPr/>
          </p:nvSpPr>
          <p:spPr bwMode="auto">
            <a:xfrm>
              <a:off x="2661" y="1774"/>
              <a:ext cx="138" cy="13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Freeform 50"/>
            <p:cNvSpPr>
              <a:spLocks/>
            </p:cNvSpPr>
            <p:nvPr/>
          </p:nvSpPr>
          <p:spPr bwMode="auto">
            <a:xfrm>
              <a:off x="4377" y="2372"/>
              <a:ext cx="58" cy="219"/>
            </a:xfrm>
            <a:custGeom>
              <a:avLst/>
              <a:gdLst>
                <a:gd name="T0" fmla="*/ 58 w 58"/>
                <a:gd name="T1" fmla="*/ 219 h 219"/>
                <a:gd name="T2" fmla="*/ 47 w 58"/>
                <a:gd name="T3" fmla="*/ 104 h 219"/>
                <a:gd name="T4" fmla="*/ 0 w 58"/>
                <a:gd name="T5" fmla="*/ 0 h 219"/>
                <a:gd name="T6" fmla="*/ 0 60000 65536"/>
                <a:gd name="T7" fmla="*/ 0 60000 65536"/>
                <a:gd name="T8" fmla="*/ 0 60000 65536"/>
                <a:gd name="T9" fmla="*/ 0 w 58"/>
                <a:gd name="T10" fmla="*/ 0 h 219"/>
                <a:gd name="T11" fmla="*/ 58 w 58"/>
                <a:gd name="T12" fmla="*/ 219 h 2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219">
                  <a:moveTo>
                    <a:pt x="58" y="219"/>
                  </a:moveTo>
                  <a:cubicBezTo>
                    <a:pt x="57" y="179"/>
                    <a:pt x="57" y="140"/>
                    <a:pt x="47" y="104"/>
                  </a:cubicBezTo>
                  <a:cubicBezTo>
                    <a:pt x="37" y="68"/>
                    <a:pt x="8" y="17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Freeform 51"/>
            <p:cNvSpPr>
              <a:spLocks/>
            </p:cNvSpPr>
            <p:nvPr/>
          </p:nvSpPr>
          <p:spPr bwMode="auto">
            <a:xfrm>
              <a:off x="4517" y="1670"/>
              <a:ext cx="339" cy="921"/>
            </a:xfrm>
            <a:custGeom>
              <a:avLst/>
              <a:gdLst>
                <a:gd name="T0" fmla="*/ 333 w 317"/>
                <a:gd name="T1" fmla="*/ 921 h 921"/>
                <a:gd name="T2" fmla="*/ 283 w 317"/>
                <a:gd name="T3" fmla="*/ 414 h 921"/>
                <a:gd name="T4" fmla="*/ 0 w 317"/>
                <a:gd name="T5" fmla="*/ 0 h 921"/>
                <a:gd name="T6" fmla="*/ 0 60000 65536"/>
                <a:gd name="T7" fmla="*/ 0 60000 65536"/>
                <a:gd name="T8" fmla="*/ 0 60000 65536"/>
                <a:gd name="T9" fmla="*/ 0 w 317"/>
                <a:gd name="T10" fmla="*/ 0 h 921"/>
                <a:gd name="T11" fmla="*/ 317 w 317"/>
                <a:gd name="T12" fmla="*/ 921 h 9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921">
                  <a:moveTo>
                    <a:pt x="311" y="921"/>
                  </a:moveTo>
                  <a:cubicBezTo>
                    <a:pt x="314" y="744"/>
                    <a:pt x="317" y="568"/>
                    <a:pt x="265" y="414"/>
                  </a:cubicBezTo>
                  <a:cubicBezTo>
                    <a:pt x="213" y="260"/>
                    <a:pt x="106" y="130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0" name="Text Box 53"/>
          <p:cNvSpPr txBox="1">
            <a:spLocks noChangeArrowheads="1"/>
          </p:cNvSpPr>
          <p:nvPr/>
        </p:nvSpPr>
        <p:spPr bwMode="auto">
          <a:xfrm>
            <a:off x="6618288" y="4799013"/>
            <a:ext cx="1508125" cy="1187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16-symbol example (V.32)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Rate and Baud Rate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1381125" y="2498725"/>
            <a:ext cx="6729413" cy="3597275"/>
          </a:xfrm>
        </p:spPr>
        <p:txBody>
          <a:bodyPr/>
          <a:lstStyle/>
          <a:p>
            <a:r>
              <a:rPr lang="en-US" smtClean="0"/>
              <a:t>Bit rate is </a:t>
            </a:r>
            <a:r>
              <a:rPr lang="en-US" b="1" smtClean="0">
                <a:solidFill>
                  <a:srgbClr val="CC0000"/>
                </a:solidFill>
              </a:rPr>
              <a:t>bits</a:t>
            </a:r>
            <a:r>
              <a:rPr lang="en-US" smtClean="0"/>
              <a:t> per second</a:t>
            </a:r>
          </a:p>
          <a:p>
            <a:r>
              <a:rPr lang="en-US" smtClean="0"/>
              <a:t>Baud rate is “</a:t>
            </a:r>
            <a:r>
              <a:rPr lang="en-US" b="1" smtClean="0">
                <a:solidFill>
                  <a:srgbClr val="CC0000"/>
                </a:solidFill>
              </a:rPr>
              <a:t>symbols</a:t>
            </a:r>
            <a:r>
              <a:rPr lang="en-US" smtClean="0"/>
              <a:t>” per second</a:t>
            </a:r>
          </a:p>
          <a:p>
            <a:r>
              <a:rPr lang="en-US" smtClean="0"/>
              <a:t>If each symbol contains 4 bits then data rate is 4 times the baud rate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C40B3-251D-4EFB-AC39-752E3768EEB4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Limits Baud Rate 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885825" y="1968500"/>
            <a:ext cx="7478713" cy="4265613"/>
          </a:xfrm>
        </p:spPr>
        <p:txBody>
          <a:bodyPr/>
          <a:lstStyle/>
          <a:p>
            <a:r>
              <a:rPr lang="en-US" smtClean="0"/>
              <a:t>Baud rates are typically limited by </a:t>
            </a:r>
            <a:r>
              <a:rPr lang="en-US" b="1" smtClean="0">
                <a:solidFill>
                  <a:srgbClr val="CC0000"/>
                </a:solidFill>
              </a:rPr>
              <a:t>electrical signaling properties</a:t>
            </a:r>
          </a:p>
          <a:p>
            <a:endParaRPr lang="en-US" smtClean="0"/>
          </a:p>
          <a:p>
            <a:r>
              <a:rPr lang="en-US" smtClean="0"/>
              <a:t>No matter how small the voltage or how short the wire, </a:t>
            </a:r>
            <a:r>
              <a:rPr lang="en-US" b="1" smtClean="0">
                <a:solidFill>
                  <a:srgbClr val="CC0000"/>
                </a:solidFill>
              </a:rPr>
              <a:t>changing voltages takes time</a:t>
            </a:r>
          </a:p>
          <a:p>
            <a:endParaRPr lang="en-US" smtClean="0"/>
          </a:p>
          <a:p>
            <a:r>
              <a:rPr lang="en-US" smtClean="0"/>
              <a:t>Electronics are </a:t>
            </a:r>
            <a:r>
              <a:rPr lang="en-US" b="1" smtClean="0">
                <a:solidFill>
                  <a:srgbClr val="CC0000"/>
                </a:solidFill>
              </a:rPr>
              <a:t>slow</a:t>
            </a:r>
            <a:r>
              <a:rPr lang="en-US" smtClean="0"/>
              <a:t> as compared to optics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C48017-A093-4BAC-902B-4AE05A418EA4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697163"/>
            <a:ext cx="7772400" cy="1143000"/>
          </a:xfrm>
        </p:spPr>
        <p:txBody>
          <a:bodyPr/>
          <a:lstStyle/>
          <a:p>
            <a:r>
              <a:rPr lang="en-US" sz="5400" smtClean="0"/>
              <a:t>Framing</a:t>
            </a:r>
          </a:p>
        </p:txBody>
      </p:sp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A3865F-2F1A-4818-9F7D-72C87A7D3D89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5006975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84250"/>
          </a:xfrm>
        </p:spPr>
        <p:txBody>
          <a:bodyPr/>
          <a:lstStyle/>
          <a:p>
            <a:r>
              <a:rPr lang="en-US" smtClean="0"/>
              <a:t>Framing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546100" y="1582738"/>
            <a:ext cx="7912100" cy="2803525"/>
          </a:xfrm>
        </p:spPr>
        <p:txBody>
          <a:bodyPr>
            <a:normAutofit/>
          </a:bodyPr>
          <a:lstStyle/>
          <a:p>
            <a:r>
              <a:rPr lang="en-US" smtClean="0"/>
              <a:t>Breaks continuous stream/sequence of bits into a frame and </a:t>
            </a:r>
            <a:r>
              <a:rPr lang="en-US" b="1" smtClean="0">
                <a:solidFill>
                  <a:srgbClr val="CC0000"/>
                </a:solidFill>
              </a:rPr>
              <a:t>demarcates units of transfer</a:t>
            </a:r>
          </a:p>
          <a:p>
            <a:r>
              <a:rPr lang="en-US" smtClean="0"/>
              <a:t>Typically implemented by network adaptor</a:t>
            </a:r>
          </a:p>
          <a:p>
            <a:pPr lvl="1"/>
            <a:r>
              <a:rPr lang="en-US" smtClean="0"/>
              <a:t>Adaptor fetches/deposits frames out of/into host memory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14072C-478D-4828-BA33-C74C1CA2E07A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3336925" y="4700588"/>
            <a:ext cx="2311400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Freeform 5"/>
          <p:cNvSpPr>
            <a:spLocks/>
          </p:cNvSpPr>
          <p:nvPr/>
        </p:nvSpPr>
        <p:spPr bwMode="auto">
          <a:xfrm>
            <a:off x="990600" y="3902075"/>
            <a:ext cx="1752600" cy="1570038"/>
          </a:xfrm>
          <a:custGeom>
            <a:avLst/>
            <a:gdLst>
              <a:gd name="T0" fmla="*/ 0 w 1170"/>
              <a:gd name="T1" fmla="*/ 0 h 989"/>
              <a:gd name="T2" fmla="*/ 1752600 w 1170"/>
              <a:gd name="T3" fmla="*/ 6350 h 989"/>
              <a:gd name="T4" fmla="*/ 1752600 w 1170"/>
              <a:gd name="T5" fmla="*/ 1570038 h 989"/>
              <a:gd name="T6" fmla="*/ 0 w 1170"/>
              <a:gd name="T7" fmla="*/ 1570038 h 989"/>
              <a:gd name="T8" fmla="*/ 0 w 1170"/>
              <a:gd name="T9" fmla="*/ 6350 h 989"/>
              <a:gd name="T10" fmla="*/ 0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0" y="0"/>
                </a:moveTo>
                <a:lnTo>
                  <a:pt x="1170" y="4"/>
                </a:lnTo>
                <a:lnTo>
                  <a:pt x="1170" y="989"/>
                </a:lnTo>
                <a:lnTo>
                  <a:pt x="0" y="989"/>
                </a:lnTo>
                <a:lnTo>
                  <a:pt x="0" y="4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27" name="Freeform 6"/>
          <p:cNvSpPr>
            <a:spLocks/>
          </p:cNvSpPr>
          <p:nvPr/>
        </p:nvSpPr>
        <p:spPr bwMode="auto">
          <a:xfrm>
            <a:off x="2225675" y="4387850"/>
            <a:ext cx="1117600" cy="623888"/>
          </a:xfrm>
          <a:custGeom>
            <a:avLst/>
            <a:gdLst>
              <a:gd name="T0" fmla="*/ 0 w 704"/>
              <a:gd name="T1" fmla="*/ 0 h 393"/>
              <a:gd name="T2" fmla="*/ 1117600 w 704"/>
              <a:gd name="T3" fmla="*/ 0 h 393"/>
              <a:gd name="T4" fmla="*/ 1117600 w 704"/>
              <a:gd name="T5" fmla="*/ 623888 h 393"/>
              <a:gd name="T6" fmla="*/ 0 w 704"/>
              <a:gd name="T7" fmla="*/ 623888 h 393"/>
              <a:gd name="T8" fmla="*/ 0 w 704"/>
              <a:gd name="T9" fmla="*/ 0 h 393"/>
              <a:gd name="T10" fmla="*/ 0 w 704"/>
              <a:gd name="T11" fmla="*/ 0 h 3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4"/>
              <a:gd name="T19" fmla="*/ 0 h 393"/>
              <a:gd name="T20" fmla="*/ 704 w 704"/>
              <a:gd name="T21" fmla="*/ 393 h 3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4" h="393">
                <a:moveTo>
                  <a:pt x="0" y="0"/>
                </a:moveTo>
                <a:lnTo>
                  <a:pt x="704" y="0"/>
                </a:lnTo>
                <a:lnTo>
                  <a:pt x="704" y="393"/>
                </a:lnTo>
                <a:lnTo>
                  <a:pt x="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7"/>
          <p:cNvSpPr>
            <a:spLocks/>
          </p:cNvSpPr>
          <p:nvPr/>
        </p:nvSpPr>
        <p:spPr bwMode="auto">
          <a:xfrm>
            <a:off x="6200775" y="3914775"/>
            <a:ext cx="1857375" cy="1570038"/>
          </a:xfrm>
          <a:custGeom>
            <a:avLst/>
            <a:gdLst>
              <a:gd name="T0" fmla="*/ 1857375 w 1170"/>
              <a:gd name="T1" fmla="*/ 0 h 989"/>
              <a:gd name="T2" fmla="*/ 0 w 1170"/>
              <a:gd name="T3" fmla="*/ 6350 h 989"/>
              <a:gd name="T4" fmla="*/ 0 w 1170"/>
              <a:gd name="T5" fmla="*/ 1570038 h 989"/>
              <a:gd name="T6" fmla="*/ 1857375 w 1170"/>
              <a:gd name="T7" fmla="*/ 1570038 h 989"/>
              <a:gd name="T8" fmla="*/ 1857375 w 1170"/>
              <a:gd name="T9" fmla="*/ 6350 h 989"/>
              <a:gd name="T10" fmla="*/ 1857375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1170" y="0"/>
                </a:moveTo>
                <a:lnTo>
                  <a:pt x="0" y="4"/>
                </a:lnTo>
                <a:lnTo>
                  <a:pt x="0" y="989"/>
                </a:lnTo>
                <a:lnTo>
                  <a:pt x="1170" y="989"/>
                </a:lnTo>
                <a:lnTo>
                  <a:pt x="1170" y="4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0729" name="Freeform 8"/>
          <p:cNvSpPr>
            <a:spLocks/>
          </p:cNvSpPr>
          <p:nvPr/>
        </p:nvSpPr>
        <p:spPr bwMode="auto">
          <a:xfrm>
            <a:off x="5641975" y="4387850"/>
            <a:ext cx="1116013" cy="623888"/>
          </a:xfrm>
          <a:custGeom>
            <a:avLst/>
            <a:gdLst>
              <a:gd name="T0" fmla="*/ 0 w 703"/>
              <a:gd name="T1" fmla="*/ 0 h 393"/>
              <a:gd name="T2" fmla="*/ 1116013 w 703"/>
              <a:gd name="T3" fmla="*/ 0 h 393"/>
              <a:gd name="T4" fmla="*/ 1116013 w 703"/>
              <a:gd name="T5" fmla="*/ 623888 h 393"/>
              <a:gd name="T6" fmla="*/ 0 w 703"/>
              <a:gd name="T7" fmla="*/ 623888 h 393"/>
              <a:gd name="T8" fmla="*/ 0 w 703"/>
              <a:gd name="T9" fmla="*/ 0 h 393"/>
              <a:gd name="T10" fmla="*/ 0 w 703"/>
              <a:gd name="T11" fmla="*/ 0 h 3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03"/>
              <a:gd name="T19" fmla="*/ 0 h 393"/>
              <a:gd name="T20" fmla="*/ 703 w 703"/>
              <a:gd name="T21" fmla="*/ 393 h 3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03" h="393">
                <a:moveTo>
                  <a:pt x="0" y="0"/>
                </a:moveTo>
                <a:lnTo>
                  <a:pt x="703" y="0"/>
                </a:lnTo>
                <a:lnTo>
                  <a:pt x="703" y="393"/>
                </a:lnTo>
                <a:lnTo>
                  <a:pt x="0" y="393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1901825" y="5856288"/>
            <a:ext cx="1588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7148513" y="5856288"/>
            <a:ext cx="1587" cy="1825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1"/>
          <p:cNvSpPr>
            <a:spLocks/>
          </p:cNvSpPr>
          <p:nvPr/>
        </p:nvSpPr>
        <p:spPr bwMode="auto">
          <a:xfrm>
            <a:off x="1901825" y="5908675"/>
            <a:ext cx="149225" cy="77788"/>
          </a:xfrm>
          <a:custGeom>
            <a:avLst/>
            <a:gdLst>
              <a:gd name="T0" fmla="*/ 149225 w 94"/>
              <a:gd name="T1" fmla="*/ 0 h 49"/>
              <a:gd name="T2" fmla="*/ 0 w 94"/>
              <a:gd name="T3" fmla="*/ 39688 h 49"/>
              <a:gd name="T4" fmla="*/ 149225 w 94"/>
              <a:gd name="T5" fmla="*/ 77788 h 49"/>
              <a:gd name="T6" fmla="*/ 149225 w 94"/>
              <a:gd name="T7" fmla="*/ 0 h 49"/>
              <a:gd name="T8" fmla="*/ 149225 w 94"/>
              <a:gd name="T9" fmla="*/ 0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49"/>
              <a:gd name="T17" fmla="*/ 94 w 9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49">
                <a:moveTo>
                  <a:pt x="94" y="0"/>
                </a:moveTo>
                <a:lnTo>
                  <a:pt x="0" y="25"/>
                </a:lnTo>
                <a:lnTo>
                  <a:pt x="94" y="49"/>
                </a:lnTo>
                <a:lnTo>
                  <a:pt x="9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2"/>
          <p:cNvSpPr>
            <a:spLocks/>
          </p:cNvSpPr>
          <p:nvPr/>
        </p:nvSpPr>
        <p:spPr bwMode="auto">
          <a:xfrm>
            <a:off x="6992938" y="5908675"/>
            <a:ext cx="149225" cy="77788"/>
          </a:xfrm>
          <a:custGeom>
            <a:avLst/>
            <a:gdLst>
              <a:gd name="T0" fmla="*/ 0 w 94"/>
              <a:gd name="T1" fmla="*/ 77788 h 49"/>
              <a:gd name="T2" fmla="*/ 149225 w 94"/>
              <a:gd name="T3" fmla="*/ 39688 h 49"/>
              <a:gd name="T4" fmla="*/ 0 w 94"/>
              <a:gd name="T5" fmla="*/ 0 h 49"/>
              <a:gd name="T6" fmla="*/ 0 w 94"/>
              <a:gd name="T7" fmla="*/ 77788 h 49"/>
              <a:gd name="T8" fmla="*/ 0 w 94"/>
              <a:gd name="T9" fmla="*/ 77788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49"/>
              <a:gd name="T17" fmla="*/ 94 w 94"/>
              <a:gd name="T18" fmla="*/ 49 h 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49">
                <a:moveTo>
                  <a:pt x="0" y="49"/>
                </a:moveTo>
                <a:lnTo>
                  <a:pt x="94" y="25"/>
                </a:lnTo>
                <a:lnTo>
                  <a:pt x="0" y="0"/>
                </a:lnTo>
                <a:lnTo>
                  <a:pt x="0" y="4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1992313" y="5948363"/>
            <a:ext cx="505936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Rectangle 14"/>
          <p:cNvSpPr>
            <a:spLocks noChangeArrowheads="1"/>
          </p:cNvSpPr>
          <p:nvPr/>
        </p:nvSpPr>
        <p:spPr bwMode="auto">
          <a:xfrm>
            <a:off x="4181475" y="5635625"/>
            <a:ext cx="7318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Frames</a:t>
            </a:r>
            <a:endParaRPr lang="en-US"/>
          </a:p>
        </p:txBody>
      </p:sp>
      <p:sp>
        <p:nvSpPr>
          <p:cNvPr id="30736" name="Rectangle 15"/>
          <p:cNvSpPr>
            <a:spLocks noChangeArrowheads="1"/>
          </p:cNvSpPr>
          <p:nvPr/>
        </p:nvSpPr>
        <p:spPr bwMode="auto">
          <a:xfrm>
            <a:off x="4343400" y="4394200"/>
            <a:ext cx="3603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30737" name="Rectangle 16"/>
          <p:cNvSpPr>
            <a:spLocks noChangeArrowheads="1"/>
          </p:cNvSpPr>
          <p:nvPr/>
        </p:nvSpPr>
        <p:spPr bwMode="auto">
          <a:xfrm>
            <a:off x="2395538" y="4549775"/>
            <a:ext cx="758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30738" name="Rectangle 17"/>
          <p:cNvSpPr>
            <a:spLocks noChangeArrowheads="1"/>
          </p:cNvSpPr>
          <p:nvPr/>
        </p:nvSpPr>
        <p:spPr bwMode="auto">
          <a:xfrm>
            <a:off x="5803900" y="4549775"/>
            <a:ext cx="7588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30739" name="Rectangle 18"/>
          <p:cNvSpPr>
            <a:spLocks noChangeArrowheads="1"/>
          </p:cNvSpPr>
          <p:nvPr/>
        </p:nvSpPr>
        <p:spPr bwMode="auto">
          <a:xfrm>
            <a:off x="7180263" y="4549775"/>
            <a:ext cx="7223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B</a:t>
            </a:r>
            <a:endParaRPr lang="en-US"/>
          </a:p>
        </p:txBody>
      </p:sp>
      <p:sp>
        <p:nvSpPr>
          <p:cNvPr id="30740" name="Rectangle 19"/>
          <p:cNvSpPr>
            <a:spLocks noChangeArrowheads="1"/>
          </p:cNvSpPr>
          <p:nvPr/>
        </p:nvSpPr>
        <p:spPr bwMode="auto">
          <a:xfrm>
            <a:off x="1076325" y="4549775"/>
            <a:ext cx="7223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8950"/>
            <a:ext cx="7772400" cy="1263650"/>
          </a:xfrm>
        </p:spPr>
        <p:txBody>
          <a:bodyPr>
            <a:normAutofit fontScale="90000"/>
          </a:bodyPr>
          <a:lstStyle/>
          <a:p>
            <a:r>
              <a:rPr lang="en-US" smtClean="0"/>
              <a:t>Direct Link Issues in the OSI and Hardware/Software Contexts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E85D9-C0BA-48D2-AE68-4F3C901846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71550" y="3792538"/>
            <a:ext cx="2163763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transport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1550" y="4394200"/>
            <a:ext cx="2163763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network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71550" y="5094288"/>
            <a:ext cx="2163763" cy="4667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data link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71550" y="5715000"/>
            <a:ext cx="2163763" cy="466725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physical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71550" y="3090863"/>
            <a:ext cx="2163763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session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52500" y="2474913"/>
            <a:ext cx="21637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presentation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971550" y="1857375"/>
            <a:ext cx="2163763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application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63588" y="3678238"/>
            <a:ext cx="7075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525963" y="2601913"/>
            <a:ext cx="2509837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user-level software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82638" y="4970463"/>
            <a:ext cx="70754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822825" y="3933825"/>
            <a:ext cx="2593975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kernel software (device drivers)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314700" y="3833813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reliability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294063" y="5087938"/>
            <a:ext cx="421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framing, error detection, MAC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273425" y="572452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encoding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529263" y="5570538"/>
            <a:ext cx="2474912" cy="822325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hardware (network adapter)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Framing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  <a:latin typeface="TimesNewRomanPSMT"/>
              </a:rPr>
              <a:t>Synchronization</a:t>
            </a:r>
            <a:r>
              <a:rPr lang="en-US" smtClean="0">
                <a:latin typeface="TimesNewRomanPSMT"/>
              </a:rPr>
              <a:t> recovery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consider continuous stream of unframed bytes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recall RS-232 start and stop bits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  <a:latin typeface="TimesNewRomanPSMT"/>
              </a:rPr>
              <a:t>Multiplexing</a:t>
            </a:r>
            <a:r>
              <a:rPr lang="en-US" smtClean="0">
                <a:latin typeface="TimesNewRomanPSMT"/>
              </a:rPr>
              <a:t> of link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multiple hosts on shared medium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simplifies multiplexing of logical channels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Efficient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error detection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frame serves as unit of detection (valid or invalid)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error detection overhead scales as log N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3D0E2-87F8-4C62-A4C8-1EDABB0499B9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Organized by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end of frame detection</a:t>
            </a:r>
            <a:r>
              <a:rPr lang="en-US" smtClean="0">
                <a:latin typeface="TimesNewRomanPSMT"/>
              </a:rPr>
              <a:t> method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Approaches to framing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sentinel (marker, like C strings)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length-based (like Pascal strings)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clock-based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Other aspects of a particular approach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bit- or byte-oriented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fixed- or variable-length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data-dependent or data-independent length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D65A3-CCE1-43B4-B9D8-9B1E46D392DD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7772400" cy="714375"/>
          </a:xfrm>
        </p:spPr>
        <p:txBody>
          <a:bodyPr/>
          <a:lstStyle/>
          <a:p>
            <a:r>
              <a:rPr lang="en-US" dirty="0" smtClean="0"/>
              <a:t>Framing with Sentinels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904875" y="914400"/>
            <a:ext cx="7810500" cy="2595563"/>
          </a:xfrm>
        </p:spPr>
        <p:txBody>
          <a:bodyPr>
            <a:normAutofit/>
          </a:bodyPr>
          <a:lstStyle/>
          <a:p>
            <a:r>
              <a:rPr lang="en-US" dirty="0" smtClean="0"/>
              <a:t>*Basic </a:t>
            </a:r>
            <a:r>
              <a:rPr lang="en-US" dirty="0"/>
              <a:t>idea: identify </a:t>
            </a:r>
            <a:r>
              <a:rPr lang="en-US" dirty="0" smtClean="0"/>
              <a:t>end </a:t>
            </a:r>
            <a:r>
              <a:rPr lang="en-US" dirty="0"/>
              <a:t>of frame </a:t>
            </a:r>
            <a:r>
              <a:rPr lang="en-US" dirty="0" smtClean="0"/>
              <a:t>with: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(1) “Frame marker” or(2) special byte or bit        	pattern</a:t>
            </a:r>
            <a:endParaRPr lang="en-US" dirty="0" smtClean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(2)End of frame: special byte or bit </a:t>
            </a:r>
            <a:r>
              <a:rPr lang="en-US" b="1" dirty="0" smtClean="0">
                <a:solidFill>
                  <a:srgbClr val="CC0000"/>
                </a:solidFill>
                <a:latin typeface="TimesNewRomanPSMT"/>
              </a:rPr>
              <a:t>pattern</a:t>
            </a:r>
          </a:p>
          <a:p>
            <a:r>
              <a:rPr lang="en-US" dirty="0" smtClean="0">
                <a:latin typeface="TimesNewRomanPSMT"/>
              </a:rPr>
              <a:t>(1)Choice of end of frame marker</a:t>
            </a:r>
          </a:p>
          <a:p>
            <a:pPr lvl="1"/>
            <a:r>
              <a:rPr lang="en-US" dirty="0" smtClean="0">
                <a:latin typeface="TimesNewRomanPSMT"/>
              </a:rPr>
              <a:t>valid data byte or bit sequence e.g. </a:t>
            </a:r>
            <a:r>
              <a:rPr lang="en-US" dirty="0" smtClean="0"/>
              <a:t>01111110</a:t>
            </a:r>
            <a:endParaRPr lang="en-US" dirty="0" smtClean="0">
              <a:latin typeface="TimesNewRomanPSMT"/>
            </a:endParaRPr>
          </a:p>
          <a:p>
            <a:pPr lvl="1"/>
            <a:r>
              <a:rPr lang="en-US" dirty="0" smtClean="0">
                <a:latin typeface="TimesNewRomanPSMT"/>
              </a:rPr>
              <a:t>physical signal not used by valid data symbol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79429-FDDE-4302-B9C6-21262EDD452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639888" y="4321175"/>
            <a:ext cx="96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2954338" y="4338638"/>
            <a:ext cx="1984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5837238" y="4330700"/>
            <a:ext cx="196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4824" name="Rectangle 7"/>
          <p:cNvSpPr>
            <a:spLocks noChangeArrowheads="1"/>
          </p:cNvSpPr>
          <p:nvPr/>
        </p:nvSpPr>
        <p:spPr bwMode="auto">
          <a:xfrm>
            <a:off x="6856413" y="4330700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1027113" y="4745038"/>
            <a:ext cx="1220787" cy="82232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Beginning sequence</a:t>
            </a:r>
            <a:endParaRPr lang="en-US" sz="1600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2295525" y="4749800"/>
            <a:ext cx="1220788" cy="8223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Header</a:t>
            </a:r>
            <a:endParaRPr lang="en-US" sz="1600"/>
          </a:p>
        </p:txBody>
      </p:sp>
      <p:sp>
        <p:nvSpPr>
          <p:cNvPr id="34827" name="Freeform 10"/>
          <p:cNvSpPr>
            <a:spLocks/>
          </p:cNvSpPr>
          <p:nvPr/>
        </p:nvSpPr>
        <p:spPr bwMode="auto">
          <a:xfrm>
            <a:off x="3541713" y="4748213"/>
            <a:ext cx="1517650" cy="831850"/>
          </a:xfrm>
          <a:custGeom>
            <a:avLst/>
            <a:gdLst>
              <a:gd name="T0" fmla="*/ 1421498 w 1168"/>
              <a:gd name="T1" fmla="*/ 831850 h 447"/>
              <a:gd name="T2" fmla="*/ 0 w 1168"/>
              <a:gd name="T3" fmla="*/ 831850 h 447"/>
              <a:gd name="T4" fmla="*/ 0 w 1168"/>
              <a:gd name="T5" fmla="*/ 0 h 447"/>
              <a:gd name="T6" fmla="*/ 1421498 w 1168"/>
              <a:gd name="T7" fmla="*/ 0 h 447"/>
              <a:gd name="T8" fmla="*/ 1312351 w 1168"/>
              <a:gd name="T9" fmla="*/ 381497 h 447"/>
              <a:gd name="T10" fmla="*/ 1517650 w 1168"/>
              <a:gd name="T11" fmla="*/ 381497 h 447"/>
              <a:gd name="T12" fmla="*/ 1421498 w 1168"/>
              <a:gd name="T13" fmla="*/ 831850 h 447"/>
              <a:gd name="T14" fmla="*/ 1421498 w 1168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8"/>
              <a:gd name="T25" fmla="*/ 0 h 447"/>
              <a:gd name="T26" fmla="*/ 1168 w 1168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8" h="447">
                <a:moveTo>
                  <a:pt x="1094" y="447"/>
                </a:moveTo>
                <a:lnTo>
                  <a:pt x="0" y="447"/>
                </a:lnTo>
                <a:lnTo>
                  <a:pt x="0" y="0"/>
                </a:lnTo>
                <a:lnTo>
                  <a:pt x="1094" y="0"/>
                </a:lnTo>
                <a:lnTo>
                  <a:pt x="1010" y="205"/>
                </a:lnTo>
                <a:lnTo>
                  <a:pt x="1168" y="205"/>
                </a:lnTo>
                <a:lnTo>
                  <a:pt x="1094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28" name="Rectangle 11"/>
          <p:cNvSpPr>
            <a:spLocks noChangeArrowheads="1"/>
          </p:cNvSpPr>
          <p:nvPr/>
        </p:nvSpPr>
        <p:spPr bwMode="auto">
          <a:xfrm>
            <a:off x="4106863" y="5060950"/>
            <a:ext cx="461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Body</a:t>
            </a:r>
            <a:endParaRPr lang="en-US" sz="1600"/>
          </a:p>
        </p:txBody>
      </p:sp>
      <p:sp>
        <p:nvSpPr>
          <p:cNvPr id="34829" name="Freeform 12"/>
          <p:cNvSpPr>
            <a:spLocks/>
          </p:cNvSpPr>
          <p:nvPr/>
        </p:nvSpPr>
        <p:spPr bwMode="auto">
          <a:xfrm>
            <a:off x="4965700" y="4746625"/>
            <a:ext cx="425450" cy="831850"/>
          </a:xfrm>
          <a:custGeom>
            <a:avLst/>
            <a:gdLst>
              <a:gd name="T0" fmla="*/ 82219 w 326"/>
              <a:gd name="T1" fmla="*/ 831850 h 447"/>
              <a:gd name="T2" fmla="*/ 425450 w 326"/>
              <a:gd name="T3" fmla="*/ 831850 h 447"/>
              <a:gd name="T4" fmla="*/ 425450 w 326"/>
              <a:gd name="T5" fmla="*/ 0 h 447"/>
              <a:gd name="T6" fmla="*/ 82219 w 326"/>
              <a:gd name="T7" fmla="*/ 0 h 447"/>
              <a:gd name="T8" fmla="*/ 0 w 326"/>
              <a:gd name="T9" fmla="*/ 273561 h 447"/>
              <a:gd name="T10" fmla="*/ 185319 w 326"/>
              <a:gd name="T11" fmla="*/ 273561 h 447"/>
              <a:gd name="T12" fmla="*/ 82219 w 326"/>
              <a:gd name="T13" fmla="*/ 831850 h 447"/>
              <a:gd name="T14" fmla="*/ 82219 w 326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6"/>
              <a:gd name="T25" fmla="*/ 0 h 447"/>
              <a:gd name="T26" fmla="*/ 326 w 326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6" h="447">
                <a:moveTo>
                  <a:pt x="63" y="447"/>
                </a:moveTo>
                <a:lnTo>
                  <a:pt x="326" y="447"/>
                </a:lnTo>
                <a:lnTo>
                  <a:pt x="326" y="0"/>
                </a:lnTo>
                <a:lnTo>
                  <a:pt x="63" y="0"/>
                </a:lnTo>
                <a:lnTo>
                  <a:pt x="0" y="147"/>
                </a:lnTo>
                <a:lnTo>
                  <a:pt x="142" y="147"/>
                </a:lnTo>
                <a:lnTo>
                  <a:pt x="63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4830" name="Rectangle 13"/>
          <p:cNvSpPr>
            <a:spLocks noChangeArrowheads="1"/>
          </p:cNvSpPr>
          <p:nvPr/>
        </p:nvSpPr>
        <p:spPr bwMode="auto">
          <a:xfrm>
            <a:off x="5429250" y="4751388"/>
            <a:ext cx="728663" cy="822325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CRC</a:t>
            </a:r>
            <a:endParaRPr lang="en-US" sz="1600"/>
          </a:p>
        </p:txBody>
      </p:sp>
      <p:sp>
        <p:nvSpPr>
          <p:cNvPr id="34831" name="Rectangle 14"/>
          <p:cNvSpPr>
            <a:spLocks noChangeArrowheads="1"/>
          </p:cNvSpPr>
          <p:nvPr/>
        </p:nvSpPr>
        <p:spPr bwMode="auto">
          <a:xfrm>
            <a:off x="6188075" y="4745038"/>
            <a:ext cx="1220788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Ending sequence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 Based Approach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00225"/>
            <a:ext cx="7772400" cy="1938338"/>
          </a:xfrm>
        </p:spPr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what </a:t>
            </a:r>
            <a:r>
              <a:rPr lang="en-US" dirty="0" smtClean="0"/>
              <a:t>if special pattern </a:t>
            </a:r>
            <a:r>
              <a:rPr lang="en-US" b="1" dirty="0" smtClean="0">
                <a:solidFill>
                  <a:srgbClr val="CC0000"/>
                </a:solidFill>
              </a:rPr>
              <a:t>appears in the payload(*data stream)</a:t>
            </a:r>
          </a:p>
          <a:p>
            <a:r>
              <a:rPr lang="en-US" dirty="0" smtClean="0"/>
              <a:t>Solution: </a:t>
            </a:r>
            <a:r>
              <a:rPr lang="en-US" b="1" i="1" dirty="0" smtClean="0">
                <a:solidFill>
                  <a:srgbClr val="CC0000"/>
                </a:solidFill>
              </a:rPr>
              <a:t>bit stuffing</a:t>
            </a:r>
            <a:endParaRPr lang="en-US" b="1" dirty="0" smtClean="0">
              <a:solidFill>
                <a:srgbClr val="CC0000"/>
              </a:solidFill>
            </a:endParaRPr>
          </a:p>
          <a:p>
            <a:pPr lvl="1"/>
            <a:r>
              <a:rPr lang="en-US" dirty="0" smtClean="0"/>
              <a:t>sender: insert 0 after five consecutive 1s</a:t>
            </a:r>
          </a:p>
          <a:p>
            <a:pPr lvl="1"/>
            <a:r>
              <a:rPr lang="en-US" dirty="0" smtClean="0"/>
              <a:t>receiver: delete 0 that follows five consecutive 1s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CA4C4-F196-47EA-AF6A-2B9F5076244E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>
            <a:off x="3513138" y="5472113"/>
            <a:ext cx="2054225" cy="1587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8053" name="Freeform 5"/>
          <p:cNvSpPr>
            <a:spLocks/>
          </p:cNvSpPr>
          <p:nvPr/>
        </p:nvSpPr>
        <p:spPr bwMode="auto">
          <a:xfrm>
            <a:off x="1004888" y="4216400"/>
            <a:ext cx="1752600" cy="1570038"/>
          </a:xfrm>
          <a:custGeom>
            <a:avLst/>
            <a:gdLst>
              <a:gd name="T0" fmla="*/ 0 w 1170"/>
              <a:gd name="T1" fmla="*/ 0 h 989"/>
              <a:gd name="T2" fmla="*/ 1752600 w 1170"/>
              <a:gd name="T3" fmla="*/ 6350 h 989"/>
              <a:gd name="T4" fmla="*/ 1752600 w 1170"/>
              <a:gd name="T5" fmla="*/ 1570038 h 989"/>
              <a:gd name="T6" fmla="*/ 0 w 1170"/>
              <a:gd name="T7" fmla="*/ 1570038 h 989"/>
              <a:gd name="T8" fmla="*/ 0 w 1170"/>
              <a:gd name="T9" fmla="*/ 6350 h 989"/>
              <a:gd name="T10" fmla="*/ 0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0" y="0"/>
                </a:moveTo>
                <a:lnTo>
                  <a:pt x="1170" y="4"/>
                </a:lnTo>
                <a:lnTo>
                  <a:pt x="1170" y="989"/>
                </a:lnTo>
                <a:lnTo>
                  <a:pt x="0" y="989"/>
                </a:lnTo>
                <a:lnTo>
                  <a:pt x="0" y="4"/>
                </a:lnTo>
              </a:path>
            </a:pathLst>
          </a:cu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58054" name="Freeform 6"/>
          <p:cNvSpPr>
            <a:spLocks/>
          </p:cNvSpPr>
          <p:nvPr/>
        </p:nvSpPr>
        <p:spPr bwMode="auto">
          <a:xfrm>
            <a:off x="6215063" y="4229100"/>
            <a:ext cx="1857375" cy="1570038"/>
          </a:xfrm>
          <a:custGeom>
            <a:avLst/>
            <a:gdLst>
              <a:gd name="T0" fmla="*/ 1857375 w 1170"/>
              <a:gd name="T1" fmla="*/ 0 h 989"/>
              <a:gd name="T2" fmla="*/ 0 w 1170"/>
              <a:gd name="T3" fmla="*/ 6350 h 989"/>
              <a:gd name="T4" fmla="*/ 0 w 1170"/>
              <a:gd name="T5" fmla="*/ 1570038 h 989"/>
              <a:gd name="T6" fmla="*/ 1857375 w 1170"/>
              <a:gd name="T7" fmla="*/ 1570038 h 989"/>
              <a:gd name="T8" fmla="*/ 1857375 w 1170"/>
              <a:gd name="T9" fmla="*/ 6350 h 989"/>
              <a:gd name="T10" fmla="*/ 1857375 w 1170"/>
              <a:gd name="T11" fmla="*/ 6350 h 9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0"/>
              <a:gd name="T19" fmla="*/ 0 h 989"/>
              <a:gd name="T20" fmla="*/ 1170 w 1170"/>
              <a:gd name="T21" fmla="*/ 989 h 9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0" h="989">
                <a:moveTo>
                  <a:pt x="1170" y="0"/>
                </a:moveTo>
                <a:lnTo>
                  <a:pt x="0" y="4"/>
                </a:lnTo>
                <a:lnTo>
                  <a:pt x="0" y="989"/>
                </a:lnTo>
                <a:lnTo>
                  <a:pt x="1170" y="989"/>
                </a:lnTo>
                <a:lnTo>
                  <a:pt x="1170" y="4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7194550" y="4864100"/>
            <a:ext cx="72231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B</a:t>
            </a:r>
            <a:endParaRPr lang="en-US"/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1090613" y="4864100"/>
            <a:ext cx="7223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700">
                <a:solidFill>
                  <a:srgbClr val="000000"/>
                </a:solidFill>
                <a:latin typeface="Arial" pitchFamily="34" charset="0"/>
              </a:rPr>
              <a:t>Node A</a:t>
            </a:r>
            <a:endParaRPr lang="en-US"/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1154113" y="5362575"/>
            <a:ext cx="255587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1417638" y="5370513"/>
            <a:ext cx="255587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1682750" y="537686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0" name="Text Box 12"/>
          <p:cNvSpPr txBox="1">
            <a:spLocks noChangeArrowheads="1"/>
          </p:cNvSpPr>
          <p:nvPr/>
        </p:nvSpPr>
        <p:spPr bwMode="auto">
          <a:xfrm>
            <a:off x="1963738" y="537051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1" name="Text Box 13"/>
          <p:cNvSpPr txBox="1">
            <a:spLocks noChangeArrowheads="1"/>
          </p:cNvSpPr>
          <p:nvPr/>
        </p:nvSpPr>
        <p:spPr bwMode="auto">
          <a:xfrm>
            <a:off x="2228850" y="537051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2" name="Text Box 14"/>
          <p:cNvSpPr txBox="1">
            <a:spLocks noChangeArrowheads="1"/>
          </p:cNvSpPr>
          <p:nvPr/>
        </p:nvSpPr>
        <p:spPr bwMode="auto">
          <a:xfrm>
            <a:off x="2509838" y="53673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3" name="Text Box 15"/>
          <p:cNvSpPr txBox="1">
            <a:spLocks noChangeArrowheads="1"/>
          </p:cNvSpPr>
          <p:nvPr/>
        </p:nvSpPr>
        <p:spPr bwMode="auto">
          <a:xfrm>
            <a:off x="2779713" y="537051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4" name="Text Box 16"/>
          <p:cNvSpPr txBox="1">
            <a:spLocks noChangeArrowheads="1"/>
          </p:cNvSpPr>
          <p:nvPr/>
        </p:nvSpPr>
        <p:spPr bwMode="auto">
          <a:xfrm>
            <a:off x="368300" y="4405313"/>
            <a:ext cx="255588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631825" y="4413250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896938" y="4419600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1177925" y="4413250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1443038" y="4413250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1724025" y="4410075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0" name="Text Box 22"/>
          <p:cNvSpPr txBox="1">
            <a:spLocks noChangeArrowheads="1"/>
          </p:cNvSpPr>
          <p:nvPr/>
        </p:nvSpPr>
        <p:spPr bwMode="auto">
          <a:xfrm>
            <a:off x="1993900" y="4413250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1" name="Text Box 23"/>
          <p:cNvSpPr txBox="1">
            <a:spLocks noChangeArrowheads="1"/>
          </p:cNvSpPr>
          <p:nvPr/>
        </p:nvSpPr>
        <p:spPr bwMode="auto">
          <a:xfrm>
            <a:off x="3060700" y="5365750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2" name="Text Box 24"/>
          <p:cNvSpPr txBox="1">
            <a:spLocks noChangeArrowheads="1"/>
          </p:cNvSpPr>
          <p:nvPr/>
        </p:nvSpPr>
        <p:spPr bwMode="auto">
          <a:xfrm>
            <a:off x="5611813" y="5334000"/>
            <a:ext cx="255587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73" name="Text Box 25"/>
          <p:cNvSpPr txBox="1">
            <a:spLocks noChangeArrowheads="1"/>
          </p:cNvSpPr>
          <p:nvPr/>
        </p:nvSpPr>
        <p:spPr bwMode="auto">
          <a:xfrm>
            <a:off x="5875338" y="5341938"/>
            <a:ext cx="255587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74" name="Text Box 26"/>
          <p:cNvSpPr txBox="1">
            <a:spLocks noChangeArrowheads="1"/>
          </p:cNvSpPr>
          <p:nvPr/>
        </p:nvSpPr>
        <p:spPr bwMode="auto">
          <a:xfrm>
            <a:off x="6140450" y="534828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5" name="Text Box 27"/>
          <p:cNvSpPr txBox="1">
            <a:spLocks noChangeArrowheads="1"/>
          </p:cNvSpPr>
          <p:nvPr/>
        </p:nvSpPr>
        <p:spPr bwMode="auto">
          <a:xfrm>
            <a:off x="6421438" y="53419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6" name="Text Box 28"/>
          <p:cNvSpPr txBox="1">
            <a:spLocks noChangeArrowheads="1"/>
          </p:cNvSpPr>
          <p:nvPr/>
        </p:nvSpPr>
        <p:spPr bwMode="auto">
          <a:xfrm>
            <a:off x="6686550" y="53419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7" name="Text Box 29"/>
          <p:cNvSpPr txBox="1">
            <a:spLocks noChangeArrowheads="1"/>
          </p:cNvSpPr>
          <p:nvPr/>
        </p:nvSpPr>
        <p:spPr bwMode="auto">
          <a:xfrm>
            <a:off x="6967538" y="5338763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8" name="Text Box 30"/>
          <p:cNvSpPr txBox="1">
            <a:spLocks noChangeArrowheads="1"/>
          </p:cNvSpPr>
          <p:nvPr/>
        </p:nvSpPr>
        <p:spPr bwMode="auto">
          <a:xfrm>
            <a:off x="7237413" y="53419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79" name="Text Box 31"/>
          <p:cNvSpPr txBox="1">
            <a:spLocks noChangeArrowheads="1"/>
          </p:cNvSpPr>
          <p:nvPr/>
        </p:nvSpPr>
        <p:spPr bwMode="auto">
          <a:xfrm>
            <a:off x="7518400" y="5337175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258080" name="Text Box 32"/>
          <p:cNvSpPr txBox="1">
            <a:spLocks noChangeArrowheads="1"/>
          </p:cNvSpPr>
          <p:nvPr/>
        </p:nvSpPr>
        <p:spPr bwMode="auto">
          <a:xfrm>
            <a:off x="6654800" y="4419600"/>
            <a:ext cx="255588" cy="336550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58081" name="Text Box 33"/>
          <p:cNvSpPr txBox="1">
            <a:spLocks noChangeArrowheads="1"/>
          </p:cNvSpPr>
          <p:nvPr/>
        </p:nvSpPr>
        <p:spPr bwMode="auto">
          <a:xfrm>
            <a:off x="6918325" y="44275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7183438" y="443388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3" name="Text Box 35"/>
          <p:cNvSpPr txBox="1">
            <a:spLocks noChangeArrowheads="1"/>
          </p:cNvSpPr>
          <p:nvPr/>
        </p:nvSpPr>
        <p:spPr bwMode="auto">
          <a:xfrm>
            <a:off x="7464425" y="4427538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7729538" y="4427538"/>
            <a:ext cx="255587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8010525" y="4424363"/>
            <a:ext cx="255588" cy="336550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58086" name="Text Box 38"/>
          <p:cNvSpPr txBox="1">
            <a:spLocks noChangeArrowheads="1"/>
          </p:cNvSpPr>
          <p:nvPr/>
        </p:nvSpPr>
        <p:spPr bwMode="auto">
          <a:xfrm>
            <a:off x="8280400" y="4427538"/>
            <a:ext cx="255588" cy="33655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spAutoFit/>
            <a:flatTx/>
          </a:bodyPr>
          <a:lstStyle/>
          <a:p>
            <a:r>
              <a:rPr lang="en-US" sz="160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5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5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5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5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5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bldLvl="2" autoUpdateAnimBg="0"/>
      <p:bldP spid="258052" grpId="0" animBg="1"/>
      <p:bldP spid="258053" grpId="0" animBg="1"/>
      <p:bldP spid="258054" grpId="0" animBg="1"/>
      <p:bldP spid="258055" grpId="0" autoUpdateAnimBg="0"/>
      <p:bldP spid="258056" grpId="0" autoUpdateAnimBg="0"/>
      <p:bldP spid="258057" grpId="0" animBg="1" autoUpdateAnimBg="0"/>
      <p:bldP spid="258058" grpId="0" animBg="1" autoUpdateAnimBg="0"/>
      <p:bldP spid="258059" grpId="0" animBg="1" autoUpdateAnimBg="0"/>
      <p:bldP spid="258060" grpId="0" animBg="1" autoUpdateAnimBg="0"/>
      <p:bldP spid="258061" grpId="0" animBg="1" autoUpdateAnimBg="0"/>
      <p:bldP spid="258062" grpId="0" animBg="1" autoUpdateAnimBg="0"/>
      <p:bldP spid="258063" grpId="0" animBg="1" autoUpdateAnimBg="0"/>
      <p:bldP spid="258064" grpId="0" animBg="1" autoUpdateAnimBg="0"/>
      <p:bldP spid="258065" grpId="0" animBg="1" autoUpdateAnimBg="0"/>
      <p:bldP spid="258066" grpId="0" animBg="1" autoUpdateAnimBg="0"/>
      <p:bldP spid="258067" grpId="0" animBg="1" autoUpdateAnimBg="0"/>
      <p:bldP spid="258068" grpId="0" animBg="1" autoUpdateAnimBg="0"/>
      <p:bldP spid="258069" grpId="0" animBg="1" autoUpdateAnimBg="0"/>
      <p:bldP spid="258070" grpId="0" animBg="1" autoUpdateAnimBg="0"/>
      <p:bldP spid="258071" grpId="0" animBg="1" autoUpdateAnimBg="0"/>
      <p:bldP spid="258072" grpId="0" animBg="1" autoUpdateAnimBg="0"/>
      <p:bldP spid="258073" grpId="0" animBg="1" autoUpdateAnimBg="0"/>
      <p:bldP spid="258074" grpId="0" animBg="1" autoUpdateAnimBg="0"/>
      <p:bldP spid="258075" grpId="0" animBg="1" autoUpdateAnimBg="0"/>
      <p:bldP spid="258076" grpId="0" animBg="1" autoUpdateAnimBg="0"/>
      <p:bldP spid="258077" grpId="0" animBg="1" autoUpdateAnimBg="0"/>
      <p:bldP spid="258078" grpId="0" animBg="1" autoUpdateAnimBg="0"/>
      <p:bldP spid="258079" grpId="0" animBg="1" autoUpdateAnimBg="0"/>
      <p:bldP spid="258080" grpId="0" animBg="1" autoUpdateAnimBg="0"/>
      <p:bldP spid="258081" grpId="0" animBg="1" autoUpdateAnimBg="0"/>
      <p:bldP spid="258082" grpId="0" animBg="1" autoUpdateAnimBg="0"/>
      <p:bldP spid="258083" grpId="0" animBg="1" autoUpdateAnimBg="0"/>
      <p:bldP spid="258084" grpId="0" animBg="1" autoUpdateAnimBg="0"/>
      <p:bldP spid="258085" grpId="0" animBg="1" autoUpdateAnimBg="0"/>
      <p:bldP spid="258086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Sentinel Based Approach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00263"/>
            <a:ext cx="7772400" cy="4033837"/>
          </a:xfrm>
        </p:spPr>
        <p:txBody>
          <a:bodyPr/>
          <a:lstStyle/>
          <a:p>
            <a:r>
              <a:rPr lang="en-US" smtClean="0">
                <a:latin typeface="TimesNewRomanPSMT"/>
              </a:rPr>
              <a:t>Sentinel based framing examples</a:t>
            </a:r>
          </a:p>
          <a:p>
            <a:pPr lvl="1"/>
            <a:r>
              <a:rPr lang="en-US" smtClean="0">
                <a:latin typeface="TimesNewRomanPSMT"/>
              </a:rPr>
              <a:t>High-Level Data Link Control (HDLC) protocol</a:t>
            </a:r>
          </a:p>
          <a:p>
            <a:pPr lvl="1"/>
            <a:r>
              <a:rPr lang="en-US" smtClean="0">
                <a:latin typeface="TimesNewRomanPSMT"/>
              </a:rPr>
              <a:t>Point-to-Point Protocol (PPP)</a:t>
            </a:r>
          </a:p>
          <a:p>
            <a:pPr lvl="1"/>
            <a:r>
              <a:rPr lang="en-US" smtClean="0">
                <a:latin typeface="TimesNewRomanPSMT"/>
              </a:rPr>
              <a:t>ARPANET IMP-IMP protocol</a:t>
            </a:r>
          </a:p>
          <a:p>
            <a:pPr lvl="1"/>
            <a:r>
              <a:rPr lang="en-US" smtClean="0">
                <a:latin typeface="TimesNewRomanPSMT"/>
              </a:rPr>
              <a:t>IEEE 802.4 (token bus)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7A060-3846-4A47-BCD5-77F872950B65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Length-based Framing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922338" y="1722438"/>
            <a:ext cx="7535862" cy="4373562"/>
          </a:xfrm>
        </p:spPr>
        <p:txBody>
          <a:bodyPr/>
          <a:lstStyle/>
          <a:p>
            <a:r>
              <a:rPr lang="en-US" smtClean="0"/>
              <a:t>Include payload </a:t>
            </a:r>
            <a:r>
              <a:rPr lang="en-US" b="1" smtClean="0">
                <a:solidFill>
                  <a:srgbClr val="CC0000"/>
                </a:solidFill>
              </a:rPr>
              <a:t>length in header</a:t>
            </a:r>
          </a:p>
          <a:p>
            <a:r>
              <a:rPr lang="en-US" smtClean="0"/>
              <a:t>e.g. RS-232 (bit-oriented, implicit fixed length)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Problem: count field corrupted</a:t>
            </a:r>
          </a:p>
          <a:p>
            <a:r>
              <a:rPr lang="en-US" smtClean="0"/>
              <a:t>Solution: catch when CRC fails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6FFD0-F500-47D8-BC24-62210305D00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2644775" y="3479800"/>
            <a:ext cx="968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611563" y="34956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14</a:t>
            </a:r>
            <a:endParaRPr lang="en-US" sz="1400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843088" y="3487738"/>
            <a:ext cx="98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517525" y="3884613"/>
            <a:ext cx="800100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SYN</a:t>
            </a:r>
            <a:endParaRPr lang="en-US" sz="1600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1357313" y="3884613"/>
            <a:ext cx="800100" cy="822325"/>
          </a:xfrm>
          <a:prstGeom prst="rect">
            <a:avLst/>
          </a:prstGeom>
          <a:solidFill>
            <a:srgbClr val="FF99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9966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SYN</a:t>
            </a:r>
            <a:endParaRPr lang="en-US" sz="1600"/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2195513" y="3884613"/>
            <a:ext cx="782637" cy="82232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Class</a:t>
            </a:r>
            <a:endParaRPr lang="en-US" sz="1600"/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3025775" y="3889375"/>
            <a:ext cx="1074738" cy="822325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Length</a:t>
            </a:r>
            <a:endParaRPr lang="en-US" sz="1600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1019175" y="3470275"/>
            <a:ext cx="984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8</a:t>
            </a:r>
            <a:endParaRPr lang="en-US" sz="1400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4819650" y="34972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42</a:t>
            </a:r>
            <a:endParaRPr lang="en-US" sz="1400"/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4122738" y="3889375"/>
            <a:ext cx="1385887" cy="8223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Header</a:t>
            </a:r>
            <a:endParaRPr lang="en-US" sz="1600"/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7940675" y="3470275"/>
            <a:ext cx="196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16</a:t>
            </a:r>
            <a:endParaRPr lang="en-US" sz="1400"/>
          </a:p>
        </p:txBody>
      </p:sp>
      <p:sp>
        <p:nvSpPr>
          <p:cNvPr id="37904" name="Freeform 15"/>
          <p:cNvSpPr>
            <a:spLocks/>
          </p:cNvSpPr>
          <p:nvPr/>
        </p:nvSpPr>
        <p:spPr bwMode="auto">
          <a:xfrm>
            <a:off x="5534025" y="3887788"/>
            <a:ext cx="1517650" cy="831850"/>
          </a:xfrm>
          <a:custGeom>
            <a:avLst/>
            <a:gdLst>
              <a:gd name="T0" fmla="*/ 1421498 w 1168"/>
              <a:gd name="T1" fmla="*/ 831850 h 447"/>
              <a:gd name="T2" fmla="*/ 0 w 1168"/>
              <a:gd name="T3" fmla="*/ 831850 h 447"/>
              <a:gd name="T4" fmla="*/ 0 w 1168"/>
              <a:gd name="T5" fmla="*/ 0 h 447"/>
              <a:gd name="T6" fmla="*/ 1421498 w 1168"/>
              <a:gd name="T7" fmla="*/ 0 h 447"/>
              <a:gd name="T8" fmla="*/ 1312351 w 1168"/>
              <a:gd name="T9" fmla="*/ 381497 h 447"/>
              <a:gd name="T10" fmla="*/ 1517650 w 1168"/>
              <a:gd name="T11" fmla="*/ 381497 h 447"/>
              <a:gd name="T12" fmla="*/ 1421498 w 1168"/>
              <a:gd name="T13" fmla="*/ 831850 h 447"/>
              <a:gd name="T14" fmla="*/ 1421498 w 1168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68"/>
              <a:gd name="T25" fmla="*/ 0 h 447"/>
              <a:gd name="T26" fmla="*/ 1168 w 1168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68" h="447">
                <a:moveTo>
                  <a:pt x="1094" y="447"/>
                </a:moveTo>
                <a:lnTo>
                  <a:pt x="0" y="447"/>
                </a:lnTo>
                <a:lnTo>
                  <a:pt x="0" y="0"/>
                </a:lnTo>
                <a:lnTo>
                  <a:pt x="1094" y="0"/>
                </a:lnTo>
                <a:lnTo>
                  <a:pt x="1010" y="205"/>
                </a:lnTo>
                <a:lnTo>
                  <a:pt x="1168" y="205"/>
                </a:lnTo>
                <a:lnTo>
                  <a:pt x="1094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6099175" y="4200525"/>
            <a:ext cx="4619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Body</a:t>
            </a:r>
            <a:endParaRPr lang="en-US" sz="1600"/>
          </a:p>
        </p:txBody>
      </p:sp>
      <p:sp>
        <p:nvSpPr>
          <p:cNvPr id="37906" name="Freeform 17"/>
          <p:cNvSpPr>
            <a:spLocks/>
          </p:cNvSpPr>
          <p:nvPr/>
        </p:nvSpPr>
        <p:spPr bwMode="auto">
          <a:xfrm>
            <a:off x="6958013" y="3886200"/>
            <a:ext cx="425450" cy="831850"/>
          </a:xfrm>
          <a:custGeom>
            <a:avLst/>
            <a:gdLst>
              <a:gd name="T0" fmla="*/ 82219 w 326"/>
              <a:gd name="T1" fmla="*/ 831850 h 447"/>
              <a:gd name="T2" fmla="*/ 425450 w 326"/>
              <a:gd name="T3" fmla="*/ 831850 h 447"/>
              <a:gd name="T4" fmla="*/ 425450 w 326"/>
              <a:gd name="T5" fmla="*/ 0 h 447"/>
              <a:gd name="T6" fmla="*/ 82219 w 326"/>
              <a:gd name="T7" fmla="*/ 0 h 447"/>
              <a:gd name="T8" fmla="*/ 0 w 326"/>
              <a:gd name="T9" fmla="*/ 273561 h 447"/>
              <a:gd name="T10" fmla="*/ 185319 w 326"/>
              <a:gd name="T11" fmla="*/ 273561 h 447"/>
              <a:gd name="T12" fmla="*/ 82219 w 326"/>
              <a:gd name="T13" fmla="*/ 831850 h 447"/>
              <a:gd name="T14" fmla="*/ 82219 w 326"/>
              <a:gd name="T15" fmla="*/ 831850 h 44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6"/>
              <a:gd name="T25" fmla="*/ 0 h 447"/>
              <a:gd name="T26" fmla="*/ 326 w 326"/>
              <a:gd name="T27" fmla="*/ 447 h 44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6" h="447">
                <a:moveTo>
                  <a:pt x="63" y="447"/>
                </a:moveTo>
                <a:lnTo>
                  <a:pt x="326" y="447"/>
                </a:lnTo>
                <a:lnTo>
                  <a:pt x="326" y="0"/>
                </a:lnTo>
                <a:lnTo>
                  <a:pt x="63" y="0"/>
                </a:lnTo>
                <a:lnTo>
                  <a:pt x="0" y="147"/>
                </a:lnTo>
                <a:lnTo>
                  <a:pt x="142" y="147"/>
                </a:lnTo>
                <a:lnTo>
                  <a:pt x="63" y="447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37907" name="Rectangle 18"/>
          <p:cNvSpPr>
            <a:spLocks noChangeArrowheads="1"/>
          </p:cNvSpPr>
          <p:nvPr/>
        </p:nvSpPr>
        <p:spPr bwMode="auto">
          <a:xfrm>
            <a:off x="7421563" y="3890963"/>
            <a:ext cx="985837" cy="822325"/>
          </a:xfrm>
          <a:prstGeom prst="rect">
            <a:avLst/>
          </a:pr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 lIns="0" tIns="0" rIns="0" bIns="0" anchor="ctr" anchorCtr="1">
            <a:flatTx/>
          </a:bodyPr>
          <a:lstStyle/>
          <a:p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CRC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2600325"/>
            <a:ext cx="7772400" cy="1143000"/>
          </a:xfrm>
        </p:spPr>
        <p:txBody>
          <a:bodyPr/>
          <a:lstStyle/>
          <a:p>
            <a:r>
              <a:rPr lang="en-US" sz="5400" smtClean="0"/>
              <a:t>Error Detection</a:t>
            </a:r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7688D3-F971-4668-A2BF-465D9CDA95D3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4935537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184275" y="2119313"/>
            <a:ext cx="7054850" cy="3976687"/>
          </a:xfrm>
        </p:spPr>
        <p:txBody>
          <a:bodyPr/>
          <a:lstStyle/>
          <a:p>
            <a:r>
              <a:rPr lang="en-US" smtClean="0"/>
              <a:t>Why we need it ?</a:t>
            </a:r>
          </a:p>
          <a:p>
            <a:pPr lvl="1"/>
            <a:r>
              <a:rPr lang="en-US" smtClean="0"/>
              <a:t>To </a:t>
            </a:r>
            <a:r>
              <a:rPr lang="en-US" b="1" smtClean="0">
                <a:solidFill>
                  <a:srgbClr val="CC0000"/>
                </a:solidFill>
              </a:rPr>
              <a:t>avoid retransmission</a:t>
            </a:r>
            <a:r>
              <a:rPr lang="en-US" smtClean="0"/>
              <a:t> of whole packet or message</a:t>
            </a:r>
          </a:p>
          <a:p>
            <a:r>
              <a:rPr lang="en-US" smtClean="0"/>
              <a:t>What to do if error detected ?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Discard</a:t>
            </a:r>
            <a:r>
              <a:rPr lang="en-US" smtClean="0"/>
              <a:t>, and request a new copy of the frame:</a:t>
            </a:r>
          </a:p>
          <a:p>
            <a:pPr lvl="2"/>
            <a:r>
              <a:rPr lang="en-US" smtClean="0"/>
              <a:t>explicitly or implicitly</a:t>
            </a:r>
          </a:p>
          <a:p>
            <a:pPr lvl="1"/>
            <a:r>
              <a:rPr lang="en-US" smtClean="0"/>
              <a:t>Try to </a:t>
            </a:r>
            <a:r>
              <a:rPr lang="en-US" b="1" smtClean="0">
                <a:solidFill>
                  <a:srgbClr val="CC0000"/>
                </a:solidFill>
              </a:rPr>
              <a:t>correct</a:t>
            </a:r>
            <a:r>
              <a:rPr lang="en-US" smtClean="0"/>
              <a:t> error, if possible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87EE3-0E11-4182-A008-F31F8369FA46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903288" y="1862138"/>
            <a:ext cx="7475537" cy="4233862"/>
          </a:xfrm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Validates correctness of each frame</a:t>
            </a:r>
          </a:p>
          <a:p>
            <a:r>
              <a:rPr lang="en-US" smtClean="0">
                <a:cs typeface="Times New Roman" pitchFamily="18" charset="0"/>
              </a:rPr>
              <a:t>Errors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checked at many levels</a:t>
            </a:r>
          </a:p>
          <a:p>
            <a:r>
              <a:rPr lang="en-US" smtClean="0">
                <a:cs typeface="Times New Roman" pitchFamily="18" charset="0"/>
              </a:rPr>
              <a:t>Demodulation of signals into symbols (analog)</a:t>
            </a:r>
          </a:p>
          <a:p>
            <a:r>
              <a:rPr lang="en-US" smtClean="0">
                <a:cs typeface="Times New Roman" pitchFamily="18" charset="0"/>
              </a:rPr>
              <a:t>Bit error detection/correction (digital)—our main focus</a:t>
            </a:r>
          </a:p>
          <a:p>
            <a:pPr lvl="1"/>
            <a:r>
              <a:rPr lang="en-US" smtClean="0">
                <a:cs typeface="Times New Roman" pitchFamily="18" charset="0"/>
              </a:rPr>
              <a:t>Within network adapter (CRC check)</a:t>
            </a:r>
          </a:p>
          <a:p>
            <a:pPr lvl="1"/>
            <a:r>
              <a:rPr lang="en-US" smtClean="0">
                <a:cs typeface="Times New Roman" pitchFamily="18" charset="0"/>
              </a:rPr>
              <a:t>Within IP layer (IP checksum)</a:t>
            </a:r>
          </a:p>
          <a:p>
            <a:pPr lvl="1"/>
            <a:r>
              <a:rPr lang="en-US" smtClean="0">
                <a:cs typeface="Times New Roman" pitchFamily="18" charset="0"/>
              </a:rPr>
              <a:t>Possibly within application as well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07A74-F48D-4CF6-A44E-83405A7AFF80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Detection: How ?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1179513" y="1981200"/>
            <a:ext cx="7278687" cy="4114800"/>
          </a:xfrm>
        </p:spPr>
        <p:txBody>
          <a:bodyPr/>
          <a:lstStyle/>
          <a:p>
            <a:r>
              <a:rPr lang="en-US" smtClean="0"/>
              <a:t>How to detect error ?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Add redundant information</a:t>
            </a:r>
            <a:r>
              <a:rPr lang="en-US" smtClean="0"/>
              <a:t> to a frame to determine errors</a:t>
            </a:r>
          </a:p>
          <a:p>
            <a:r>
              <a:rPr lang="en-US" smtClean="0"/>
              <a:t>Transmit two complete </a:t>
            </a:r>
            <a:r>
              <a:rPr lang="en-US" b="1" smtClean="0">
                <a:solidFill>
                  <a:srgbClr val="CC0000"/>
                </a:solidFill>
              </a:rPr>
              <a:t>copies</a:t>
            </a:r>
            <a:r>
              <a:rPr lang="en-US" smtClean="0"/>
              <a:t> of data</a:t>
            </a:r>
          </a:p>
          <a:p>
            <a:pPr lvl="1"/>
            <a:r>
              <a:rPr lang="en-US" i="1" smtClean="0"/>
              <a:t>n</a:t>
            </a:r>
            <a:r>
              <a:rPr lang="en-US" smtClean="0"/>
              <a:t> redundant bits for </a:t>
            </a:r>
            <a:r>
              <a:rPr lang="en-US" i="1" smtClean="0"/>
              <a:t>n-bit</a:t>
            </a:r>
            <a:r>
              <a:rPr lang="en-US" smtClean="0"/>
              <a:t> message</a:t>
            </a:r>
          </a:p>
          <a:p>
            <a:pPr lvl="1"/>
            <a:r>
              <a:rPr lang="en-US" smtClean="0"/>
              <a:t>Error at the same position in two copies go undetected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0D9B4A-14F9-4929-8741-11368FC24337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Building Blocks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003300" y="1981200"/>
            <a:ext cx="7454900" cy="4114800"/>
          </a:xfrm>
        </p:spPr>
        <p:txBody>
          <a:bodyPr>
            <a:normAutofit/>
          </a:bodyPr>
          <a:lstStyle/>
          <a:p>
            <a:r>
              <a:rPr lang="en-US" smtClean="0"/>
              <a:t>Nodes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Hosts</a:t>
            </a:r>
            <a:r>
              <a:rPr lang="en-US" smtClean="0"/>
              <a:t>:  general-purpose computers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Switches</a:t>
            </a:r>
            <a:r>
              <a:rPr lang="en-US" smtClean="0"/>
              <a:t>:  typically special-purpose hardware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Routers</a:t>
            </a:r>
            <a:r>
              <a:rPr lang="en-US" smtClean="0"/>
              <a:t>  (connecting networks): varies</a:t>
            </a:r>
          </a:p>
          <a:p>
            <a:r>
              <a:rPr lang="en-US" smtClean="0"/>
              <a:t>Links</a:t>
            </a:r>
          </a:p>
          <a:p>
            <a:pPr lvl="1"/>
            <a:r>
              <a:rPr lang="en-US" smtClean="0"/>
              <a:t>Copper  </a:t>
            </a:r>
            <a:r>
              <a:rPr lang="en-US" b="1" smtClean="0">
                <a:solidFill>
                  <a:srgbClr val="CC0000"/>
                </a:solidFill>
              </a:rPr>
              <a:t>wire</a:t>
            </a:r>
            <a:r>
              <a:rPr lang="en-US" smtClean="0"/>
              <a:t>  with electronic signaling</a:t>
            </a:r>
          </a:p>
          <a:p>
            <a:pPr lvl="1"/>
            <a:r>
              <a:rPr lang="en-US" smtClean="0"/>
              <a:t>Glass  </a:t>
            </a:r>
            <a:r>
              <a:rPr lang="en-US" b="1" smtClean="0">
                <a:solidFill>
                  <a:srgbClr val="CC0000"/>
                </a:solidFill>
              </a:rPr>
              <a:t>fiber</a:t>
            </a:r>
            <a:r>
              <a:rPr lang="en-US" smtClean="0"/>
              <a:t>  with optical signaling</a:t>
            </a:r>
          </a:p>
          <a:p>
            <a:pPr lvl="1"/>
            <a:r>
              <a:rPr lang="en-US" b="1" smtClean="0">
                <a:solidFill>
                  <a:srgbClr val="CC0000"/>
                </a:solidFill>
              </a:rPr>
              <a:t>Wireless</a:t>
            </a:r>
            <a:r>
              <a:rPr lang="en-US" smtClean="0"/>
              <a:t>  with electromagnetic (radio, infrared, microwave) signaling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925DAD-5558-46CB-928D-0C053C9B385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Detection: How 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19325"/>
            <a:ext cx="7772400" cy="3876675"/>
          </a:xfrm>
        </p:spPr>
        <p:txBody>
          <a:bodyPr/>
          <a:lstStyle/>
          <a:p>
            <a:r>
              <a:rPr lang="en-US" smtClean="0"/>
              <a:t>We want only </a:t>
            </a:r>
            <a:r>
              <a:rPr lang="en-US" i="1" smtClean="0"/>
              <a:t>k</a:t>
            </a:r>
            <a:r>
              <a:rPr lang="en-US" smtClean="0"/>
              <a:t> redundant bits for an </a:t>
            </a:r>
            <a:r>
              <a:rPr lang="en-US" i="1" smtClean="0"/>
              <a:t>n-bit</a:t>
            </a:r>
            <a:r>
              <a:rPr lang="en-US" smtClean="0"/>
              <a:t> message, where </a:t>
            </a:r>
            <a:r>
              <a:rPr lang="en-US" b="1" i="1" smtClean="0">
                <a:solidFill>
                  <a:srgbClr val="CC0000"/>
                </a:solidFill>
              </a:rPr>
              <a:t>k &lt; &lt; n</a:t>
            </a:r>
            <a:endParaRPr lang="en-US" b="1" smtClean="0">
              <a:solidFill>
                <a:srgbClr val="CC0000"/>
              </a:solidFill>
            </a:endParaRPr>
          </a:p>
          <a:p>
            <a:pPr lvl="1"/>
            <a:r>
              <a:rPr lang="en-US" smtClean="0"/>
              <a:t>In Ethernet, 32-bit CRC for 12,000 bits (1500 bytes)</a:t>
            </a:r>
          </a:p>
          <a:p>
            <a:r>
              <a:rPr lang="en-US" i="1" smtClean="0"/>
              <a:t>k</a:t>
            </a:r>
            <a:r>
              <a:rPr lang="en-US" smtClean="0"/>
              <a:t> bits are </a:t>
            </a:r>
            <a:r>
              <a:rPr lang="en-US" b="1" smtClean="0">
                <a:solidFill>
                  <a:srgbClr val="CC0000"/>
                </a:solidFill>
              </a:rPr>
              <a:t>derived</a:t>
            </a:r>
            <a:r>
              <a:rPr lang="en-US" smtClean="0"/>
              <a:t> from the original message</a:t>
            </a:r>
          </a:p>
          <a:p>
            <a:r>
              <a:rPr lang="en-US" smtClean="0"/>
              <a:t>Both the sender and receiver know the </a:t>
            </a:r>
            <a:r>
              <a:rPr lang="en-US" b="1" smtClean="0">
                <a:solidFill>
                  <a:srgbClr val="CC0000"/>
                </a:solidFill>
              </a:rPr>
              <a:t>algorithm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72480-3781-484B-9D17-53DE333C7B9A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Error Detection Techniques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923925" y="1881188"/>
            <a:ext cx="7534275" cy="4294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Two-dimensional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parity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Detects up to 3-bit errors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Good for burst errors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Internet 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checksum</a:t>
            </a:r>
            <a:r>
              <a:rPr lang="en-US" smtClean="0">
                <a:latin typeface="TimesNewRomanPSMT"/>
              </a:rPr>
              <a:t> (used as backup to CRC)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Simple addition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Simple in software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TimesNewRomanPSMT"/>
              </a:rPr>
              <a:t>Cyclic redundancy check (</a:t>
            </a:r>
            <a:r>
              <a:rPr lang="en-US" b="1" smtClean="0">
                <a:solidFill>
                  <a:srgbClr val="CC0000"/>
                </a:solidFill>
                <a:latin typeface="TimesNewRomanPSMT"/>
              </a:rPr>
              <a:t>CRC</a:t>
            </a:r>
            <a:r>
              <a:rPr lang="en-US" smtClean="0">
                <a:latin typeface="TimesNewRomanPSMT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Powerful mathematics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Tricky in software, simple in hardware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TimesNewRomanPSMT"/>
              </a:rPr>
              <a:t>Used in network adapter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822CD-3452-4E59-91CE-DDBD944CB6A4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Two-Dimensional Parity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20900"/>
            <a:ext cx="3937000" cy="3975100"/>
          </a:xfrm>
        </p:spPr>
        <p:txBody>
          <a:bodyPr/>
          <a:lstStyle/>
          <a:p>
            <a:r>
              <a:rPr lang="en-US" sz="2400" smtClean="0"/>
              <a:t>Adding one extra bit to a 7-bit code to balance 1s</a:t>
            </a:r>
          </a:p>
          <a:p>
            <a:r>
              <a:rPr lang="en-US" sz="2400" smtClean="0"/>
              <a:t>extra parity byte for the entire frame</a:t>
            </a:r>
          </a:p>
          <a:p>
            <a:r>
              <a:rPr lang="en-US" sz="2400" smtClean="0"/>
              <a:t>Catches all 1-, 2- and 3-bit errors and most 4-bit errors</a:t>
            </a:r>
          </a:p>
          <a:p>
            <a:r>
              <a:rPr lang="en-US" sz="2400" smtClean="0"/>
              <a:t>14 redundant bits for a 42-bit message, in the example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4B853-ED91-4C08-9EDF-51E2135C2B89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Freeform 4"/>
          <p:cNvSpPr>
            <a:spLocks/>
          </p:cNvSpPr>
          <p:nvPr/>
        </p:nvSpPr>
        <p:spPr bwMode="auto">
          <a:xfrm>
            <a:off x="7272338" y="2457450"/>
            <a:ext cx="334962" cy="392113"/>
          </a:xfrm>
          <a:custGeom>
            <a:avLst/>
            <a:gdLst>
              <a:gd name="T0" fmla="*/ 334962 w 211"/>
              <a:gd name="T1" fmla="*/ 384175 h 247"/>
              <a:gd name="T2" fmla="*/ 334962 w 211"/>
              <a:gd name="T3" fmla="*/ 0 h 247"/>
              <a:gd name="T4" fmla="*/ 0 w 211"/>
              <a:gd name="T5" fmla="*/ 0 h 247"/>
              <a:gd name="T6" fmla="*/ 0 w 211"/>
              <a:gd name="T7" fmla="*/ 392113 h 247"/>
              <a:gd name="T8" fmla="*/ 334962 w 211"/>
              <a:gd name="T9" fmla="*/ 392113 h 247"/>
              <a:gd name="T10" fmla="*/ 334962 w 211"/>
              <a:gd name="T11" fmla="*/ 392113 h 247"/>
              <a:gd name="T12" fmla="*/ 334962 w 211"/>
              <a:gd name="T13" fmla="*/ 384175 h 2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"/>
              <a:gd name="T22" fmla="*/ 0 h 247"/>
              <a:gd name="T23" fmla="*/ 211 w 211"/>
              <a:gd name="T24" fmla="*/ 247 h 2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" h="247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7"/>
                </a:lnTo>
                <a:lnTo>
                  <a:pt x="211" y="247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Freeform 5"/>
          <p:cNvSpPr>
            <a:spLocks/>
          </p:cNvSpPr>
          <p:nvPr/>
        </p:nvSpPr>
        <p:spPr bwMode="auto">
          <a:xfrm>
            <a:off x="7272338" y="298450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Freeform 6"/>
          <p:cNvSpPr>
            <a:spLocks/>
          </p:cNvSpPr>
          <p:nvPr/>
        </p:nvSpPr>
        <p:spPr bwMode="auto">
          <a:xfrm>
            <a:off x="7272338" y="351155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Freeform 7"/>
          <p:cNvSpPr>
            <a:spLocks/>
          </p:cNvSpPr>
          <p:nvPr/>
        </p:nvSpPr>
        <p:spPr bwMode="auto">
          <a:xfrm>
            <a:off x="7272338" y="4038600"/>
            <a:ext cx="334962" cy="390525"/>
          </a:xfrm>
          <a:custGeom>
            <a:avLst/>
            <a:gdLst>
              <a:gd name="T0" fmla="*/ 334962 w 211"/>
              <a:gd name="T1" fmla="*/ 384175 h 246"/>
              <a:gd name="T2" fmla="*/ 334962 w 211"/>
              <a:gd name="T3" fmla="*/ 0 h 246"/>
              <a:gd name="T4" fmla="*/ 0 w 211"/>
              <a:gd name="T5" fmla="*/ 0 h 246"/>
              <a:gd name="T6" fmla="*/ 0 w 211"/>
              <a:gd name="T7" fmla="*/ 390525 h 246"/>
              <a:gd name="T8" fmla="*/ 334962 w 211"/>
              <a:gd name="T9" fmla="*/ 390525 h 246"/>
              <a:gd name="T10" fmla="*/ 334962 w 211"/>
              <a:gd name="T11" fmla="*/ 390525 h 246"/>
              <a:gd name="T12" fmla="*/ 334962 w 211"/>
              <a:gd name="T13" fmla="*/ 384175 h 2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1"/>
              <a:gd name="T22" fmla="*/ 0 h 246"/>
              <a:gd name="T23" fmla="*/ 211 w 211"/>
              <a:gd name="T24" fmla="*/ 246 h 2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1" h="246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6"/>
                </a:lnTo>
                <a:lnTo>
                  <a:pt x="211" y="246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Freeform 8"/>
          <p:cNvSpPr>
            <a:spLocks/>
          </p:cNvSpPr>
          <p:nvPr/>
        </p:nvSpPr>
        <p:spPr bwMode="auto">
          <a:xfrm>
            <a:off x="7272338" y="4565650"/>
            <a:ext cx="334962" cy="384175"/>
          </a:xfrm>
          <a:custGeom>
            <a:avLst/>
            <a:gdLst>
              <a:gd name="T0" fmla="*/ 334962 w 211"/>
              <a:gd name="T1" fmla="*/ 384175 h 242"/>
              <a:gd name="T2" fmla="*/ 334962 w 211"/>
              <a:gd name="T3" fmla="*/ 0 h 242"/>
              <a:gd name="T4" fmla="*/ 0 w 211"/>
              <a:gd name="T5" fmla="*/ 0 h 242"/>
              <a:gd name="T6" fmla="*/ 0 w 211"/>
              <a:gd name="T7" fmla="*/ 384175 h 242"/>
              <a:gd name="T8" fmla="*/ 334962 w 211"/>
              <a:gd name="T9" fmla="*/ 384175 h 242"/>
              <a:gd name="T10" fmla="*/ 334962 w 211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2"/>
              <a:gd name="T20" fmla="*/ 211 w 211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2">
                <a:moveTo>
                  <a:pt x="211" y="242"/>
                </a:moveTo>
                <a:lnTo>
                  <a:pt x="211" y="0"/>
                </a:lnTo>
                <a:lnTo>
                  <a:pt x="0" y="0"/>
                </a:lnTo>
                <a:lnTo>
                  <a:pt x="0" y="242"/>
                </a:lnTo>
                <a:lnTo>
                  <a:pt x="211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Freeform 9"/>
          <p:cNvSpPr>
            <a:spLocks/>
          </p:cNvSpPr>
          <p:nvPr/>
        </p:nvSpPr>
        <p:spPr bwMode="auto">
          <a:xfrm>
            <a:off x="7272338" y="5091113"/>
            <a:ext cx="334962" cy="385762"/>
          </a:xfrm>
          <a:custGeom>
            <a:avLst/>
            <a:gdLst>
              <a:gd name="T0" fmla="*/ 334962 w 211"/>
              <a:gd name="T1" fmla="*/ 385762 h 243"/>
              <a:gd name="T2" fmla="*/ 334962 w 211"/>
              <a:gd name="T3" fmla="*/ 0 h 243"/>
              <a:gd name="T4" fmla="*/ 0 w 211"/>
              <a:gd name="T5" fmla="*/ 0 h 243"/>
              <a:gd name="T6" fmla="*/ 0 w 211"/>
              <a:gd name="T7" fmla="*/ 385762 h 243"/>
              <a:gd name="T8" fmla="*/ 334962 w 211"/>
              <a:gd name="T9" fmla="*/ 385762 h 243"/>
              <a:gd name="T10" fmla="*/ 334962 w 211"/>
              <a:gd name="T11" fmla="*/ 385762 h 2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"/>
              <a:gd name="T19" fmla="*/ 0 h 243"/>
              <a:gd name="T20" fmla="*/ 211 w 211"/>
              <a:gd name="T21" fmla="*/ 243 h 2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" h="243">
                <a:moveTo>
                  <a:pt x="211" y="243"/>
                </a:moveTo>
                <a:lnTo>
                  <a:pt x="211" y="0"/>
                </a:lnTo>
                <a:lnTo>
                  <a:pt x="0" y="0"/>
                </a:lnTo>
                <a:lnTo>
                  <a:pt x="0" y="243"/>
                </a:lnTo>
                <a:lnTo>
                  <a:pt x="211" y="243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7" name="Freeform 10"/>
          <p:cNvSpPr>
            <a:spLocks/>
          </p:cNvSpPr>
          <p:nvPr/>
        </p:nvSpPr>
        <p:spPr bwMode="auto">
          <a:xfrm>
            <a:off x="6007100" y="57404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  <a:close/>
              </a:path>
            </a:pathLst>
          </a:cu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Freeform 11"/>
          <p:cNvSpPr>
            <a:spLocks/>
          </p:cNvSpPr>
          <p:nvPr/>
        </p:nvSpPr>
        <p:spPr bwMode="auto">
          <a:xfrm>
            <a:off x="6007100" y="57404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Rectangle 12"/>
          <p:cNvSpPr>
            <a:spLocks noChangeArrowheads="1"/>
          </p:cNvSpPr>
          <p:nvPr/>
        </p:nvSpPr>
        <p:spPr bwMode="auto">
          <a:xfrm>
            <a:off x="6149975" y="35544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1011110</a:t>
            </a:r>
            <a:endParaRPr lang="en-US"/>
          </a:p>
        </p:txBody>
      </p: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7380288" y="35544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71" name="Freeform 14"/>
          <p:cNvSpPr>
            <a:spLocks/>
          </p:cNvSpPr>
          <p:nvPr/>
        </p:nvSpPr>
        <p:spPr bwMode="auto">
          <a:xfrm>
            <a:off x="6007100" y="351155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15"/>
          <p:cNvSpPr>
            <a:spLocks noChangeShapeType="1"/>
          </p:cNvSpPr>
          <p:nvPr/>
        </p:nvSpPr>
        <p:spPr bwMode="auto">
          <a:xfrm>
            <a:off x="7265988" y="351155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Rectangle 16"/>
          <p:cNvSpPr>
            <a:spLocks noChangeArrowheads="1"/>
          </p:cNvSpPr>
          <p:nvPr/>
        </p:nvSpPr>
        <p:spPr bwMode="auto">
          <a:xfrm>
            <a:off x="6149975" y="302736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1101001</a:t>
            </a:r>
            <a:endParaRPr lang="en-US"/>
          </a:p>
        </p:txBody>
      </p:sp>
      <p:sp>
        <p:nvSpPr>
          <p:cNvPr id="45074" name="Rectangle 17"/>
          <p:cNvSpPr>
            <a:spLocks noChangeArrowheads="1"/>
          </p:cNvSpPr>
          <p:nvPr/>
        </p:nvSpPr>
        <p:spPr bwMode="auto">
          <a:xfrm>
            <a:off x="7380288" y="302736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75" name="Freeform 18"/>
          <p:cNvSpPr>
            <a:spLocks/>
          </p:cNvSpPr>
          <p:nvPr/>
        </p:nvSpPr>
        <p:spPr bwMode="auto">
          <a:xfrm>
            <a:off x="6007100" y="298450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19"/>
          <p:cNvSpPr>
            <a:spLocks noChangeShapeType="1"/>
          </p:cNvSpPr>
          <p:nvPr/>
        </p:nvSpPr>
        <p:spPr bwMode="auto">
          <a:xfrm>
            <a:off x="7265988" y="298450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7" name="Rectangle 20"/>
          <p:cNvSpPr>
            <a:spLocks noChangeArrowheads="1"/>
          </p:cNvSpPr>
          <p:nvPr/>
        </p:nvSpPr>
        <p:spPr bwMode="auto">
          <a:xfrm>
            <a:off x="6149975" y="25003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0101001</a:t>
            </a:r>
            <a:endParaRPr lang="en-US"/>
          </a:p>
        </p:txBody>
      </p:sp>
      <p:sp>
        <p:nvSpPr>
          <p:cNvPr id="45078" name="Rectangle 21"/>
          <p:cNvSpPr>
            <a:spLocks noChangeArrowheads="1"/>
          </p:cNvSpPr>
          <p:nvPr/>
        </p:nvSpPr>
        <p:spPr bwMode="auto">
          <a:xfrm>
            <a:off x="7380288" y="2508250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79" name="Freeform 22"/>
          <p:cNvSpPr>
            <a:spLocks/>
          </p:cNvSpPr>
          <p:nvPr/>
        </p:nvSpPr>
        <p:spPr bwMode="auto">
          <a:xfrm>
            <a:off x="6007100" y="2457450"/>
            <a:ext cx="1600200" cy="392113"/>
          </a:xfrm>
          <a:custGeom>
            <a:avLst/>
            <a:gdLst>
              <a:gd name="T0" fmla="*/ 1600200 w 1008"/>
              <a:gd name="T1" fmla="*/ 384175 h 247"/>
              <a:gd name="T2" fmla="*/ 1600200 w 1008"/>
              <a:gd name="T3" fmla="*/ 0 h 247"/>
              <a:gd name="T4" fmla="*/ 0 w 1008"/>
              <a:gd name="T5" fmla="*/ 0 h 247"/>
              <a:gd name="T6" fmla="*/ 0 w 1008"/>
              <a:gd name="T7" fmla="*/ 392113 h 247"/>
              <a:gd name="T8" fmla="*/ 1600200 w 1008"/>
              <a:gd name="T9" fmla="*/ 392113 h 247"/>
              <a:gd name="T10" fmla="*/ 1600200 w 1008"/>
              <a:gd name="T11" fmla="*/ 392113 h 2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7"/>
              <a:gd name="T20" fmla="*/ 1008 w 1008"/>
              <a:gd name="T21" fmla="*/ 247 h 24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7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7"/>
                </a:lnTo>
                <a:lnTo>
                  <a:pt x="1008" y="247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0" name="Line 23"/>
          <p:cNvSpPr>
            <a:spLocks noChangeShapeType="1"/>
          </p:cNvSpPr>
          <p:nvPr/>
        </p:nvSpPr>
        <p:spPr bwMode="auto">
          <a:xfrm>
            <a:off x="7265988" y="2465388"/>
            <a:ext cx="6350" cy="37623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1" name="Rectangle 24"/>
          <p:cNvSpPr>
            <a:spLocks noChangeArrowheads="1"/>
          </p:cNvSpPr>
          <p:nvPr/>
        </p:nvSpPr>
        <p:spPr bwMode="auto">
          <a:xfrm>
            <a:off x="6149975" y="5133975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1011111</a:t>
            </a:r>
            <a:endParaRPr lang="en-US"/>
          </a:p>
        </p:txBody>
      </p:sp>
      <p:sp>
        <p:nvSpPr>
          <p:cNvPr id="45082" name="Rectangle 25"/>
          <p:cNvSpPr>
            <a:spLocks noChangeArrowheads="1"/>
          </p:cNvSpPr>
          <p:nvPr/>
        </p:nvSpPr>
        <p:spPr bwMode="auto">
          <a:xfrm>
            <a:off x="7380288" y="51339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83" name="Freeform 26"/>
          <p:cNvSpPr>
            <a:spLocks/>
          </p:cNvSpPr>
          <p:nvPr/>
        </p:nvSpPr>
        <p:spPr bwMode="auto">
          <a:xfrm>
            <a:off x="6007100" y="5091113"/>
            <a:ext cx="1600200" cy="385762"/>
          </a:xfrm>
          <a:custGeom>
            <a:avLst/>
            <a:gdLst>
              <a:gd name="T0" fmla="*/ 1600200 w 1008"/>
              <a:gd name="T1" fmla="*/ 385762 h 243"/>
              <a:gd name="T2" fmla="*/ 1600200 w 1008"/>
              <a:gd name="T3" fmla="*/ 0 h 243"/>
              <a:gd name="T4" fmla="*/ 0 w 1008"/>
              <a:gd name="T5" fmla="*/ 0 h 243"/>
              <a:gd name="T6" fmla="*/ 0 w 1008"/>
              <a:gd name="T7" fmla="*/ 385762 h 243"/>
              <a:gd name="T8" fmla="*/ 1600200 w 1008"/>
              <a:gd name="T9" fmla="*/ 385762 h 243"/>
              <a:gd name="T10" fmla="*/ 1600200 w 1008"/>
              <a:gd name="T11" fmla="*/ 385762 h 2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3"/>
              <a:gd name="T20" fmla="*/ 1008 w 1008"/>
              <a:gd name="T21" fmla="*/ 243 h 24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3">
                <a:moveTo>
                  <a:pt x="1008" y="243"/>
                </a:moveTo>
                <a:lnTo>
                  <a:pt x="1008" y="0"/>
                </a:lnTo>
                <a:lnTo>
                  <a:pt x="0" y="0"/>
                </a:lnTo>
                <a:lnTo>
                  <a:pt x="0" y="243"/>
                </a:lnTo>
                <a:lnTo>
                  <a:pt x="1008" y="243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4" name="Line 27"/>
          <p:cNvSpPr>
            <a:spLocks noChangeShapeType="1"/>
          </p:cNvSpPr>
          <p:nvPr/>
        </p:nvSpPr>
        <p:spPr bwMode="auto">
          <a:xfrm>
            <a:off x="7265988" y="5091113"/>
            <a:ext cx="6350" cy="38576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Rectangle 28"/>
          <p:cNvSpPr>
            <a:spLocks noChangeArrowheads="1"/>
          </p:cNvSpPr>
          <p:nvPr/>
        </p:nvSpPr>
        <p:spPr bwMode="auto">
          <a:xfrm>
            <a:off x="6149975" y="460851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0110100</a:t>
            </a:r>
            <a:endParaRPr lang="en-US"/>
          </a:p>
        </p:txBody>
      </p:sp>
      <p:sp>
        <p:nvSpPr>
          <p:cNvPr id="45086" name="Rectangle 29"/>
          <p:cNvSpPr>
            <a:spLocks noChangeArrowheads="1"/>
          </p:cNvSpPr>
          <p:nvPr/>
        </p:nvSpPr>
        <p:spPr bwMode="auto">
          <a:xfrm>
            <a:off x="7380288" y="46085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87" name="Freeform 30"/>
          <p:cNvSpPr>
            <a:spLocks/>
          </p:cNvSpPr>
          <p:nvPr/>
        </p:nvSpPr>
        <p:spPr bwMode="auto">
          <a:xfrm>
            <a:off x="6007100" y="4565650"/>
            <a:ext cx="1600200" cy="384175"/>
          </a:xfrm>
          <a:custGeom>
            <a:avLst/>
            <a:gdLst>
              <a:gd name="T0" fmla="*/ 1600200 w 1008"/>
              <a:gd name="T1" fmla="*/ 384175 h 242"/>
              <a:gd name="T2" fmla="*/ 1600200 w 1008"/>
              <a:gd name="T3" fmla="*/ 0 h 242"/>
              <a:gd name="T4" fmla="*/ 0 w 1008"/>
              <a:gd name="T5" fmla="*/ 0 h 242"/>
              <a:gd name="T6" fmla="*/ 0 w 1008"/>
              <a:gd name="T7" fmla="*/ 384175 h 242"/>
              <a:gd name="T8" fmla="*/ 1600200 w 1008"/>
              <a:gd name="T9" fmla="*/ 384175 h 242"/>
              <a:gd name="T10" fmla="*/ 1600200 w 1008"/>
              <a:gd name="T11" fmla="*/ 384175 h 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2"/>
              <a:gd name="T20" fmla="*/ 1008 w 1008"/>
              <a:gd name="T21" fmla="*/ 242 h 2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2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2"/>
                </a:lnTo>
                <a:lnTo>
                  <a:pt x="1008" y="242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8" name="Line 31"/>
          <p:cNvSpPr>
            <a:spLocks noChangeShapeType="1"/>
          </p:cNvSpPr>
          <p:nvPr/>
        </p:nvSpPr>
        <p:spPr bwMode="auto">
          <a:xfrm>
            <a:off x="7265988" y="456565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9" name="Rectangle 32"/>
          <p:cNvSpPr>
            <a:spLocks noChangeArrowheads="1"/>
          </p:cNvSpPr>
          <p:nvPr/>
        </p:nvSpPr>
        <p:spPr bwMode="auto">
          <a:xfrm>
            <a:off x="6149975" y="4081463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0001110</a:t>
            </a:r>
            <a:endParaRPr lang="en-US"/>
          </a:p>
        </p:txBody>
      </p:sp>
      <p:sp>
        <p:nvSpPr>
          <p:cNvPr id="45090" name="Rectangle 33"/>
          <p:cNvSpPr>
            <a:spLocks noChangeArrowheads="1"/>
          </p:cNvSpPr>
          <p:nvPr/>
        </p:nvSpPr>
        <p:spPr bwMode="auto">
          <a:xfrm>
            <a:off x="7380288" y="4087813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</a:t>
            </a:r>
            <a:endParaRPr lang="en-US"/>
          </a:p>
        </p:txBody>
      </p:sp>
      <p:sp>
        <p:nvSpPr>
          <p:cNvPr id="45091" name="Freeform 34"/>
          <p:cNvSpPr>
            <a:spLocks/>
          </p:cNvSpPr>
          <p:nvPr/>
        </p:nvSpPr>
        <p:spPr bwMode="auto">
          <a:xfrm>
            <a:off x="6007100" y="4038600"/>
            <a:ext cx="1600200" cy="390525"/>
          </a:xfrm>
          <a:custGeom>
            <a:avLst/>
            <a:gdLst>
              <a:gd name="T0" fmla="*/ 1600200 w 1008"/>
              <a:gd name="T1" fmla="*/ 384175 h 246"/>
              <a:gd name="T2" fmla="*/ 1600200 w 1008"/>
              <a:gd name="T3" fmla="*/ 0 h 246"/>
              <a:gd name="T4" fmla="*/ 0 w 1008"/>
              <a:gd name="T5" fmla="*/ 0 h 246"/>
              <a:gd name="T6" fmla="*/ 0 w 1008"/>
              <a:gd name="T7" fmla="*/ 390525 h 246"/>
              <a:gd name="T8" fmla="*/ 1600200 w 1008"/>
              <a:gd name="T9" fmla="*/ 390525 h 246"/>
              <a:gd name="T10" fmla="*/ 1600200 w 1008"/>
              <a:gd name="T11" fmla="*/ 390525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246"/>
              <a:gd name="T20" fmla="*/ 1008 w 1008"/>
              <a:gd name="T21" fmla="*/ 246 h 2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246">
                <a:moveTo>
                  <a:pt x="1008" y="242"/>
                </a:moveTo>
                <a:lnTo>
                  <a:pt x="1008" y="0"/>
                </a:lnTo>
                <a:lnTo>
                  <a:pt x="0" y="0"/>
                </a:lnTo>
                <a:lnTo>
                  <a:pt x="0" y="246"/>
                </a:lnTo>
                <a:lnTo>
                  <a:pt x="1008" y="246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2" name="Line 35"/>
          <p:cNvSpPr>
            <a:spLocks noChangeShapeType="1"/>
          </p:cNvSpPr>
          <p:nvPr/>
        </p:nvSpPr>
        <p:spPr bwMode="auto">
          <a:xfrm>
            <a:off x="7265988" y="4044950"/>
            <a:ext cx="6350" cy="37782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3" name="Rectangle 36"/>
          <p:cNvSpPr>
            <a:spLocks noChangeArrowheads="1"/>
          </p:cNvSpPr>
          <p:nvPr/>
        </p:nvSpPr>
        <p:spPr bwMode="auto">
          <a:xfrm>
            <a:off x="6149975" y="5781675"/>
            <a:ext cx="94456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1111011</a:t>
            </a:r>
            <a:endParaRPr lang="en-US"/>
          </a:p>
        </p:txBody>
      </p:sp>
      <p:sp>
        <p:nvSpPr>
          <p:cNvPr id="45094" name="Rectangle 37"/>
          <p:cNvSpPr>
            <a:spLocks noChangeArrowheads="1"/>
          </p:cNvSpPr>
          <p:nvPr/>
        </p:nvSpPr>
        <p:spPr bwMode="auto">
          <a:xfrm>
            <a:off x="7380288" y="57816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en-US"/>
          </a:p>
        </p:txBody>
      </p:sp>
      <p:sp>
        <p:nvSpPr>
          <p:cNvPr id="45095" name="Line 38"/>
          <p:cNvSpPr>
            <a:spLocks noChangeShapeType="1"/>
          </p:cNvSpPr>
          <p:nvPr/>
        </p:nvSpPr>
        <p:spPr bwMode="auto">
          <a:xfrm>
            <a:off x="7265988" y="5740400"/>
            <a:ext cx="6350" cy="384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96" name="Rectangle 39"/>
          <p:cNvSpPr>
            <a:spLocks noChangeArrowheads="1"/>
          </p:cNvSpPr>
          <p:nvPr/>
        </p:nvSpPr>
        <p:spPr bwMode="auto">
          <a:xfrm>
            <a:off x="7294563" y="1852613"/>
            <a:ext cx="617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Parity</a:t>
            </a:r>
            <a:endParaRPr lang="en-US"/>
          </a:p>
        </p:txBody>
      </p:sp>
      <p:sp>
        <p:nvSpPr>
          <p:cNvPr id="45097" name="Rectangle 40"/>
          <p:cNvSpPr>
            <a:spLocks noChangeArrowheads="1"/>
          </p:cNvSpPr>
          <p:nvPr/>
        </p:nvSpPr>
        <p:spPr bwMode="auto">
          <a:xfrm>
            <a:off x="7294563" y="2136775"/>
            <a:ext cx="3762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bits</a:t>
            </a:r>
            <a:endParaRPr lang="en-US"/>
          </a:p>
        </p:txBody>
      </p:sp>
      <p:sp>
        <p:nvSpPr>
          <p:cNvPr id="45098" name="Rectangle 41"/>
          <p:cNvSpPr>
            <a:spLocks noChangeArrowheads="1"/>
          </p:cNvSpPr>
          <p:nvPr/>
        </p:nvSpPr>
        <p:spPr bwMode="auto">
          <a:xfrm>
            <a:off x="5132388" y="5646738"/>
            <a:ext cx="6175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Parity</a:t>
            </a:r>
            <a:endParaRPr lang="en-US"/>
          </a:p>
        </p:txBody>
      </p:sp>
      <p:sp>
        <p:nvSpPr>
          <p:cNvPr id="45099" name="Rectangle 42"/>
          <p:cNvSpPr>
            <a:spLocks noChangeArrowheads="1"/>
          </p:cNvSpPr>
          <p:nvPr/>
        </p:nvSpPr>
        <p:spPr bwMode="auto">
          <a:xfrm>
            <a:off x="5132388" y="5932488"/>
            <a:ext cx="4572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byte</a:t>
            </a:r>
            <a:endParaRPr lang="en-US"/>
          </a:p>
        </p:txBody>
      </p:sp>
      <p:sp>
        <p:nvSpPr>
          <p:cNvPr id="45100" name="Rectangle 43"/>
          <p:cNvSpPr>
            <a:spLocks noChangeArrowheads="1"/>
          </p:cNvSpPr>
          <p:nvPr/>
        </p:nvSpPr>
        <p:spPr bwMode="auto">
          <a:xfrm>
            <a:off x="5124450" y="3867150"/>
            <a:ext cx="5111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  <a:latin typeface="Arial" pitchFamily="34" charset="0"/>
              </a:rPr>
              <a:t>Data</a:t>
            </a:r>
            <a:endParaRPr lang="en-US"/>
          </a:p>
        </p:txBody>
      </p:sp>
      <p:sp>
        <p:nvSpPr>
          <p:cNvPr id="45101" name="Line 44"/>
          <p:cNvSpPr>
            <a:spLocks noChangeShapeType="1"/>
          </p:cNvSpPr>
          <p:nvPr/>
        </p:nvSpPr>
        <p:spPr bwMode="auto">
          <a:xfrm>
            <a:off x="5780088" y="2592388"/>
            <a:ext cx="1587" cy="276225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2" name="Freeform 45"/>
          <p:cNvSpPr>
            <a:spLocks/>
          </p:cNvSpPr>
          <p:nvPr/>
        </p:nvSpPr>
        <p:spPr bwMode="auto">
          <a:xfrm>
            <a:off x="5737225" y="5319713"/>
            <a:ext cx="92075" cy="163512"/>
          </a:xfrm>
          <a:custGeom>
            <a:avLst/>
            <a:gdLst>
              <a:gd name="T0" fmla="*/ 0 w 58"/>
              <a:gd name="T1" fmla="*/ 0 h 103"/>
              <a:gd name="T2" fmla="*/ 49212 w 58"/>
              <a:gd name="T3" fmla="*/ 163512 h 103"/>
              <a:gd name="T4" fmla="*/ 92075 w 58"/>
              <a:gd name="T5" fmla="*/ 6350 h 103"/>
              <a:gd name="T6" fmla="*/ 0 w 58"/>
              <a:gd name="T7" fmla="*/ 6350 h 103"/>
              <a:gd name="T8" fmla="*/ 0 w 58"/>
              <a:gd name="T9" fmla="*/ 6350 h 103"/>
              <a:gd name="T10" fmla="*/ 0 w 58"/>
              <a:gd name="T11" fmla="*/ 0 h 1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"/>
              <a:gd name="T19" fmla="*/ 0 h 103"/>
              <a:gd name="T20" fmla="*/ 58 w 58"/>
              <a:gd name="T21" fmla="*/ 103 h 1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" h="103">
                <a:moveTo>
                  <a:pt x="0" y="0"/>
                </a:moveTo>
                <a:lnTo>
                  <a:pt x="31" y="103"/>
                </a:lnTo>
                <a:lnTo>
                  <a:pt x="58" y="4"/>
                </a:lnTo>
                <a:lnTo>
                  <a:pt x="0" y="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103" name="Freeform 46"/>
          <p:cNvSpPr>
            <a:spLocks/>
          </p:cNvSpPr>
          <p:nvPr/>
        </p:nvSpPr>
        <p:spPr bwMode="auto">
          <a:xfrm>
            <a:off x="5737225" y="2465388"/>
            <a:ext cx="84138" cy="155575"/>
          </a:xfrm>
          <a:custGeom>
            <a:avLst/>
            <a:gdLst>
              <a:gd name="T0" fmla="*/ 84138 w 53"/>
              <a:gd name="T1" fmla="*/ 155575 h 98"/>
              <a:gd name="T2" fmla="*/ 42863 w 53"/>
              <a:gd name="T3" fmla="*/ 0 h 98"/>
              <a:gd name="T4" fmla="*/ 0 w 53"/>
              <a:gd name="T5" fmla="*/ 155575 h 98"/>
              <a:gd name="T6" fmla="*/ 84138 w 53"/>
              <a:gd name="T7" fmla="*/ 155575 h 98"/>
              <a:gd name="T8" fmla="*/ 84138 w 53"/>
              <a:gd name="T9" fmla="*/ 155575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98"/>
              <a:gd name="T17" fmla="*/ 53 w 53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98">
                <a:moveTo>
                  <a:pt x="53" y="98"/>
                </a:moveTo>
                <a:lnTo>
                  <a:pt x="27" y="0"/>
                </a:lnTo>
                <a:lnTo>
                  <a:pt x="0" y="98"/>
                </a:lnTo>
                <a:lnTo>
                  <a:pt x="53" y="9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Two-Dimensional Parity</a:t>
            </a:r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12A39C-9AF8-4E9D-9B75-0BAC4FF2AD7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286000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2762250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3236913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3713163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418782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466407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140325" y="2001838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5762625" y="2001838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2286000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2762250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3236913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5" name="Text Box 14"/>
          <p:cNvSpPr txBox="1">
            <a:spLocks noChangeArrowheads="1"/>
          </p:cNvSpPr>
          <p:nvPr/>
        </p:nvSpPr>
        <p:spPr bwMode="auto">
          <a:xfrm>
            <a:off x="3713163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6" name="Text Box 15"/>
          <p:cNvSpPr txBox="1">
            <a:spLocks noChangeArrowheads="1"/>
          </p:cNvSpPr>
          <p:nvPr/>
        </p:nvSpPr>
        <p:spPr bwMode="auto">
          <a:xfrm>
            <a:off x="418782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466407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098" name="Text Box 17"/>
          <p:cNvSpPr txBox="1">
            <a:spLocks noChangeArrowheads="1"/>
          </p:cNvSpPr>
          <p:nvPr/>
        </p:nvSpPr>
        <p:spPr bwMode="auto">
          <a:xfrm>
            <a:off x="5140325" y="247650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099" name="Text Box 18"/>
          <p:cNvSpPr txBox="1">
            <a:spLocks noChangeArrowheads="1"/>
          </p:cNvSpPr>
          <p:nvPr/>
        </p:nvSpPr>
        <p:spPr bwMode="auto">
          <a:xfrm>
            <a:off x="5762625" y="2476500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2284413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2760663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3235325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3" name="Text Box 22"/>
          <p:cNvSpPr txBox="1">
            <a:spLocks noChangeArrowheads="1"/>
          </p:cNvSpPr>
          <p:nvPr/>
        </p:nvSpPr>
        <p:spPr bwMode="auto">
          <a:xfrm>
            <a:off x="3711575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4" name="Text Box 23"/>
          <p:cNvSpPr txBox="1">
            <a:spLocks noChangeArrowheads="1"/>
          </p:cNvSpPr>
          <p:nvPr/>
        </p:nvSpPr>
        <p:spPr bwMode="auto">
          <a:xfrm>
            <a:off x="418623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466248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6" name="Text Box 25"/>
          <p:cNvSpPr txBox="1">
            <a:spLocks noChangeArrowheads="1"/>
          </p:cNvSpPr>
          <p:nvPr/>
        </p:nvSpPr>
        <p:spPr bwMode="auto">
          <a:xfrm>
            <a:off x="5138738" y="2952750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07" name="Text Box 26"/>
          <p:cNvSpPr txBox="1">
            <a:spLocks noChangeArrowheads="1"/>
          </p:cNvSpPr>
          <p:nvPr/>
        </p:nvSpPr>
        <p:spPr bwMode="auto">
          <a:xfrm>
            <a:off x="5761038" y="2952750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08" name="Text Box 27"/>
          <p:cNvSpPr txBox="1">
            <a:spLocks noChangeArrowheads="1"/>
          </p:cNvSpPr>
          <p:nvPr/>
        </p:nvSpPr>
        <p:spPr bwMode="auto">
          <a:xfrm>
            <a:off x="2284413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09" name="Text Box 28"/>
          <p:cNvSpPr txBox="1">
            <a:spLocks noChangeArrowheads="1"/>
          </p:cNvSpPr>
          <p:nvPr/>
        </p:nvSpPr>
        <p:spPr bwMode="auto">
          <a:xfrm>
            <a:off x="2760663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0" name="Text Box 29"/>
          <p:cNvSpPr txBox="1">
            <a:spLocks noChangeArrowheads="1"/>
          </p:cNvSpPr>
          <p:nvPr/>
        </p:nvSpPr>
        <p:spPr bwMode="auto">
          <a:xfrm>
            <a:off x="3235325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1" name="Text Box 30"/>
          <p:cNvSpPr txBox="1">
            <a:spLocks noChangeArrowheads="1"/>
          </p:cNvSpPr>
          <p:nvPr/>
        </p:nvSpPr>
        <p:spPr bwMode="auto">
          <a:xfrm>
            <a:off x="3711575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2" name="Text Box 31"/>
          <p:cNvSpPr txBox="1">
            <a:spLocks noChangeArrowheads="1"/>
          </p:cNvSpPr>
          <p:nvPr/>
        </p:nvSpPr>
        <p:spPr bwMode="auto">
          <a:xfrm>
            <a:off x="418623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3" name="Text Box 32"/>
          <p:cNvSpPr txBox="1">
            <a:spLocks noChangeArrowheads="1"/>
          </p:cNvSpPr>
          <p:nvPr/>
        </p:nvSpPr>
        <p:spPr bwMode="auto">
          <a:xfrm>
            <a:off x="466248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4" name="Text Box 33"/>
          <p:cNvSpPr txBox="1">
            <a:spLocks noChangeArrowheads="1"/>
          </p:cNvSpPr>
          <p:nvPr/>
        </p:nvSpPr>
        <p:spPr bwMode="auto">
          <a:xfrm>
            <a:off x="5138738" y="3427413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5" name="Text Box 34"/>
          <p:cNvSpPr txBox="1">
            <a:spLocks noChangeArrowheads="1"/>
          </p:cNvSpPr>
          <p:nvPr/>
        </p:nvSpPr>
        <p:spPr bwMode="auto">
          <a:xfrm>
            <a:off x="5761038" y="3427413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16" name="Text Box 35"/>
          <p:cNvSpPr txBox="1">
            <a:spLocks noChangeArrowheads="1"/>
          </p:cNvSpPr>
          <p:nvPr/>
        </p:nvSpPr>
        <p:spPr bwMode="auto">
          <a:xfrm>
            <a:off x="2284413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17" name="Text Box 36"/>
          <p:cNvSpPr txBox="1">
            <a:spLocks noChangeArrowheads="1"/>
          </p:cNvSpPr>
          <p:nvPr/>
        </p:nvSpPr>
        <p:spPr bwMode="auto">
          <a:xfrm>
            <a:off x="2760663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8" name="Text Box 37"/>
          <p:cNvSpPr txBox="1">
            <a:spLocks noChangeArrowheads="1"/>
          </p:cNvSpPr>
          <p:nvPr/>
        </p:nvSpPr>
        <p:spPr bwMode="auto">
          <a:xfrm>
            <a:off x="3235325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19" name="Text Box 38"/>
          <p:cNvSpPr txBox="1">
            <a:spLocks noChangeArrowheads="1"/>
          </p:cNvSpPr>
          <p:nvPr/>
        </p:nvSpPr>
        <p:spPr bwMode="auto">
          <a:xfrm>
            <a:off x="3711575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0" name="Text Box 39"/>
          <p:cNvSpPr txBox="1">
            <a:spLocks noChangeArrowheads="1"/>
          </p:cNvSpPr>
          <p:nvPr/>
        </p:nvSpPr>
        <p:spPr bwMode="auto">
          <a:xfrm>
            <a:off x="418623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1" name="Text Box 40"/>
          <p:cNvSpPr txBox="1">
            <a:spLocks noChangeArrowheads="1"/>
          </p:cNvSpPr>
          <p:nvPr/>
        </p:nvSpPr>
        <p:spPr bwMode="auto">
          <a:xfrm>
            <a:off x="466248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2" name="Text Box 41"/>
          <p:cNvSpPr txBox="1">
            <a:spLocks noChangeArrowheads="1"/>
          </p:cNvSpPr>
          <p:nvPr/>
        </p:nvSpPr>
        <p:spPr bwMode="auto">
          <a:xfrm>
            <a:off x="5138738" y="390207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3" name="Text Box 42"/>
          <p:cNvSpPr txBox="1">
            <a:spLocks noChangeArrowheads="1"/>
          </p:cNvSpPr>
          <p:nvPr/>
        </p:nvSpPr>
        <p:spPr bwMode="auto">
          <a:xfrm>
            <a:off x="5761038" y="390207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24" name="Text Box 43"/>
          <p:cNvSpPr txBox="1">
            <a:spLocks noChangeArrowheads="1"/>
          </p:cNvSpPr>
          <p:nvPr/>
        </p:nvSpPr>
        <p:spPr bwMode="auto">
          <a:xfrm>
            <a:off x="2284413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5" name="Text Box 44"/>
          <p:cNvSpPr txBox="1">
            <a:spLocks noChangeArrowheads="1"/>
          </p:cNvSpPr>
          <p:nvPr/>
        </p:nvSpPr>
        <p:spPr bwMode="auto">
          <a:xfrm>
            <a:off x="2760663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3235325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>
            <a:off x="3711575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418623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466248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46130" name="Text Box 49"/>
          <p:cNvSpPr txBox="1">
            <a:spLocks noChangeArrowheads="1"/>
          </p:cNvSpPr>
          <p:nvPr/>
        </p:nvSpPr>
        <p:spPr bwMode="auto">
          <a:xfrm>
            <a:off x="5138738" y="4378325"/>
            <a:ext cx="482600" cy="466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0</a:t>
            </a:r>
          </a:p>
        </p:txBody>
      </p:sp>
      <p:sp>
        <p:nvSpPr>
          <p:cNvPr id="46131" name="Text Box 50"/>
          <p:cNvSpPr txBox="1">
            <a:spLocks noChangeArrowheads="1"/>
          </p:cNvSpPr>
          <p:nvPr/>
        </p:nvSpPr>
        <p:spPr bwMode="auto">
          <a:xfrm>
            <a:off x="5761038" y="43783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2" name="Text Box 51"/>
          <p:cNvSpPr txBox="1">
            <a:spLocks noChangeArrowheads="1"/>
          </p:cNvSpPr>
          <p:nvPr/>
        </p:nvSpPr>
        <p:spPr bwMode="auto">
          <a:xfrm>
            <a:off x="2284413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3" name="Text Box 52"/>
          <p:cNvSpPr txBox="1">
            <a:spLocks noChangeArrowheads="1"/>
          </p:cNvSpPr>
          <p:nvPr/>
        </p:nvSpPr>
        <p:spPr bwMode="auto">
          <a:xfrm>
            <a:off x="2760663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4" name="Text Box 53"/>
          <p:cNvSpPr txBox="1">
            <a:spLocks noChangeArrowheads="1"/>
          </p:cNvSpPr>
          <p:nvPr/>
        </p:nvSpPr>
        <p:spPr bwMode="auto">
          <a:xfrm>
            <a:off x="3235325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5" name="Text Box 54"/>
          <p:cNvSpPr txBox="1">
            <a:spLocks noChangeArrowheads="1"/>
          </p:cNvSpPr>
          <p:nvPr/>
        </p:nvSpPr>
        <p:spPr bwMode="auto">
          <a:xfrm>
            <a:off x="3711575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6" name="Text Box 55"/>
          <p:cNvSpPr txBox="1">
            <a:spLocks noChangeArrowheads="1"/>
          </p:cNvSpPr>
          <p:nvPr/>
        </p:nvSpPr>
        <p:spPr bwMode="auto">
          <a:xfrm>
            <a:off x="41862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7" name="Text Box 56"/>
          <p:cNvSpPr txBox="1">
            <a:spLocks noChangeArrowheads="1"/>
          </p:cNvSpPr>
          <p:nvPr/>
        </p:nvSpPr>
        <p:spPr bwMode="auto">
          <a:xfrm>
            <a:off x="466248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6138" name="Text Box 57"/>
          <p:cNvSpPr txBox="1">
            <a:spLocks noChangeArrowheads="1"/>
          </p:cNvSpPr>
          <p:nvPr/>
        </p:nvSpPr>
        <p:spPr bwMode="auto">
          <a:xfrm>
            <a:off x="51387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6139" name="Text Box 58"/>
          <p:cNvSpPr txBox="1">
            <a:spLocks noChangeArrowheads="1"/>
          </p:cNvSpPr>
          <p:nvPr/>
        </p:nvSpPr>
        <p:spPr bwMode="auto">
          <a:xfrm>
            <a:off x="5761038" y="5000625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294971" name="Text Box 59"/>
          <p:cNvSpPr txBox="1">
            <a:spLocks noChangeArrowheads="1"/>
          </p:cNvSpPr>
          <p:nvPr/>
        </p:nvSpPr>
        <p:spPr bwMode="auto">
          <a:xfrm>
            <a:off x="3713163" y="2474913"/>
            <a:ext cx="482600" cy="466725"/>
          </a:xfrm>
          <a:prstGeom prst="rect">
            <a:avLst/>
          </a:prstGeom>
          <a:solidFill>
            <a:srgbClr val="FF99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99"/>
                </a:solidFill>
              </a:rPr>
              <a:t>0</a:t>
            </a:r>
          </a:p>
        </p:txBody>
      </p:sp>
      <p:sp>
        <p:nvSpPr>
          <p:cNvPr id="294972" name="Text Box 60"/>
          <p:cNvSpPr txBox="1">
            <a:spLocks noChangeArrowheads="1"/>
          </p:cNvSpPr>
          <p:nvPr/>
        </p:nvSpPr>
        <p:spPr bwMode="auto">
          <a:xfrm>
            <a:off x="5762625" y="2476500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3" name="Text Box 61"/>
          <p:cNvSpPr txBox="1">
            <a:spLocks noChangeArrowheads="1"/>
          </p:cNvSpPr>
          <p:nvPr/>
        </p:nvSpPr>
        <p:spPr bwMode="auto">
          <a:xfrm>
            <a:off x="3709988" y="5000625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4" name="Text Box 62"/>
          <p:cNvSpPr txBox="1">
            <a:spLocks noChangeArrowheads="1"/>
          </p:cNvSpPr>
          <p:nvPr/>
        </p:nvSpPr>
        <p:spPr bwMode="auto">
          <a:xfrm>
            <a:off x="4664075" y="2476500"/>
            <a:ext cx="482600" cy="466725"/>
          </a:xfrm>
          <a:prstGeom prst="rect">
            <a:avLst/>
          </a:prstGeom>
          <a:solidFill>
            <a:srgbClr val="FF9966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99"/>
                </a:solidFill>
              </a:rPr>
              <a:t>0</a:t>
            </a:r>
          </a:p>
        </p:txBody>
      </p:sp>
      <p:sp>
        <p:nvSpPr>
          <p:cNvPr id="294975" name="Text Box 63"/>
          <p:cNvSpPr txBox="1">
            <a:spLocks noChangeArrowheads="1"/>
          </p:cNvSpPr>
          <p:nvPr/>
        </p:nvSpPr>
        <p:spPr bwMode="auto">
          <a:xfrm>
            <a:off x="5762625" y="2478088"/>
            <a:ext cx="482600" cy="466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94976" name="Text Box 64"/>
          <p:cNvSpPr txBox="1">
            <a:spLocks noChangeArrowheads="1"/>
          </p:cNvSpPr>
          <p:nvPr/>
        </p:nvSpPr>
        <p:spPr bwMode="auto">
          <a:xfrm>
            <a:off x="4662488" y="5000625"/>
            <a:ext cx="48260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71" grpId="0" animBg="1" autoUpdateAnimBg="0"/>
      <p:bldP spid="294972" grpId="0" animBg="1" autoUpdateAnimBg="0"/>
      <p:bldP spid="294973" grpId="0" animBg="1" autoUpdateAnimBg="0"/>
      <p:bldP spid="294974" grpId="0" animBg="1" autoUpdateAnimBg="0"/>
      <p:bldP spid="294975" grpId="0" animBg="1" autoUpdateAnimBg="0"/>
      <p:bldP spid="294976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Checksum Algorithm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631825" y="1881188"/>
            <a:ext cx="7924800" cy="4214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Not used at the link level but provides same sort of functionality as CRC and parity</a:t>
            </a:r>
          </a:p>
          <a:p>
            <a:pPr>
              <a:lnSpc>
                <a:spcPct val="90000"/>
              </a:lnSpc>
            </a:pPr>
            <a:r>
              <a:rPr lang="en-US" smtClean="0"/>
              <a:t>Idea: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Add up all words (16-bit integers)  that are transmitted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Transmit the result (checksum) of that sum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Receiver performs the same calculation on received data and compares the result with the received checksum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If the results do not match, an error is detected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16 redundant bits</a:t>
            </a:r>
            <a:r>
              <a:rPr lang="en-US" smtClean="0"/>
              <a:t> for a message of any length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Weak protection</a:t>
            </a:r>
            <a:r>
              <a:rPr lang="en-US" smtClean="0"/>
              <a:t>, accepted as a last line of defense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248A3-ED53-4D7C-BDF2-4080A6ED7B46}" type="slidenum">
              <a:rPr lang="en-US" smtClean="0"/>
              <a:pPr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94175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smtClean="0">
                <a:cs typeface="Times New Roman" pitchFamily="18" charset="0"/>
              </a:rPr>
              <a:t>Theory</a:t>
            </a:r>
          </a:p>
          <a:p>
            <a:r>
              <a:rPr lang="en-US" smtClean="0">
                <a:cs typeface="Times New Roman" pitchFamily="18" charset="0"/>
              </a:rPr>
              <a:t>based on finite-field (binary-valued)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arithmetic</a:t>
            </a:r>
          </a:p>
          <a:p>
            <a:r>
              <a:rPr lang="en-US" smtClean="0">
                <a:cs typeface="Times New Roman" pitchFamily="18" charset="0"/>
              </a:rPr>
              <a:t>bit string represented as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polynomial</a:t>
            </a:r>
          </a:p>
          <a:p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coefficients</a:t>
            </a:r>
            <a:r>
              <a:rPr lang="en-US" smtClean="0">
                <a:cs typeface="Times New Roman" pitchFamily="18" charset="0"/>
              </a:rPr>
              <a:t> are binary-valued</a:t>
            </a:r>
          </a:p>
          <a:p>
            <a:r>
              <a:rPr lang="en-US" smtClean="0">
                <a:cs typeface="Times New Roman" pitchFamily="18" charset="0"/>
              </a:rPr>
              <a:t>divide bit string polynomial by </a:t>
            </a:r>
            <a:r>
              <a:rPr lang="en-US" b="1" smtClean="0">
                <a:solidFill>
                  <a:srgbClr val="CC0000"/>
                </a:solidFill>
                <a:cs typeface="Times New Roman" pitchFamily="18" charset="0"/>
              </a:rPr>
              <a:t>generator polynomial</a:t>
            </a:r>
            <a:r>
              <a:rPr lang="en-US" smtClean="0">
                <a:cs typeface="Times New Roman" pitchFamily="18" charset="0"/>
              </a:rPr>
              <a:t> to generate CRC</a:t>
            </a:r>
          </a:p>
          <a:p>
            <a:pPr>
              <a:buFontTx/>
              <a:buNone/>
            </a:pPr>
            <a:r>
              <a:rPr lang="en-US" sz="3200" smtClean="0">
                <a:cs typeface="Times New Roman" pitchFamily="18" charset="0"/>
              </a:rPr>
              <a:t>Practice</a:t>
            </a:r>
          </a:p>
          <a:p>
            <a:r>
              <a:rPr lang="en-US" smtClean="0">
                <a:cs typeface="Times New Roman" pitchFamily="18" charset="0"/>
              </a:rPr>
              <a:t> bitwise XOR’s</a:t>
            </a:r>
            <a:endParaRPr lang="en-US" smtClean="0"/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819767-23E8-44CF-9BB4-C1DA457F9143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81938" cy="4194175"/>
          </a:xfrm>
        </p:spPr>
        <p:txBody>
          <a:bodyPr/>
          <a:lstStyle/>
          <a:p>
            <a:r>
              <a:rPr lang="en-US" smtClean="0"/>
              <a:t>Add </a:t>
            </a:r>
            <a:r>
              <a:rPr lang="en-US" b="1" i="1" smtClean="0">
                <a:solidFill>
                  <a:srgbClr val="CC0000"/>
                </a:solidFill>
              </a:rPr>
              <a:t>k </a:t>
            </a:r>
            <a:r>
              <a:rPr lang="en-US" b="1" smtClean="0">
                <a:solidFill>
                  <a:srgbClr val="CC0000"/>
                </a:solidFill>
              </a:rPr>
              <a:t>bits</a:t>
            </a:r>
            <a:r>
              <a:rPr lang="en-US" smtClean="0"/>
              <a:t> of redundant data to an </a:t>
            </a:r>
            <a:r>
              <a:rPr lang="en-US" i="1" smtClean="0"/>
              <a:t>n</a:t>
            </a:r>
            <a:r>
              <a:rPr lang="en-US" smtClean="0"/>
              <a:t>-bit message</a:t>
            </a:r>
          </a:p>
          <a:p>
            <a:pPr lvl="1"/>
            <a:r>
              <a:rPr lang="en-US" smtClean="0"/>
              <a:t>want </a:t>
            </a:r>
            <a:r>
              <a:rPr lang="en-US" i="1" smtClean="0"/>
              <a:t>k</a:t>
            </a:r>
            <a:r>
              <a:rPr lang="en-US" smtClean="0"/>
              <a:t> &lt;&lt; </a:t>
            </a:r>
            <a:r>
              <a:rPr lang="en-US" i="1" smtClean="0"/>
              <a:t>n</a:t>
            </a:r>
            <a:endParaRPr lang="en-US" smtClean="0"/>
          </a:p>
          <a:p>
            <a:pPr lvl="1"/>
            <a:r>
              <a:rPr lang="en-US" smtClean="0"/>
              <a:t>e.g., </a:t>
            </a:r>
            <a:r>
              <a:rPr lang="en-US" i="1" smtClean="0"/>
              <a:t>k</a:t>
            </a:r>
            <a:r>
              <a:rPr lang="en-US" smtClean="0"/>
              <a:t> = 32 and </a:t>
            </a:r>
            <a:r>
              <a:rPr lang="en-US" i="1" smtClean="0"/>
              <a:t>n</a:t>
            </a:r>
            <a:r>
              <a:rPr lang="en-US" smtClean="0"/>
              <a:t> = 12,000 (1500 bytes)</a:t>
            </a:r>
          </a:p>
          <a:p>
            <a:r>
              <a:rPr lang="en-US" smtClean="0"/>
              <a:t>Represent </a:t>
            </a:r>
            <a:r>
              <a:rPr lang="en-US" i="1" smtClean="0"/>
              <a:t>n</a:t>
            </a:r>
            <a:r>
              <a:rPr lang="en-US" smtClean="0"/>
              <a:t>-bit message as </a:t>
            </a:r>
            <a:r>
              <a:rPr lang="en-US" b="1" i="1" smtClean="0">
                <a:solidFill>
                  <a:srgbClr val="CC0000"/>
                </a:solidFill>
              </a:rPr>
              <a:t>n</a:t>
            </a:r>
            <a:r>
              <a:rPr lang="en-US" b="1" smtClean="0">
                <a:solidFill>
                  <a:srgbClr val="CC0000"/>
                </a:solidFill>
              </a:rPr>
              <a:t>-1 degree polynomial</a:t>
            </a:r>
          </a:p>
          <a:p>
            <a:pPr lvl="1"/>
            <a:r>
              <a:rPr lang="en-US" smtClean="0"/>
              <a:t>e.g., MSG=10011010 as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baseline="30000" smtClean="0"/>
              <a:t>7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4 </a:t>
            </a:r>
            <a:r>
              <a:rPr lang="en-US" smtClean="0"/>
              <a:t>+ </a:t>
            </a:r>
            <a:r>
              <a:rPr lang="en-US" i="1" smtClean="0"/>
              <a:t>x</a:t>
            </a:r>
            <a:r>
              <a:rPr lang="en-US" baseline="30000" smtClean="0"/>
              <a:t>3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1</a:t>
            </a:r>
            <a:endParaRPr lang="en-US" smtClean="0"/>
          </a:p>
          <a:p>
            <a:pPr lvl="1"/>
            <a:r>
              <a:rPr lang="en-US" smtClean="0"/>
              <a:t>Sender and receiver exchange polynomials</a:t>
            </a:r>
          </a:p>
          <a:p>
            <a:r>
              <a:rPr lang="en-US" smtClean="0"/>
              <a:t>Let </a:t>
            </a:r>
            <a:r>
              <a:rPr lang="en-US" i="1" smtClean="0"/>
              <a:t>k</a:t>
            </a:r>
            <a:r>
              <a:rPr lang="en-US" smtClean="0"/>
              <a:t> be the degree of some agreed-upon </a:t>
            </a:r>
            <a:r>
              <a:rPr lang="en-US" b="1" smtClean="0">
                <a:solidFill>
                  <a:srgbClr val="CC0000"/>
                </a:solidFill>
              </a:rPr>
              <a:t>divisor/ generator polynomial</a:t>
            </a:r>
          </a:p>
          <a:p>
            <a:pPr lvl="1"/>
            <a:r>
              <a:rPr lang="en-US" smtClean="0"/>
              <a:t>e.g.,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baseline="30000" smtClean="0"/>
              <a:t>3</a:t>
            </a:r>
            <a:r>
              <a:rPr lang="en-US" smtClean="0"/>
              <a:t> + </a:t>
            </a:r>
            <a:r>
              <a:rPr lang="en-US" i="1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+ 1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625211-09B6-4D5E-868E-9521409FB26A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Cyclic Redundancy Check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81188"/>
            <a:ext cx="7772400" cy="4214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Transmit polynomial 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that is </a:t>
            </a:r>
            <a:r>
              <a:rPr lang="en-US" b="1" smtClean="0">
                <a:solidFill>
                  <a:srgbClr val="CC0000"/>
                </a:solidFill>
              </a:rPr>
              <a:t>evenly divisible</a:t>
            </a:r>
            <a:r>
              <a:rPr lang="en-US" smtClean="0"/>
              <a:t>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shift left </a:t>
            </a:r>
            <a:r>
              <a:rPr lang="en-US" i="1" smtClean="0"/>
              <a:t>k</a:t>
            </a:r>
            <a:r>
              <a:rPr lang="en-US" smtClean="0"/>
              <a:t> bits, i.e.,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endParaRPr lang="en-US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add remainder of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r>
              <a:rPr lang="en-US" smtClean="0"/>
              <a:t> /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into </a:t>
            </a:r>
            <a:r>
              <a:rPr lang="en-US" i="1" smtClean="0"/>
              <a:t>M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  <a:r>
              <a:rPr lang="en-US" i="1" smtClean="0"/>
              <a:t>x</a:t>
            </a:r>
            <a:r>
              <a:rPr lang="en-US" i="1" baseline="30000" smtClean="0"/>
              <a:t>k</a:t>
            </a:r>
            <a:endParaRPr lang="en-US" i="1" smtClean="0"/>
          </a:p>
          <a:p>
            <a:pPr>
              <a:lnSpc>
                <a:spcPct val="90000"/>
              </a:lnSpc>
            </a:pPr>
            <a:r>
              <a:rPr lang="en-US" smtClean="0"/>
              <a:t>Receiver receives polynomial </a:t>
            </a:r>
            <a:r>
              <a:rPr lang="en-US" b="1" i="1" smtClean="0">
                <a:solidFill>
                  <a:srgbClr val="CC0000"/>
                </a:solidFill>
              </a:rPr>
              <a:t>P</a:t>
            </a:r>
            <a:r>
              <a:rPr lang="en-US" b="1" smtClean="0">
                <a:solidFill>
                  <a:srgbClr val="CC0000"/>
                </a:solidFill>
              </a:rPr>
              <a:t>(</a:t>
            </a:r>
            <a:r>
              <a:rPr lang="en-US" b="1" i="1" smtClean="0">
                <a:solidFill>
                  <a:srgbClr val="CC0000"/>
                </a:solidFill>
              </a:rPr>
              <a:t>x</a:t>
            </a:r>
            <a:r>
              <a:rPr lang="en-US" b="1" smtClean="0">
                <a:solidFill>
                  <a:srgbClr val="CC0000"/>
                </a:solidFill>
              </a:rPr>
              <a:t>) + </a:t>
            </a:r>
            <a:r>
              <a:rPr lang="en-US" b="1" i="1" smtClean="0">
                <a:solidFill>
                  <a:srgbClr val="CC0000"/>
                </a:solidFill>
              </a:rPr>
              <a:t>E</a:t>
            </a:r>
            <a:r>
              <a:rPr lang="en-US" b="1" smtClean="0">
                <a:solidFill>
                  <a:srgbClr val="CC0000"/>
                </a:solidFill>
              </a:rPr>
              <a:t>(</a:t>
            </a:r>
            <a:r>
              <a:rPr lang="en-US" b="1" i="1" smtClean="0">
                <a:solidFill>
                  <a:srgbClr val="CC0000"/>
                </a:solidFill>
              </a:rPr>
              <a:t>x</a:t>
            </a:r>
            <a:r>
              <a:rPr lang="en-US" b="1" smtClean="0">
                <a:solidFill>
                  <a:srgbClr val="CC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0 implies no errors</a:t>
            </a:r>
          </a:p>
          <a:p>
            <a:pPr>
              <a:lnSpc>
                <a:spcPct val="90000"/>
              </a:lnSpc>
            </a:pPr>
            <a:r>
              <a:rPr lang="en-US" smtClean="0"/>
              <a:t>Receiver divides (</a:t>
            </a:r>
            <a:r>
              <a:rPr lang="en-US" i="1" smtClean="0"/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+ </a:t>
            </a: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))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); remainder will be zero ONLY if: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was zero (no error), or</a:t>
            </a:r>
          </a:p>
          <a:p>
            <a:pPr lvl="1">
              <a:lnSpc>
                <a:spcPct val="90000"/>
              </a:lnSpc>
            </a:pPr>
            <a:r>
              <a:rPr lang="en-US" i="1" smtClean="0"/>
              <a:t>E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is exactly divisible by </a:t>
            </a:r>
            <a:r>
              <a:rPr lang="en-US" i="1" smtClean="0"/>
              <a:t>C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C8F203-6E92-4298-9E04-CEF601D1A1D2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Sender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1981200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8</a:t>
            </a:r>
            <a:r>
              <a:rPr lang="en-US" sz="2400" i="1" smtClean="0"/>
              <a:t> + x</a:t>
            </a:r>
            <a:r>
              <a:rPr lang="en-US" sz="2400" i="1" baseline="30000" smtClean="0"/>
              <a:t>6 </a:t>
            </a:r>
            <a:r>
              <a:rPr lang="en-US" sz="2400" i="1" smtClean="0"/>
              <a:t>+ x</a:t>
            </a:r>
            <a:r>
              <a:rPr lang="en-US" sz="2400" i="1" baseline="30000" smtClean="0"/>
              <a:t>5</a:t>
            </a:r>
            <a:r>
              <a:rPr lang="en-US" sz="2400" i="1" smtClean="0"/>
              <a:t> + x</a:t>
            </a:r>
            <a:r>
              <a:rPr lang="en-US" sz="2400" i="1" baseline="30000" smtClean="0"/>
              <a:t>4</a:t>
            </a:r>
            <a:r>
              <a:rPr lang="en-US" sz="2400" i="1" smtClean="0"/>
              <a:t>+1</a:t>
            </a:r>
            <a:r>
              <a:rPr lang="en-US" sz="2400" smtClean="0"/>
              <a:t> = 101110001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101110001000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00001000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101 </a:t>
            </a:r>
            <a:r>
              <a:rPr lang="en-US" sz="2400" smtClean="0"/>
              <a:t>remainder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244FC-37C9-415D-9F16-3342799D67A0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2703513" y="3240088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 flipV="1">
            <a:off x="2882900" y="4013200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7" name="Line 6"/>
          <p:cNvSpPr>
            <a:spLocks noChangeShapeType="1"/>
          </p:cNvSpPr>
          <p:nvPr/>
        </p:nvSpPr>
        <p:spPr bwMode="auto">
          <a:xfrm>
            <a:off x="3081338" y="4810125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 flipV="1">
            <a:off x="3916363" y="5605463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1981200"/>
            <a:ext cx="81724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101110001101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00001101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  0 </a:t>
            </a:r>
            <a:r>
              <a:rPr lang="en-US" sz="2400" smtClean="0"/>
              <a:t>correct !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F46F0E-3019-4963-B87F-C6FA3A908879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2703513" y="3240088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 flipV="1">
            <a:off x="2882900" y="4013200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3081338" y="4810125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V="1">
            <a:off x="3916363" y="5605463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03300"/>
          </a:xfrm>
        </p:spPr>
        <p:txBody>
          <a:bodyPr>
            <a:normAutofit fontScale="90000"/>
          </a:bodyPr>
          <a:lstStyle/>
          <a:p>
            <a:r>
              <a:rPr lang="en-US" smtClean="0"/>
              <a:t>Nodes – A Workstation Architecture </a:t>
            </a:r>
          </a:p>
        </p:txBody>
      </p:sp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4DCC3-8A52-443D-831D-6C4BE258A0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Freeform 30"/>
          <p:cNvSpPr>
            <a:spLocks/>
          </p:cNvSpPr>
          <p:nvPr/>
        </p:nvSpPr>
        <p:spPr bwMode="auto">
          <a:xfrm>
            <a:off x="2282825" y="3492500"/>
            <a:ext cx="1362075" cy="325438"/>
          </a:xfrm>
          <a:custGeom>
            <a:avLst/>
            <a:gdLst>
              <a:gd name="T0" fmla="*/ 0 w 858"/>
              <a:gd name="T1" fmla="*/ 0 h 1044"/>
              <a:gd name="T2" fmla="*/ 1362075 w 858"/>
              <a:gd name="T3" fmla="*/ 935 h 1044"/>
              <a:gd name="T4" fmla="*/ 1362075 w 858"/>
              <a:gd name="T5" fmla="*/ 325438 h 1044"/>
              <a:gd name="T6" fmla="*/ 0 w 858"/>
              <a:gd name="T7" fmla="*/ 325438 h 1044"/>
              <a:gd name="T8" fmla="*/ 0 w 858"/>
              <a:gd name="T9" fmla="*/ 935 h 1044"/>
              <a:gd name="T10" fmla="*/ 0 w 858"/>
              <a:gd name="T11" fmla="*/ 935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1044"/>
              <a:gd name="T20" fmla="*/ 858 w 858"/>
              <a:gd name="T21" fmla="*/ 1044 h 10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1044">
                <a:moveTo>
                  <a:pt x="0" y="0"/>
                </a:moveTo>
                <a:lnTo>
                  <a:pt x="858" y="3"/>
                </a:lnTo>
                <a:lnTo>
                  <a:pt x="858" y="1044"/>
                </a:lnTo>
                <a:lnTo>
                  <a:pt x="0" y="1044"/>
                </a:lnTo>
                <a:lnTo>
                  <a:pt x="0" y="3"/>
                </a:lnTo>
              </a:path>
            </a:pathLst>
          </a:custGeom>
          <a:solidFill>
            <a:schemeClr val="hlink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3" name="Freeform 3"/>
          <p:cNvSpPr>
            <a:spLocks/>
          </p:cNvSpPr>
          <p:nvPr/>
        </p:nvSpPr>
        <p:spPr bwMode="auto">
          <a:xfrm>
            <a:off x="2282825" y="1789113"/>
            <a:ext cx="1362075" cy="1343025"/>
          </a:xfrm>
          <a:custGeom>
            <a:avLst/>
            <a:gdLst>
              <a:gd name="T0" fmla="*/ 0 w 858"/>
              <a:gd name="T1" fmla="*/ 0 h 1044"/>
              <a:gd name="T2" fmla="*/ 1362075 w 858"/>
              <a:gd name="T3" fmla="*/ 3859 h 1044"/>
              <a:gd name="T4" fmla="*/ 1362075 w 858"/>
              <a:gd name="T5" fmla="*/ 1343025 h 1044"/>
              <a:gd name="T6" fmla="*/ 0 w 858"/>
              <a:gd name="T7" fmla="*/ 1343025 h 1044"/>
              <a:gd name="T8" fmla="*/ 0 w 858"/>
              <a:gd name="T9" fmla="*/ 3859 h 1044"/>
              <a:gd name="T10" fmla="*/ 0 w 858"/>
              <a:gd name="T11" fmla="*/ 3859 h 10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1044"/>
              <a:gd name="T20" fmla="*/ 858 w 858"/>
              <a:gd name="T21" fmla="*/ 1044 h 10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1044">
                <a:moveTo>
                  <a:pt x="0" y="0"/>
                </a:moveTo>
                <a:lnTo>
                  <a:pt x="858" y="3"/>
                </a:lnTo>
                <a:lnTo>
                  <a:pt x="858" y="1044"/>
                </a:lnTo>
                <a:lnTo>
                  <a:pt x="0" y="1044"/>
                </a:lnTo>
                <a:lnTo>
                  <a:pt x="0" y="3"/>
                </a:lnTo>
              </a:path>
            </a:pathLst>
          </a:cu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4" name="Freeform 5"/>
          <p:cNvSpPr>
            <a:spLocks/>
          </p:cNvSpPr>
          <p:nvPr/>
        </p:nvSpPr>
        <p:spPr bwMode="auto">
          <a:xfrm>
            <a:off x="2282825" y="4541838"/>
            <a:ext cx="1362075" cy="1235075"/>
          </a:xfrm>
          <a:custGeom>
            <a:avLst/>
            <a:gdLst>
              <a:gd name="T0" fmla="*/ 0 w 858"/>
              <a:gd name="T1" fmla="*/ 1235075 h 778"/>
              <a:gd name="T2" fmla="*/ 1362075 w 858"/>
              <a:gd name="T3" fmla="*/ 1235075 h 778"/>
              <a:gd name="T4" fmla="*/ 1362075 w 858"/>
              <a:gd name="T5" fmla="*/ 0 h 778"/>
              <a:gd name="T6" fmla="*/ 0 w 858"/>
              <a:gd name="T7" fmla="*/ 0 h 778"/>
              <a:gd name="T8" fmla="*/ 0 w 858"/>
              <a:gd name="T9" fmla="*/ 1235075 h 778"/>
              <a:gd name="T10" fmla="*/ 0 w 858"/>
              <a:gd name="T11" fmla="*/ 1235075 h 7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58"/>
              <a:gd name="T19" fmla="*/ 0 h 778"/>
              <a:gd name="T20" fmla="*/ 858 w 858"/>
              <a:gd name="T21" fmla="*/ 778 h 7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8" h="778">
                <a:moveTo>
                  <a:pt x="0" y="778"/>
                </a:moveTo>
                <a:lnTo>
                  <a:pt x="858" y="778"/>
                </a:lnTo>
                <a:lnTo>
                  <a:pt x="858" y="0"/>
                </a:lnTo>
                <a:lnTo>
                  <a:pt x="0" y="0"/>
                </a:lnTo>
                <a:lnTo>
                  <a:pt x="0" y="778"/>
                </a:lnTo>
              </a:path>
            </a:pathLst>
          </a:custGeom>
          <a:solidFill>
            <a:srgbClr val="66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99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2963863" y="4156075"/>
            <a:ext cx="1570037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 flipV="1">
            <a:off x="4533900" y="3005138"/>
            <a:ext cx="1588" cy="1843087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Freeform 8"/>
          <p:cNvSpPr>
            <a:spLocks/>
          </p:cNvSpPr>
          <p:nvPr/>
        </p:nvSpPr>
        <p:spPr bwMode="auto">
          <a:xfrm>
            <a:off x="5054600" y="3282950"/>
            <a:ext cx="1235075" cy="1241425"/>
          </a:xfrm>
          <a:custGeom>
            <a:avLst/>
            <a:gdLst>
              <a:gd name="T0" fmla="*/ 0 w 778"/>
              <a:gd name="T1" fmla="*/ 0 h 782"/>
              <a:gd name="T2" fmla="*/ 0 w 778"/>
              <a:gd name="T3" fmla="*/ 1241425 h 782"/>
              <a:gd name="T4" fmla="*/ 1235075 w 778"/>
              <a:gd name="T5" fmla="*/ 1241425 h 782"/>
              <a:gd name="T6" fmla="*/ 1235075 w 778"/>
              <a:gd name="T7" fmla="*/ 0 h 782"/>
              <a:gd name="T8" fmla="*/ 0 w 778"/>
              <a:gd name="T9" fmla="*/ 0 h 782"/>
              <a:gd name="T10" fmla="*/ 0 w 778"/>
              <a:gd name="T11" fmla="*/ 0 h 7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78"/>
              <a:gd name="T19" fmla="*/ 0 h 782"/>
              <a:gd name="T20" fmla="*/ 778 w 778"/>
              <a:gd name="T21" fmla="*/ 782 h 7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78" h="782">
                <a:moveTo>
                  <a:pt x="0" y="0"/>
                </a:moveTo>
                <a:lnTo>
                  <a:pt x="0" y="782"/>
                </a:lnTo>
                <a:lnTo>
                  <a:pt x="778" y="782"/>
                </a:lnTo>
                <a:lnTo>
                  <a:pt x="778" y="0"/>
                </a:lnTo>
                <a:lnTo>
                  <a:pt x="0" y="0"/>
                </a:lnTo>
              </a:path>
            </a:pathLst>
          </a:cu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963863" y="3132138"/>
            <a:ext cx="1587" cy="279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963863" y="3817938"/>
            <a:ext cx="1587" cy="63341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4533900" y="3911600"/>
            <a:ext cx="5143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6334125" y="3911600"/>
            <a:ext cx="985838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509838" y="2173288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CPU</a:t>
            </a:r>
          </a:p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(processor)</a:t>
            </a:r>
            <a:endParaRPr lang="en-US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543175" y="3530600"/>
            <a:ext cx="7778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Cache  </a:t>
            </a:r>
            <a:r>
              <a:rPr lang="en-US" sz="1700" b="1">
                <a:solidFill>
                  <a:srgbClr val="000000"/>
                </a:solidFill>
                <a:latin typeface="Arial" pitchFamily="34" charset="0"/>
              </a:rPr>
              <a:t>$</a:t>
            </a:r>
            <a:endParaRPr lang="en-US" sz="2800" b="1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605088" y="5026025"/>
            <a:ext cx="688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Memory</a:t>
            </a:r>
            <a:endParaRPr lang="en-U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222750" y="4899025"/>
            <a:ext cx="612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I/O bus</a:t>
            </a:r>
            <a:endParaRPr lang="en-US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5295900" y="3646488"/>
            <a:ext cx="7000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Network</a:t>
            </a:r>
            <a:endParaRPr lang="en-US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5343525" y="3876675"/>
            <a:ext cx="647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adaptor</a:t>
            </a:r>
            <a:endParaRPr lang="en-US"/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6445250" y="3521075"/>
            <a:ext cx="879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to network</a:t>
            </a:r>
            <a:endParaRPr lang="en-US"/>
          </a:p>
        </p:txBody>
      </p:sp>
      <p:sp>
        <p:nvSpPr>
          <p:cNvPr id="85014" name="Text Box 22"/>
          <p:cNvSpPr txBox="1">
            <a:spLocks noChangeArrowheads="1"/>
          </p:cNvSpPr>
          <p:nvPr/>
        </p:nvSpPr>
        <p:spPr bwMode="auto">
          <a:xfrm>
            <a:off x="55563" y="4556125"/>
            <a:ext cx="2239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finite memory (implies limited buffer space)</a:t>
            </a:r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5054600" y="4524375"/>
            <a:ext cx="3303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Device driver managing network adaptor which is using system’s I/O bus</a:t>
            </a: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3716338" y="1752600"/>
            <a:ext cx="2346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5050"/>
                </a:solidFill>
              </a:rPr>
              <a:t>Memory access much slower than CPU speed</a:t>
            </a:r>
          </a:p>
        </p:txBody>
      </p:sp>
      <p:sp>
        <p:nvSpPr>
          <p:cNvPr id="7192" name="Rectangle 25"/>
          <p:cNvSpPr>
            <a:spLocks noChangeArrowheads="1"/>
          </p:cNvSpPr>
          <p:nvPr/>
        </p:nvSpPr>
        <p:spPr bwMode="auto">
          <a:xfrm>
            <a:off x="2174875" y="3859213"/>
            <a:ext cx="75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Arial" pitchFamily="34" charset="0"/>
              </a:rPr>
              <a:t>memory bus</a:t>
            </a:r>
            <a:endParaRPr lang="en-US"/>
          </a:p>
        </p:txBody>
      </p:sp>
      <p:sp>
        <p:nvSpPr>
          <p:cNvPr id="7193" name="Freeform 26"/>
          <p:cNvSpPr>
            <a:spLocks/>
          </p:cNvSpPr>
          <p:nvPr/>
        </p:nvSpPr>
        <p:spPr bwMode="auto">
          <a:xfrm>
            <a:off x="7896225" y="3556000"/>
            <a:ext cx="434975" cy="361950"/>
          </a:xfrm>
          <a:custGeom>
            <a:avLst/>
            <a:gdLst>
              <a:gd name="T0" fmla="*/ 0 w 274"/>
              <a:gd name="T1" fmla="*/ 36513 h 228"/>
              <a:gd name="T2" fmla="*/ 4762 w 274"/>
              <a:gd name="T3" fmla="*/ 33338 h 228"/>
              <a:gd name="T4" fmla="*/ 11112 w 274"/>
              <a:gd name="T5" fmla="*/ 30163 h 228"/>
              <a:gd name="T6" fmla="*/ 23812 w 274"/>
              <a:gd name="T7" fmla="*/ 22225 h 228"/>
              <a:gd name="T8" fmla="*/ 38100 w 274"/>
              <a:gd name="T9" fmla="*/ 14288 h 228"/>
              <a:gd name="T10" fmla="*/ 57150 w 274"/>
              <a:gd name="T11" fmla="*/ 6350 h 228"/>
              <a:gd name="T12" fmla="*/ 76200 w 274"/>
              <a:gd name="T13" fmla="*/ 0 h 228"/>
              <a:gd name="T14" fmla="*/ 98425 w 274"/>
              <a:gd name="T15" fmla="*/ 0 h 228"/>
              <a:gd name="T16" fmla="*/ 122237 w 274"/>
              <a:gd name="T17" fmla="*/ 0 h 228"/>
              <a:gd name="T18" fmla="*/ 147637 w 274"/>
              <a:gd name="T19" fmla="*/ 6350 h 228"/>
              <a:gd name="T20" fmla="*/ 171450 w 274"/>
              <a:gd name="T21" fmla="*/ 19050 h 228"/>
              <a:gd name="T22" fmla="*/ 193675 w 274"/>
              <a:gd name="T23" fmla="*/ 33338 h 228"/>
              <a:gd name="T24" fmla="*/ 212725 w 274"/>
              <a:gd name="T25" fmla="*/ 52388 h 228"/>
              <a:gd name="T26" fmla="*/ 223837 w 274"/>
              <a:gd name="T27" fmla="*/ 68263 h 228"/>
              <a:gd name="T28" fmla="*/ 231775 w 274"/>
              <a:gd name="T29" fmla="*/ 82550 h 228"/>
              <a:gd name="T30" fmla="*/ 234950 w 274"/>
              <a:gd name="T31" fmla="*/ 93662 h 228"/>
              <a:gd name="T32" fmla="*/ 239712 w 274"/>
              <a:gd name="T33" fmla="*/ 104775 h 228"/>
              <a:gd name="T34" fmla="*/ 239712 w 274"/>
              <a:gd name="T35" fmla="*/ 112713 h 228"/>
              <a:gd name="T36" fmla="*/ 239712 w 274"/>
              <a:gd name="T37" fmla="*/ 120650 h 228"/>
              <a:gd name="T38" fmla="*/ 239712 w 274"/>
              <a:gd name="T39" fmla="*/ 123825 h 228"/>
              <a:gd name="T40" fmla="*/ 239712 w 274"/>
              <a:gd name="T41" fmla="*/ 128588 h 228"/>
              <a:gd name="T42" fmla="*/ 239712 w 274"/>
              <a:gd name="T43" fmla="*/ 128588 h 228"/>
              <a:gd name="T44" fmla="*/ 246062 w 274"/>
              <a:gd name="T45" fmla="*/ 123825 h 228"/>
              <a:gd name="T46" fmla="*/ 254000 w 274"/>
              <a:gd name="T47" fmla="*/ 120650 h 228"/>
              <a:gd name="T48" fmla="*/ 261937 w 274"/>
              <a:gd name="T49" fmla="*/ 117475 h 228"/>
              <a:gd name="T50" fmla="*/ 273050 w 274"/>
              <a:gd name="T51" fmla="*/ 112713 h 228"/>
              <a:gd name="T52" fmla="*/ 288925 w 274"/>
              <a:gd name="T53" fmla="*/ 109538 h 228"/>
              <a:gd name="T54" fmla="*/ 300037 w 274"/>
              <a:gd name="T55" fmla="*/ 109538 h 228"/>
              <a:gd name="T56" fmla="*/ 314325 w 274"/>
              <a:gd name="T57" fmla="*/ 112713 h 228"/>
              <a:gd name="T58" fmla="*/ 330200 w 274"/>
              <a:gd name="T59" fmla="*/ 117475 h 228"/>
              <a:gd name="T60" fmla="*/ 344487 w 274"/>
              <a:gd name="T61" fmla="*/ 128588 h 228"/>
              <a:gd name="T62" fmla="*/ 360362 w 274"/>
              <a:gd name="T63" fmla="*/ 139700 h 228"/>
              <a:gd name="T64" fmla="*/ 368300 w 274"/>
              <a:gd name="T65" fmla="*/ 153988 h 228"/>
              <a:gd name="T66" fmla="*/ 371475 w 274"/>
              <a:gd name="T67" fmla="*/ 169863 h 228"/>
              <a:gd name="T68" fmla="*/ 374650 w 274"/>
              <a:gd name="T69" fmla="*/ 180975 h 228"/>
              <a:gd name="T70" fmla="*/ 374650 w 274"/>
              <a:gd name="T71" fmla="*/ 196850 h 228"/>
              <a:gd name="T72" fmla="*/ 374650 w 274"/>
              <a:gd name="T73" fmla="*/ 207963 h 228"/>
              <a:gd name="T74" fmla="*/ 371475 w 274"/>
              <a:gd name="T75" fmla="*/ 214313 h 228"/>
              <a:gd name="T76" fmla="*/ 368300 w 274"/>
              <a:gd name="T77" fmla="*/ 222250 h 228"/>
              <a:gd name="T78" fmla="*/ 368300 w 274"/>
              <a:gd name="T79" fmla="*/ 230188 h 228"/>
              <a:gd name="T80" fmla="*/ 368300 w 274"/>
              <a:gd name="T81" fmla="*/ 230188 h 228"/>
              <a:gd name="T82" fmla="*/ 368300 w 274"/>
              <a:gd name="T83" fmla="*/ 230188 h 228"/>
              <a:gd name="T84" fmla="*/ 374650 w 274"/>
              <a:gd name="T85" fmla="*/ 233363 h 228"/>
              <a:gd name="T86" fmla="*/ 382587 w 274"/>
              <a:gd name="T87" fmla="*/ 241300 h 228"/>
              <a:gd name="T88" fmla="*/ 390525 w 274"/>
              <a:gd name="T89" fmla="*/ 249238 h 228"/>
              <a:gd name="T90" fmla="*/ 401637 w 274"/>
              <a:gd name="T91" fmla="*/ 260350 h 228"/>
              <a:gd name="T92" fmla="*/ 409575 w 274"/>
              <a:gd name="T93" fmla="*/ 271463 h 228"/>
              <a:gd name="T94" fmla="*/ 420688 w 274"/>
              <a:gd name="T95" fmla="*/ 290513 h 228"/>
              <a:gd name="T96" fmla="*/ 428625 w 274"/>
              <a:gd name="T97" fmla="*/ 309563 h 228"/>
              <a:gd name="T98" fmla="*/ 431800 w 274"/>
              <a:gd name="T99" fmla="*/ 331788 h 228"/>
              <a:gd name="T100" fmla="*/ 434975 w 274"/>
              <a:gd name="T101" fmla="*/ 361950 h 22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4"/>
              <a:gd name="T154" fmla="*/ 0 h 228"/>
              <a:gd name="T155" fmla="*/ 274 w 274"/>
              <a:gd name="T156" fmla="*/ 228 h 22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4" h="228">
                <a:moveTo>
                  <a:pt x="0" y="23"/>
                </a:moveTo>
                <a:lnTo>
                  <a:pt x="3" y="21"/>
                </a:lnTo>
                <a:lnTo>
                  <a:pt x="7" y="19"/>
                </a:lnTo>
                <a:lnTo>
                  <a:pt x="15" y="14"/>
                </a:lnTo>
                <a:lnTo>
                  <a:pt x="24" y="9"/>
                </a:lnTo>
                <a:lnTo>
                  <a:pt x="36" y="4"/>
                </a:lnTo>
                <a:lnTo>
                  <a:pt x="48" y="0"/>
                </a:lnTo>
                <a:lnTo>
                  <a:pt x="62" y="0"/>
                </a:lnTo>
                <a:lnTo>
                  <a:pt x="77" y="0"/>
                </a:lnTo>
                <a:lnTo>
                  <a:pt x="93" y="4"/>
                </a:lnTo>
                <a:lnTo>
                  <a:pt x="108" y="12"/>
                </a:lnTo>
                <a:lnTo>
                  <a:pt x="122" y="21"/>
                </a:lnTo>
                <a:lnTo>
                  <a:pt x="134" y="33"/>
                </a:lnTo>
                <a:lnTo>
                  <a:pt x="141" y="43"/>
                </a:lnTo>
                <a:lnTo>
                  <a:pt x="146" y="52"/>
                </a:lnTo>
                <a:lnTo>
                  <a:pt x="148" y="59"/>
                </a:lnTo>
                <a:lnTo>
                  <a:pt x="151" y="66"/>
                </a:lnTo>
                <a:lnTo>
                  <a:pt x="151" y="71"/>
                </a:lnTo>
                <a:lnTo>
                  <a:pt x="151" y="76"/>
                </a:lnTo>
                <a:lnTo>
                  <a:pt x="151" y="78"/>
                </a:lnTo>
                <a:lnTo>
                  <a:pt x="151" y="81"/>
                </a:lnTo>
                <a:lnTo>
                  <a:pt x="155" y="78"/>
                </a:lnTo>
                <a:lnTo>
                  <a:pt x="160" y="76"/>
                </a:lnTo>
                <a:lnTo>
                  <a:pt x="165" y="74"/>
                </a:lnTo>
                <a:lnTo>
                  <a:pt x="172" y="71"/>
                </a:lnTo>
                <a:lnTo>
                  <a:pt x="182" y="69"/>
                </a:lnTo>
                <a:lnTo>
                  <a:pt x="189" y="69"/>
                </a:lnTo>
                <a:lnTo>
                  <a:pt x="198" y="71"/>
                </a:lnTo>
                <a:lnTo>
                  <a:pt x="208" y="74"/>
                </a:lnTo>
                <a:lnTo>
                  <a:pt x="217" y="81"/>
                </a:lnTo>
                <a:lnTo>
                  <a:pt x="227" y="88"/>
                </a:lnTo>
                <a:lnTo>
                  <a:pt x="232" y="97"/>
                </a:lnTo>
                <a:lnTo>
                  <a:pt x="234" y="107"/>
                </a:lnTo>
                <a:lnTo>
                  <a:pt x="236" y="114"/>
                </a:lnTo>
                <a:lnTo>
                  <a:pt x="236" y="124"/>
                </a:lnTo>
                <a:lnTo>
                  <a:pt x="236" y="131"/>
                </a:lnTo>
                <a:lnTo>
                  <a:pt x="234" y="135"/>
                </a:lnTo>
                <a:lnTo>
                  <a:pt x="232" y="140"/>
                </a:lnTo>
                <a:lnTo>
                  <a:pt x="232" y="145"/>
                </a:lnTo>
                <a:lnTo>
                  <a:pt x="236" y="147"/>
                </a:lnTo>
                <a:lnTo>
                  <a:pt x="241" y="152"/>
                </a:lnTo>
                <a:lnTo>
                  <a:pt x="246" y="157"/>
                </a:lnTo>
                <a:lnTo>
                  <a:pt x="253" y="164"/>
                </a:lnTo>
                <a:lnTo>
                  <a:pt x="258" y="171"/>
                </a:lnTo>
                <a:lnTo>
                  <a:pt x="265" y="183"/>
                </a:lnTo>
                <a:lnTo>
                  <a:pt x="270" y="195"/>
                </a:lnTo>
                <a:lnTo>
                  <a:pt x="272" y="209"/>
                </a:lnTo>
                <a:lnTo>
                  <a:pt x="274" y="228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4" name="Freeform 27"/>
          <p:cNvSpPr>
            <a:spLocks/>
          </p:cNvSpPr>
          <p:nvPr/>
        </p:nvSpPr>
        <p:spPr bwMode="auto">
          <a:xfrm>
            <a:off x="7329488" y="3540125"/>
            <a:ext cx="566737" cy="374650"/>
          </a:xfrm>
          <a:custGeom>
            <a:avLst/>
            <a:gdLst>
              <a:gd name="T0" fmla="*/ 3175 w 357"/>
              <a:gd name="T1" fmla="*/ 347663 h 236"/>
              <a:gd name="T2" fmla="*/ 14287 w 357"/>
              <a:gd name="T3" fmla="*/ 303213 h 236"/>
              <a:gd name="T4" fmla="*/ 33337 w 357"/>
              <a:gd name="T5" fmla="*/ 273050 h 236"/>
              <a:gd name="T6" fmla="*/ 52387 w 357"/>
              <a:gd name="T7" fmla="*/ 254000 h 236"/>
              <a:gd name="T8" fmla="*/ 68262 w 357"/>
              <a:gd name="T9" fmla="*/ 246063 h 236"/>
              <a:gd name="T10" fmla="*/ 68262 w 357"/>
              <a:gd name="T11" fmla="*/ 242888 h 236"/>
              <a:gd name="T12" fmla="*/ 63500 w 357"/>
              <a:gd name="T13" fmla="*/ 230188 h 236"/>
              <a:gd name="T14" fmla="*/ 60325 w 357"/>
              <a:gd name="T15" fmla="*/ 207963 h 236"/>
              <a:gd name="T16" fmla="*/ 63500 w 357"/>
              <a:gd name="T17" fmla="*/ 180975 h 236"/>
              <a:gd name="T18" fmla="*/ 74612 w 357"/>
              <a:gd name="T19" fmla="*/ 155575 h 236"/>
              <a:gd name="T20" fmla="*/ 104775 w 357"/>
              <a:gd name="T21" fmla="*/ 133350 h 236"/>
              <a:gd name="T22" fmla="*/ 134937 w 357"/>
              <a:gd name="T23" fmla="*/ 125413 h 236"/>
              <a:gd name="T24" fmla="*/ 161925 w 357"/>
              <a:gd name="T25" fmla="*/ 125413 h 236"/>
              <a:gd name="T26" fmla="*/ 180975 w 357"/>
              <a:gd name="T27" fmla="*/ 133350 h 236"/>
              <a:gd name="T28" fmla="*/ 196850 w 357"/>
              <a:gd name="T29" fmla="*/ 139700 h 236"/>
              <a:gd name="T30" fmla="*/ 196850 w 357"/>
              <a:gd name="T31" fmla="*/ 139700 h 236"/>
              <a:gd name="T32" fmla="*/ 196850 w 357"/>
              <a:gd name="T33" fmla="*/ 128588 h 236"/>
              <a:gd name="T34" fmla="*/ 200025 w 357"/>
              <a:gd name="T35" fmla="*/ 109538 h 236"/>
              <a:gd name="T36" fmla="*/ 211137 w 357"/>
              <a:gd name="T37" fmla="*/ 79375 h 236"/>
              <a:gd name="T38" fmla="*/ 241300 w 357"/>
              <a:gd name="T39" fmla="*/ 49212 h 236"/>
              <a:gd name="T40" fmla="*/ 287337 w 357"/>
              <a:gd name="T41" fmla="*/ 19050 h 236"/>
              <a:gd name="T42" fmla="*/ 336550 w 357"/>
              <a:gd name="T43" fmla="*/ 11113 h 236"/>
              <a:gd name="T44" fmla="*/ 377825 w 357"/>
              <a:gd name="T45" fmla="*/ 22225 h 236"/>
              <a:gd name="T46" fmla="*/ 412750 w 357"/>
              <a:gd name="T47" fmla="*/ 38100 h 236"/>
              <a:gd name="T48" fmla="*/ 430212 w 357"/>
              <a:gd name="T49" fmla="*/ 49212 h 236"/>
              <a:gd name="T50" fmla="*/ 434975 w 357"/>
              <a:gd name="T51" fmla="*/ 49212 h 236"/>
              <a:gd name="T52" fmla="*/ 434975 w 357"/>
              <a:gd name="T53" fmla="*/ 41275 h 236"/>
              <a:gd name="T54" fmla="*/ 442912 w 357"/>
              <a:gd name="T55" fmla="*/ 26988 h 236"/>
              <a:gd name="T56" fmla="*/ 457200 w 357"/>
              <a:gd name="T57" fmla="*/ 11113 h 236"/>
              <a:gd name="T58" fmla="*/ 484187 w 357"/>
              <a:gd name="T59" fmla="*/ 3175 h 236"/>
              <a:gd name="T60" fmla="*/ 517525 w 357"/>
              <a:gd name="T61" fmla="*/ 3175 h 236"/>
              <a:gd name="T62" fmla="*/ 544512 w 357"/>
              <a:gd name="T63" fmla="*/ 11113 h 236"/>
              <a:gd name="T64" fmla="*/ 560387 w 357"/>
              <a:gd name="T65" fmla="*/ 26988 h 236"/>
              <a:gd name="T66" fmla="*/ 566737 w 357"/>
              <a:gd name="T67" fmla="*/ 41275 h 236"/>
              <a:gd name="T68" fmla="*/ 566737 w 357"/>
              <a:gd name="T69" fmla="*/ 49212 h 2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7"/>
              <a:gd name="T106" fmla="*/ 0 h 236"/>
              <a:gd name="T107" fmla="*/ 357 w 357"/>
              <a:gd name="T108" fmla="*/ 236 h 2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7" h="236">
                <a:moveTo>
                  <a:pt x="0" y="236"/>
                </a:moveTo>
                <a:lnTo>
                  <a:pt x="2" y="219"/>
                </a:lnTo>
                <a:lnTo>
                  <a:pt x="4" y="205"/>
                </a:lnTo>
                <a:lnTo>
                  <a:pt x="9" y="191"/>
                </a:lnTo>
                <a:lnTo>
                  <a:pt x="16" y="181"/>
                </a:lnTo>
                <a:lnTo>
                  <a:pt x="21" y="172"/>
                </a:lnTo>
                <a:lnTo>
                  <a:pt x="28" y="165"/>
                </a:lnTo>
                <a:lnTo>
                  <a:pt x="33" y="160"/>
                </a:lnTo>
                <a:lnTo>
                  <a:pt x="38" y="157"/>
                </a:lnTo>
                <a:lnTo>
                  <a:pt x="43" y="155"/>
                </a:lnTo>
                <a:lnTo>
                  <a:pt x="43" y="153"/>
                </a:lnTo>
                <a:lnTo>
                  <a:pt x="43" y="150"/>
                </a:lnTo>
                <a:lnTo>
                  <a:pt x="40" y="145"/>
                </a:lnTo>
                <a:lnTo>
                  <a:pt x="38" y="138"/>
                </a:lnTo>
                <a:lnTo>
                  <a:pt x="38" y="131"/>
                </a:lnTo>
                <a:lnTo>
                  <a:pt x="38" y="124"/>
                </a:lnTo>
                <a:lnTo>
                  <a:pt x="40" y="114"/>
                </a:lnTo>
                <a:lnTo>
                  <a:pt x="43" y="107"/>
                </a:lnTo>
                <a:lnTo>
                  <a:pt x="47" y="98"/>
                </a:lnTo>
                <a:lnTo>
                  <a:pt x="57" y="91"/>
                </a:lnTo>
                <a:lnTo>
                  <a:pt x="66" y="84"/>
                </a:lnTo>
                <a:lnTo>
                  <a:pt x="76" y="79"/>
                </a:lnTo>
                <a:lnTo>
                  <a:pt x="85" y="79"/>
                </a:lnTo>
                <a:lnTo>
                  <a:pt x="93" y="79"/>
                </a:lnTo>
                <a:lnTo>
                  <a:pt x="102" y="79"/>
                </a:lnTo>
                <a:lnTo>
                  <a:pt x="109" y="81"/>
                </a:lnTo>
                <a:lnTo>
                  <a:pt x="114" y="84"/>
                </a:lnTo>
                <a:lnTo>
                  <a:pt x="119" y="86"/>
                </a:lnTo>
                <a:lnTo>
                  <a:pt x="124" y="88"/>
                </a:lnTo>
                <a:lnTo>
                  <a:pt x="124" y="91"/>
                </a:lnTo>
                <a:lnTo>
                  <a:pt x="124" y="88"/>
                </a:lnTo>
                <a:lnTo>
                  <a:pt x="124" y="86"/>
                </a:lnTo>
                <a:lnTo>
                  <a:pt x="124" y="81"/>
                </a:lnTo>
                <a:lnTo>
                  <a:pt x="124" y="76"/>
                </a:lnTo>
                <a:lnTo>
                  <a:pt x="126" y="69"/>
                </a:lnTo>
                <a:lnTo>
                  <a:pt x="128" y="60"/>
                </a:lnTo>
                <a:lnTo>
                  <a:pt x="133" y="50"/>
                </a:lnTo>
                <a:lnTo>
                  <a:pt x="140" y="41"/>
                </a:lnTo>
                <a:lnTo>
                  <a:pt x="152" y="31"/>
                </a:lnTo>
                <a:lnTo>
                  <a:pt x="167" y="22"/>
                </a:lnTo>
                <a:lnTo>
                  <a:pt x="181" y="12"/>
                </a:lnTo>
                <a:lnTo>
                  <a:pt x="198" y="10"/>
                </a:lnTo>
                <a:lnTo>
                  <a:pt x="212" y="7"/>
                </a:lnTo>
                <a:lnTo>
                  <a:pt x="226" y="10"/>
                </a:lnTo>
                <a:lnTo>
                  <a:pt x="238" y="14"/>
                </a:lnTo>
                <a:lnTo>
                  <a:pt x="250" y="19"/>
                </a:lnTo>
                <a:lnTo>
                  <a:pt x="260" y="24"/>
                </a:lnTo>
                <a:lnTo>
                  <a:pt x="267" y="29"/>
                </a:lnTo>
                <a:lnTo>
                  <a:pt x="271" y="31"/>
                </a:lnTo>
                <a:lnTo>
                  <a:pt x="274" y="33"/>
                </a:lnTo>
                <a:lnTo>
                  <a:pt x="274" y="31"/>
                </a:lnTo>
                <a:lnTo>
                  <a:pt x="274" y="29"/>
                </a:lnTo>
                <a:lnTo>
                  <a:pt x="274" y="26"/>
                </a:lnTo>
                <a:lnTo>
                  <a:pt x="276" y="22"/>
                </a:lnTo>
                <a:lnTo>
                  <a:pt x="279" y="17"/>
                </a:lnTo>
                <a:lnTo>
                  <a:pt x="283" y="12"/>
                </a:lnTo>
                <a:lnTo>
                  <a:pt x="288" y="7"/>
                </a:lnTo>
                <a:lnTo>
                  <a:pt x="295" y="5"/>
                </a:lnTo>
                <a:lnTo>
                  <a:pt x="305" y="2"/>
                </a:lnTo>
                <a:lnTo>
                  <a:pt x="317" y="0"/>
                </a:lnTo>
                <a:lnTo>
                  <a:pt x="326" y="2"/>
                </a:lnTo>
                <a:lnTo>
                  <a:pt x="336" y="5"/>
                </a:lnTo>
                <a:lnTo>
                  <a:pt x="343" y="7"/>
                </a:lnTo>
                <a:lnTo>
                  <a:pt x="348" y="12"/>
                </a:lnTo>
                <a:lnTo>
                  <a:pt x="353" y="17"/>
                </a:lnTo>
                <a:lnTo>
                  <a:pt x="355" y="22"/>
                </a:lnTo>
                <a:lnTo>
                  <a:pt x="357" y="26"/>
                </a:lnTo>
                <a:lnTo>
                  <a:pt x="357" y="29"/>
                </a:lnTo>
                <a:lnTo>
                  <a:pt x="357" y="31"/>
                </a:lnTo>
                <a:lnTo>
                  <a:pt x="357" y="33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5" name="Freeform 28"/>
          <p:cNvSpPr>
            <a:spLocks/>
          </p:cNvSpPr>
          <p:nvPr/>
        </p:nvSpPr>
        <p:spPr bwMode="auto">
          <a:xfrm>
            <a:off x="7329488" y="3906838"/>
            <a:ext cx="434975" cy="363537"/>
          </a:xfrm>
          <a:custGeom>
            <a:avLst/>
            <a:gdLst>
              <a:gd name="T0" fmla="*/ 434975 w 274"/>
              <a:gd name="T1" fmla="*/ 325437 h 229"/>
              <a:gd name="T2" fmla="*/ 430213 w 274"/>
              <a:gd name="T3" fmla="*/ 330200 h 229"/>
              <a:gd name="T4" fmla="*/ 423863 w 274"/>
              <a:gd name="T5" fmla="*/ 333375 h 229"/>
              <a:gd name="T6" fmla="*/ 412750 w 274"/>
              <a:gd name="T7" fmla="*/ 341312 h 229"/>
              <a:gd name="T8" fmla="*/ 396875 w 274"/>
              <a:gd name="T9" fmla="*/ 349250 h 229"/>
              <a:gd name="T10" fmla="*/ 377825 w 274"/>
              <a:gd name="T11" fmla="*/ 355600 h 229"/>
              <a:gd name="T12" fmla="*/ 358775 w 274"/>
              <a:gd name="T13" fmla="*/ 363537 h 229"/>
              <a:gd name="T14" fmla="*/ 336550 w 274"/>
              <a:gd name="T15" fmla="*/ 363537 h 229"/>
              <a:gd name="T16" fmla="*/ 314325 w 274"/>
              <a:gd name="T17" fmla="*/ 363537 h 229"/>
              <a:gd name="T18" fmla="*/ 287337 w 274"/>
              <a:gd name="T19" fmla="*/ 355600 h 229"/>
              <a:gd name="T20" fmla="*/ 265112 w 274"/>
              <a:gd name="T21" fmla="*/ 344487 h 229"/>
              <a:gd name="T22" fmla="*/ 241300 w 274"/>
              <a:gd name="T23" fmla="*/ 330200 h 229"/>
              <a:gd name="T24" fmla="*/ 222250 w 274"/>
              <a:gd name="T25" fmla="*/ 311150 h 229"/>
              <a:gd name="T26" fmla="*/ 211138 w 274"/>
              <a:gd name="T27" fmla="*/ 295275 h 229"/>
              <a:gd name="T28" fmla="*/ 203200 w 274"/>
              <a:gd name="T29" fmla="*/ 284162 h 229"/>
              <a:gd name="T30" fmla="*/ 200025 w 274"/>
              <a:gd name="T31" fmla="*/ 269875 h 229"/>
              <a:gd name="T32" fmla="*/ 196850 w 274"/>
              <a:gd name="T33" fmla="*/ 257175 h 229"/>
              <a:gd name="T34" fmla="*/ 196850 w 274"/>
              <a:gd name="T35" fmla="*/ 250825 h 229"/>
              <a:gd name="T36" fmla="*/ 196850 w 274"/>
              <a:gd name="T37" fmla="*/ 242887 h 229"/>
              <a:gd name="T38" fmla="*/ 196850 w 274"/>
              <a:gd name="T39" fmla="*/ 239712 h 229"/>
              <a:gd name="T40" fmla="*/ 196850 w 274"/>
              <a:gd name="T41" fmla="*/ 234950 h 229"/>
              <a:gd name="T42" fmla="*/ 196850 w 274"/>
              <a:gd name="T43" fmla="*/ 234950 h 229"/>
              <a:gd name="T44" fmla="*/ 188912 w 274"/>
              <a:gd name="T45" fmla="*/ 239712 h 229"/>
              <a:gd name="T46" fmla="*/ 180975 w 274"/>
              <a:gd name="T47" fmla="*/ 242887 h 229"/>
              <a:gd name="T48" fmla="*/ 173037 w 274"/>
              <a:gd name="T49" fmla="*/ 246062 h 229"/>
              <a:gd name="T50" fmla="*/ 161925 w 274"/>
              <a:gd name="T51" fmla="*/ 250825 h 229"/>
              <a:gd name="T52" fmla="*/ 147637 w 274"/>
              <a:gd name="T53" fmla="*/ 254000 h 229"/>
              <a:gd name="T54" fmla="*/ 134937 w 274"/>
              <a:gd name="T55" fmla="*/ 254000 h 229"/>
              <a:gd name="T56" fmla="*/ 120650 w 274"/>
              <a:gd name="T57" fmla="*/ 250825 h 229"/>
              <a:gd name="T58" fmla="*/ 104775 w 274"/>
              <a:gd name="T59" fmla="*/ 246062 h 229"/>
              <a:gd name="T60" fmla="*/ 90487 w 274"/>
              <a:gd name="T61" fmla="*/ 234950 h 229"/>
              <a:gd name="T62" fmla="*/ 74612 w 274"/>
              <a:gd name="T63" fmla="*/ 223837 h 229"/>
              <a:gd name="T64" fmla="*/ 68262 w 274"/>
              <a:gd name="T65" fmla="*/ 207962 h 229"/>
              <a:gd name="T66" fmla="*/ 63500 w 274"/>
              <a:gd name="T67" fmla="*/ 193675 h 229"/>
              <a:gd name="T68" fmla="*/ 60325 w 274"/>
              <a:gd name="T69" fmla="*/ 182562 h 229"/>
              <a:gd name="T70" fmla="*/ 60325 w 274"/>
              <a:gd name="T71" fmla="*/ 166687 h 229"/>
              <a:gd name="T72" fmla="*/ 60325 w 274"/>
              <a:gd name="T73" fmla="*/ 155575 h 229"/>
              <a:gd name="T74" fmla="*/ 63500 w 274"/>
              <a:gd name="T75" fmla="*/ 147637 h 229"/>
              <a:gd name="T76" fmla="*/ 68262 w 274"/>
              <a:gd name="T77" fmla="*/ 141287 h 229"/>
              <a:gd name="T78" fmla="*/ 68262 w 274"/>
              <a:gd name="T79" fmla="*/ 133350 h 229"/>
              <a:gd name="T80" fmla="*/ 68262 w 274"/>
              <a:gd name="T81" fmla="*/ 133350 h 229"/>
              <a:gd name="T82" fmla="*/ 68262 w 274"/>
              <a:gd name="T83" fmla="*/ 133350 h 229"/>
              <a:gd name="T84" fmla="*/ 60325 w 274"/>
              <a:gd name="T85" fmla="*/ 128587 h 229"/>
              <a:gd name="T86" fmla="*/ 52388 w 274"/>
              <a:gd name="T87" fmla="*/ 122237 h 229"/>
              <a:gd name="T88" fmla="*/ 44450 w 274"/>
              <a:gd name="T89" fmla="*/ 114300 h 229"/>
              <a:gd name="T90" fmla="*/ 33337 w 274"/>
              <a:gd name="T91" fmla="*/ 103187 h 229"/>
              <a:gd name="T92" fmla="*/ 25400 w 274"/>
              <a:gd name="T93" fmla="*/ 92075 h 229"/>
              <a:gd name="T94" fmla="*/ 14287 w 274"/>
              <a:gd name="T95" fmla="*/ 73025 h 229"/>
              <a:gd name="T96" fmla="*/ 6350 w 274"/>
              <a:gd name="T97" fmla="*/ 53975 h 229"/>
              <a:gd name="T98" fmla="*/ 3175 w 274"/>
              <a:gd name="T99" fmla="*/ 30162 h 229"/>
              <a:gd name="T100" fmla="*/ 0 w 274"/>
              <a:gd name="T101" fmla="*/ 0 h 22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74"/>
              <a:gd name="T154" fmla="*/ 0 h 229"/>
              <a:gd name="T155" fmla="*/ 274 w 274"/>
              <a:gd name="T156" fmla="*/ 229 h 22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74" h="229">
                <a:moveTo>
                  <a:pt x="274" y="205"/>
                </a:moveTo>
                <a:lnTo>
                  <a:pt x="271" y="208"/>
                </a:lnTo>
                <a:lnTo>
                  <a:pt x="267" y="210"/>
                </a:lnTo>
                <a:lnTo>
                  <a:pt x="260" y="215"/>
                </a:lnTo>
                <a:lnTo>
                  <a:pt x="250" y="220"/>
                </a:lnTo>
                <a:lnTo>
                  <a:pt x="238" y="224"/>
                </a:lnTo>
                <a:lnTo>
                  <a:pt x="226" y="229"/>
                </a:lnTo>
                <a:lnTo>
                  <a:pt x="212" y="229"/>
                </a:lnTo>
                <a:lnTo>
                  <a:pt x="198" y="229"/>
                </a:lnTo>
                <a:lnTo>
                  <a:pt x="181" y="224"/>
                </a:lnTo>
                <a:lnTo>
                  <a:pt x="167" y="217"/>
                </a:lnTo>
                <a:lnTo>
                  <a:pt x="152" y="208"/>
                </a:lnTo>
                <a:lnTo>
                  <a:pt x="140" y="196"/>
                </a:lnTo>
                <a:lnTo>
                  <a:pt x="133" y="186"/>
                </a:lnTo>
                <a:lnTo>
                  <a:pt x="128" y="179"/>
                </a:lnTo>
                <a:lnTo>
                  <a:pt x="126" y="170"/>
                </a:lnTo>
                <a:lnTo>
                  <a:pt x="124" y="162"/>
                </a:lnTo>
                <a:lnTo>
                  <a:pt x="124" y="158"/>
                </a:lnTo>
                <a:lnTo>
                  <a:pt x="124" y="153"/>
                </a:lnTo>
                <a:lnTo>
                  <a:pt x="124" y="151"/>
                </a:lnTo>
                <a:lnTo>
                  <a:pt x="124" y="148"/>
                </a:lnTo>
                <a:lnTo>
                  <a:pt x="119" y="151"/>
                </a:lnTo>
                <a:lnTo>
                  <a:pt x="114" y="153"/>
                </a:lnTo>
                <a:lnTo>
                  <a:pt x="109" y="155"/>
                </a:lnTo>
                <a:lnTo>
                  <a:pt x="102" y="158"/>
                </a:lnTo>
                <a:lnTo>
                  <a:pt x="93" y="160"/>
                </a:lnTo>
                <a:lnTo>
                  <a:pt x="85" y="160"/>
                </a:lnTo>
                <a:lnTo>
                  <a:pt x="76" y="158"/>
                </a:lnTo>
                <a:lnTo>
                  <a:pt x="66" y="155"/>
                </a:lnTo>
                <a:lnTo>
                  <a:pt x="57" y="148"/>
                </a:lnTo>
                <a:lnTo>
                  <a:pt x="47" y="141"/>
                </a:lnTo>
                <a:lnTo>
                  <a:pt x="43" y="131"/>
                </a:lnTo>
                <a:lnTo>
                  <a:pt x="40" y="122"/>
                </a:lnTo>
                <a:lnTo>
                  <a:pt x="38" y="115"/>
                </a:lnTo>
                <a:lnTo>
                  <a:pt x="38" y="105"/>
                </a:lnTo>
                <a:lnTo>
                  <a:pt x="38" y="98"/>
                </a:lnTo>
                <a:lnTo>
                  <a:pt x="40" y="93"/>
                </a:lnTo>
                <a:lnTo>
                  <a:pt x="43" y="89"/>
                </a:lnTo>
                <a:lnTo>
                  <a:pt x="43" y="84"/>
                </a:lnTo>
                <a:lnTo>
                  <a:pt x="38" y="81"/>
                </a:lnTo>
                <a:lnTo>
                  <a:pt x="33" y="77"/>
                </a:lnTo>
                <a:lnTo>
                  <a:pt x="28" y="72"/>
                </a:lnTo>
                <a:lnTo>
                  <a:pt x="21" y="65"/>
                </a:lnTo>
                <a:lnTo>
                  <a:pt x="16" y="58"/>
                </a:lnTo>
                <a:lnTo>
                  <a:pt x="9" y="46"/>
                </a:lnTo>
                <a:lnTo>
                  <a:pt x="4" y="34"/>
                </a:lnTo>
                <a:lnTo>
                  <a:pt x="2" y="19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6" name="Freeform 29"/>
          <p:cNvSpPr>
            <a:spLocks/>
          </p:cNvSpPr>
          <p:nvPr/>
        </p:nvSpPr>
        <p:spPr bwMode="auto">
          <a:xfrm>
            <a:off x="7764463" y="3906838"/>
            <a:ext cx="563562" cy="379412"/>
          </a:xfrm>
          <a:custGeom>
            <a:avLst/>
            <a:gdLst>
              <a:gd name="T0" fmla="*/ 563562 w 355"/>
              <a:gd name="T1" fmla="*/ 30162 h 239"/>
              <a:gd name="T2" fmla="*/ 552450 w 355"/>
              <a:gd name="T3" fmla="*/ 76200 h 239"/>
              <a:gd name="T4" fmla="*/ 533400 w 355"/>
              <a:gd name="T5" fmla="*/ 106362 h 239"/>
              <a:gd name="T6" fmla="*/ 514350 w 355"/>
              <a:gd name="T7" fmla="*/ 125412 h 239"/>
              <a:gd name="T8" fmla="*/ 500062 w 355"/>
              <a:gd name="T9" fmla="*/ 133350 h 239"/>
              <a:gd name="T10" fmla="*/ 500062 w 355"/>
              <a:gd name="T11" fmla="*/ 136525 h 239"/>
              <a:gd name="T12" fmla="*/ 503237 w 355"/>
              <a:gd name="T13" fmla="*/ 147637 h 239"/>
              <a:gd name="T14" fmla="*/ 506412 w 355"/>
              <a:gd name="T15" fmla="*/ 171450 h 239"/>
              <a:gd name="T16" fmla="*/ 503237 w 355"/>
              <a:gd name="T17" fmla="*/ 196850 h 239"/>
              <a:gd name="T18" fmla="*/ 492125 w 355"/>
              <a:gd name="T19" fmla="*/ 223837 h 239"/>
              <a:gd name="T20" fmla="*/ 461962 w 355"/>
              <a:gd name="T21" fmla="*/ 246062 h 239"/>
              <a:gd name="T22" fmla="*/ 431800 w 355"/>
              <a:gd name="T23" fmla="*/ 254000 h 239"/>
              <a:gd name="T24" fmla="*/ 404812 w 355"/>
              <a:gd name="T25" fmla="*/ 254000 h 239"/>
              <a:gd name="T26" fmla="*/ 385762 w 355"/>
              <a:gd name="T27" fmla="*/ 246062 h 239"/>
              <a:gd name="T28" fmla="*/ 371475 w 355"/>
              <a:gd name="T29" fmla="*/ 239712 h 239"/>
              <a:gd name="T30" fmla="*/ 371475 w 355"/>
              <a:gd name="T31" fmla="*/ 239712 h 239"/>
              <a:gd name="T32" fmla="*/ 371475 w 355"/>
              <a:gd name="T33" fmla="*/ 250825 h 239"/>
              <a:gd name="T34" fmla="*/ 366712 w 355"/>
              <a:gd name="T35" fmla="*/ 269875 h 239"/>
              <a:gd name="T36" fmla="*/ 355600 w 355"/>
              <a:gd name="T37" fmla="*/ 300037 h 239"/>
              <a:gd name="T38" fmla="*/ 325437 w 355"/>
              <a:gd name="T39" fmla="*/ 330200 h 239"/>
              <a:gd name="T40" fmla="*/ 279400 w 355"/>
              <a:gd name="T41" fmla="*/ 360362 h 239"/>
              <a:gd name="T42" fmla="*/ 230187 w 355"/>
              <a:gd name="T43" fmla="*/ 368300 h 239"/>
              <a:gd name="T44" fmla="*/ 188912 w 355"/>
              <a:gd name="T45" fmla="*/ 355600 h 239"/>
              <a:gd name="T46" fmla="*/ 155575 w 355"/>
              <a:gd name="T47" fmla="*/ 341312 h 239"/>
              <a:gd name="T48" fmla="*/ 136525 w 355"/>
              <a:gd name="T49" fmla="*/ 330200 h 239"/>
              <a:gd name="T50" fmla="*/ 131762 w 355"/>
              <a:gd name="T51" fmla="*/ 330200 h 239"/>
              <a:gd name="T52" fmla="*/ 131762 w 355"/>
              <a:gd name="T53" fmla="*/ 338137 h 239"/>
              <a:gd name="T54" fmla="*/ 125412 w 355"/>
              <a:gd name="T55" fmla="*/ 352425 h 239"/>
              <a:gd name="T56" fmla="*/ 109537 w 355"/>
              <a:gd name="T57" fmla="*/ 368300 h 239"/>
              <a:gd name="T58" fmla="*/ 82550 w 355"/>
              <a:gd name="T59" fmla="*/ 374650 h 239"/>
              <a:gd name="T60" fmla="*/ 49212 w 355"/>
              <a:gd name="T61" fmla="*/ 374650 h 239"/>
              <a:gd name="T62" fmla="*/ 22225 w 355"/>
              <a:gd name="T63" fmla="*/ 368300 h 239"/>
              <a:gd name="T64" fmla="*/ 7937 w 355"/>
              <a:gd name="T65" fmla="*/ 352425 h 239"/>
              <a:gd name="T66" fmla="*/ 0 w 355"/>
              <a:gd name="T67" fmla="*/ 338137 h 239"/>
              <a:gd name="T68" fmla="*/ 0 w 355"/>
              <a:gd name="T69" fmla="*/ 330200 h 239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5"/>
              <a:gd name="T106" fmla="*/ 0 h 239"/>
              <a:gd name="T107" fmla="*/ 355 w 355"/>
              <a:gd name="T108" fmla="*/ 239 h 239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5" h="239">
                <a:moveTo>
                  <a:pt x="355" y="0"/>
                </a:moveTo>
                <a:lnTo>
                  <a:pt x="355" y="19"/>
                </a:lnTo>
                <a:lnTo>
                  <a:pt x="353" y="34"/>
                </a:lnTo>
                <a:lnTo>
                  <a:pt x="348" y="48"/>
                </a:lnTo>
                <a:lnTo>
                  <a:pt x="341" y="58"/>
                </a:lnTo>
                <a:lnTo>
                  <a:pt x="336" y="67"/>
                </a:lnTo>
                <a:lnTo>
                  <a:pt x="329" y="74"/>
                </a:lnTo>
                <a:lnTo>
                  <a:pt x="324" y="79"/>
                </a:lnTo>
                <a:lnTo>
                  <a:pt x="319" y="81"/>
                </a:lnTo>
                <a:lnTo>
                  <a:pt x="315" y="84"/>
                </a:lnTo>
                <a:lnTo>
                  <a:pt x="315" y="86"/>
                </a:lnTo>
                <a:lnTo>
                  <a:pt x="315" y="89"/>
                </a:lnTo>
                <a:lnTo>
                  <a:pt x="317" y="93"/>
                </a:lnTo>
                <a:lnTo>
                  <a:pt x="319" y="100"/>
                </a:lnTo>
                <a:lnTo>
                  <a:pt x="319" y="108"/>
                </a:lnTo>
                <a:lnTo>
                  <a:pt x="319" y="115"/>
                </a:lnTo>
                <a:lnTo>
                  <a:pt x="317" y="124"/>
                </a:lnTo>
                <a:lnTo>
                  <a:pt x="315" y="131"/>
                </a:lnTo>
                <a:lnTo>
                  <a:pt x="310" y="141"/>
                </a:lnTo>
                <a:lnTo>
                  <a:pt x="300" y="151"/>
                </a:lnTo>
                <a:lnTo>
                  <a:pt x="291" y="155"/>
                </a:lnTo>
                <a:lnTo>
                  <a:pt x="281" y="160"/>
                </a:lnTo>
                <a:lnTo>
                  <a:pt x="272" y="160"/>
                </a:lnTo>
                <a:lnTo>
                  <a:pt x="265" y="160"/>
                </a:lnTo>
                <a:lnTo>
                  <a:pt x="255" y="160"/>
                </a:lnTo>
                <a:lnTo>
                  <a:pt x="248" y="158"/>
                </a:lnTo>
                <a:lnTo>
                  <a:pt x="243" y="155"/>
                </a:lnTo>
                <a:lnTo>
                  <a:pt x="238" y="153"/>
                </a:lnTo>
                <a:lnTo>
                  <a:pt x="234" y="151"/>
                </a:lnTo>
                <a:lnTo>
                  <a:pt x="234" y="153"/>
                </a:lnTo>
                <a:lnTo>
                  <a:pt x="234" y="158"/>
                </a:lnTo>
                <a:lnTo>
                  <a:pt x="234" y="162"/>
                </a:lnTo>
                <a:lnTo>
                  <a:pt x="231" y="170"/>
                </a:lnTo>
                <a:lnTo>
                  <a:pt x="229" y="179"/>
                </a:lnTo>
                <a:lnTo>
                  <a:pt x="224" y="189"/>
                </a:lnTo>
                <a:lnTo>
                  <a:pt x="217" y="198"/>
                </a:lnTo>
                <a:lnTo>
                  <a:pt x="205" y="208"/>
                </a:lnTo>
                <a:lnTo>
                  <a:pt x="191" y="217"/>
                </a:lnTo>
                <a:lnTo>
                  <a:pt x="176" y="227"/>
                </a:lnTo>
                <a:lnTo>
                  <a:pt x="160" y="229"/>
                </a:lnTo>
                <a:lnTo>
                  <a:pt x="145" y="232"/>
                </a:lnTo>
                <a:lnTo>
                  <a:pt x="131" y="229"/>
                </a:lnTo>
                <a:lnTo>
                  <a:pt x="119" y="224"/>
                </a:lnTo>
                <a:lnTo>
                  <a:pt x="107" y="220"/>
                </a:lnTo>
                <a:lnTo>
                  <a:pt x="98" y="215"/>
                </a:lnTo>
                <a:lnTo>
                  <a:pt x="90" y="210"/>
                </a:lnTo>
                <a:lnTo>
                  <a:pt x="86" y="208"/>
                </a:lnTo>
                <a:lnTo>
                  <a:pt x="83" y="208"/>
                </a:lnTo>
                <a:lnTo>
                  <a:pt x="83" y="210"/>
                </a:lnTo>
                <a:lnTo>
                  <a:pt x="83" y="213"/>
                </a:lnTo>
                <a:lnTo>
                  <a:pt x="81" y="217"/>
                </a:lnTo>
                <a:lnTo>
                  <a:pt x="79" y="222"/>
                </a:lnTo>
                <a:lnTo>
                  <a:pt x="74" y="227"/>
                </a:lnTo>
                <a:lnTo>
                  <a:pt x="69" y="232"/>
                </a:lnTo>
                <a:lnTo>
                  <a:pt x="62" y="234"/>
                </a:lnTo>
                <a:lnTo>
                  <a:pt x="52" y="236"/>
                </a:lnTo>
                <a:lnTo>
                  <a:pt x="43" y="239"/>
                </a:lnTo>
                <a:lnTo>
                  <a:pt x="31" y="236"/>
                </a:lnTo>
                <a:lnTo>
                  <a:pt x="21" y="234"/>
                </a:lnTo>
                <a:lnTo>
                  <a:pt x="14" y="232"/>
                </a:lnTo>
                <a:lnTo>
                  <a:pt x="9" y="227"/>
                </a:lnTo>
                <a:lnTo>
                  <a:pt x="5" y="222"/>
                </a:lnTo>
                <a:lnTo>
                  <a:pt x="2" y="217"/>
                </a:lnTo>
                <a:lnTo>
                  <a:pt x="0" y="213"/>
                </a:lnTo>
                <a:lnTo>
                  <a:pt x="0" y="210"/>
                </a:lnTo>
                <a:lnTo>
                  <a:pt x="0" y="208"/>
                </a:lnTo>
              </a:path>
            </a:pathLst>
          </a:custGeom>
          <a:noFill/>
          <a:ln w="12700">
            <a:solidFill>
              <a:srgbClr val="00FF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14" grpId="0" autoUpdateAnimBg="0"/>
      <p:bldP spid="85015" grpId="0" autoUpdateAnimBg="0"/>
      <p:bldP spid="85016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1597025"/>
            <a:ext cx="817245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01</a:t>
            </a:r>
            <a:r>
              <a:rPr lang="en-US" sz="2400" b="1" smtClean="0">
                <a:latin typeface="Courier New" pitchFamily="49" charset="0"/>
              </a:rPr>
              <a:t>001101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1110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111 </a:t>
            </a:r>
            <a:r>
              <a:rPr lang="en-US" sz="2400" b="1" smtClean="0">
                <a:solidFill>
                  <a:srgbClr val="CC0000"/>
                </a:solidFill>
              </a:rPr>
              <a:t>incorrect !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4A3B8E-985D-4267-BDE4-DDC684275334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3" name="Line 4"/>
          <p:cNvSpPr>
            <a:spLocks noChangeShapeType="1"/>
          </p:cNvSpPr>
          <p:nvPr/>
        </p:nvSpPr>
        <p:spPr bwMode="auto">
          <a:xfrm>
            <a:off x="2703513" y="2855913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 flipV="1">
            <a:off x="2882900" y="3629025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3081338" y="4425950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 flipV="1">
            <a:off x="3916363" y="52212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Line 8"/>
          <p:cNvSpPr>
            <a:spLocks noChangeShapeType="1"/>
          </p:cNvSpPr>
          <p:nvPr/>
        </p:nvSpPr>
        <p:spPr bwMode="auto">
          <a:xfrm flipV="1">
            <a:off x="4208463" y="59705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Text Box 9"/>
          <p:cNvSpPr txBox="1">
            <a:spLocks noChangeArrowheads="1"/>
          </p:cNvSpPr>
          <p:nvPr/>
        </p:nvSpPr>
        <p:spPr bwMode="auto">
          <a:xfrm>
            <a:off x="6034088" y="3811588"/>
            <a:ext cx="162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Two bits are flipped</a:t>
            </a:r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 flipV="1">
            <a:off x="3894138" y="3163888"/>
            <a:ext cx="2122487" cy="971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CRC Example - Receiver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1597025"/>
            <a:ext cx="817245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i="1" smtClean="0"/>
              <a:t>C(x) = 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1101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generator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M(x) = x</a:t>
            </a:r>
            <a:r>
              <a:rPr lang="en-US" sz="2400" i="1" baseline="30000" smtClean="0"/>
              <a:t>11</a:t>
            </a:r>
            <a:r>
              <a:rPr lang="en-US" sz="2400" i="1" smtClean="0"/>
              <a:t>+x</a:t>
            </a:r>
            <a:r>
              <a:rPr lang="en-US" sz="2400" i="1" baseline="30000" smtClean="0"/>
              <a:t>9</a:t>
            </a:r>
            <a:r>
              <a:rPr lang="en-US" sz="2400" i="1" smtClean="0"/>
              <a:t>+x</a:t>
            </a:r>
            <a:r>
              <a:rPr lang="en-US" sz="2400" i="1" baseline="30000" smtClean="0"/>
              <a:t>8</a:t>
            </a:r>
            <a:r>
              <a:rPr lang="en-US" sz="2400" i="1" smtClean="0"/>
              <a:t>+x</a:t>
            </a:r>
            <a:r>
              <a:rPr lang="en-US" sz="2400" i="1" baseline="30000" smtClean="0"/>
              <a:t>7</a:t>
            </a:r>
            <a:r>
              <a:rPr lang="en-US" sz="2400" i="1" smtClean="0"/>
              <a:t>+x</a:t>
            </a:r>
            <a:r>
              <a:rPr lang="en-US" sz="2400" i="1" baseline="30000" smtClean="0"/>
              <a:t>3</a:t>
            </a:r>
            <a:r>
              <a:rPr lang="en-US" sz="2400" i="1" smtClean="0"/>
              <a:t>+x</a:t>
            </a:r>
            <a:r>
              <a:rPr lang="en-US" sz="2400" i="1" baseline="30000" smtClean="0"/>
              <a:t>2</a:t>
            </a:r>
            <a:r>
              <a:rPr lang="en-US" sz="2400" i="1" smtClean="0"/>
              <a:t>+1</a:t>
            </a:r>
            <a:r>
              <a:rPr lang="en-US" sz="2400" smtClean="0"/>
              <a:t> = 101110001101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message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1101  ) 1011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01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</a:rPr>
              <a:t>1</a:t>
            </a:r>
            <a:r>
              <a:rPr lang="en-US" sz="2400" b="1" smtClean="0">
                <a:latin typeface="Courier New" pitchFamily="49" charset="0"/>
              </a:rPr>
              <a:t>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  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 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1101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Courier New" pitchFamily="49" charset="0"/>
              </a:rPr>
              <a:t>					    0 </a:t>
            </a:r>
            <a:r>
              <a:rPr lang="en-US" sz="2400" b="1" smtClean="0">
                <a:solidFill>
                  <a:srgbClr val="CC0000"/>
                </a:solidFill>
              </a:rPr>
              <a:t>incorrectly correct !!!</a:t>
            </a:r>
          </a:p>
        </p:txBody>
      </p:sp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DCD2F-BE92-4DE1-99C3-5B1E57964DAA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>
            <a:off x="2703513" y="2855913"/>
            <a:ext cx="27225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 flipV="1">
            <a:off x="2882900" y="3629025"/>
            <a:ext cx="12112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3081338" y="4425950"/>
            <a:ext cx="2185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0" name="Line 7"/>
          <p:cNvSpPr>
            <a:spLocks noChangeShapeType="1"/>
          </p:cNvSpPr>
          <p:nvPr/>
        </p:nvSpPr>
        <p:spPr bwMode="auto">
          <a:xfrm flipV="1">
            <a:off x="3916363" y="52212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 flipV="1">
            <a:off x="4208463" y="5970588"/>
            <a:ext cx="13319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6034088" y="3811588"/>
            <a:ext cx="1620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Three bits are flipped</a:t>
            </a:r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 flipH="1" flipV="1">
            <a:off x="3894138" y="3163888"/>
            <a:ext cx="2122487" cy="971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 flipV="1">
            <a:off x="4357688" y="3151188"/>
            <a:ext cx="1631950" cy="9540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Detection or Correction 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94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Detection implies </a:t>
            </a:r>
            <a:r>
              <a:rPr lang="en-US" b="1" smtClean="0">
                <a:solidFill>
                  <a:srgbClr val="CC0000"/>
                </a:solidFill>
              </a:rPr>
              <a:t>discarding</a:t>
            </a:r>
            <a:r>
              <a:rPr lang="en-US" smtClean="0"/>
              <a:t> message and </a:t>
            </a:r>
            <a:r>
              <a:rPr lang="en-US" b="1" smtClean="0">
                <a:solidFill>
                  <a:srgbClr val="CC0000"/>
                </a:solidFill>
              </a:rPr>
              <a:t>waiting</a:t>
            </a:r>
            <a:r>
              <a:rPr lang="en-US" smtClean="0"/>
              <a:t> for retransmission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uses bandwidth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introduces latency</a:t>
            </a:r>
          </a:p>
          <a:p>
            <a:pPr>
              <a:lnSpc>
                <a:spcPct val="90000"/>
              </a:lnSpc>
            </a:pPr>
            <a:r>
              <a:rPr lang="en-US" smtClean="0"/>
              <a:t>Error correction requires </a:t>
            </a:r>
            <a:r>
              <a:rPr lang="en-US" b="1" smtClean="0">
                <a:solidFill>
                  <a:srgbClr val="CC0000"/>
                </a:solidFill>
              </a:rPr>
              <a:t>more redundant bits</a:t>
            </a:r>
            <a:r>
              <a:rPr lang="en-US" smtClean="0"/>
              <a:t> to send </a:t>
            </a:r>
            <a:r>
              <a:rPr lang="en-US" b="1" i="1" smtClean="0">
                <a:solidFill>
                  <a:srgbClr val="CC0000"/>
                </a:solidFill>
              </a:rPr>
              <a:t>all the time</a:t>
            </a:r>
            <a:r>
              <a:rPr lang="en-US" smtClean="0"/>
              <a:t> : error-correcting code (FEC)</a:t>
            </a:r>
          </a:p>
          <a:p>
            <a:pPr>
              <a:lnSpc>
                <a:spcPct val="90000"/>
              </a:lnSpc>
            </a:pPr>
            <a:r>
              <a:rPr lang="en-US" smtClean="0"/>
              <a:t>Error correction is useful when: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errors are quite probable (wireless links)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retransmission cost is too high (latency in satellite link, multicast)</a:t>
            </a: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8AC639-0A6A-414C-8D39-F0EE1F384D69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651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</a:rPr>
              <a:t/>
            </a:r>
            <a:br>
              <a:rPr lang="en-US" dirty="0" smtClean="0">
                <a:solidFill>
                  <a:srgbClr val="CC0000"/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End of </a:t>
            </a:r>
            <a:r>
              <a:rPr lang="en-US" sz="3600" dirty="0" smtClean="0"/>
              <a:t>Lecture 3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548B2D-F0E7-45B2-8ECC-6E080575C6BE}" type="slidenum">
              <a:rPr lang="en-US" smtClean="0"/>
              <a:pPr/>
              <a:t>53</a:t>
            </a:fld>
            <a:endParaRPr lang="en-US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5064125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223963" y="1981200"/>
            <a:ext cx="7234237" cy="4114800"/>
          </a:xfrm>
        </p:spPr>
        <p:txBody>
          <a:bodyPr>
            <a:normAutofit/>
          </a:bodyPr>
          <a:lstStyle/>
          <a:p>
            <a:r>
              <a:rPr lang="en-US" smtClean="0"/>
              <a:t>Physical media</a:t>
            </a:r>
          </a:p>
          <a:p>
            <a:pPr lvl="1"/>
            <a:r>
              <a:rPr lang="en-US" smtClean="0"/>
              <a:t>twisted pair cable</a:t>
            </a:r>
          </a:p>
          <a:p>
            <a:pPr lvl="1"/>
            <a:r>
              <a:rPr lang="en-US" smtClean="0"/>
              <a:t>coaxial cable</a:t>
            </a:r>
          </a:p>
          <a:p>
            <a:pPr lvl="1"/>
            <a:r>
              <a:rPr lang="en-US" smtClean="0"/>
              <a:t>optical fiber</a:t>
            </a:r>
          </a:p>
          <a:p>
            <a:pPr lvl="1"/>
            <a:r>
              <a:rPr lang="en-US" smtClean="0"/>
              <a:t>space</a:t>
            </a:r>
          </a:p>
          <a:p>
            <a:r>
              <a:rPr lang="en-US" smtClean="0"/>
              <a:t>Media is used to propagate  </a:t>
            </a:r>
            <a:r>
              <a:rPr lang="en-US" b="1" i="1" smtClean="0">
                <a:solidFill>
                  <a:srgbClr val="FF5050"/>
                </a:solidFill>
              </a:rPr>
              <a:t>signals</a:t>
            </a:r>
            <a:endParaRPr lang="en-US" b="1" i="1" smtClean="0"/>
          </a:p>
          <a:p>
            <a:r>
              <a:rPr lang="en-US" smtClean="0"/>
              <a:t>Signals are electromagnetic waves of certain </a:t>
            </a:r>
            <a:r>
              <a:rPr lang="en-US" b="1" i="1" smtClean="0">
                <a:solidFill>
                  <a:srgbClr val="FF5050"/>
                </a:solidFill>
              </a:rPr>
              <a:t>frequency</a:t>
            </a:r>
            <a:r>
              <a:rPr lang="en-US" smtClean="0"/>
              <a:t>, traveling at speed of light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CDDC9-B7B9-4F5A-9F7B-5BA22DC6FA5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 Over a Link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850900" y="1981200"/>
            <a:ext cx="76073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Signal is  </a:t>
            </a:r>
            <a:r>
              <a:rPr lang="en-US" b="1" smtClean="0">
                <a:solidFill>
                  <a:srgbClr val="CC0000"/>
                </a:solidFill>
              </a:rPr>
              <a:t>modulated</a:t>
            </a:r>
            <a:r>
              <a:rPr lang="en-US" smtClean="0"/>
              <a:t>  for transmission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varying freq/amp/ph to receive distinguishable signals</a:t>
            </a:r>
          </a:p>
          <a:p>
            <a:pPr>
              <a:lnSpc>
                <a:spcPct val="90000"/>
              </a:lnSpc>
            </a:pPr>
            <a:r>
              <a:rPr lang="en-US" smtClean="0"/>
              <a:t>Binary data (0s and 1s) is  </a:t>
            </a:r>
            <a:r>
              <a:rPr lang="en-US" b="1" smtClean="0">
                <a:solidFill>
                  <a:srgbClr val="CC0000"/>
                </a:solidFill>
              </a:rPr>
              <a:t>encoded</a:t>
            </a:r>
            <a:r>
              <a:rPr lang="en-US" smtClean="0"/>
              <a:t>  in a signal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it understandable by the receiving host</a:t>
            </a:r>
          </a:p>
          <a:p>
            <a:pPr>
              <a:lnSpc>
                <a:spcPct val="90000"/>
              </a:lnSpc>
            </a:pPr>
            <a:r>
              <a:rPr lang="en-US" smtClean="0"/>
              <a:t>Bit streams may be  </a:t>
            </a:r>
            <a:r>
              <a:rPr lang="en-US" b="1" smtClean="0">
                <a:solidFill>
                  <a:srgbClr val="CC0000"/>
                </a:solidFill>
              </a:rPr>
              <a:t>transmitted</a:t>
            </a:r>
            <a:r>
              <a:rPr lang="en-US" smtClean="0"/>
              <a:t>  both ways at a time on a point-to-point link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full-duplex</a:t>
            </a:r>
          </a:p>
          <a:p>
            <a:pPr>
              <a:lnSpc>
                <a:spcPct val="90000"/>
              </a:lnSpc>
            </a:pPr>
            <a:r>
              <a:rPr lang="en-US" smtClean="0"/>
              <a:t>Sometimes two nodes must alternate link usage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half duplex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35DC9F-8E8E-4B62-9872-83CEB730B70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Link to Use ?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9588"/>
            <a:ext cx="7772400" cy="8953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Cables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same room / building / site</a:t>
            </a:r>
          </a:p>
        </p:txBody>
      </p:sp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43EC0E-094C-4056-A5AF-19BA1D0D465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8" name="Rectangle 40"/>
          <p:cNvSpPr>
            <a:spLocks noChangeArrowheads="1"/>
          </p:cNvSpPr>
          <p:nvPr/>
        </p:nvSpPr>
        <p:spPr bwMode="auto">
          <a:xfrm>
            <a:off x="6567472" y="4192596"/>
            <a:ext cx="1900237" cy="23050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39"/>
          <p:cNvSpPr>
            <a:spLocks noChangeArrowheads="1"/>
          </p:cNvSpPr>
          <p:nvPr/>
        </p:nvSpPr>
        <p:spPr bwMode="auto">
          <a:xfrm>
            <a:off x="5115719" y="1551781"/>
            <a:ext cx="3309938" cy="2155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37"/>
          <p:cNvSpPr>
            <a:spLocks noChangeArrowheads="1"/>
          </p:cNvSpPr>
          <p:nvPr/>
        </p:nvSpPr>
        <p:spPr bwMode="auto">
          <a:xfrm>
            <a:off x="238125" y="2925763"/>
            <a:ext cx="4810125" cy="80486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50825" y="3825875"/>
          <a:ext cx="6873875" cy="330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7219440" imgH="5059440" progId="Word.Document.8">
                  <p:embed/>
                </p:oleObj>
              </mc:Choice>
              <mc:Fallback>
                <p:oleObj name="Document" r:id="rId3" imgW="7219440" imgH="50594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25875"/>
                        <a:ext cx="6873875" cy="330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Group 5"/>
          <p:cNvGrpSpPr>
            <a:grpSpLocks/>
          </p:cNvGrpSpPr>
          <p:nvPr/>
        </p:nvGrpSpPr>
        <p:grpSpPr bwMode="auto">
          <a:xfrm>
            <a:off x="1357313" y="3117850"/>
            <a:ext cx="3597275" cy="525463"/>
            <a:chOff x="1458" y="1874"/>
            <a:chExt cx="2463" cy="454"/>
          </a:xfrm>
        </p:grpSpPr>
        <p:sp>
          <p:nvSpPr>
            <p:cNvPr id="1060" name="Freeform 6"/>
            <p:cNvSpPr>
              <a:spLocks/>
            </p:cNvSpPr>
            <p:nvPr/>
          </p:nvSpPr>
          <p:spPr bwMode="auto">
            <a:xfrm>
              <a:off x="1458" y="1874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7"/>
            <p:cNvSpPr>
              <a:spLocks/>
            </p:cNvSpPr>
            <p:nvPr/>
          </p:nvSpPr>
          <p:spPr bwMode="auto">
            <a:xfrm>
              <a:off x="2279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8"/>
            <p:cNvSpPr>
              <a:spLocks/>
            </p:cNvSpPr>
            <p:nvPr/>
          </p:nvSpPr>
          <p:spPr bwMode="auto">
            <a:xfrm>
              <a:off x="3100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4" name="Group 9"/>
          <p:cNvGrpSpPr>
            <a:grpSpLocks/>
          </p:cNvGrpSpPr>
          <p:nvPr/>
        </p:nvGrpSpPr>
        <p:grpSpPr bwMode="auto">
          <a:xfrm flipV="1">
            <a:off x="1371600" y="3094038"/>
            <a:ext cx="3581400" cy="525462"/>
            <a:chOff x="1458" y="1874"/>
            <a:chExt cx="2463" cy="454"/>
          </a:xfrm>
        </p:grpSpPr>
        <p:sp>
          <p:nvSpPr>
            <p:cNvPr id="1057" name="Freeform 10"/>
            <p:cNvSpPr>
              <a:spLocks/>
            </p:cNvSpPr>
            <p:nvPr/>
          </p:nvSpPr>
          <p:spPr bwMode="auto">
            <a:xfrm>
              <a:off x="1458" y="1874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1"/>
            <p:cNvSpPr>
              <a:spLocks/>
            </p:cNvSpPr>
            <p:nvPr/>
          </p:nvSpPr>
          <p:spPr bwMode="auto">
            <a:xfrm>
              <a:off x="2279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2"/>
            <p:cNvSpPr>
              <a:spLocks/>
            </p:cNvSpPr>
            <p:nvPr/>
          </p:nvSpPr>
          <p:spPr bwMode="auto">
            <a:xfrm>
              <a:off x="3100" y="1875"/>
              <a:ext cx="821" cy="453"/>
            </a:xfrm>
            <a:custGeom>
              <a:avLst/>
              <a:gdLst>
                <a:gd name="T0" fmla="*/ 0 w 1152"/>
                <a:gd name="T1" fmla="*/ 222 h 576"/>
                <a:gd name="T2" fmla="*/ 192 w 1152"/>
                <a:gd name="T3" fmla="*/ 453 h 576"/>
                <a:gd name="T4" fmla="*/ 411 w 1152"/>
                <a:gd name="T5" fmla="*/ 222 h 576"/>
                <a:gd name="T6" fmla="*/ 603 w 1152"/>
                <a:gd name="T7" fmla="*/ 0 h 576"/>
                <a:gd name="T8" fmla="*/ 821 w 1152"/>
                <a:gd name="T9" fmla="*/ 222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76"/>
                <a:gd name="T17" fmla="*/ 1152 w 1152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76">
                  <a:moveTo>
                    <a:pt x="0" y="282"/>
                  </a:moveTo>
                  <a:cubicBezTo>
                    <a:pt x="87" y="429"/>
                    <a:pt x="174" y="576"/>
                    <a:pt x="270" y="576"/>
                  </a:cubicBezTo>
                  <a:cubicBezTo>
                    <a:pt x="366" y="576"/>
                    <a:pt x="480" y="378"/>
                    <a:pt x="576" y="282"/>
                  </a:cubicBezTo>
                  <a:cubicBezTo>
                    <a:pt x="672" y="186"/>
                    <a:pt x="750" y="0"/>
                    <a:pt x="846" y="0"/>
                  </a:cubicBezTo>
                  <a:cubicBezTo>
                    <a:pt x="942" y="0"/>
                    <a:pt x="1101" y="235"/>
                    <a:pt x="1152" y="282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5" name="Oval 13"/>
          <p:cNvSpPr>
            <a:spLocks noChangeArrowheads="1"/>
          </p:cNvSpPr>
          <p:nvPr/>
        </p:nvSpPr>
        <p:spPr bwMode="auto">
          <a:xfrm>
            <a:off x="5692775" y="2219325"/>
            <a:ext cx="1362075" cy="134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4"/>
          <p:cNvSpPr>
            <a:spLocks noChangeArrowheads="1"/>
          </p:cNvSpPr>
          <p:nvPr/>
        </p:nvSpPr>
        <p:spPr bwMode="auto">
          <a:xfrm>
            <a:off x="5832475" y="2359025"/>
            <a:ext cx="1069975" cy="106997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15"/>
          <p:cNvSpPr>
            <a:spLocks noChangeArrowheads="1"/>
          </p:cNvSpPr>
          <p:nvPr/>
        </p:nvSpPr>
        <p:spPr bwMode="auto">
          <a:xfrm>
            <a:off x="5972175" y="2498725"/>
            <a:ext cx="798513" cy="796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Oval 16"/>
          <p:cNvSpPr>
            <a:spLocks noChangeArrowheads="1"/>
          </p:cNvSpPr>
          <p:nvPr/>
        </p:nvSpPr>
        <p:spPr bwMode="auto">
          <a:xfrm>
            <a:off x="6242050" y="2784475"/>
            <a:ext cx="254000" cy="2540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7"/>
          <p:cNvSpPr>
            <a:spLocks noChangeShapeType="1"/>
          </p:cNvSpPr>
          <p:nvPr/>
        </p:nvSpPr>
        <p:spPr bwMode="auto">
          <a:xfrm flipV="1">
            <a:off x="6423025" y="1854200"/>
            <a:ext cx="75723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0" name="Text Box 18"/>
          <p:cNvSpPr txBox="1">
            <a:spLocks noChangeArrowheads="1"/>
          </p:cNvSpPr>
          <p:nvPr/>
        </p:nvSpPr>
        <p:spPr bwMode="auto">
          <a:xfrm>
            <a:off x="7261225" y="1500188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accent1"/>
                </a:solidFill>
              </a:rPr>
              <a:t>insulation</a:t>
            </a:r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V="1">
            <a:off x="6811963" y="2633663"/>
            <a:ext cx="622300" cy="95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Text Box 20"/>
          <p:cNvSpPr txBox="1">
            <a:spLocks noChangeArrowheads="1"/>
          </p:cNvSpPr>
          <p:nvPr/>
        </p:nvSpPr>
        <p:spPr bwMode="auto">
          <a:xfrm>
            <a:off x="7342188" y="2195513"/>
            <a:ext cx="1441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braided conductor</a:t>
            </a:r>
          </a:p>
        </p:txBody>
      </p:sp>
      <p:sp>
        <p:nvSpPr>
          <p:cNvPr id="1043" name="Line 21"/>
          <p:cNvSpPr>
            <a:spLocks noChangeShapeType="1"/>
          </p:cNvSpPr>
          <p:nvPr/>
        </p:nvSpPr>
        <p:spPr bwMode="auto">
          <a:xfrm flipV="1">
            <a:off x="6400800" y="1851025"/>
            <a:ext cx="776288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2"/>
          <p:cNvSpPr>
            <a:spLocks noChangeShapeType="1"/>
          </p:cNvSpPr>
          <p:nvPr/>
        </p:nvSpPr>
        <p:spPr bwMode="auto">
          <a:xfrm>
            <a:off x="6416675" y="2919413"/>
            <a:ext cx="814388" cy="427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7159625" y="3187700"/>
            <a:ext cx="173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copper core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456238" y="1768475"/>
            <a:ext cx="854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/>
              <a:t>coax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223838" y="2878138"/>
            <a:ext cx="1414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twisted pair</a:t>
            </a:r>
          </a:p>
        </p:txBody>
      </p:sp>
      <p:sp>
        <p:nvSpPr>
          <p:cNvPr id="1048" name="Oval 27"/>
          <p:cNvSpPr>
            <a:spLocks noChangeArrowheads="1"/>
          </p:cNvSpPr>
          <p:nvPr/>
        </p:nvSpPr>
        <p:spPr bwMode="auto">
          <a:xfrm>
            <a:off x="7099300" y="4559300"/>
            <a:ext cx="1069975" cy="1069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Oval 28"/>
          <p:cNvSpPr>
            <a:spLocks noChangeArrowheads="1"/>
          </p:cNvSpPr>
          <p:nvPr/>
        </p:nvSpPr>
        <p:spPr bwMode="auto">
          <a:xfrm>
            <a:off x="7239000" y="4699000"/>
            <a:ext cx="798513" cy="796925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Oval 29"/>
          <p:cNvSpPr>
            <a:spLocks noChangeArrowheads="1"/>
          </p:cNvSpPr>
          <p:nvPr/>
        </p:nvSpPr>
        <p:spPr bwMode="auto">
          <a:xfrm>
            <a:off x="7508875" y="4984750"/>
            <a:ext cx="254000" cy="25400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30"/>
          <p:cNvSpPr>
            <a:spLocks noChangeShapeType="1"/>
          </p:cNvSpPr>
          <p:nvPr/>
        </p:nvSpPr>
        <p:spPr bwMode="auto">
          <a:xfrm flipV="1">
            <a:off x="7634288" y="4273550"/>
            <a:ext cx="152400" cy="81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Line 31"/>
          <p:cNvSpPr>
            <a:spLocks noChangeShapeType="1"/>
          </p:cNvSpPr>
          <p:nvPr/>
        </p:nvSpPr>
        <p:spPr bwMode="auto">
          <a:xfrm>
            <a:off x="7894638" y="5167313"/>
            <a:ext cx="366712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Line 33"/>
          <p:cNvSpPr>
            <a:spLocks noChangeShapeType="1"/>
          </p:cNvSpPr>
          <p:nvPr/>
        </p:nvSpPr>
        <p:spPr bwMode="auto">
          <a:xfrm>
            <a:off x="7758113" y="5559425"/>
            <a:ext cx="9525" cy="409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Text Box 34"/>
          <p:cNvSpPr txBox="1">
            <a:spLocks noChangeArrowheads="1"/>
          </p:cNvSpPr>
          <p:nvPr/>
        </p:nvSpPr>
        <p:spPr bwMode="auto">
          <a:xfrm>
            <a:off x="7508875" y="3913187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</a:rPr>
              <a:t>glass core (fiber)</a:t>
            </a:r>
          </a:p>
        </p:txBody>
      </p:sp>
      <p:sp>
        <p:nvSpPr>
          <p:cNvPr id="1055" name="Text Box 35"/>
          <p:cNvSpPr txBox="1">
            <a:spLocks noChangeArrowheads="1"/>
          </p:cNvSpPr>
          <p:nvPr/>
        </p:nvSpPr>
        <p:spPr bwMode="auto">
          <a:xfrm>
            <a:off x="7940675" y="4794250"/>
            <a:ext cx="1203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glass </a:t>
            </a:r>
            <a:r>
              <a:rPr lang="en-US" sz="2000" dirty="0" err="1">
                <a:solidFill>
                  <a:schemeClr val="accent2"/>
                </a:solidFill>
              </a:rPr>
              <a:t>clading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056" name="Text Box 36"/>
          <p:cNvSpPr txBox="1">
            <a:spLocks noChangeArrowheads="1"/>
          </p:cNvSpPr>
          <p:nvPr/>
        </p:nvSpPr>
        <p:spPr bwMode="auto">
          <a:xfrm>
            <a:off x="7024688" y="5827713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accent1"/>
                </a:solidFill>
              </a:rPr>
              <a:t>plastic jacket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755900"/>
            <a:ext cx="7772400" cy="1143000"/>
          </a:xfrm>
        </p:spPr>
        <p:txBody>
          <a:bodyPr/>
          <a:lstStyle/>
          <a:p>
            <a:r>
              <a:rPr lang="en-US" sz="5400" smtClean="0"/>
              <a:t>Encoding</a:t>
            </a:r>
          </a:p>
        </p:txBody>
      </p:sp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F1D1CC-C8BA-4BD5-992E-D12280C962A6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4935537"/>
            <a:ext cx="2298700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6219</TotalTime>
  <Words>2124</Words>
  <Application>Microsoft Office PowerPoint</Application>
  <PresentationFormat>On-screen Show (4:3)</PresentationFormat>
  <Paragraphs>612</Paragraphs>
  <Slides>53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Adjacency</vt:lpstr>
      <vt:lpstr>Document</vt:lpstr>
      <vt:lpstr>Advance Networking and Management by Prof. Dr. Sheeraz Ahmed</vt:lpstr>
      <vt:lpstr>What Next ?</vt:lpstr>
      <vt:lpstr>Direct Link Issues in the OSI and Hardware/Software Contexts</vt:lpstr>
      <vt:lpstr>Hardware Building Blocks</vt:lpstr>
      <vt:lpstr>Nodes – A Workstation Architecture </vt:lpstr>
      <vt:lpstr>Links</vt:lpstr>
      <vt:lpstr>Signals Over a Link</vt:lpstr>
      <vt:lpstr>Which Link to Use ?</vt:lpstr>
      <vt:lpstr>Encoding</vt:lpstr>
      <vt:lpstr>Encoding</vt:lpstr>
      <vt:lpstr>Encoding</vt:lpstr>
      <vt:lpstr>Advantages of Digital Transmission over Analog</vt:lpstr>
      <vt:lpstr>Binary Voltage Encoding</vt:lpstr>
      <vt:lpstr>Non-Return to Zero (NRZ)</vt:lpstr>
      <vt:lpstr>Problem: Consecutive 1s or 0s</vt:lpstr>
      <vt:lpstr>Alternative Encodings</vt:lpstr>
      <vt:lpstr>Alternative Encodings</vt:lpstr>
      <vt:lpstr>Different Encoding Schemes</vt:lpstr>
      <vt:lpstr>4B/5B Encoding</vt:lpstr>
      <vt:lpstr>Modulation</vt:lpstr>
      <vt:lpstr>Amplitude Modulation</vt:lpstr>
      <vt:lpstr>Frequency Modulation</vt:lpstr>
      <vt:lpstr>Phase Modulation</vt:lpstr>
      <vt:lpstr>Phase Modulation Algorithm</vt:lpstr>
      <vt:lpstr>Quadrature Amplitude Modulation</vt:lpstr>
      <vt:lpstr>Bit Rate and Baud Rate</vt:lpstr>
      <vt:lpstr>What Limits Baud Rate ?</vt:lpstr>
      <vt:lpstr>Framing</vt:lpstr>
      <vt:lpstr>Framing</vt:lpstr>
      <vt:lpstr>Advantages of Framing</vt:lpstr>
      <vt:lpstr>Approaches</vt:lpstr>
      <vt:lpstr>Framing with Sentinels</vt:lpstr>
      <vt:lpstr>Sentinel Based Approach</vt:lpstr>
      <vt:lpstr>Sentinel Based Approach</vt:lpstr>
      <vt:lpstr>Length-based Framing</vt:lpstr>
      <vt:lpstr>Error Detection</vt:lpstr>
      <vt:lpstr>Error Detection</vt:lpstr>
      <vt:lpstr>Error Detection</vt:lpstr>
      <vt:lpstr>Error Detection: How ?</vt:lpstr>
      <vt:lpstr>Error Detection: How ?</vt:lpstr>
      <vt:lpstr>Digital Error Detection Techniques</vt:lpstr>
      <vt:lpstr>Two-Dimensional Parity</vt:lpstr>
      <vt:lpstr>Two-Dimensional Parity</vt:lpstr>
      <vt:lpstr>Internet Checksum Algorithm</vt:lpstr>
      <vt:lpstr>Cyclic Redundancy Check</vt:lpstr>
      <vt:lpstr>Cyclic Redundancy Check</vt:lpstr>
      <vt:lpstr>Cyclic Redundancy Check</vt:lpstr>
      <vt:lpstr>CRC Example - Sender</vt:lpstr>
      <vt:lpstr>CRC Example - Receiver</vt:lpstr>
      <vt:lpstr>CRC Example - Receiver</vt:lpstr>
      <vt:lpstr>CRC Example - Receiver</vt:lpstr>
      <vt:lpstr>Error Detection or Correction ?</vt:lpstr>
      <vt:lpstr>  End of Lecture 3 </vt:lpstr>
    </vt:vector>
  </TitlesOfParts>
  <Company>Communications Enabling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Amir Qayyum</dc:creator>
  <cp:lastModifiedBy>Windows User</cp:lastModifiedBy>
  <cp:revision>131</cp:revision>
  <dcterms:created xsi:type="dcterms:W3CDTF">1999-11-19T17:16:32Z</dcterms:created>
  <dcterms:modified xsi:type="dcterms:W3CDTF">2020-03-30T09:14:39Z</dcterms:modified>
</cp:coreProperties>
</file>