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27"/>
  </p:notesMasterIdLst>
  <p:handoutMasterIdLst>
    <p:handoutMasterId r:id="rId28"/>
  </p:handoutMasterIdLst>
  <p:sldIdLst>
    <p:sldId id="429" r:id="rId5"/>
    <p:sldId id="451" r:id="rId6"/>
    <p:sldId id="453" r:id="rId7"/>
    <p:sldId id="450" r:id="rId8"/>
    <p:sldId id="434" r:id="rId9"/>
    <p:sldId id="435" r:id="rId10"/>
    <p:sldId id="436" r:id="rId11"/>
    <p:sldId id="437" r:id="rId12"/>
    <p:sldId id="438" r:id="rId13"/>
    <p:sldId id="439" r:id="rId14"/>
    <p:sldId id="431" r:id="rId15"/>
    <p:sldId id="432" r:id="rId16"/>
    <p:sldId id="442" r:id="rId17"/>
    <p:sldId id="444" r:id="rId18"/>
    <p:sldId id="445" r:id="rId19"/>
    <p:sldId id="446" r:id="rId20"/>
    <p:sldId id="447" r:id="rId21"/>
    <p:sldId id="448" r:id="rId22"/>
    <p:sldId id="449" r:id="rId23"/>
    <p:sldId id="433" r:id="rId24"/>
    <p:sldId id="440" r:id="rId25"/>
    <p:sldId id="441"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9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Times New Roman" charset="0"/>
                <a:ea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2F6B3CF-6FB9-4FC1-954C-884306032699}" type="datetimeFigureOut">
              <a:rPr lang="en-US" altLang="en-US"/>
              <a:pPr/>
              <a:t>04-Nov-20</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Times New Roman" charset="0"/>
                <a:ea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3C4CD96-959E-4B23-AC34-9FD78D7AE96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atin typeface="Times New Roman" charset="0"/>
                <a:ea typeface="ＭＳ Ｐゴシック"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atin typeface="Times New Roman" charset="0"/>
                <a:ea typeface="ＭＳ Ｐゴシック"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atin typeface="Times New Roman" charset="0"/>
                <a:ea typeface="ＭＳ Ｐゴシック"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30159842-A700-4938-A513-7BFB5B9A2F49}"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endParaRPr lang="en-US" dirty="0" smtClean="0">
              <a:ea typeface="ＭＳ Ｐゴシック" charset="0"/>
            </a:endParaRPr>
          </a:p>
        </p:txBody>
      </p:sp>
      <p:sp>
        <p:nvSpPr>
          <p:cNvPr id="4" name="Slide Number Placeholder 3"/>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5F9BA10E-E0AA-4851-9F3A-DE94FB7EE573}" type="slidenum">
              <a:rPr lang="en-US" altLang="en-US" sz="1200"/>
              <a:pPr eaLnBrk="1" hangingPunct="1"/>
              <a:t>4</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884495E7-73FD-4088-BEA0-3BE3C7BDDE09}"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49120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07D7C96D-61BD-4DC2-9DCC-10CA3FDC951A}"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2663301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A0BE80A4-4391-4182-BAE3-DCDDB371C720}"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2560694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81A193E7-DC05-4661-89C5-5A1DB67856B0}"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71227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98179BEA-3C9A-4A66-8331-C430B6DB58C0}"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3564629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5BE585DF-694B-4B68-881D-5DEB6D3DAB5E}" type="slidenum">
              <a:rPr lang="en-US" altLang="en-US"/>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347067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A241ABA9-9CFD-49CF-A3AB-3F87FFF11437}" type="slidenum">
              <a:rPr lang="en-US" altLang="en-US"/>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349732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582B322F-2BDE-48F2-8472-909E2DE7CC0D}" type="slidenum">
              <a:rPr lang="en-US" altLang="en-US"/>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177706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9616F92D-4AD7-42AD-9E17-82AD5B27673E}" type="slidenum">
              <a:rPr lang="en-US" altLang="en-US"/>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147407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CBF707DF-F5D0-4C60-AC5A-3384420B024C}" type="slidenum">
              <a:rPr lang="en-US" altLang="en-US"/>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3457056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655EBE2F-9E11-4D60-A384-B802115248A2}" type="slidenum">
              <a:rPr lang="en-US" altLang="en-US"/>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r>
              <a:rPr lang="en-US"/>
              <a:t>08/12/14</a:t>
            </a:r>
            <a:endParaRPr lang="en-US" dirty="0"/>
          </a:p>
        </p:txBody>
      </p:sp>
    </p:spTree>
    <p:extLst>
      <p:ext uri="{BB962C8B-B14F-4D97-AF65-F5344CB8AC3E}">
        <p14:creationId xmlns:p14="http://schemas.microsoft.com/office/powerpoint/2010/main" val="118527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76803"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z="1800">
                <a:solidFill>
                  <a:srgbClr val="FFFFFF"/>
                </a:solidFill>
              </a:defRPr>
            </a:lvl1pPr>
          </a:lstStyle>
          <a:p>
            <a:fld id="{BE8107B2-A0B6-43D4-ABE5-F924B14D8F49}" type="slidenum">
              <a:rPr lang="en-US" altLang="en-US"/>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dirty="0">
                <a:solidFill>
                  <a:schemeClr val="bg2"/>
                </a:solidFill>
                <a:latin typeface="Times New Roman" charset="0"/>
                <a:ea typeface="ＭＳ Ｐゴシック" charset="0"/>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latin typeface="Times New Roman" charset="0"/>
                <a:ea typeface="ＭＳ Ｐゴシック" charset="0"/>
              </a:defRPr>
            </a:lvl1pPr>
          </a:lstStyle>
          <a:p>
            <a:pPr>
              <a:defRPr/>
            </a:pPr>
            <a:r>
              <a:rPr lang="en-US"/>
              <a:t>08/12/14</a:t>
            </a: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rtl="0" fontAlgn="base">
        <a:spcBef>
          <a:spcPct val="0"/>
        </a:spcBef>
        <a:spcAft>
          <a:spcPct val="0"/>
        </a:spcAft>
        <a:defRPr sz="4600" kern="1200" spc="-100">
          <a:solidFill>
            <a:schemeClr val="tx2"/>
          </a:solidFill>
          <a:latin typeface="+mj-lt"/>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7EC251"/>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E1DC53"/>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B54721"/>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ea typeface="+mj-ea"/>
              </a:rPr>
              <a:t>Introduction to Change Management</a:t>
            </a:r>
            <a:endParaRPr lang="en-US" dirty="0">
              <a:ea typeface="+mj-ea"/>
            </a:endParaRPr>
          </a:p>
        </p:txBody>
      </p:sp>
      <p:sp>
        <p:nvSpPr>
          <p:cNvPr id="78851"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ECCB44A1-12C8-4346-BD65-63E02CB1A647}" type="slidenum">
              <a:rPr lang="en-US" altLang="en-US" sz="1800">
                <a:solidFill>
                  <a:srgbClr val="FFFFFF"/>
                </a:solidFill>
              </a:rPr>
              <a:pPr eaLnBrk="1" hangingPunct="1"/>
              <a:t>1</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US" b="1">
                <a:latin typeface="Arial" charset="0"/>
                <a:ea typeface="+mj-ea"/>
                <a:cs typeface="Arial" charset="0"/>
              </a:rPr>
              <a:t>Rogers: S-shaped Curve</a:t>
            </a:r>
          </a:p>
        </p:txBody>
      </p:sp>
      <p:pic>
        <p:nvPicPr>
          <p:cNvPr id="12290" name="Picture 4" descr="shapedcurv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905000"/>
            <a:ext cx="6210300" cy="3355975"/>
          </a:xfrm>
          <a:noFill/>
        </p:spPr>
      </p:pic>
      <p:sp>
        <p:nvSpPr>
          <p:cNvPr id="12291" name="Rectangle 5"/>
          <p:cNvSpPr>
            <a:spLocks noChangeArrowheads="1"/>
          </p:cNvSpPr>
          <p:nvPr/>
        </p:nvSpPr>
        <p:spPr bwMode="auto">
          <a:xfrm>
            <a:off x="762000" y="5624513"/>
            <a:ext cx="784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Tahoma" panose="020B0604030504040204" pitchFamily="34" charset="0"/>
              </a:rPr>
              <a:t>a period of </a:t>
            </a:r>
            <a:r>
              <a:rPr lang="en-US" altLang="en-US" i="1">
                <a:latin typeface="Tahoma" panose="020B0604030504040204" pitchFamily="34" charset="0"/>
              </a:rPr>
              <a:t>slow</a:t>
            </a:r>
            <a:r>
              <a:rPr lang="en-US" altLang="en-US">
                <a:latin typeface="Tahoma" panose="020B0604030504040204" pitchFamily="34" charset="0"/>
              </a:rPr>
              <a:t> adoption before experiencing a </a:t>
            </a:r>
            <a:r>
              <a:rPr lang="en-US" altLang="en-US" i="1">
                <a:latin typeface="Tahoma" panose="020B0604030504040204" pitchFamily="34" charset="0"/>
              </a:rPr>
              <a:t>sudden</a:t>
            </a:r>
            <a:r>
              <a:rPr lang="en-US" altLang="en-US">
                <a:latin typeface="Tahoma" panose="020B0604030504040204" pitchFamily="34" charset="0"/>
              </a:rPr>
              <a:t> period of rapid adoption and then a </a:t>
            </a:r>
            <a:r>
              <a:rPr lang="en-US" altLang="en-US" i="1">
                <a:latin typeface="Tahoma" panose="020B0604030504040204" pitchFamily="34" charset="0"/>
              </a:rPr>
              <a:t>gradual</a:t>
            </a:r>
            <a:r>
              <a:rPr lang="en-US" altLang="en-US">
                <a:latin typeface="Tahoma" panose="020B0604030504040204" pitchFamily="34" charset="0"/>
              </a:rPr>
              <a:t> leveling off</a:t>
            </a:r>
            <a:r>
              <a:rPr lang="en-US" altLang="en-US" sz="1800">
                <a:latin typeface="Tahoma" panose="020B0604030504040204" pitchFamily="34" charset="0"/>
              </a:rPr>
              <a:t> </a:t>
            </a:r>
          </a:p>
        </p:txBody>
      </p:sp>
      <p:sp>
        <p:nvSpPr>
          <p:cNvPr id="12292" name="Slide Number Placeholder 1"/>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59170814-891D-4436-AEBE-164855F09E8C}" type="slidenum">
              <a:rPr lang="en-US" altLang="en-US" sz="1800">
                <a:solidFill>
                  <a:srgbClr val="FFFFFF"/>
                </a:solidFill>
              </a:rPr>
              <a:pPr eaLnBrk="1" hangingPunct="1"/>
              <a:t>10</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fontAlgn="auto">
              <a:spcAft>
                <a:spcPts val="0"/>
              </a:spcAft>
              <a:defRPr/>
            </a:pPr>
            <a:r>
              <a:rPr lang="en-US" dirty="0" smtClean="0">
                <a:ea typeface="+mj-ea"/>
              </a:rPr>
              <a:t>Change Management Strategies</a:t>
            </a:r>
            <a:endParaRPr lang="en-US" dirty="0">
              <a:ea typeface="+mj-ea"/>
            </a:endParaRPr>
          </a:p>
        </p:txBody>
      </p:sp>
      <p:sp>
        <p:nvSpPr>
          <p:cNvPr id="5" name="Subtitle 4"/>
          <p:cNvSpPr>
            <a:spLocks noGrp="1"/>
          </p:cNvSpPr>
          <p:nvPr>
            <p:ph type="subTitle" idx="1"/>
          </p:nvPr>
        </p:nvSpPr>
        <p:spPr>
          <a:xfrm>
            <a:off x="685800" y="4572000"/>
            <a:ext cx="6461125" cy="1066800"/>
          </a:xfrm>
        </p:spPr>
        <p:txBody>
          <a:bodyPr rtlCol="0"/>
          <a:lstStyle/>
          <a:p>
            <a:pPr fontAlgn="auto">
              <a:spcAft>
                <a:spcPts val="0"/>
              </a:spcAft>
              <a:defRPr/>
            </a:pPr>
            <a:endParaRPr lang="en-US">
              <a:ea typeface="+mn-ea"/>
            </a:endParaRPr>
          </a:p>
        </p:txBody>
      </p:sp>
      <p:sp>
        <p:nvSpPr>
          <p:cNvPr id="80899" name="Slide Number Placeholder 5"/>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D03D15FC-27C9-43AC-8208-3DCB86479EF2}" type="slidenum">
              <a:rPr lang="en-US" altLang="en-US" sz="1800">
                <a:solidFill>
                  <a:srgbClr val="FFFFFF"/>
                </a:solidFill>
              </a:rPr>
              <a:pPr eaLnBrk="1" hangingPunct="1"/>
              <a:t>11</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rPr>
              <a:t>1. </a:t>
            </a:r>
            <a:r>
              <a:rPr lang="en-US" dirty="0">
                <a:ea typeface="+mj-ea"/>
              </a:rPr>
              <a:t>Empirical-</a:t>
            </a:r>
            <a:r>
              <a:rPr lang="en-US" dirty="0" smtClean="0">
                <a:ea typeface="+mj-ea"/>
              </a:rPr>
              <a:t>Rational strategy </a:t>
            </a:r>
            <a:br>
              <a:rPr lang="en-US" dirty="0" smtClean="0">
                <a:ea typeface="+mj-ea"/>
              </a:rPr>
            </a:br>
            <a:endParaRPr lang="en-US" dirty="0">
              <a:ea typeface="+mj-ea"/>
            </a:endParaRPr>
          </a:p>
        </p:txBody>
      </p:sp>
      <p:sp>
        <p:nvSpPr>
          <p:cNvPr id="3" name="Content Placeholder 2"/>
          <p:cNvSpPr>
            <a:spLocks noGrp="1"/>
          </p:cNvSpPr>
          <p:nvPr>
            <p:ph idx="1"/>
          </p:nvPr>
        </p:nvSpPr>
        <p:spPr/>
        <p:txBody>
          <a:bodyPr>
            <a:normAutofit/>
          </a:bodyPr>
          <a:lstStyle/>
          <a:p>
            <a:pPr marL="0" indent="0">
              <a:buFont typeface="Arial" panose="020B0604020202020204" pitchFamily="34" charset="0"/>
              <a:buNone/>
            </a:pPr>
            <a:r>
              <a:rPr lang="en-US" altLang="en-US" sz="2800" dirty="0" smtClean="0"/>
              <a:t>Assumptions:</a:t>
            </a:r>
          </a:p>
          <a:p>
            <a:pPr marL="0" indent="0"/>
            <a:r>
              <a:rPr lang="en-US" altLang="en-US" sz="2800" dirty="0" smtClean="0"/>
              <a:t>People are rational beings and will follow their self-interest – once it is revealed to them. Successful change is based on the communication of information and incentives. </a:t>
            </a:r>
          </a:p>
          <a:p>
            <a:pPr marL="0" indent="0"/>
            <a:endParaRPr lang="en-US" altLang="en-US" sz="2800" dirty="0" smtClean="0"/>
          </a:p>
        </p:txBody>
      </p:sp>
      <p:sp>
        <p:nvSpPr>
          <p:cNvPr id="81923"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3E9C289D-25E9-4D1E-B64B-0EF16926D4AB}" type="slidenum">
              <a:rPr lang="en-US" altLang="en-US" sz="1800">
                <a:solidFill>
                  <a:srgbClr val="FFFFFF"/>
                </a:solidFill>
              </a:rPr>
              <a:pPr eaLnBrk="1" hangingPunct="1"/>
              <a:t>12</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9275"/>
            <a:ext cx="7772400" cy="5546725"/>
          </a:xfrm>
        </p:spPr>
        <p:txBody>
          <a:bodyPr>
            <a:normAutofit/>
          </a:bodyPr>
          <a:lstStyle/>
          <a:p>
            <a:pPr marL="0" indent="0">
              <a:lnSpc>
                <a:spcPct val="90000"/>
              </a:lnSpc>
              <a:buFont typeface="Arial" panose="020B0604020202020204" pitchFamily="34" charset="0"/>
              <a:buNone/>
            </a:pPr>
            <a:r>
              <a:rPr lang="en-US" altLang="en-US" sz="2800" dirty="0" smtClean="0"/>
              <a:t>Selection Factors:</a:t>
            </a:r>
          </a:p>
          <a:p>
            <a:pPr marL="0" indent="0">
              <a:lnSpc>
                <a:spcPct val="90000"/>
              </a:lnSpc>
            </a:pPr>
            <a:r>
              <a:rPr lang="en-US" altLang="en-US" sz="2800" dirty="0" smtClean="0"/>
              <a:t>Change strategy here centers on the balance of incentives and risk management.</a:t>
            </a:r>
          </a:p>
          <a:p>
            <a:pPr marL="0" indent="0">
              <a:lnSpc>
                <a:spcPct val="90000"/>
              </a:lnSpc>
            </a:pPr>
            <a:endParaRPr lang="en-US" altLang="en-US" sz="2800" dirty="0" smtClean="0"/>
          </a:p>
          <a:p>
            <a:pPr marL="0" indent="0">
              <a:lnSpc>
                <a:spcPct val="90000"/>
              </a:lnSpc>
            </a:pPr>
            <a:r>
              <a:rPr lang="en-US" altLang="en-US" sz="2800" dirty="0" smtClean="0"/>
              <a:t>This strategy is difficult to deploy when the incentives available are modest, when people currently have it pretty good. </a:t>
            </a:r>
          </a:p>
        </p:txBody>
      </p:sp>
      <p:sp>
        <p:nvSpPr>
          <p:cNvPr id="8294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78924D89-21BB-4D4A-B71F-FDEEB27F6A24}" type="slidenum">
              <a:rPr lang="en-US" altLang="en-US" sz="1800">
                <a:solidFill>
                  <a:srgbClr val="FFFFFF"/>
                </a:solidFill>
              </a:rPr>
              <a:pPr eaLnBrk="1" hangingPunct="1"/>
              <a:t>13</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ea typeface="+mj-ea"/>
              </a:rPr>
              <a:t>2. Normative-</a:t>
            </a:r>
            <a:r>
              <a:rPr lang="en-US" sz="3600" dirty="0" err="1" smtClean="0">
                <a:ea typeface="+mj-ea"/>
              </a:rPr>
              <a:t>Reeducative</a:t>
            </a:r>
            <a:r>
              <a:rPr lang="en-US" sz="3600" dirty="0" smtClean="0">
                <a:ea typeface="+mj-ea"/>
              </a:rPr>
              <a:t> strategy</a:t>
            </a:r>
            <a:endParaRPr lang="en-US" sz="3600" dirty="0">
              <a:ea typeface="+mj-ea"/>
            </a:endParaRPr>
          </a:p>
        </p:txBody>
      </p:sp>
      <p:sp>
        <p:nvSpPr>
          <p:cNvPr id="83970" name="Content Placeholder 2"/>
          <p:cNvSpPr>
            <a:spLocks noGrp="1"/>
          </p:cNvSpPr>
          <p:nvPr>
            <p:ph idx="1"/>
          </p:nvPr>
        </p:nvSpPr>
        <p:spPr/>
        <p:txBody>
          <a:bodyPr/>
          <a:lstStyle/>
          <a:p>
            <a:pPr marL="0" indent="0">
              <a:buFont typeface="Arial" panose="020B0604020202020204" pitchFamily="34" charset="0"/>
              <a:buNone/>
            </a:pPr>
            <a:r>
              <a:rPr lang="en-US" altLang="en-US" sz="2800" dirty="0" smtClean="0"/>
              <a:t>Assumptions:</a:t>
            </a:r>
          </a:p>
          <a:p>
            <a:pPr marL="0" indent="0">
              <a:buFont typeface="Arial" panose="020B0604020202020204" pitchFamily="34" charset="0"/>
              <a:buNone/>
            </a:pPr>
            <a:r>
              <a:rPr lang="en-US" altLang="en-US" sz="2800" dirty="0" smtClean="0"/>
              <a:t>People are social beings and will adhere to cultural norms and values. Successful change is based on redefining and reinterpreting existing norms and values, and developing commitments to new ones. </a:t>
            </a:r>
          </a:p>
          <a:p>
            <a:pPr marL="0" indent="0">
              <a:buFont typeface="Arial" panose="020B0604020202020204" pitchFamily="34" charset="0"/>
              <a:buNone/>
            </a:pPr>
            <a:endParaRPr lang="en-US" altLang="en-US" sz="2800" dirty="0" smtClean="0"/>
          </a:p>
        </p:txBody>
      </p:sp>
      <p:sp>
        <p:nvSpPr>
          <p:cNvPr id="83971"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7ED312E3-8725-42A6-8CFC-C9A274098199}" type="slidenum">
              <a:rPr lang="en-US" altLang="en-US" sz="1800">
                <a:solidFill>
                  <a:srgbClr val="FFFFFF"/>
                </a:solidFill>
              </a:rPr>
              <a:pPr eaLnBrk="1" hangingPunct="1"/>
              <a:t>14</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04813"/>
            <a:ext cx="7772400" cy="5475287"/>
          </a:xfrm>
        </p:spPr>
        <p:txBody>
          <a:bodyPr>
            <a:normAutofit/>
          </a:bodyPr>
          <a:lstStyle/>
          <a:p>
            <a:pPr marL="0" indent="0">
              <a:lnSpc>
                <a:spcPct val="90000"/>
              </a:lnSpc>
              <a:buFont typeface="Arial" panose="020B0604020202020204" pitchFamily="34" charset="0"/>
              <a:buNone/>
            </a:pPr>
            <a:r>
              <a:rPr lang="en-US" altLang="en-US" sz="2400" dirty="0" smtClean="0"/>
              <a:t>Selection Factors:</a:t>
            </a:r>
          </a:p>
          <a:p>
            <a:pPr marL="0" indent="0">
              <a:lnSpc>
                <a:spcPct val="90000"/>
              </a:lnSpc>
            </a:pPr>
            <a:r>
              <a:rPr lang="en-US" altLang="en-US" sz="2400" dirty="0" smtClean="0"/>
              <a:t>Change strategy here focuses on culture.</a:t>
            </a:r>
          </a:p>
          <a:p>
            <a:pPr marL="0" indent="0">
              <a:lnSpc>
                <a:spcPct val="90000"/>
              </a:lnSpc>
            </a:pPr>
            <a:r>
              <a:rPr lang="en-US" altLang="en-US" sz="2400" dirty="0" smtClean="0"/>
              <a:t>Ordinarily, culture doesn’t change quickly and certainly not overnight. This, then, is not the strategy of choice in a turnaround situation on short dead- lines. </a:t>
            </a:r>
          </a:p>
          <a:p>
            <a:pPr marL="0" indent="0">
              <a:lnSpc>
                <a:spcPct val="90000"/>
              </a:lnSpc>
            </a:pPr>
            <a:r>
              <a:rPr lang="en-US" altLang="en-US" sz="2400" dirty="0" smtClean="0"/>
              <a:t>Moreover, an organization’s culture is as much in the grip of the informal organization as it is the formal organization. For this reason, this strategy works only when the relationships between the formal and informal organizations are at least cordial and hopefully harmonious. If they are at odds with one another, this change strategy is denied to management. </a:t>
            </a:r>
          </a:p>
          <a:p>
            <a:pPr marL="0" indent="0">
              <a:lnSpc>
                <a:spcPct val="90000"/>
              </a:lnSpc>
            </a:pPr>
            <a:r>
              <a:rPr lang="en-US" altLang="en-US" sz="2400" dirty="0" smtClean="0"/>
              <a:t>Still, there is an avenue or two open here. Almost all change efforts have long-term as well as short-term goals. To some ex- tent, the long-term change strategy will have to incorporate some normative-</a:t>
            </a:r>
            <a:r>
              <a:rPr lang="en-US" altLang="en-US" sz="2400" dirty="0" err="1" smtClean="0"/>
              <a:t>reeducative</a:t>
            </a:r>
            <a:r>
              <a:rPr lang="en-US" altLang="en-US" sz="2400" dirty="0" smtClean="0"/>
              <a:t> actions. </a:t>
            </a:r>
          </a:p>
        </p:txBody>
      </p:sp>
      <p:sp>
        <p:nvSpPr>
          <p:cNvPr id="8499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C4DF1F21-E328-490D-8A35-5081D51DFF04}" type="slidenum">
              <a:rPr lang="en-US" altLang="en-US" sz="1800">
                <a:solidFill>
                  <a:srgbClr val="FFFFFF"/>
                </a:solidFill>
              </a:rPr>
              <a:pPr eaLnBrk="1" hangingPunct="1"/>
              <a:t>15</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rPr>
              <a:t>3. </a:t>
            </a:r>
            <a:r>
              <a:rPr lang="en-US" dirty="0">
                <a:ea typeface="+mj-ea"/>
              </a:rPr>
              <a:t>Power-Coercive </a:t>
            </a:r>
            <a:r>
              <a:rPr lang="en-US" dirty="0" smtClean="0">
                <a:ea typeface="+mj-ea"/>
              </a:rPr>
              <a:t>Strategy</a:t>
            </a:r>
            <a:endParaRPr lang="en-US" dirty="0">
              <a:ea typeface="+mj-ea"/>
            </a:endParaRPr>
          </a:p>
        </p:txBody>
      </p:sp>
      <p:sp>
        <p:nvSpPr>
          <p:cNvPr id="86018" name="Content Placeholder 2"/>
          <p:cNvSpPr>
            <a:spLocks noGrp="1"/>
          </p:cNvSpPr>
          <p:nvPr>
            <p:ph idx="1"/>
          </p:nvPr>
        </p:nvSpPr>
        <p:spPr/>
        <p:txBody>
          <a:bodyPr/>
          <a:lstStyle/>
          <a:p>
            <a:pPr marL="0" indent="0">
              <a:buFont typeface="Arial" panose="020B0604020202020204" pitchFamily="34" charset="0"/>
              <a:buNone/>
            </a:pPr>
            <a:r>
              <a:rPr lang="en-US" altLang="en-US" sz="3200" dirty="0" smtClean="0"/>
              <a:t>Assumptions:</a:t>
            </a:r>
          </a:p>
          <a:p>
            <a:pPr marL="0" indent="0">
              <a:buFont typeface="Arial" panose="020B0604020202020204" pitchFamily="34" charset="0"/>
              <a:buNone/>
            </a:pPr>
            <a:r>
              <a:rPr lang="en-US" altLang="en-US" sz="3200" dirty="0" smtClean="0"/>
              <a:t>People are basically compliant and will generally do what they are told or can be made to do. Successful change is based on the exercise of authority and the imposition of sanctions. </a:t>
            </a:r>
          </a:p>
          <a:p>
            <a:pPr marL="0" indent="0">
              <a:buFont typeface="Arial" panose="020B0604020202020204" pitchFamily="34" charset="0"/>
              <a:buNone/>
            </a:pPr>
            <a:endParaRPr lang="en-US" altLang="en-US" sz="3200" dirty="0" smtClean="0"/>
          </a:p>
        </p:txBody>
      </p:sp>
      <p:sp>
        <p:nvSpPr>
          <p:cNvPr id="86019"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12FE9F27-A38E-4A82-A621-7A6E7100899A}" type="slidenum">
              <a:rPr lang="en-US" altLang="en-US" sz="1800">
                <a:solidFill>
                  <a:srgbClr val="FFFFFF"/>
                </a:solidFill>
              </a:rPr>
              <a:pPr eaLnBrk="1" hangingPunct="1"/>
              <a:t>16</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33375"/>
            <a:ext cx="7772400" cy="5762625"/>
          </a:xfrm>
        </p:spPr>
        <p:txBody>
          <a:bodyPr>
            <a:normAutofit/>
          </a:bodyPr>
          <a:lstStyle/>
          <a:p>
            <a:pPr marL="0" indent="0">
              <a:lnSpc>
                <a:spcPct val="90000"/>
              </a:lnSpc>
              <a:buFont typeface="Arial" panose="020B0604020202020204" pitchFamily="34" charset="0"/>
              <a:buNone/>
            </a:pPr>
            <a:r>
              <a:rPr lang="en-US" altLang="en-US" sz="2800" dirty="0" smtClean="0"/>
              <a:t>Selection Factors:</a:t>
            </a:r>
          </a:p>
          <a:p>
            <a:pPr marL="0" indent="0">
              <a:lnSpc>
                <a:spcPct val="90000"/>
              </a:lnSpc>
            </a:pPr>
            <a:r>
              <a:rPr lang="en-US" altLang="en-US" sz="2800" dirty="0" smtClean="0"/>
              <a:t>Two major factors influencing the choice of this strategy are time and the seriousness of the threat faced. </a:t>
            </a:r>
          </a:p>
          <a:p>
            <a:pPr marL="0" indent="0">
              <a:lnSpc>
                <a:spcPct val="90000"/>
              </a:lnSpc>
            </a:pPr>
            <a:r>
              <a:rPr lang="en-US" altLang="en-US" sz="2800" dirty="0" smtClean="0"/>
              <a:t>If the threat is grave and the time for action is limited, this strategy is useful. </a:t>
            </a:r>
          </a:p>
          <a:p>
            <a:pPr marL="0" indent="0">
              <a:lnSpc>
                <a:spcPct val="90000"/>
              </a:lnSpc>
            </a:pPr>
            <a:r>
              <a:rPr lang="en-US" altLang="en-US" sz="2800" dirty="0" smtClean="0"/>
              <a:t>That idea might have merit in extreme situations but it also entails considerable risk – to the organization, to its people, and to the leader who attempts it. </a:t>
            </a:r>
          </a:p>
          <a:p>
            <a:pPr marL="0" indent="0">
              <a:lnSpc>
                <a:spcPct val="90000"/>
              </a:lnSpc>
              <a:buFont typeface="Arial" panose="020B0604020202020204" pitchFamily="34" charset="0"/>
              <a:buNone/>
            </a:pPr>
            <a:endParaRPr lang="en-US" altLang="en-US" sz="2800" dirty="0" smtClean="0"/>
          </a:p>
        </p:txBody>
      </p:sp>
      <p:sp>
        <p:nvSpPr>
          <p:cNvPr id="8704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78A7F5B4-A028-45C5-ACF0-2B8A9919F827}" type="slidenum">
              <a:rPr lang="en-US" altLang="en-US" sz="1800">
                <a:solidFill>
                  <a:srgbClr val="FFFFFF"/>
                </a:solidFill>
              </a:rPr>
              <a:pPr eaLnBrk="1" hangingPunct="1"/>
              <a:t>17</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dirty="0" smtClean="0">
                <a:ea typeface="+mj-ea"/>
              </a:rPr>
              <a:t>4. </a:t>
            </a:r>
            <a:r>
              <a:rPr lang="en-US" sz="4000" dirty="0">
                <a:ea typeface="+mj-ea"/>
              </a:rPr>
              <a:t>Environmental- </a:t>
            </a:r>
            <a:r>
              <a:rPr lang="en-US" sz="4000" dirty="0" smtClean="0">
                <a:ea typeface="+mj-ea"/>
              </a:rPr>
              <a:t>Adaptive Strategy</a:t>
            </a:r>
            <a:endParaRPr lang="en-US" sz="4000" dirty="0">
              <a:ea typeface="+mj-ea"/>
            </a:endParaRPr>
          </a:p>
        </p:txBody>
      </p:sp>
      <p:sp>
        <p:nvSpPr>
          <p:cNvPr id="88066" name="Content Placeholder 2"/>
          <p:cNvSpPr>
            <a:spLocks noGrp="1"/>
          </p:cNvSpPr>
          <p:nvPr>
            <p:ph idx="1"/>
          </p:nvPr>
        </p:nvSpPr>
        <p:spPr/>
        <p:txBody>
          <a:bodyPr/>
          <a:lstStyle/>
          <a:p>
            <a:pPr marL="0" indent="0">
              <a:buFont typeface="Arial" panose="020B0604020202020204" pitchFamily="34" charset="0"/>
              <a:buNone/>
            </a:pPr>
            <a:r>
              <a:rPr lang="en-US" altLang="en-US" sz="2800" dirty="0" smtClean="0"/>
              <a:t>Assumptions:</a:t>
            </a:r>
          </a:p>
          <a:p>
            <a:pPr marL="0" indent="0">
              <a:buFont typeface="Arial" panose="020B0604020202020204" pitchFamily="34" charset="0"/>
              <a:buNone/>
            </a:pPr>
            <a:r>
              <a:rPr lang="en-US" altLang="en-US" sz="2800" dirty="0" smtClean="0"/>
              <a:t>People oppose loss and disruption but they adapt readily to new circumstances. Change is based on building a new organization and gradually transferring people from the old one to the new one. </a:t>
            </a:r>
          </a:p>
          <a:p>
            <a:pPr marL="0" indent="0">
              <a:buFont typeface="Arial" panose="020B0604020202020204" pitchFamily="34" charset="0"/>
              <a:buNone/>
            </a:pPr>
            <a:endParaRPr lang="en-US" altLang="en-US" sz="2800" dirty="0" smtClean="0"/>
          </a:p>
        </p:txBody>
      </p:sp>
      <p:sp>
        <p:nvSpPr>
          <p:cNvPr id="88067"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D2B300F5-B844-4EF1-9EDD-364C67C53459}" type="slidenum">
              <a:rPr lang="en-US" altLang="en-US" sz="1800">
                <a:solidFill>
                  <a:srgbClr val="FFFFFF"/>
                </a:solidFill>
              </a:rPr>
              <a:pPr eaLnBrk="1" hangingPunct="1"/>
              <a:t>18</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250"/>
            <a:ext cx="7772400" cy="5619750"/>
          </a:xfrm>
        </p:spPr>
        <p:txBody>
          <a:bodyPr>
            <a:normAutofit/>
          </a:bodyPr>
          <a:lstStyle/>
          <a:p>
            <a:pPr marL="0" indent="0">
              <a:lnSpc>
                <a:spcPct val="90000"/>
              </a:lnSpc>
              <a:buFont typeface="Arial" panose="020B0604020202020204" pitchFamily="34" charset="0"/>
              <a:buNone/>
            </a:pPr>
            <a:r>
              <a:rPr lang="en-US" altLang="en-US" sz="2400" dirty="0" smtClean="0"/>
              <a:t>Selection Factors:</a:t>
            </a:r>
          </a:p>
          <a:p>
            <a:pPr marL="0" indent="0">
              <a:lnSpc>
                <a:spcPct val="90000"/>
              </a:lnSpc>
            </a:pPr>
            <a:r>
              <a:rPr lang="en-US" altLang="en-US" sz="2400" dirty="0" smtClean="0"/>
              <a:t>The major consideration here is the extent of the change. This strategy is best suited for situations where radical, transformative change is called for. For gradual or incremental change, this is not the strategy of choice. </a:t>
            </a:r>
          </a:p>
          <a:p>
            <a:pPr marL="0" indent="0">
              <a:lnSpc>
                <a:spcPct val="90000"/>
              </a:lnSpc>
            </a:pPr>
            <a:r>
              <a:rPr lang="en-US" altLang="en-US" sz="2400" dirty="0" smtClean="0"/>
              <a:t>Time frames are not a factor.  However, under short time frames, a key issue will be that of managing what could be explosive growth in the new organization and, the rapid influx of people from the old culture can infuse the new organization with the old culture. </a:t>
            </a:r>
          </a:p>
          <a:p>
            <a:pPr marL="0" indent="0">
              <a:lnSpc>
                <a:spcPct val="90000"/>
              </a:lnSpc>
            </a:pPr>
            <a:r>
              <a:rPr lang="en-US" altLang="en-US" sz="2400" dirty="0" smtClean="0"/>
              <a:t>Another factor to consider is the availability of suitable people to “seed” the new organization and jump-start its culture. </a:t>
            </a:r>
          </a:p>
        </p:txBody>
      </p:sp>
      <p:sp>
        <p:nvSpPr>
          <p:cNvPr id="8909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B9608E39-5F7C-41D6-B1C9-6D7354DABF3D}" type="slidenum">
              <a:rPr lang="en-US" altLang="en-US" sz="1800">
                <a:solidFill>
                  <a:srgbClr val="FFFFFF"/>
                </a:solidFill>
              </a:rPr>
              <a:pPr eaLnBrk="1" hangingPunct="1"/>
              <a:t>19</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Minimizing resistance to organizational change through involvement of key players and stakeholders.</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81A193E7-DC05-4661-89C5-5A1DB67856B0}" type="slidenum">
              <a:rPr lang="en-US" altLang="en-US" smtClean="0"/>
              <a:pPr/>
              <a:t>2</a:t>
            </a:fld>
            <a:endParaRPr lang="en-US" altLang="en-US"/>
          </a:p>
        </p:txBody>
      </p:sp>
    </p:spTree>
    <p:extLst>
      <p:ext uri="{BB962C8B-B14F-4D97-AF65-F5344CB8AC3E}">
        <p14:creationId xmlns:p14="http://schemas.microsoft.com/office/powerpoint/2010/main" val="157264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92150"/>
            <a:ext cx="7620000" cy="1143000"/>
          </a:xfrm>
        </p:spPr>
        <p:txBody>
          <a:bodyPr wrap="square" numCol="1" anchorCtr="0" compatLnSpc="1">
            <a:prstTxWarp prst="textNoShape">
              <a:avLst/>
            </a:prstTxWarp>
          </a:bodyPr>
          <a:lstStyle/>
          <a:p>
            <a:r>
              <a:rPr lang="en-US" altLang="en-US" sz="3600" dirty="0" smtClean="0">
                <a:solidFill>
                  <a:schemeClr val="tx1"/>
                </a:solidFill>
              </a:rPr>
              <a:t>Strategy Selection Considerations </a:t>
            </a:r>
            <a:r>
              <a:rPr lang="en-US" altLang="en-US" sz="2800" dirty="0" smtClean="0"/>
              <a:t/>
            </a:r>
            <a:br>
              <a:rPr lang="en-US" altLang="en-US" sz="2800" dirty="0" smtClean="0"/>
            </a:br>
            <a:endParaRPr lang="en-US" altLang="en-US" sz="2800" dirty="0" smtClean="0"/>
          </a:p>
        </p:txBody>
      </p:sp>
      <p:sp>
        <p:nvSpPr>
          <p:cNvPr id="90114" name="Content Placeholder 2"/>
          <p:cNvSpPr>
            <a:spLocks noGrp="1"/>
          </p:cNvSpPr>
          <p:nvPr>
            <p:ph idx="1"/>
          </p:nvPr>
        </p:nvSpPr>
        <p:spPr>
          <a:xfrm>
            <a:off x="323850" y="2084388"/>
            <a:ext cx="7620000" cy="4800600"/>
          </a:xfrm>
        </p:spPr>
        <p:txBody>
          <a:bodyPr/>
          <a:lstStyle/>
          <a:p>
            <a:r>
              <a:rPr lang="en-US" altLang="en-US" sz="2400" b="1" dirty="0" smtClean="0"/>
              <a:t>Degree of Change</a:t>
            </a:r>
            <a:r>
              <a:rPr lang="en-US" altLang="en-US" sz="2400" dirty="0" smtClean="0"/>
              <a:t>. Radical change or transformation argues for an environmental- adaptive strategy (build a new one instead of trying to transform the old one). Less radical changes argue against this strategy. </a:t>
            </a:r>
            <a:endParaRPr lang="en-US" altLang="en-US" sz="2400" b="1" dirty="0" smtClean="0"/>
          </a:p>
          <a:p>
            <a:r>
              <a:rPr lang="en-US" altLang="en-US" sz="2400" b="1" dirty="0" smtClean="0"/>
              <a:t>Degree of Resistance</a:t>
            </a:r>
            <a:r>
              <a:rPr lang="en-US" altLang="en-US" sz="2400" dirty="0" smtClean="0"/>
              <a:t>. Strong resistance argues for a coupling of power-coercive and environmental-adaptive strategies. Weak resistance or concurrence argues for a combination of rational-empirical and normative-</a:t>
            </a:r>
            <a:r>
              <a:rPr lang="en-US" altLang="en-US" sz="2400" dirty="0" err="1" smtClean="0"/>
              <a:t>reeducative</a:t>
            </a:r>
            <a:r>
              <a:rPr lang="en-US" altLang="en-US" sz="2400" dirty="0" smtClean="0"/>
              <a:t> strategies. </a:t>
            </a:r>
          </a:p>
          <a:p>
            <a:endParaRPr lang="en-US" altLang="en-US" sz="2400" dirty="0" smtClean="0"/>
          </a:p>
        </p:txBody>
      </p:sp>
      <p:sp>
        <p:nvSpPr>
          <p:cNvPr id="90115"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A162805C-D708-4E19-86DB-49DD5A0B1BE8}" type="slidenum">
              <a:rPr lang="en-US" altLang="en-US" sz="1800">
                <a:solidFill>
                  <a:srgbClr val="FFFFFF"/>
                </a:solidFill>
              </a:rPr>
              <a:pPr eaLnBrk="1" hangingPunct="1"/>
              <a:t>20</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6250"/>
            <a:ext cx="7772400" cy="5619750"/>
          </a:xfrm>
        </p:spPr>
        <p:txBody>
          <a:bodyPr>
            <a:normAutofit/>
          </a:bodyPr>
          <a:lstStyle/>
          <a:p>
            <a:pPr>
              <a:lnSpc>
                <a:spcPct val="90000"/>
              </a:lnSpc>
            </a:pPr>
            <a:r>
              <a:rPr lang="en-US" altLang="en-US" sz="2400" b="1" dirty="0" smtClean="0"/>
              <a:t>Population.</a:t>
            </a:r>
            <a:r>
              <a:rPr lang="en-US" altLang="en-US" sz="2400" dirty="0" smtClean="0"/>
              <a:t> Large populations argue for a mix of all four strategies, something for everyone so to speak. Diverse populations also call for a mix of strategies. This implies careful segmentation. </a:t>
            </a:r>
          </a:p>
          <a:p>
            <a:pPr>
              <a:lnSpc>
                <a:spcPct val="90000"/>
              </a:lnSpc>
            </a:pPr>
            <a:r>
              <a:rPr lang="en-US" altLang="en-US" sz="2400" b="1" dirty="0" smtClean="0"/>
              <a:t>Stakes.</a:t>
            </a:r>
            <a:r>
              <a:rPr lang="en-US" altLang="en-US" sz="2400" dirty="0" smtClean="0"/>
              <a:t> High stakes argue for a mix of all four strategies. When the stakes are high, nothing can be left to chance. Moderate stakes argue against a power-coercive strategy. There are no low-stakes change problems. If the stakes are low, no one cares, and resistance levels will be low. Avoid Power-Coercive strategies in low stakes situations. </a:t>
            </a:r>
          </a:p>
          <a:p>
            <a:pPr>
              <a:lnSpc>
                <a:spcPct val="90000"/>
              </a:lnSpc>
            </a:pPr>
            <a:r>
              <a:rPr lang="en-US" altLang="en-US" sz="2400" b="1" dirty="0" smtClean="0"/>
              <a:t>Time Frame.</a:t>
            </a:r>
            <a:r>
              <a:rPr lang="en-US" altLang="en-US" sz="2400" dirty="0" smtClean="0"/>
              <a:t> Short time frames argue for a power-coercive strategy. Longer time frames argue for a mix of rational-empirical, normative-</a:t>
            </a:r>
            <a:r>
              <a:rPr lang="en-US" altLang="en-US" sz="2400" dirty="0" err="1" smtClean="0"/>
              <a:t>reeducative</a:t>
            </a:r>
            <a:r>
              <a:rPr lang="en-US" altLang="en-US" sz="2400" dirty="0" smtClean="0"/>
              <a:t>, and environmental-adaptive strategies. </a:t>
            </a:r>
          </a:p>
          <a:p>
            <a:pPr>
              <a:lnSpc>
                <a:spcPct val="90000"/>
              </a:lnSpc>
            </a:pPr>
            <a:endParaRPr lang="en-US" altLang="en-US" sz="2400" dirty="0" smtClean="0"/>
          </a:p>
        </p:txBody>
      </p:sp>
      <p:sp>
        <p:nvSpPr>
          <p:cNvPr id="9113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91E4E032-2E10-45AC-B2B0-4A9300FDF663}" type="slidenum">
              <a:rPr lang="en-US" altLang="en-US" sz="1800">
                <a:solidFill>
                  <a:srgbClr val="FFFFFF"/>
                </a:solidFill>
              </a:rPr>
              <a:pPr eaLnBrk="1" hangingPunct="1"/>
              <a:t>21</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r>
              <a:rPr lang="en-US" altLang="en-US" smtClean="0"/>
              <a:t>Cont’</a:t>
            </a:r>
          </a:p>
        </p:txBody>
      </p:sp>
      <p:sp>
        <p:nvSpPr>
          <p:cNvPr id="92162" name="Content Placeholder 2"/>
          <p:cNvSpPr>
            <a:spLocks noGrp="1"/>
          </p:cNvSpPr>
          <p:nvPr>
            <p:ph idx="1"/>
          </p:nvPr>
        </p:nvSpPr>
        <p:spPr/>
        <p:txBody>
          <a:bodyPr/>
          <a:lstStyle/>
          <a:p>
            <a:r>
              <a:rPr lang="en-US" altLang="en-US" sz="2400" b="1" smtClean="0"/>
              <a:t>Expertise.</a:t>
            </a:r>
            <a:r>
              <a:rPr lang="en-US" altLang="en-US" sz="2400" smtClean="0"/>
              <a:t> Having available adequate expertise at making change argues for some mix of the strategies outlined above. Not having it available argues for reliance on the power- coercive strategy. </a:t>
            </a:r>
            <a:endParaRPr lang="en-US" altLang="en-US" sz="2400" b="1" smtClean="0"/>
          </a:p>
          <a:p>
            <a:r>
              <a:rPr lang="en-US" altLang="en-US" sz="2400" b="1" smtClean="0"/>
              <a:t>Dependency.</a:t>
            </a:r>
            <a:r>
              <a:rPr lang="en-US" altLang="en-US" sz="2400" smtClean="0"/>
              <a:t> This is a classic double-edged sword. If the organization is dependent on its people, its ability to command and demand is limited. On the other hand, if the people are dependent on the organization, their ability to oppose is limited. (Mutual dependency almost always signals a requirement to negotiate.) </a:t>
            </a:r>
          </a:p>
          <a:p>
            <a:endParaRPr lang="en-US" altLang="en-US" sz="2400" smtClean="0"/>
          </a:p>
        </p:txBody>
      </p:sp>
      <p:sp>
        <p:nvSpPr>
          <p:cNvPr id="92163"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6B73E8FD-D804-46A5-B247-986A45E647FA}" type="slidenum">
              <a:rPr lang="en-US" altLang="en-US" sz="1800">
                <a:solidFill>
                  <a:srgbClr val="FFFFFF"/>
                </a:solidFill>
              </a:rPr>
              <a:pPr eaLnBrk="1" hangingPunct="1"/>
              <a:t>22</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219200" y="1066800"/>
            <a:ext cx="67056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n-US" sz="3200" b="1" i="1">
                <a:latin typeface="Arial" charset="0"/>
                <a:ea typeface="ＭＳ Ｐゴシック" charset="0"/>
              </a:rPr>
              <a:t>Stakeholders</a:t>
            </a:r>
          </a:p>
        </p:txBody>
      </p:sp>
      <p:sp>
        <p:nvSpPr>
          <p:cNvPr id="36867" name="Text Box 3"/>
          <p:cNvSpPr txBox="1">
            <a:spLocks noChangeArrowheads="1"/>
          </p:cNvSpPr>
          <p:nvPr/>
        </p:nvSpPr>
        <p:spPr bwMode="auto">
          <a:xfrm>
            <a:off x="1524000" y="2057400"/>
            <a:ext cx="7620000" cy="22467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 typeface="Wingdings" panose="05000000000000000000" pitchFamily="2" charset="2"/>
              <a:buChar char="q"/>
            </a:pPr>
            <a:r>
              <a:rPr lang="en-US" altLang="en-US" sz="2000" dirty="0"/>
              <a:t>   </a:t>
            </a:r>
            <a:r>
              <a:rPr lang="en-US" altLang="en-US" sz="2000" b="1" dirty="0"/>
              <a:t>Anyone who has an interest in the process or outcome</a:t>
            </a:r>
          </a:p>
          <a:p>
            <a:pPr eaLnBrk="1" hangingPunct="1">
              <a:spcBef>
                <a:spcPct val="50000"/>
              </a:spcBef>
              <a:buFont typeface="Wingdings" panose="05000000000000000000" pitchFamily="2" charset="2"/>
              <a:buChar char="q"/>
            </a:pPr>
            <a:endParaRPr lang="en-US" altLang="en-US" sz="2000" b="1" dirty="0"/>
          </a:p>
          <a:p>
            <a:pPr eaLnBrk="1" hangingPunct="1">
              <a:spcBef>
                <a:spcPct val="50000"/>
              </a:spcBef>
              <a:buFont typeface="Wingdings" panose="05000000000000000000" pitchFamily="2" charset="2"/>
              <a:buChar char="q"/>
            </a:pPr>
            <a:r>
              <a:rPr lang="en-US" altLang="en-US" sz="2000" b="1" dirty="0"/>
              <a:t>   Anyone who may need to support the </a:t>
            </a:r>
            <a:r>
              <a:rPr lang="en-US" altLang="en-US" sz="2000" b="1" dirty="0" smtClean="0"/>
              <a:t>change</a:t>
            </a:r>
          </a:p>
          <a:p>
            <a:pPr eaLnBrk="1" hangingPunct="1">
              <a:spcBef>
                <a:spcPct val="50000"/>
              </a:spcBef>
              <a:buFont typeface="Wingdings" panose="05000000000000000000" pitchFamily="2" charset="2"/>
              <a:buChar char="q"/>
            </a:pPr>
            <a:endParaRPr lang="en-US" altLang="en-US" sz="2000" b="1" dirty="0"/>
          </a:p>
          <a:p>
            <a:pPr eaLnBrk="1" hangingPunct="1">
              <a:spcBef>
                <a:spcPct val="50000"/>
              </a:spcBef>
              <a:buFont typeface="Wingdings" panose="05000000000000000000" pitchFamily="2" charset="2"/>
              <a:buChar char="q"/>
            </a:pPr>
            <a:r>
              <a:rPr lang="en-US" altLang="en-US" sz="2000" b="1" dirty="0"/>
              <a:t>   May be an individual, group, organization, etc.   </a:t>
            </a:r>
          </a:p>
        </p:txBody>
      </p:sp>
      <p:sp>
        <p:nvSpPr>
          <p:cNvPr id="36868" name="Text Box 4"/>
          <p:cNvSpPr txBox="1">
            <a:spLocks noChangeArrowheads="1"/>
          </p:cNvSpPr>
          <p:nvPr/>
        </p:nvSpPr>
        <p:spPr bwMode="auto">
          <a:xfrm>
            <a:off x="8382000" y="6324600"/>
            <a:ext cx="18415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400">
              <a:latin typeface="Times New Roman" charset="0"/>
              <a:ea typeface="ＭＳ Ｐゴシック" charset="0"/>
            </a:endParaRPr>
          </a:p>
        </p:txBody>
      </p:sp>
      <p:sp>
        <p:nvSpPr>
          <p:cNvPr id="36869" name="Line 5"/>
          <p:cNvSpPr>
            <a:spLocks noChangeAspect="1" noChangeShapeType="1"/>
          </p:cNvSpPr>
          <p:nvPr/>
        </p:nvSpPr>
        <p:spPr bwMode="auto">
          <a:xfrm>
            <a:off x="228600" y="609600"/>
            <a:ext cx="8686800" cy="0"/>
          </a:xfrm>
          <a:prstGeom prst="line">
            <a:avLst/>
          </a:prstGeom>
          <a:noFill/>
          <a:ln w="76200" cmpd="tri">
            <a:solidFill>
              <a:srgbClr val="F5996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Times New Roman" charset="0"/>
              <a:ea typeface="ＭＳ Ｐゴシック" charset="0"/>
            </a:endParaRPr>
          </a:p>
        </p:txBody>
      </p:sp>
      <p:sp>
        <p:nvSpPr>
          <p:cNvPr id="33797" name="Slide Number Placeholder 1"/>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B99169F4-7200-49F0-9C01-29D25AAB4AB2}" type="slidenum">
              <a:rPr lang="en-US" altLang="en-US" sz="1800">
                <a:solidFill>
                  <a:srgbClr val="FFFFFF"/>
                </a:solidFill>
              </a:rPr>
              <a:pPr eaLnBrk="1" hangingPunct="1"/>
              <a:t>3</a:t>
            </a:fld>
            <a:endParaRPr lang="en-US" altLang="en-US" sz="1800">
              <a:solidFill>
                <a:srgbClr val="FFFFFF"/>
              </a:solidFill>
            </a:endParaRPr>
          </a:p>
        </p:txBody>
      </p:sp>
    </p:spTree>
    <p:extLst>
      <p:ext uri="{BB962C8B-B14F-4D97-AF65-F5344CB8AC3E}">
        <p14:creationId xmlns:p14="http://schemas.microsoft.com/office/powerpoint/2010/main" val="3350387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rPr>
              <a:t>Change Management</a:t>
            </a:r>
            <a:endParaRPr lang="en-US" dirty="0">
              <a:ea typeface="+mj-ea"/>
            </a:endParaRPr>
          </a:p>
        </p:txBody>
      </p:sp>
      <p:sp>
        <p:nvSpPr>
          <p:cNvPr id="79874" name="Content Placeholder 2"/>
          <p:cNvSpPr>
            <a:spLocks noGrp="1"/>
          </p:cNvSpPr>
          <p:nvPr>
            <p:ph idx="1"/>
          </p:nvPr>
        </p:nvSpPr>
        <p:spPr/>
        <p:txBody>
          <a:bodyPr/>
          <a:lstStyle/>
          <a:p>
            <a:r>
              <a:rPr lang="en-US" altLang="en-US" dirty="0" smtClean="0"/>
              <a:t>Change management is an approach to transitioning individuals, teams and organizations to a desired future state.</a:t>
            </a:r>
          </a:p>
          <a:p>
            <a:endParaRPr lang="en-US" altLang="en-US" dirty="0"/>
          </a:p>
          <a:p>
            <a:pPr marL="114300" indent="0">
              <a:buNone/>
            </a:pPr>
            <a:endParaRPr lang="en-US" altLang="en-US" dirty="0" smtClean="0"/>
          </a:p>
        </p:txBody>
      </p:sp>
      <p:sp>
        <p:nvSpPr>
          <p:cNvPr id="79875"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51B95D23-7A02-404D-8EA9-9B4BB1BBD9A6}" type="slidenum">
              <a:rPr lang="en-US" altLang="en-US" sz="1800">
                <a:solidFill>
                  <a:srgbClr val="FFFFFF"/>
                </a:solidFill>
              </a:rPr>
              <a:pPr eaLnBrk="1" hangingPunct="1"/>
              <a:t>4</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b="1">
                <a:latin typeface="Arial" charset="0"/>
                <a:ea typeface="+mj-ea"/>
                <a:cs typeface="Arial" charset="0"/>
              </a:rPr>
              <a:t>Rogers: Adopter Categories</a:t>
            </a:r>
          </a:p>
        </p:txBody>
      </p:sp>
      <p:sp>
        <p:nvSpPr>
          <p:cNvPr id="7170" name="Rectangle 3"/>
          <p:cNvSpPr>
            <a:spLocks noGrp="1" noChangeArrowheads="1"/>
          </p:cNvSpPr>
          <p:nvPr>
            <p:ph idx="1"/>
          </p:nvPr>
        </p:nvSpPr>
        <p:spPr>
          <a:xfrm>
            <a:off x="457200" y="1981200"/>
            <a:ext cx="8229600" cy="4403725"/>
          </a:xfrm>
        </p:spPr>
        <p:txBody>
          <a:bodyPr/>
          <a:lstStyle/>
          <a:p>
            <a:pPr marL="609600" indent="-609600">
              <a:lnSpc>
                <a:spcPct val="90000"/>
              </a:lnSpc>
            </a:pPr>
            <a:r>
              <a:rPr lang="en-US" altLang="en-US" sz="3000" smtClean="0">
                <a:latin typeface="Arial" panose="020B0604020202020204" pitchFamily="34" charset="0"/>
                <a:cs typeface="Arial" panose="020B0604020202020204" pitchFamily="34" charset="0"/>
              </a:rPr>
              <a:t>innovators - the first 2.5% to adopt the innovation</a:t>
            </a:r>
          </a:p>
          <a:p>
            <a:pPr marL="609600" indent="-609600">
              <a:lnSpc>
                <a:spcPct val="90000"/>
              </a:lnSpc>
            </a:pPr>
            <a:r>
              <a:rPr lang="en-US" altLang="en-US" sz="3000" smtClean="0">
                <a:latin typeface="Arial" panose="020B0604020202020204" pitchFamily="34" charset="0"/>
                <a:cs typeface="Arial" panose="020B0604020202020204" pitchFamily="34" charset="0"/>
              </a:rPr>
              <a:t>early adopters -  the next 13.5% to adopt the new idea </a:t>
            </a:r>
          </a:p>
          <a:p>
            <a:pPr marL="609600" indent="-609600">
              <a:lnSpc>
                <a:spcPct val="90000"/>
              </a:lnSpc>
            </a:pPr>
            <a:r>
              <a:rPr lang="en-US" altLang="en-US" sz="3000" smtClean="0">
                <a:latin typeface="Arial" panose="020B0604020202020204" pitchFamily="34" charset="0"/>
                <a:cs typeface="Arial" panose="020B0604020202020204" pitchFamily="34" charset="0"/>
              </a:rPr>
              <a:t>early majority - next 34% of the adopters</a:t>
            </a:r>
          </a:p>
          <a:p>
            <a:pPr marL="609600" indent="-609600">
              <a:lnSpc>
                <a:spcPct val="90000"/>
              </a:lnSpc>
            </a:pPr>
            <a:r>
              <a:rPr lang="en-US" altLang="en-US" sz="3000" smtClean="0">
                <a:latin typeface="Arial" panose="020B0604020202020204" pitchFamily="34" charset="0"/>
                <a:cs typeface="Arial" panose="020B0604020202020204" pitchFamily="34" charset="0"/>
              </a:rPr>
              <a:t>late majority -  the next 34% to embrace the change</a:t>
            </a:r>
          </a:p>
          <a:p>
            <a:pPr marL="609600" indent="-609600">
              <a:lnSpc>
                <a:spcPct val="90000"/>
              </a:lnSpc>
            </a:pPr>
            <a:r>
              <a:rPr lang="en-US" altLang="en-US" sz="3000" smtClean="0">
                <a:latin typeface="Arial" panose="020B0604020202020204" pitchFamily="34" charset="0"/>
                <a:cs typeface="Arial" panose="020B0604020202020204" pitchFamily="34" charset="0"/>
              </a:rPr>
              <a:t>laggards - the last 16% to adopt the innovation </a:t>
            </a:r>
          </a:p>
          <a:p>
            <a:pPr marL="609600" indent="-609600">
              <a:lnSpc>
                <a:spcPct val="90000"/>
              </a:lnSpc>
            </a:pPr>
            <a:endParaRPr lang="en-US" altLang="en-US" sz="3000" smtClean="0">
              <a:latin typeface="Arial" panose="020B0604020202020204" pitchFamily="34" charset="0"/>
              <a:cs typeface="Arial" panose="020B0604020202020204" pitchFamily="34" charset="0"/>
            </a:endParaRPr>
          </a:p>
        </p:txBody>
      </p:sp>
      <p:sp>
        <p:nvSpPr>
          <p:cNvPr id="7171" name="Slide Number Placeholder 1"/>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8C1588B8-F2A1-4F9B-9BD8-340675AEB952}" type="slidenum">
              <a:rPr lang="en-US" altLang="en-US" sz="1800">
                <a:solidFill>
                  <a:srgbClr val="FFFFFF"/>
                </a:solidFill>
              </a:rPr>
              <a:pPr eaLnBrk="1" hangingPunct="1"/>
              <a:t>5</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US" dirty="0" smtClean="0">
                <a:latin typeface="Arial" charset="0"/>
                <a:ea typeface="+mj-ea"/>
                <a:cs typeface="Arial" charset="0"/>
              </a:rPr>
              <a:t>Adopters </a:t>
            </a:r>
            <a:r>
              <a:rPr lang="en-US" dirty="0" err="1" smtClean="0">
                <a:latin typeface="Arial" charset="0"/>
                <a:ea typeface="+mj-ea"/>
                <a:cs typeface="Arial" charset="0"/>
              </a:rPr>
              <a:t>vs</a:t>
            </a:r>
            <a:r>
              <a:rPr lang="en-US" dirty="0" smtClean="0">
                <a:latin typeface="Arial" charset="0"/>
                <a:ea typeface="+mj-ea"/>
                <a:cs typeface="Arial" charset="0"/>
              </a:rPr>
              <a:t> Time</a:t>
            </a:r>
            <a:endParaRPr lang="en-US" dirty="0">
              <a:latin typeface="Arial" charset="0"/>
              <a:ea typeface="+mj-ea"/>
              <a:cs typeface="Arial" charset="0"/>
            </a:endParaRPr>
          </a:p>
        </p:txBody>
      </p:sp>
      <p:pic>
        <p:nvPicPr>
          <p:cNvPr id="8194" name="Picture 4" descr="bellshapedcurv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2286000"/>
            <a:ext cx="7586663" cy="3576638"/>
          </a:xfrm>
          <a:noFill/>
        </p:spPr>
      </p:pic>
      <p:sp>
        <p:nvSpPr>
          <p:cNvPr id="8195" name="Slide Number Placeholder 1"/>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6A13FFBA-E3F5-4965-A9E6-00643E02FBA0}" type="slidenum">
              <a:rPr lang="en-US" altLang="en-US" sz="1800">
                <a:solidFill>
                  <a:srgbClr val="FFFFFF"/>
                </a:solidFill>
              </a:rPr>
              <a:pPr eaLnBrk="1" hangingPunct="1"/>
              <a:t>6</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sz="4000" b="1">
                <a:latin typeface="Arial" charset="0"/>
                <a:ea typeface="+mj-ea"/>
                <a:cs typeface="Arial" charset="0"/>
              </a:rPr>
              <a:t>Adopter Categories Definitions</a:t>
            </a:r>
          </a:p>
        </p:txBody>
      </p:sp>
      <p:sp>
        <p:nvSpPr>
          <p:cNvPr id="9218" name="Rectangle 3"/>
          <p:cNvSpPr>
            <a:spLocks noGrp="1" noChangeArrowheads="1"/>
          </p:cNvSpPr>
          <p:nvPr>
            <p:ph idx="1"/>
          </p:nvPr>
        </p:nvSpPr>
        <p:spPr>
          <a:xfrm>
            <a:off x="838200" y="1600200"/>
            <a:ext cx="7772400" cy="4648200"/>
          </a:xfrm>
        </p:spPr>
        <p:txBody>
          <a:bodyPr/>
          <a:lstStyle/>
          <a:p>
            <a:pPr>
              <a:lnSpc>
                <a:spcPct val="80000"/>
              </a:lnSpc>
            </a:pPr>
            <a:r>
              <a:rPr lang="en-US" altLang="en-US" sz="2400" b="1" smtClean="0">
                <a:latin typeface="Arial" panose="020B0604020202020204" pitchFamily="34" charset="0"/>
                <a:cs typeface="Arial" panose="020B0604020202020204" pitchFamily="34" charset="0"/>
              </a:rPr>
              <a:t>Innovators </a:t>
            </a:r>
          </a:p>
          <a:p>
            <a:pPr lvl="1">
              <a:lnSpc>
                <a:spcPct val="80000"/>
              </a:lnSpc>
            </a:pPr>
            <a:r>
              <a:rPr lang="en-US" altLang="en-US" sz="2400" smtClean="0">
                <a:latin typeface="Arial" panose="020B0604020202020204" pitchFamily="34" charset="0"/>
                <a:cs typeface="Arial" panose="020B0604020202020204" pitchFamily="34" charset="0"/>
              </a:rPr>
              <a:t>have a great interest in new ideas and a desire to be daring and risky  </a:t>
            </a:r>
          </a:p>
          <a:p>
            <a:pPr lvl="1">
              <a:lnSpc>
                <a:spcPct val="80000"/>
              </a:lnSpc>
            </a:pPr>
            <a:r>
              <a:rPr lang="en-US" altLang="en-US" sz="2400" smtClean="0">
                <a:latin typeface="Arial" panose="020B0604020202020204" pitchFamily="34" charset="0"/>
                <a:cs typeface="Arial" panose="020B0604020202020204" pitchFamily="34" charset="0"/>
              </a:rPr>
              <a:t>can cope with uncertainty regarding change</a:t>
            </a:r>
          </a:p>
          <a:p>
            <a:pPr lvl="1">
              <a:lnSpc>
                <a:spcPct val="80000"/>
              </a:lnSpc>
            </a:pPr>
            <a:r>
              <a:rPr lang="en-US" altLang="en-US" sz="2400" smtClean="0">
                <a:latin typeface="Arial" panose="020B0604020202020204" pitchFamily="34" charset="0"/>
                <a:cs typeface="Arial" panose="020B0604020202020204" pitchFamily="34" charset="0"/>
              </a:rPr>
              <a:t>may not be respected by other members of the organization</a:t>
            </a:r>
            <a:endParaRPr lang="en-US" altLang="en-US" sz="2400" b="1" smtClean="0">
              <a:latin typeface="Arial" panose="020B0604020202020204" pitchFamily="34" charset="0"/>
              <a:cs typeface="Arial" panose="020B0604020202020204" pitchFamily="34" charset="0"/>
            </a:endParaRPr>
          </a:p>
          <a:p>
            <a:pPr>
              <a:lnSpc>
                <a:spcPct val="80000"/>
              </a:lnSpc>
            </a:pPr>
            <a:r>
              <a:rPr lang="en-US" altLang="en-US" sz="2400" b="1" smtClean="0">
                <a:latin typeface="Arial" panose="020B0604020202020204" pitchFamily="34" charset="0"/>
                <a:cs typeface="Arial" panose="020B0604020202020204" pitchFamily="34" charset="0"/>
              </a:rPr>
              <a:t>Early Adopters</a:t>
            </a:r>
            <a:r>
              <a:rPr lang="en-US" altLang="en-US" sz="2400" smtClean="0">
                <a:latin typeface="Arial" panose="020B0604020202020204" pitchFamily="34" charset="0"/>
                <a:cs typeface="Arial" panose="020B0604020202020204" pitchFamily="34" charset="0"/>
              </a:rPr>
              <a:t> </a:t>
            </a:r>
          </a:p>
          <a:p>
            <a:pPr lvl="1">
              <a:lnSpc>
                <a:spcPct val="80000"/>
              </a:lnSpc>
            </a:pPr>
            <a:r>
              <a:rPr lang="en-US" altLang="en-US" sz="2400" smtClean="0">
                <a:latin typeface="Arial" panose="020B0604020202020204" pitchFamily="34" charset="0"/>
                <a:cs typeface="Arial" panose="020B0604020202020204" pitchFamily="34" charset="0"/>
              </a:rPr>
              <a:t>are the critical group for change/opinion leaders  </a:t>
            </a:r>
          </a:p>
          <a:p>
            <a:pPr lvl="1">
              <a:lnSpc>
                <a:spcPct val="80000"/>
              </a:lnSpc>
            </a:pPr>
            <a:r>
              <a:rPr lang="en-US" altLang="en-US" sz="2400" smtClean="0">
                <a:latin typeface="Arial" panose="020B0604020202020204" pitchFamily="34" charset="0"/>
                <a:cs typeface="Arial" panose="020B0604020202020204" pitchFamily="34" charset="0"/>
              </a:rPr>
              <a:t>contain role models for others that respect them for judicious </a:t>
            </a:r>
            <a:r>
              <a:rPr lang="ja-JP" altLang="en-US" sz="2400" smtClean="0">
                <a:latin typeface="Arial" panose="020B0604020202020204" pitchFamily="34" charset="0"/>
                <a:ea typeface="ＭＳ 明朝" charset="-128"/>
              </a:rPr>
              <a:t>‘</a:t>
            </a:r>
            <a:r>
              <a:rPr lang="en-US" altLang="ja-JP" sz="2400" smtClean="0">
                <a:latin typeface="Arial" panose="020B0604020202020204" pitchFamily="34" charset="0"/>
                <a:cs typeface="Arial" panose="020B0604020202020204" pitchFamily="34" charset="0"/>
              </a:rPr>
              <a:t>innovation decisions</a:t>
            </a:r>
            <a:r>
              <a:rPr lang="ja-JP" altLang="en-US" sz="2400" smtClean="0">
                <a:latin typeface="Arial" panose="020B0604020202020204" pitchFamily="34" charset="0"/>
                <a:ea typeface="ＭＳ 明朝" charset="-128"/>
              </a:rPr>
              <a:t>’</a:t>
            </a:r>
            <a:r>
              <a:rPr lang="en-US" altLang="ja-JP" sz="2400" smtClean="0">
                <a:latin typeface="Arial" panose="020B0604020202020204" pitchFamily="34" charset="0"/>
                <a:cs typeface="Arial" panose="020B0604020202020204" pitchFamily="34" charset="0"/>
              </a:rPr>
              <a:t> </a:t>
            </a:r>
          </a:p>
          <a:p>
            <a:pPr lvl="1">
              <a:lnSpc>
                <a:spcPct val="80000"/>
              </a:lnSpc>
            </a:pPr>
            <a:r>
              <a:rPr lang="en-US" altLang="en-US" sz="2400" smtClean="0">
                <a:latin typeface="Arial" panose="020B0604020202020204" pitchFamily="34" charset="0"/>
                <a:cs typeface="Arial" panose="020B0604020202020204" pitchFamily="34" charset="0"/>
              </a:rPr>
              <a:t>are not too far ahead of the organization as compared to innovators </a:t>
            </a:r>
          </a:p>
          <a:p>
            <a:pPr lvl="1">
              <a:lnSpc>
                <a:spcPct val="80000"/>
              </a:lnSpc>
            </a:pPr>
            <a:r>
              <a:rPr lang="en-US" altLang="en-US" sz="2400" smtClean="0">
                <a:latin typeface="Arial" panose="020B0604020202020204" pitchFamily="34" charset="0"/>
                <a:cs typeface="Arial" panose="020B0604020202020204" pitchFamily="34" charset="0"/>
              </a:rPr>
              <a:t>decrease uncertainty when they adopt new ideas  </a:t>
            </a:r>
          </a:p>
          <a:p>
            <a:pPr>
              <a:lnSpc>
                <a:spcPct val="80000"/>
              </a:lnSpc>
            </a:pPr>
            <a:endParaRPr lang="en-US" altLang="en-US" sz="2400" smtClean="0">
              <a:latin typeface="Arial" panose="020B0604020202020204" pitchFamily="34" charset="0"/>
              <a:cs typeface="Arial" panose="020B0604020202020204" pitchFamily="34" charset="0"/>
            </a:endParaRPr>
          </a:p>
        </p:txBody>
      </p:sp>
      <p:sp>
        <p:nvSpPr>
          <p:cNvPr id="9219" name="Slide Number Placeholder 1"/>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22753471-126F-4975-8A52-D8DE2DBB4D3E}" type="slidenum">
              <a:rPr lang="en-US" altLang="en-US" sz="1800">
                <a:solidFill>
                  <a:srgbClr val="FFFFFF"/>
                </a:solidFill>
              </a:rPr>
              <a:pPr eaLnBrk="1" hangingPunct="1"/>
              <a:t>7</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fontAlgn="auto">
              <a:spcAft>
                <a:spcPts val="0"/>
              </a:spcAft>
              <a:defRPr/>
            </a:pPr>
            <a:r>
              <a:rPr lang="en-US" sz="4000" b="1">
                <a:latin typeface="Arial" charset="0"/>
                <a:ea typeface="+mj-ea"/>
                <a:cs typeface="Arial" charset="0"/>
              </a:rPr>
              <a:t>Adopter Categories</a:t>
            </a:r>
            <a:r>
              <a:rPr lang="en-US" sz="4000">
                <a:latin typeface="Arial" charset="0"/>
                <a:ea typeface="+mj-ea"/>
                <a:cs typeface="Arial" charset="0"/>
              </a:rPr>
              <a:t> </a:t>
            </a:r>
            <a:r>
              <a:rPr lang="en-US" sz="4000" b="1">
                <a:latin typeface="Arial" charset="0"/>
                <a:ea typeface="+mj-ea"/>
                <a:cs typeface="Arial" charset="0"/>
              </a:rPr>
              <a:t>Definitions </a:t>
            </a:r>
          </a:p>
        </p:txBody>
      </p:sp>
      <p:sp>
        <p:nvSpPr>
          <p:cNvPr id="10242" name="Rectangle 3"/>
          <p:cNvSpPr>
            <a:spLocks noGrp="1" noChangeArrowheads="1"/>
          </p:cNvSpPr>
          <p:nvPr>
            <p:ph idx="1"/>
          </p:nvPr>
        </p:nvSpPr>
        <p:spPr>
          <a:xfrm>
            <a:off x="762000" y="1600200"/>
            <a:ext cx="7772400" cy="4535488"/>
          </a:xfrm>
        </p:spPr>
        <p:txBody>
          <a:bodyPr/>
          <a:lstStyle/>
          <a:p>
            <a:pPr>
              <a:lnSpc>
                <a:spcPct val="80000"/>
              </a:lnSpc>
            </a:pPr>
            <a:r>
              <a:rPr lang="en-US" altLang="en-US" sz="2400" b="1" smtClean="0">
                <a:latin typeface="Arial" panose="020B0604020202020204" pitchFamily="34" charset="0"/>
                <a:cs typeface="Arial" panose="020B0604020202020204" pitchFamily="34" charset="0"/>
              </a:rPr>
              <a:t>Early Majority</a:t>
            </a:r>
            <a:r>
              <a:rPr lang="en-US" altLang="en-US" sz="2400" smtClean="0">
                <a:latin typeface="Arial" panose="020B0604020202020204" pitchFamily="34" charset="0"/>
                <a:cs typeface="Arial" panose="020B0604020202020204" pitchFamily="34" charset="0"/>
              </a:rPr>
              <a:t> </a:t>
            </a:r>
          </a:p>
          <a:p>
            <a:pPr lvl="1">
              <a:lnSpc>
                <a:spcPct val="80000"/>
              </a:lnSpc>
            </a:pPr>
            <a:r>
              <a:rPr lang="en-US" altLang="en-US" sz="2400" smtClean="0">
                <a:latin typeface="Arial" panose="020B0604020202020204" pitchFamily="34" charset="0"/>
                <a:cs typeface="Arial" panose="020B0604020202020204" pitchFamily="34" charset="0"/>
              </a:rPr>
              <a:t>adopts new ideas before the average members of the organization</a:t>
            </a:r>
          </a:p>
          <a:p>
            <a:pPr lvl="1">
              <a:lnSpc>
                <a:spcPct val="80000"/>
              </a:lnSpc>
            </a:pPr>
            <a:r>
              <a:rPr lang="en-US" altLang="en-US" sz="2400" smtClean="0">
                <a:latin typeface="Arial" panose="020B0604020202020204" pitchFamily="34" charset="0"/>
                <a:cs typeface="Arial" panose="020B0604020202020204" pitchFamily="34" charset="0"/>
              </a:rPr>
              <a:t>not opinion leaders/make decisions slowly and carefully  </a:t>
            </a:r>
          </a:p>
          <a:p>
            <a:pPr lvl="1">
              <a:lnSpc>
                <a:spcPct val="80000"/>
              </a:lnSpc>
            </a:pPr>
            <a:r>
              <a:rPr lang="en-US" altLang="en-US" sz="2400" smtClean="0">
                <a:latin typeface="Arial" panose="020B0604020202020204" pitchFamily="34" charset="0"/>
                <a:cs typeface="Arial" panose="020B0604020202020204" pitchFamily="34" charset="0"/>
              </a:rPr>
              <a:t>follow with deliberate willingness in adopting change but rarely lead</a:t>
            </a:r>
          </a:p>
          <a:p>
            <a:pPr>
              <a:lnSpc>
                <a:spcPct val="80000"/>
              </a:lnSpc>
            </a:pPr>
            <a:r>
              <a:rPr lang="en-US" altLang="en-US" sz="2400" b="1" smtClean="0">
                <a:latin typeface="Arial" panose="020B0604020202020204" pitchFamily="34" charset="0"/>
                <a:cs typeface="Arial" panose="020B0604020202020204" pitchFamily="34" charset="0"/>
              </a:rPr>
              <a:t>Late Majority</a:t>
            </a:r>
          </a:p>
          <a:p>
            <a:pPr lvl="1">
              <a:lnSpc>
                <a:spcPct val="80000"/>
              </a:lnSpc>
            </a:pPr>
            <a:r>
              <a:rPr lang="en-US" altLang="en-US" sz="2400" smtClean="0">
                <a:latin typeface="Arial" panose="020B0604020202020204" pitchFamily="34" charset="0"/>
                <a:cs typeface="Arial" panose="020B0604020202020204" pitchFamily="34" charset="0"/>
              </a:rPr>
              <a:t>adopts innovations after the majority of the organization </a:t>
            </a:r>
          </a:p>
          <a:p>
            <a:pPr lvl="1">
              <a:lnSpc>
                <a:spcPct val="80000"/>
              </a:lnSpc>
            </a:pPr>
            <a:r>
              <a:rPr lang="en-US" altLang="en-US" sz="2400" smtClean="0">
                <a:latin typeface="Arial" panose="020B0604020202020204" pitchFamily="34" charset="0"/>
                <a:cs typeface="Arial" panose="020B0604020202020204" pitchFamily="34" charset="0"/>
              </a:rPr>
              <a:t>generally are skeptical and cautious </a:t>
            </a:r>
          </a:p>
          <a:p>
            <a:pPr lvl="1">
              <a:lnSpc>
                <a:spcPct val="80000"/>
              </a:lnSpc>
            </a:pPr>
            <a:r>
              <a:rPr lang="en-US" altLang="en-US" sz="2400" smtClean="0">
                <a:latin typeface="Arial" panose="020B0604020202020204" pitchFamily="34" charset="0"/>
                <a:cs typeface="Arial" panose="020B0604020202020204" pitchFamily="34" charset="0"/>
              </a:rPr>
              <a:t>respond to pressure from their peers and new organizational norms</a:t>
            </a:r>
          </a:p>
        </p:txBody>
      </p:sp>
      <p:sp>
        <p:nvSpPr>
          <p:cNvPr id="10243" name="Slide Number Placeholder 1"/>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4DD6B51C-A8C2-42B2-941D-77E3EDECDDCE}" type="slidenum">
              <a:rPr lang="en-US" altLang="en-US" sz="1800">
                <a:solidFill>
                  <a:srgbClr val="FFFFFF"/>
                </a:solidFill>
              </a:rPr>
              <a:pPr eaLnBrk="1" hangingPunct="1"/>
              <a:t>8</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29600" cy="1143000"/>
          </a:xfrm>
        </p:spPr>
        <p:txBody>
          <a:bodyPr/>
          <a:lstStyle/>
          <a:p>
            <a:pPr fontAlgn="auto">
              <a:spcAft>
                <a:spcPts val="0"/>
              </a:spcAft>
              <a:defRPr/>
            </a:pPr>
            <a:r>
              <a:rPr lang="en-US" sz="4000" b="1">
                <a:latin typeface="Arial" charset="0"/>
                <a:ea typeface="+mj-ea"/>
                <a:cs typeface="Arial" charset="0"/>
              </a:rPr>
              <a:t>Adopter Categories Definitions </a:t>
            </a:r>
          </a:p>
        </p:txBody>
      </p:sp>
      <p:sp>
        <p:nvSpPr>
          <p:cNvPr id="11266" name="Rectangle 3"/>
          <p:cNvSpPr>
            <a:spLocks noGrp="1" noChangeArrowheads="1"/>
          </p:cNvSpPr>
          <p:nvPr>
            <p:ph idx="1"/>
          </p:nvPr>
        </p:nvSpPr>
        <p:spPr>
          <a:xfrm>
            <a:off x="838200" y="1676400"/>
            <a:ext cx="7772400" cy="4114800"/>
          </a:xfrm>
        </p:spPr>
        <p:txBody>
          <a:bodyPr/>
          <a:lstStyle/>
          <a:p>
            <a:pPr>
              <a:lnSpc>
                <a:spcPct val="90000"/>
              </a:lnSpc>
            </a:pPr>
            <a:r>
              <a:rPr lang="en-US" altLang="en-US" sz="4000" b="1" smtClean="0">
                <a:latin typeface="Arial" panose="020B0604020202020204" pitchFamily="34" charset="0"/>
                <a:cs typeface="Arial" panose="020B0604020202020204" pitchFamily="34" charset="0"/>
              </a:rPr>
              <a:t>Laggards</a:t>
            </a:r>
            <a:r>
              <a:rPr lang="en-US" altLang="en-US" b="1" smtClean="0">
                <a:latin typeface="Arial" panose="020B0604020202020204" pitchFamily="34" charset="0"/>
                <a:cs typeface="Arial" panose="020B0604020202020204" pitchFamily="34" charset="0"/>
              </a:rPr>
              <a:t> </a:t>
            </a:r>
          </a:p>
          <a:p>
            <a:pPr lvl="1">
              <a:lnSpc>
                <a:spcPct val="90000"/>
              </a:lnSpc>
            </a:pPr>
            <a:r>
              <a:rPr lang="en-US" altLang="en-US" sz="3200" smtClean="0">
                <a:latin typeface="Arial" panose="020B0604020202020204" pitchFamily="34" charset="0"/>
                <a:cs typeface="Arial" panose="020B0604020202020204" pitchFamily="34" charset="0"/>
              </a:rPr>
              <a:t>are isolated and interact with others with traditional values </a:t>
            </a:r>
          </a:p>
          <a:p>
            <a:pPr lvl="1">
              <a:lnSpc>
                <a:spcPct val="90000"/>
              </a:lnSpc>
            </a:pPr>
            <a:r>
              <a:rPr lang="en-US" altLang="en-US" sz="3200" smtClean="0">
                <a:latin typeface="Arial" panose="020B0604020202020204" pitchFamily="34" charset="0"/>
                <a:cs typeface="Arial" panose="020B0604020202020204" pitchFamily="34" charset="0"/>
              </a:rPr>
              <a:t>usually make decisions on what has been done in the past</a:t>
            </a:r>
          </a:p>
          <a:p>
            <a:pPr lvl="1">
              <a:lnSpc>
                <a:spcPct val="90000"/>
              </a:lnSpc>
            </a:pPr>
            <a:r>
              <a:rPr lang="en-US" altLang="en-US" sz="3200" smtClean="0">
                <a:latin typeface="Arial" panose="020B0604020202020204" pitchFamily="34" charset="0"/>
                <a:cs typeface="Arial" panose="020B0604020202020204" pitchFamily="34" charset="0"/>
              </a:rPr>
              <a:t>possess almost no opinion leaders</a:t>
            </a:r>
          </a:p>
          <a:p>
            <a:pPr lvl="1">
              <a:lnSpc>
                <a:spcPct val="90000"/>
              </a:lnSpc>
            </a:pPr>
            <a:r>
              <a:rPr lang="en-US" altLang="en-US" sz="3200" smtClean="0">
                <a:latin typeface="Arial" panose="020B0604020202020204" pitchFamily="34" charset="0"/>
                <a:cs typeface="Arial" panose="020B0604020202020204" pitchFamily="34" charset="0"/>
              </a:rPr>
              <a:t>often are suspicious of change and change agents  </a:t>
            </a:r>
          </a:p>
          <a:p>
            <a:pPr>
              <a:lnSpc>
                <a:spcPct val="90000"/>
              </a:lnSpc>
            </a:pPr>
            <a:endParaRPr lang="en-US" altLang="en-US" smtClean="0">
              <a:latin typeface="Arial" panose="020B0604020202020204" pitchFamily="34" charset="0"/>
              <a:cs typeface="Arial" panose="020B0604020202020204" pitchFamily="34" charset="0"/>
            </a:endParaRPr>
          </a:p>
        </p:txBody>
      </p:sp>
      <p:sp>
        <p:nvSpPr>
          <p:cNvPr id="11267" name="Slide Number Placeholder 1"/>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719D4A89-236E-4979-8156-EB886BFE1589}" type="slidenum">
              <a:rPr lang="en-US" altLang="en-US" sz="1800">
                <a:solidFill>
                  <a:srgbClr val="FFFFFF"/>
                </a:solidFill>
              </a:rPr>
              <a:pPr eaLnBrk="1" hangingPunct="1"/>
              <a:t>9</a:t>
            </a:fld>
            <a:endParaRPr lang="en-US" altLang="en-US" sz="1800">
              <a:solidFill>
                <a:srgbClr val="FFFFFF"/>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CB0E7C137AD747A59811E3A6867C83" ma:contentTypeVersion="0" ma:contentTypeDescription="Create a new document." ma:contentTypeScope="" ma:versionID="91cb52981b7eb35a087acf5b5149088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81075E-76F6-408D-81BE-0D88ED7A2D7E}">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46C8D21E-47C8-40B3-A25C-E9EA47C6EA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9062E88-3D20-4391-8BC5-97AB109C0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Adjacency.thmx</Template>
  <TotalTime>761</TotalTime>
  <Words>1166</Words>
  <Application>Microsoft Office PowerPoint</Application>
  <PresentationFormat>On-screen Show (4:3)</PresentationFormat>
  <Paragraphs>107</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MS PGothic</vt:lpstr>
      <vt:lpstr>MS PGothic</vt:lpstr>
      <vt:lpstr>Arial</vt:lpstr>
      <vt:lpstr>Calibri</vt:lpstr>
      <vt:lpstr>Cambria</vt:lpstr>
      <vt:lpstr>ＭＳ 明朝</vt:lpstr>
      <vt:lpstr>Tahoma</vt:lpstr>
      <vt:lpstr>Times New Roman</vt:lpstr>
      <vt:lpstr>Wingdings</vt:lpstr>
      <vt:lpstr>Adjacency</vt:lpstr>
      <vt:lpstr>Introduction to Change Management</vt:lpstr>
      <vt:lpstr>Definition</vt:lpstr>
      <vt:lpstr>PowerPoint Presentation</vt:lpstr>
      <vt:lpstr>Change Management</vt:lpstr>
      <vt:lpstr>Rogers: Adopter Categories</vt:lpstr>
      <vt:lpstr>Adopters vs Time</vt:lpstr>
      <vt:lpstr>Adopter Categories Definitions</vt:lpstr>
      <vt:lpstr>Adopter Categories Definitions </vt:lpstr>
      <vt:lpstr>Adopter Categories Definitions </vt:lpstr>
      <vt:lpstr>Rogers: S-shaped Curve</vt:lpstr>
      <vt:lpstr>Change Management Strategies</vt:lpstr>
      <vt:lpstr>1. Empirical-Rational strategy  </vt:lpstr>
      <vt:lpstr>PowerPoint Presentation</vt:lpstr>
      <vt:lpstr>2. Normative-Reeducative strategy</vt:lpstr>
      <vt:lpstr>PowerPoint Presentation</vt:lpstr>
      <vt:lpstr>3. Power-Coercive Strategy</vt:lpstr>
      <vt:lpstr>PowerPoint Presentation</vt:lpstr>
      <vt:lpstr>4. Environmental- Adaptive Strategy</vt:lpstr>
      <vt:lpstr>PowerPoint Presentation</vt:lpstr>
      <vt:lpstr>Strategy Selection Considerations  </vt:lpstr>
      <vt:lpstr>PowerPoint Presentation</vt:lpstr>
      <vt:lpstr>Cont’</vt:lpstr>
    </vt:vector>
  </TitlesOfParts>
  <Company>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dc:creator>
  <cp:lastModifiedBy>Windows User</cp:lastModifiedBy>
  <cp:revision>36</cp:revision>
  <dcterms:created xsi:type="dcterms:W3CDTF">2003-02-19T18:30:10Z</dcterms:created>
  <dcterms:modified xsi:type="dcterms:W3CDTF">2020-11-04T10:59:27Z</dcterms:modified>
  <cp:contentStatus/>
</cp:coreProperties>
</file>