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307" r:id="rId6"/>
    <p:sldId id="273" r:id="rId7"/>
    <p:sldId id="261" r:id="rId8"/>
    <p:sldId id="262" r:id="rId9"/>
    <p:sldId id="30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  <p:sldId id="289" r:id="rId20"/>
    <p:sldId id="329" r:id="rId21"/>
    <p:sldId id="330" r:id="rId22"/>
    <p:sldId id="323" r:id="rId23"/>
    <p:sldId id="308" r:id="rId24"/>
    <p:sldId id="318" r:id="rId25"/>
    <p:sldId id="319" r:id="rId26"/>
    <p:sldId id="331" r:id="rId27"/>
    <p:sldId id="315" r:id="rId28"/>
    <p:sldId id="303" r:id="rId29"/>
    <p:sldId id="276" r:id="rId30"/>
    <p:sldId id="317" r:id="rId31"/>
    <p:sldId id="278" r:id="rId32"/>
    <p:sldId id="325" r:id="rId33"/>
    <p:sldId id="272" r:id="rId34"/>
    <p:sldId id="326" r:id="rId35"/>
    <p:sldId id="274" r:id="rId36"/>
    <p:sldId id="275" r:id="rId37"/>
    <p:sldId id="327" r:id="rId38"/>
    <p:sldId id="277" r:id="rId39"/>
    <p:sldId id="283" r:id="rId40"/>
    <p:sldId id="294" r:id="rId41"/>
    <p:sldId id="295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533" autoAdjust="0"/>
  </p:normalViewPr>
  <p:slideViewPr>
    <p:cSldViewPr>
      <p:cViewPr varScale="1">
        <p:scale>
          <a:sx n="76" d="100"/>
          <a:sy n="76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0CF73-0D99-48FC-ABF5-E9CB926A055B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3B1E-57BC-41A1-9124-31EF0CFA9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BD6438-23B7-4859-8C1C-EB2669A6D1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tabase_management_system" TargetMode="External"/><Relationship Id="rId7" Type="http://schemas.openxmlformats.org/officeDocument/2006/relationships/hyperlink" Target="http://en.wikipedia.org/wiki/Database_schema" TargetMode="External"/><Relationship Id="rId2" Type="http://schemas.openxmlformats.org/officeDocument/2006/relationships/hyperlink" Target="http://en.wikipedia.org/wiki/Database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hysical_schema" TargetMode="External"/><Relationship Id="rId5" Type="http://schemas.openxmlformats.org/officeDocument/2006/relationships/hyperlink" Target="http://en.wikipedia.org/wiki/Logical_schema" TargetMode="External"/><Relationship Id="rId4" Type="http://schemas.openxmlformats.org/officeDocument/2006/relationships/hyperlink" Target="http://en.wikipedia.org/wiki/Conceptual_schema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osalexandrou.com/definition/database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plus.about.com/od/glossar1/g/databasedefn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sqlserver.techtarget.com/sDefinition/0,,sid87_gci211895,0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Systems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1: </a:t>
            </a:r>
            <a:r>
              <a:rPr lang="en-US" b="1" dirty="0" smtClean="0">
                <a:solidFill>
                  <a:schemeClr val="tx1"/>
                </a:solidFill>
              </a:rPr>
              <a:t>Basics of Database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r>
              <a:rPr lang="en-US" b="1" dirty="0" err="1" smtClean="0"/>
              <a:t>Rimsha</a:t>
            </a:r>
            <a:r>
              <a:rPr lang="en-US" b="1" dirty="0" smtClean="0"/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56090-E7EE-47CF-A40F-789FD05EBE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Definitions (By Hoffer)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</a:rPr>
              <a:t>Database (Concluded): organized collection of logically related data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F71DE5EA-F20D-4623-8F10-D6A15A5DC57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7F5F82DF-EAE3-432D-808D-CE8B559C1769}" type="slidenum">
              <a:rPr lang="en-US"/>
              <a:pPr/>
              <a:t>11</a:t>
            </a:fld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68511"/>
            <a:ext cx="73997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Figure 1-1a Data in context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33600" y="5791200"/>
            <a:ext cx="4343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Book Antiqua" pitchFamily="18" charset="0"/>
              </a:rPr>
              <a:t>Context helps users understand data</a:t>
            </a:r>
          </a:p>
        </p:txBody>
      </p:sp>
      <p:pic>
        <p:nvPicPr>
          <p:cNvPr id="11269" name="Picture 8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467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27ED117F-E236-4588-BE4B-B3289658200A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19200" y="4892675"/>
            <a:ext cx="6553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990000"/>
                </a:solidFill>
                <a:latin typeface="Book Antiqua" pitchFamily="18" charset="0"/>
              </a:rPr>
              <a:t>Graphical displays turn data into useful information that managers can use for decision making and interpretation</a:t>
            </a:r>
          </a:p>
        </p:txBody>
      </p:sp>
      <p:pic>
        <p:nvPicPr>
          <p:cNvPr id="12292" name="Picture 9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390058" y="119559"/>
            <a:ext cx="80586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Figure 1-1b Summarized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18D91715-0885-4A98-812D-1BC26BB5A84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6" name="Text Box 2052"/>
          <p:cNvSpPr txBox="1">
            <a:spLocks noChangeArrowheads="1"/>
          </p:cNvSpPr>
          <p:nvPr/>
        </p:nvSpPr>
        <p:spPr bwMode="auto">
          <a:xfrm>
            <a:off x="838200" y="4832350"/>
            <a:ext cx="77724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990000"/>
                </a:solidFill>
                <a:latin typeface="Book Antiqua" pitchFamily="18" charset="0"/>
              </a:rPr>
              <a:t>Descriptions of the properties or characteristics of the data, including data types, field sizes, allowable values, and data context</a:t>
            </a:r>
          </a:p>
        </p:txBody>
      </p:sp>
      <p:pic>
        <p:nvPicPr>
          <p:cNvPr id="13316" name="Picture 2058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8382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1200" dirty="0">
                <a:solidFill>
                  <a:schemeClr val="bg1"/>
                </a:solidFill>
              </a:rPr>
              <a:t>Disadvantages of File Processing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7175" y="1708150"/>
            <a:ext cx="8763000" cy="464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b="1" dirty="0">
                <a:solidFill>
                  <a:srgbClr val="000000"/>
                </a:solidFill>
              </a:rPr>
              <a:t>Program-Data Dependence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All programs maintain metadata for each file they use</a:t>
            </a:r>
          </a:p>
          <a:p>
            <a:pPr eaLnBrk="1" hangingPunct="1"/>
            <a:endParaRPr lang="en-US" sz="2800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</a:rPr>
              <a:t>Duplication </a:t>
            </a:r>
            <a:r>
              <a:rPr lang="en-US" sz="2800" b="1" dirty="0">
                <a:solidFill>
                  <a:srgbClr val="000000"/>
                </a:solidFill>
              </a:rPr>
              <a:t>of Data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Different systems/programs have separate copies of the same data</a:t>
            </a:r>
          </a:p>
          <a:p>
            <a:pPr eaLnBrk="1" hangingPunct="1"/>
            <a:endParaRPr lang="en-US" sz="2800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</a:rPr>
              <a:t>Limited </a:t>
            </a:r>
            <a:r>
              <a:rPr lang="en-US" sz="2800" b="1" dirty="0">
                <a:solidFill>
                  <a:srgbClr val="000000"/>
                </a:solidFill>
              </a:rPr>
              <a:t>Data Sharing</a:t>
            </a: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</a:rPr>
              <a:t>No centralized control of </a:t>
            </a:r>
            <a:r>
              <a:rPr lang="en-US" sz="2000" dirty="0" smtClean="0">
                <a:solidFill>
                  <a:srgbClr val="000000"/>
                </a:solidFill>
              </a:rPr>
              <a:t>data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E9A57561-C7E5-4DCB-BEEC-3A1D297E3D3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1150"/>
            <a:ext cx="8534400" cy="990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1200" dirty="0">
                <a:solidFill>
                  <a:schemeClr val="bg1"/>
                </a:solidFill>
              </a:rPr>
              <a:t>Problems with Data Dependency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r>
              <a:rPr lang="en-US" sz="2800" b="1" dirty="0">
                <a:solidFill>
                  <a:srgbClr val="000000"/>
                </a:solidFill>
              </a:rPr>
              <a:t>Lengthy Development Times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Programmers must design their own file formats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Excessive Program Maintenance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80% of information systems budget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E9B55B52-7F0A-499C-8C2E-81632BCC3E8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2114AD7C-F28D-4F25-92AE-C057FEFD2581}" type="slidenum">
              <a:rPr lang="en-US"/>
              <a:pPr/>
              <a:t>16</a:t>
            </a:fld>
            <a:endParaRPr lang="en-US"/>
          </a:p>
        </p:txBody>
      </p:sp>
      <p:pic>
        <p:nvPicPr>
          <p:cNvPr id="16387" name="Picture 1037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46150"/>
            <a:ext cx="9072563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1027"/>
          <p:cNvSpPr txBox="1">
            <a:spLocks noChangeArrowheads="1"/>
          </p:cNvSpPr>
          <p:nvPr/>
        </p:nvSpPr>
        <p:spPr bwMode="auto">
          <a:xfrm>
            <a:off x="441325" y="228600"/>
            <a:ext cx="8093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400" b="1" dirty="0">
                <a:solidFill>
                  <a:schemeClr val="bg1"/>
                </a:solidFill>
              </a:rPr>
              <a:t>Figure 1-3 Old file processing systems at Pine Valley Furniture Company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8763" y="869950"/>
            <a:ext cx="6054725" cy="5137150"/>
            <a:chOff x="163" y="548"/>
            <a:chExt cx="3814" cy="3236"/>
          </a:xfrm>
        </p:grpSpPr>
        <p:sp>
          <p:nvSpPr>
            <p:cNvPr id="16390" name="Oval 1029"/>
            <p:cNvSpPr>
              <a:spLocks noChangeArrowheads="1"/>
            </p:cNvSpPr>
            <p:nvPr/>
          </p:nvSpPr>
          <p:spPr bwMode="auto">
            <a:xfrm>
              <a:off x="181" y="2787"/>
              <a:ext cx="738" cy="996"/>
            </a:xfrm>
            <a:prstGeom prst="ellips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Oval 1030"/>
            <p:cNvSpPr>
              <a:spLocks noChangeArrowheads="1"/>
            </p:cNvSpPr>
            <p:nvPr/>
          </p:nvSpPr>
          <p:spPr bwMode="auto">
            <a:xfrm>
              <a:off x="3248" y="2838"/>
              <a:ext cx="729" cy="946"/>
            </a:xfrm>
            <a:prstGeom prst="ellips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392" name="AutoShape 1031"/>
            <p:cNvCxnSpPr>
              <a:cxnSpLocks noChangeShapeType="1"/>
            </p:cNvCxnSpPr>
            <p:nvPr/>
          </p:nvCxnSpPr>
          <p:spPr bwMode="auto">
            <a:xfrm rot="10800000" flipH="1" flipV="1">
              <a:off x="163" y="3257"/>
              <a:ext cx="3812" cy="82"/>
            </a:xfrm>
            <a:prstGeom prst="bentConnector5">
              <a:avLst>
                <a:gd name="adj1" fmla="val -2889"/>
                <a:gd name="adj2" fmla="val -3004880"/>
                <a:gd name="adj3" fmla="val 103542"/>
              </a:avLst>
            </a:prstGeom>
            <a:noFill/>
            <a:ln w="25400">
              <a:solidFill>
                <a:srgbClr val="800000"/>
              </a:solidFill>
              <a:miter lim="800000"/>
              <a:headEnd/>
              <a:tailEnd/>
            </a:ln>
          </p:spPr>
        </p:cxnSp>
        <p:sp>
          <p:nvSpPr>
            <p:cNvPr id="16393" name="Text Box 1032"/>
            <p:cNvSpPr txBox="1">
              <a:spLocks noChangeArrowheads="1"/>
            </p:cNvSpPr>
            <p:nvPr/>
          </p:nvSpPr>
          <p:spPr bwMode="auto">
            <a:xfrm>
              <a:off x="1296" y="548"/>
              <a:ext cx="19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990000"/>
                  </a:solidFill>
                  <a:latin typeface="Times New Roman" pitchFamily="18" charset="0"/>
                </a:rPr>
                <a:t>Duplicate Data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1200" dirty="0">
                <a:solidFill>
                  <a:schemeClr val="bg1"/>
                </a:solidFill>
              </a:rPr>
              <a:t>Problems with Data Redundancy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9594"/>
            <a:ext cx="8458200" cy="41148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0000"/>
                </a:solidFill>
              </a:rPr>
              <a:t>Waste of space to have duplicate data</a:t>
            </a:r>
          </a:p>
          <a:p>
            <a:pPr eaLnBrk="1" hangingPunct="1"/>
            <a:r>
              <a:rPr lang="en-US" sz="3600" dirty="0">
                <a:solidFill>
                  <a:srgbClr val="000000"/>
                </a:solidFill>
              </a:rPr>
              <a:t>Causes more maintenance headaches</a:t>
            </a:r>
          </a:p>
          <a:p>
            <a:pPr eaLnBrk="1" hangingPunct="1"/>
            <a:r>
              <a:rPr lang="en-US" sz="3600" dirty="0">
                <a:solidFill>
                  <a:srgbClr val="000000"/>
                </a:solidFill>
              </a:rPr>
              <a:t>The biggest problem: </a:t>
            </a:r>
          </a:p>
          <a:p>
            <a:pPr lvl="1" eaLnBrk="1" hangingPunct="1"/>
            <a:r>
              <a:rPr lang="en-US" sz="3200" b="1" dirty="0">
                <a:solidFill>
                  <a:srgbClr val="000000"/>
                </a:solidFill>
              </a:rPr>
              <a:t>Data changes in one file could cause inconsistencies</a:t>
            </a:r>
          </a:p>
          <a:p>
            <a:pPr lvl="1" eaLnBrk="1" hangingPunct="1"/>
            <a:r>
              <a:rPr lang="en-US" sz="3200" dirty="0">
                <a:solidFill>
                  <a:srgbClr val="000000"/>
                </a:solidFill>
              </a:rPr>
              <a:t>Compromises in </a:t>
            </a:r>
            <a:r>
              <a:rPr lang="en-US" sz="3200" b="1" i="1" dirty="0">
                <a:solidFill>
                  <a:srgbClr val="000000"/>
                </a:solidFill>
              </a:rPr>
              <a:t>data integrity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C6925593-4B46-4C33-AA19-55BF91BA1FC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xmlns="" id="{A02AE6D9-5414-430F-8CAA-69AF78D7F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SOLUTION: </a:t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The DATABASE Approach</a:t>
            </a:r>
          </a:p>
        </p:txBody>
      </p:sp>
      <p:sp>
        <p:nvSpPr>
          <p:cNvPr id="44035" name="Rectangle 1027">
            <a:extLst>
              <a:ext uri="{FF2B5EF4-FFF2-40B4-BE49-F238E27FC236}">
                <a16:creationId xmlns:a16="http://schemas.microsoft.com/office/drawing/2014/main" xmlns="" id="{719D27C2-B2F9-4A54-ADE4-C186665FE5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087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>
                <a:solidFill>
                  <a:srgbClr val="000000"/>
                </a:solidFill>
              </a:rPr>
              <a:t>Central repository of shared data</a:t>
            </a:r>
          </a:p>
          <a:p>
            <a:pPr eaLnBrk="1" hangingPunct="1"/>
            <a:r>
              <a:rPr lang="en-US" altLang="en-US" sz="3600">
                <a:solidFill>
                  <a:srgbClr val="000000"/>
                </a:solidFill>
              </a:rPr>
              <a:t>Data is managed by a controlling agent</a:t>
            </a:r>
          </a:p>
          <a:p>
            <a:pPr eaLnBrk="1" hangingPunct="1"/>
            <a:r>
              <a:rPr lang="en-US" altLang="en-US" sz="3600">
                <a:solidFill>
                  <a:srgbClr val="000000"/>
                </a:solidFill>
              </a:rPr>
              <a:t>Stored in a standardized, convenient form</a:t>
            </a:r>
          </a:p>
          <a:p>
            <a:pPr eaLnBrk="1" hangingPunct="1"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xmlns="" id="{E34370CE-206E-402A-B403-752427CE79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EDA0F8-2323-458D-B216-400F11E7A95C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4036" name="Text Box 1028">
            <a:extLst>
              <a:ext uri="{FF2B5EF4-FFF2-40B4-BE49-F238E27FC236}">
                <a16:creationId xmlns:a16="http://schemas.microsoft.com/office/drawing/2014/main" xmlns="" id="{CA921FA1-64B2-48FB-8AA8-854734A22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4963"/>
            <a:ext cx="812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99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Requires a Database Management System (DBMS)</a:t>
            </a:r>
            <a:endParaRPr lang="en-US" altLang="en-US" sz="2400">
              <a:solidFill>
                <a:srgbClr val="99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F254BF82-F941-4EC0-AD6D-4C1AE952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64" y="152400"/>
            <a:ext cx="8366073" cy="712373"/>
          </a:xfrm>
          <a:noFill/>
        </p:spPr>
        <p:txBody>
          <a:bodyPr wrap="none" lIns="41275" tIns="17462" rIns="41275" bIns="17462" anchor="t">
            <a:spAutoFit/>
          </a:bodyPr>
          <a:lstStyle/>
          <a:p>
            <a:pPr defTabSz="804863" eaLnBrk="1" hangingPunct="1"/>
            <a:r>
              <a:rPr lang="en-US" altLang="en-US" b="1" dirty="0">
                <a:solidFill>
                  <a:schemeClr val="bg1"/>
                </a:solidFill>
              </a:rPr>
              <a:t>Database Management System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xmlns="" id="{173E9600-4B9B-4071-AF96-9C846EE8475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0AE5F0-DD6D-476F-87E1-D95F499EDAFD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6161" name="Text Box 81">
            <a:extLst>
              <a:ext uri="{FF2B5EF4-FFF2-40B4-BE49-F238E27FC236}">
                <a16:creationId xmlns:a16="http://schemas.microsoft.com/office/drawing/2014/main" xmlns="" id="{46D6F6C8-9FD8-4990-816D-EADE48AD6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5753100"/>
            <a:ext cx="8932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DBMS manages data resources like an operating system manages hardware resources</a:t>
            </a:r>
            <a:endParaRPr lang="en-US" altLang="en-US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206" name="Rectangle 126">
            <a:extLst>
              <a:ext uri="{FF2B5EF4-FFF2-40B4-BE49-F238E27FC236}">
                <a16:creationId xmlns:a16="http://schemas.microsoft.com/office/drawing/2014/main" xmlns="" id="{78A9746D-7408-4B77-83D1-2EEC69991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1627188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 software system that is used to create, maintain, and provide controlled access to user databases</a:t>
            </a:r>
          </a:p>
        </p:txBody>
      </p:sp>
      <p:sp>
        <p:nvSpPr>
          <p:cNvPr id="8198" name="Rectangle 131">
            <a:extLst>
              <a:ext uri="{FF2B5EF4-FFF2-40B4-BE49-F238E27FC236}">
                <a16:creationId xmlns:a16="http://schemas.microsoft.com/office/drawing/2014/main" xmlns="" id="{D5E492B4-84A2-41CE-BAE6-DB6F35FEF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1676400" cy="914400"/>
          </a:xfrm>
          <a:prstGeom prst="rect">
            <a:avLst/>
          </a:prstGeom>
          <a:solidFill>
            <a:srgbClr val="969696"/>
          </a:solidFill>
          <a:ln w="254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Order Filing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 System</a:t>
            </a:r>
          </a:p>
        </p:txBody>
      </p:sp>
      <p:sp>
        <p:nvSpPr>
          <p:cNvPr id="8199" name="Rectangle 133">
            <a:extLst>
              <a:ext uri="{FF2B5EF4-FFF2-40B4-BE49-F238E27FC236}">
                <a16:creationId xmlns:a16="http://schemas.microsoft.com/office/drawing/2014/main" xmlns="" id="{0632263C-B2B8-40CD-AC68-53B10DC69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81400"/>
            <a:ext cx="1676400" cy="914400"/>
          </a:xfrm>
          <a:prstGeom prst="rect">
            <a:avLst/>
          </a:prstGeom>
          <a:solidFill>
            <a:srgbClr val="969696"/>
          </a:solidFill>
          <a:ln w="254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Invoicing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 System</a:t>
            </a:r>
          </a:p>
        </p:txBody>
      </p:sp>
      <p:sp>
        <p:nvSpPr>
          <p:cNvPr id="8200" name="Rectangle 134">
            <a:extLst>
              <a:ext uri="{FF2B5EF4-FFF2-40B4-BE49-F238E27FC236}">
                <a16:creationId xmlns:a16="http://schemas.microsoft.com/office/drawing/2014/main" xmlns="" id="{CDD8E832-6407-4E51-A89D-D4AC86A7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1676400" cy="914400"/>
          </a:xfrm>
          <a:prstGeom prst="rect">
            <a:avLst/>
          </a:prstGeom>
          <a:solidFill>
            <a:srgbClr val="969696"/>
          </a:solidFill>
          <a:ln w="254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Payroll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 System</a:t>
            </a:r>
          </a:p>
        </p:txBody>
      </p:sp>
      <p:sp>
        <p:nvSpPr>
          <p:cNvPr id="8201" name="Rectangle 135">
            <a:extLst>
              <a:ext uri="{FF2B5EF4-FFF2-40B4-BE49-F238E27FC236}">
                <a16:creationId xmlns:a16="http://schemas.microsoft.com/office/drawing/2014/main" xmlns="" id="{63AFAA28-15C7-458C-9CD0-19CF7335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81400"/>
            <a:ext cx="1676400" cy="914400"/>
          </a:xfrm>
          <a:prstGeom prst="rect">
            <a:avLst/>
          </a:prstGeom>
          <a:solidFill>
            <a:srgbClr val="969696"/>
          </a:solidFill>
          <a:ln w="254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Tahoma" panose="020B0604030504040204" pitchFamily="34" charset="0"/>
                <a:cs typeface="Arial" panose="020B0604020202020204" pitchFamily="34" charset="0"/>
              </a:rPr>
              <a:t>DBMS</a:t>
            </a:r>
          </a:p>
        </p:txBody>
      </p:sp>
      <p:sp>
        <p:nvSpPr>
          <p:cNvPr id="8202" name="Line 136">
            <a:extLst>
              <a:ext uri="{FF2B5EF4-FFF2-40B4-BE49-F238E27FC236}">
                <a16:creationId xmlns:a16="http://schemas.microsoft.com/office/drawing/2014/main" xmlns="" id="{68FFE9E8-1205-49DC-85EA-B8D414F18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819400"/>
            <a:ext cx="1371600" cy="8382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3" name="Line 137">
            <a:extLst>
              <a:ext uri="{FF2B5EF4-FFF2-40B4-BE49-F238E27FC236}">
                <a16:creationId xmlns:a16="http://schemas.microsoft.com/office/drawing/2014/main" xmlns="" id="{F750409B-D6CD-4A02-821C-A8AB28E17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38600"/>
            <a:ext cx="1371600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4" name="Line 138">
            <a:extLst>
              <a:ext uri="{FF2B5EF4-FFF2-40B4-BE49-F238E27FC236}">
                <a16:creationId xmlns:a16="http://schemas.microsoft.com/office/drawing/2014/main" xmlns="" id="{C6E0FC6A-04E6-4D9B-8DD1-4B9FE51838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343400"/>
            <a:ext cx="1371600" cy="8382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5" name="AutoShape 139">
            <a:extLst>
              <a:ext uri="{FF2B5EF4-FFF2-40B4-BE49-F238E27FC236}">
                <a16:creationId xmlns:a16="http://schemas.microsoft.com/office/drawing/2014/main" xmlns="" id="{6B54EA92-AA4E-4D4E-863C-6D48A5CC3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514600"/>
            <a:ext cx="2209800" cy="3200400"/>
          </a:xfrm>
          <a:prstGeom prst="flowChartMagneticDisk">
            <a:avLst/>
          </a:prstGeom>
          <a:solidFill>
            <a:srgbClr val="969696"/>
          </a:solidFill>
          <a:ln w="2540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Central database</a:t>
            </a:r>
          </a:p>
          <a:p>
            <a:pPr algn="ctr" eaLnBrk="1" hangingPunct="1"/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Contains employee,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order, inventory, 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pricing, and </a:t>
            </a:r>
          </a:p>
          <a:p>
            <a:pPr algn="ctr" eaLnBrk="1" hangingPunct="1"/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customer data</a:t>
            </a:r>
          </a:p>
        </p:txBody>
      </p:sp>
      <p:sp>
        <p:nvSpPr>
          <p:cNvPr id="8206" name="Line 140">
            <a:extLst>
              <a:ext uri="{FF2B5EF4-FFF2-40B4-BE49-F238E27FC236}">
                <a16:creationId xmlns:a16="http://schemas.microsoft.com/office/drawing/2014/main" xmlns="" id="{BDC71B7A-A559-47BC-9AD4-B1237E1E0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038600"/>
            <a:ext cx="838200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61" grpId="0" autoUpdateAnimBg="0"/>
      <p:bldP spid="462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Today’s Lecture: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383087"/>
          </a:xfrm>
        </p:spPr>
        <p:txBody>
          <a:bodyPr/>
          <a:lstStyle/>
          <a:p>
            <a:pPr eaLnBrk="1" hangingPunct="1"/>
            <a:r>
              <a:rPr lang="en-US" b="1" dirty="0"/>
              <a:t>Introduction</a:t>
            </a:r>
          </a:p>
          <a:p>
            <a:pPr eaLnBrk="1" hangingPunct="1"/>
            <a:r>
              <a:rPr lang="en-US" b="1" dirty="0"/>
              <a:t>Course outlines</a:t>
            </a:r>
          </a:p>
          <a:p>
            <a:pPr eaLnBrk="1" hangingPunct="1"/>
            <a:r>
              <a:rPr lang="en-US" b="1" dirty="0"/>
              <a:t>Basic concepts</a:t>
            </a:r>
          </a:p>
          <a:p>
            <a:pPr eaLnBrk="1" hangingPunct="1"/>
            <a:r>
              <a:rPr lang="en-US" b="1" dirty="0"/>
              <a:t>Comparison of file processing systems with the database systems</a:t>
            </a:r>
          </a:p>
          <a:p>
            <a:pPr eaLnBrk="1" hangingPunct="1"/>
            <a:r>
              <a:rPr lang="en-US" b="1" dirty="0"/>
              <a:t>Database development approaches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266B-A27D-43DD-8150-B02CF23BBD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F254BF82-F941-4EC0-AD6D-4C1AE952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64" y="152400"/>
            <a:ext cx="8366073" cy="712373"/>
          </a:xfrm>
          <a:noFill/>
        </p:spPr>
        <p:txBody>
          <a:bodyPr wrap="none" lIns="41275" tIns="17462" rIns="41275" bIns="17462" anchor="t">
            <a:spAutoFit/>
          </a:bodyPr>
          <a:lstStyle/>
          <a:p>
            <a:pPr defTabSz="804863" eaLnBrk="1" hangingPunct="1"/>
            <a:r>
              <a:rPr lang="en-US" altLang="en-US" b="1" dirty="0">
                <a:solidFill>
                  <a:schemeClr val="bg1"/>
                </a:solidFill>
              </a:rPr>
              <a:t>Database Management System</a:t>
            </a:r>
          </a:p>
        </p:txBody>
      </p:sp>
      <p:pic>
        <p:nvPicPr>
          <p:cNvPr id="1026" name="Picture 2" descr="Image result for database management system">
            <a:extLst>
              <a:ext uri="{FF2B5EF4-FFF2-40B4-BE49-F238E27FC236}">
                <a16:creationId xmlns:a16="http://schemas.microsoft.com/office/drawing/2014/main" xmlns="" id="{AF77C34A-8CD6-4C98-A92B-5ECD83D4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37" y="1754798"/>
            <a:ext cx="8077200" cy="493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658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F254BF82-F941-4EC0-AD6D-4C1AE952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64" y="152400"/>
            <a:ext cx="8366073" cy="712373"/>
          </a:xfrm>
          <a:noFill/>
        </p:spPr>
        <p:txBody>
          <a:bodyPr wrap="none" lIns="41275" tIns="17462" rIns="41275" bIns="17462" anchor="t">
            <a:spAutoFit/>
          </a:bodyPr>
          <a:lstStyle/>
          <a:p>
            <a:pPr defTabSz="804863" eaLnBrk="1" hangingPunct="1"/>
            <a:r>
              <a:rPr lang="en-US" altLang="en-US" b="1" dirty="0">
                <a:solidFill>
                  <a:schemeClr val="bg1"/>
                </a:solidFill>
              </a:rPr>
              <a:t>Database Management System</a:t>
            </a:r>
          </a:p>
        </p:txBody>
      </p:sp>
      <p:pic>
        <p:nvPicPr>
          <p:cNvPr id="2050" name="Picture 2" descr="Image result for database management systems">
            <a:extLst>
              <a:ext uri="{FF2B5EF4-FFF2-40B4-BE49-F238E27FC236}">
                <a16:creationId xmlns:a16="http://schemas.microsoft.com/office/drawing/2014/main" xmlns="" id="{64EF9CFE-98F1-4245-866F-9017E8CD8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629400" cy="48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89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6662C1B2-13B3-4C33-B713-ED156237D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76338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Advantages of the Database Approach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xmlns="" id="{2E21477C-2D44-4654-A2AC-7F0CF4C349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Program-data </a:t>
            </a:r>
            <a:r>
              <a:rPr lang="en-US" altLang="en-US" sz="2800" dirty="0">
                <a:solidFill>
                  <a:srgbClr val="FF0000"/>
                </a:solidFill>
              </a:rPr>
              <a:t>independence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Planned</a:t>
            </a:r>
            <a:r>
              <a:rPr lang="en-US" altLang="en-US" sz="2800" dirty="0">
                <a:solidFill>
                  <a:srgbClr val="000000"/>
                </a:solidFill>
              </a:rPr>
              <a:t> data redundancy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Improved data </a:t>
            </a:r>
            <a:r>
              <a:rPr lang="en-US" altLang="en-US" sz="2800" dirty="0">
                <a:solidFill>
                  <a:srgbClr val="FF0000"/>
                </a:solidFill>
              </a:rPr>
              <a:t>consistency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Improved data </a:t>
            </a:r>
            <a:r>
              <a:rPr lang="en-US" altLang="en-US" sz="2800" dirty="0">
                <a:solidFill>
                  <a:srgbClr val="FF0000"/>
                </a:solidFill>
              </a:rPr>
              <a:t>sharing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Increased application development </a:t>
            </a:r>
            <a:r>
              <a:rPr lang="en-US" altLang="en-US" sz="2800" dirty="0">
                <a:solidFill>
                  <a:srgbClr val="FF0000"/>
                </a:solidFill>
              </a:rPr>
              <a:t>productivity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000000"/>
                </a:solidFill>
              </a:rPr>
              <a:t>Improved </a:t>
            </a:r>
            <a:r>
              <a:rPr lang="en-US" altLang="en-US" sz="2800" dirty="0">
                <a:solidFill>
                  <a:srgbClr val="000000"/>
                </a:solidFill>
              </a:rPr>
              <a:t>data </a:t>
            </a:r>
            <a:r>
              <a:rPr lang="en-US" altLang="en-US" sz="2800" dirty="0">
                <a:solidFill>
                  <a:srgbClr val="FF0000"/>
                </a:solidFill>
              </a:rPr>
              <a:t>accessibility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dirty="0">
                <a:solidFill>
                  <a:srgbClr val="FF0000"/>
                </a:solidFill>
              </a:rPr>
              <a:t>responsiveness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Reduced program </a:t>
            </a:r>
            <a:r>
              <a:rPr lang="en-US" altLang="en-US" sz="2800" dirty="0" smtClean="0">
                <a:solidFill>
                  <a:srgbClr val="FF0000"/>
                </a:solidFill>
              </a:rPr>
              <a:t>maintenance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xmlns="" id="{4C11234C-EBF0-41EF-9F38-88C15C2B17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314457-E40B-4F2D-9FC0-40354EC6A142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8CB694E0-5801-409C-B7FA-20299FF20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406400"/>
            <a:ext cx="8915400" cy="7366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Costs and Risks of the Database Approach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xmlns="" id="{73F7BB33-75A4-475E-AD48-F6C5D61BF0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New, specialized personnel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Installation and management cost and complexity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Conversion </a:t>
            </a:r>
            <a:r>
              <a:rPr lang="en-US" altLang="en-US" dirty="0" smtClean="0">
                <a:solidFill>
                  <a:srgbClr val="000000"/>
                </a:solidFill>
              </a:rPr>
              <a:t>costs from file management system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Need for explicit backup and recovery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Organizational conflict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xmlns="" id="{1FFD72F0-F46E-49E3-8EF6-BB0C744BF9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93481B-82FC-422E-B097-57373447EE76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xmlns="" id="{ABA6E28A-BE51-4FA9-9888-710AD3C59CD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0D5CBE-73FE-4398-84E0-A37EA805A612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xmlns="" id="{645E94EF-C3CA-472E-B3B3-505B382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Figure 1-5 Components of the Database Environment</a:t>
            </a:r>
          </a:p>
        </p:txBody>
      </p:sp>
      <p:pic>
        <p:nvPicPr>
          <p:cNvPr id="12292" name="Picture 3" descr="CAP1">
            <a:extLst>
              <a:ext uri="{FF2B5EF4-FFF2-40B4-BE49-F238E27FC236}">
                <a16:creationId xmlns:a16="http://schemas.microsoft.com/office/drawing/2014/main" xmlns="" id="{CAAD1887-A997-475C-8756-1D3E3C08A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71CA6BF9-C0FC-4DD7-ABA0-0AED3DFC6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27025"/>
            <a:ext cx="7769225" cy="7397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Components of the Database Environment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xmlns="" id="{4F6067A8-FE48-44B2-9D9F-62A4E1D52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1963" y="1828800"/>
            <a:ext cx="8377237" cy="4648200"/>
          </a:xfrm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z="2500" b="1" dirty="0">
                <a:solidFill>
                  <a:srgbClr val="000000"/>
                </a:solidFill>
              </a:rPr>
              <a:t>CASE Tools</a:t>
            </a:r>
            <a:r>
              <a:rPr lang="en-US" altLang="en-US" sz="2400" dirty="0">
                <a:solidFill>
                  <a:srgbClr val="000000"/>
                </a:solidFill>
              </a:rPr>
              <a:t>–</a:t>
            </a:r>
            <a:r>
              <a:rPr lang="en-US" altLang="en-US" sz="2500" dirty="0">
                <a:solidFill>
                  <a:srgbClr val="000000"/>
                </a:solidFill>
              </a:rPr>
              <a:t>computer-aided software </a:t>
            </a:r>
            <a:r>
              <a:rPr lang="en-US" altLang="en-US" sz="2500" dirty="0" smtClean="0">
                <a:solidFill>
                  <a:srgbClr val="000000"/>
                </a:solidFill>
              </a:rPr>
              <a:t>engineering. These </a:t>
            </a:r>
            <a:r>
              <a:rPr lang="en-US" altLang="en-US" sz="2500" dirty="0">
                <a:solidFill>
                  <a:srgbClr val="000000"/>
                </a:solidFill>
              </a:rPr>
              <a:t>tools </a:t>
            </a:r>
            <a:r>
              <a:rPr lang="en-US" altLang="en-US" sz="2500" dirty="0">
                <a:solidFill>
                  <a:srgbClr val="000000"/>
                </a:solidFill>
              </a:rPr>
              <a:t>providing automated support for systems </a:t>
            </a:r>
            <a:r>
              <a:rPr lang="en-US" altLang="en-US" sz="2500" dirty="0" smtClean="0">
                <a:solidFill>
                  <a:srgbClr val="000000"/>
                </a:solidFill>
              </a:rPr>
              <a:t>development</a:t>
            </a:r>
            <a:endParaRPr lang="en-US" altLang="en-US" sz="25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000000"/>
                </a:solidFill>
              </a:rPr>
              <a:t>Repository</a:t>
            </a:r>
            <a:r>
              <a:rPr lang="en-US" altLang="en-US" sz="2400" dirty="0">
                <a:solidFill>
                  <a:srgbClr val="000000"/>
                </a:solidFill>
              </a:rPr>
              <a:t>–</a:t>
            </a:r>
            <a:r>
              <a:rPr lang="en-US" altLang="en-US" sz="2500" dirty="0">
                <a:solidFill>
                  <a:srgbClr val="000000"/>
                </a:solidFill>
              </a:rPr>
              <a:t>centralized storehouse of </a:t>
            </a:r>
            <a:r>
              <a:rPr lang="en-US" altLang="en-US" sz="2500" dirty="0" smtClean="0">
                <a:solidFill>
                  <a:srgbClr val="000000"/>
                </a:solidFill>
              </a:rPr>
              <a:t>metadata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000000"/>
                </a:solidFill>
              </a:rPr>
              <a:t>Database Management System (DBMS) </a:t>
            </a:r>
            <a:r>
              <a:rPr lang="en-US" altLang="en-US" sz="2400" dirty="0">
                <a:solidFill>
                  <a:srgbClr val="000000"/>
                </a:solidFill>
              </a:rPr>
              <a:t>–</a:t>
            </a:r>
            <a:r>
              <a:rPr lang="en-US" altLang="en-US" sz="2500" dirty="0">
                <a:solidFill>
                  <a:srgbClr val="000000"/>
                </a:solidFill>
              </a:rPr>
              <a:t>software for managing the </a:t>
            </a:r>
            <a:r>
              <a:rPr lang="en-US" altLang="en-US" sz="2500" dirty="0" smtClean="0">
                <a:solidFill>
                  <a:srgbClr val="000000"/>
                </a:solidFill>
              </a:rPr>
              <a:t>database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000000"/>
                </a:solidFill>
              </a:rPr>
              <a:t>Database</a:t>
            </a:r>
            <a:r>
              <a:rPr lang="en-US" altLang="en-US" sz="2400" dirty="0">
                <a:solidFill>
                  <a:srgbClr val="000000"/>
                </a:solidFill>
              </a:rPr>
              <a:t>–</a:t>
            </a:r>
            <a:r>
              <a:rPr lang="en-US" altLang="en-US" sz="2500" dirty="0">
                <a:solidFill>
                  <a:srgbClr val="000000"/>
                </a:solidFill>
              </a:rPr>
              <a:t>storehouse of the </a:t>
            </a:r>
            <a:r>
              <a:rPr lang="en-US" altLang="en-US" sz="2500" dirty="0" smtClean="0">
                <a:solidFill>
                  <a:srgbClr val="000000"/>
                </a:solidFill>
              </a:rPr>
              <a:t>data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000000"/>
                </a:solidFill>
              </a:rPr>
              <a:t>Application Programs</a:t>
            </a:r>
            <a:r>
              <a:rPr lang="en-US" altLang="en-US" sz="2400" dirty="0">
                <a:solidFill>
                  <a:srgbClr val="000000"/>
                </a:solidFill>
              </a:rPr>
              <a:t>–</a:t>
            </a:r>
            <a:r>
              <a:rPr lang="en-US" altLang="en-US" sz="2500" dirty="0">
                <a:solidFill>
                  <a:srgbClr val="000000"/>
                </a:solidFill>
              </a:rPr>
              <a:t>software using the </a:t>
            </a:r>
            <a:r>
              <a:rPr lang="en-US" altLang="en-US" sz="2500" dirty="0" smtClean="0">
                <a:solidFill>
                  <a:srgbClr val="000000"/>
                </a:solidFill>
              </a:rPr>
              <a:t>data</a:t>
            </a: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xmlns="" id="{535491EA-D2FC-4C1B-AC2F-745A097B9D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83D81F-B7D7-4427-9C02-5C0732C2604F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User Interface</a:t>
            </a:r>
            <a:r>
              <a:rPr lang="en-US" altLang="en-US" sz="2800" dirty="0">
                <a:solidFill>
                  <a:srgbClr val="000000"/>
                </a:solidFill>
              </a:rPr>
              <a:t>–</a:t>
            </a:r>
            <a:r>
              <a:rPr lang="en-US" altLang="en-US" dirty="0">
                <a:solidFill>
                  <a:srgbClr val="000000"/>
                </a:solidFill>
              </a:rPr>
              <a:t>text and graphical displays to users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Data/Database Administrators</a:t>
            </a:r>
            <a:r>
              <a:rPr lang="en-US" altLang="en-US" sz="2800" dirty="0">
                <a:solidFill>
                  <a:srgbClr val="000000"/>
                </a:solidFill>
              </a:rPr>
              <a:t>–</a:t>
            </a:r>
            <a:r>
              <a:rPr lang="en-US" altLang="en-US" dirty="0">
                <a:solidFill>
                  <a:srgbClr val="000000"/>
                </a:solidFill>
              </a:rPr>
              <a:t>personnel responsible for maintaining the database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System Developers</a:t>
            </a:r>
            <a:r>
              <a:rPr lang="en-US" altLang="en-US" sz="2800" dirty="0">
                <a:solidFill>
                  <a:srgbClr val="000000"/>
                </a:solidFill>
              </a:rPr>
              <a:t>–</a:t>
            </a:r>
            <a:r>
              <a:rPr lang="en-US" altLang="en-US" dirty="0">
                <a:solidFill>
                  <a:srgbClr val="000000"/>
                </a:solidFill>
              </a:rPr>
              <a:t>personnel responsible for designing databases and software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End Users</a:t>
            </a:r>
            <a:r>
              <a:rPr lang="en-US" altLang="en-US" sz="2800" dirty="0">
                <a:solidFill>
                  <a:srgbClr val="000000"/>
                </a:solidFill>
              </a:rPr>
              <a:t>–</a:t>
            </a:r>
            <a:r>
              <a:rPr lang="en-US" altLang="en-US" dirty="0">
                <a:solidFill>
                  <a:srgbClr val="000000"/>
                </a:solidFill>
              </a:rPr>
              <a:t>people who use the applications and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72735AFA-6472-4988-B013-4F6F7BFAA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750888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bg1"/>
                </a:solidFill>
              </a:rPr>
              <a:t>The Range of Database Applications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xmlns="" id="{D90E6479-51F3-4DB4-B5C2-3927236C6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Personal databases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Workgroup databases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Departmental/divisional databases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Enterprise database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xmlns="" id="{8900F2AE-8E04-4D61-9DBD-0E0DC2DC1C0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C083D5-67F5-4A99-94C8-CB9447229068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xmlns="" id="{E4DE60AA-8D48-4A9F-ADD2-CF766071CAD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800714-B076-458E-886D-29635CCA3952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pic>
        <p:nvPicPr>
          <p:cNvPr id="15363" name="Picture 6" descr="CAP1">
            <a:extLst>
              <a:ext uri="{FF2B5EF4-FFF2-40B4-BE49-F238E27FC236}">
                <a16:creationId xmlns:a16="http://schemas.microsoft.com/office/drawing/2014/main" xmlns="" id="{1C992696-0361-4C7F-9403-236769C5E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xmlns="" id="{086DCDDC-DEC7-4A24-BEFF-2DF564450C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762E59-59B0-40D9-9843-7ECD5CB22D6E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xmlns="" id="{D9956F8A-F7AB-454C-AF63-1D8C5BDAD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138" y="168275"/>
            <a:ext cx="6878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chemeClr val="bg1"/>
                </a:solidFill>
              </a:rPr>
              <a:t>Figure 1-7 Workgroup database with wireless </a:t>
            </a:r>
          </a:p>
          <a:p>
            <a:pPr algn="ctr"/>
            <a:r>
              <a:rPr lang="en-US" altLang="en-US" sz="2400" b="1" dirty="0">
                <a:solidFill>
                  <a:schemeClr val="bg1"/>
                </a:solidFill>
              </a:rPr>
              <a:t>local area network</a:t>
            </a:r>
          </a:p>
        </p:txBody>
      </p:sp>
      <p:pic>
        <p:nvPicPr>
          <p:cNvPr id="16388" name="Picture 5" descr="CAP1">
            <a:extLst>
              <a:ext uri="{FF2B5EF4-FFF2-40B4-BE49-F238E27FC236}">
                <a16:creationId xmlns:a16="http://schemas.microsoft.com/office/drawing/2014/main" xmlns="" id="{C70EE4D9-1603-40D3-B291-4C6731E7A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84263"/>
            <a:ext cx="7924800" cy="4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Text Book: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r>
              <a:rPr lang="en-US" sz="2800" dirty="0"/>
              <a:t>Modern Database Management, by Hoffer, Prescott, </a:t>
            </a:r>
            <a:r>
              <a:rPr lang="en-US" sz="2800" dirty="0" err="1"/>
              <a:t>MsFadden</a:t>
            </a:r>
            <a:r>
              <a:rPr lang="en-US" sz="2800" dirty="0"/>
              <a:t>, Latest Edition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References: </a:t>
            </a:r>
          </a:p>
          <a:p>
            <a:pPr marL="457200" lvl="1" indent="0" algn="just" fontAlgn="auto">
              <a:spcAft>
                <a:spcPts val="0"/>
              </a:spcAft>
              <a:buNone/>
              <a:defRPr/>
            </a:pPr>
            <a:r>
              <a:rPr lang="en-US" dirty="0"/>
              <a:t>Fundamentals of Database Systems by </a:t>
            </a:r>
            <a:r>
              <a:rPr lang="en-US" dirty="0" err="1"/>
              <a:t>Elmasri</a:t>
            </a:r>
            <a:r>
              <a:rPr lang="en-US" dirty="0"/>
              <a:t>, </a:t>
            </a:r>
            <a:r>
              <a:rPr lang="en-US" dirty="0" err="1"/>
              <a:t>Navathi</a:t>
            </a:r>
            <a:endParaRPr lang="en-US" dirty="0"/>
          </a:p>
          <a:p>
            <a:pPr marL="457200" lvl="1" indent="0" algn="just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457200" lvl="1" indent="0" algn="just" fontAlgn="auto">
              <a:spcAft>
                <a:spcPts val="0"/>
              </a:spcAft>
              <a:buNone/>
              <a:defRPr/>
            </a:pPr>
            <a:r>
              <a:rPr lang="en-US" dirty="0"/>
              <a:t>Some other material may be added on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0F53F-0A11-4F27-B42C-13A1AFA96C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E03A22B1-DF99-4366-84CE-20EA6330E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6225"/>
            <a:ext cx="8915400" cy="86677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Enterprise Database Applications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xmlns="" id="{5511E939-E000-4A5D-8955-2C678E06DA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Enterprise Resource Planning (ERP)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Integrate all enterprise functions (manufacturing, finance, sales, marketing, inventory, accounting, human resources)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Data Warehouse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Integrated decision support system derived from various operational </a:t>
            </a:r>
            <a:r>
              <a:rPr lang="en-US" altLang="en-US" dirty="0" smtClean="0">
                <a:solidFill>
                  <a:srgbClr val="000000"/>
                </a:solidFill>
              </a:rPr>
              <a:t>databases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xmlns="" id="{E8D7E720-55E6-42AC-84B1-769D2270A4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357C0D-DE39-4B9D-82D3-F8584D88A1BB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xmlns="" id="{07E9C1FE-B055-4F77-B0A4-0FBCF4D3FC2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F3F917-88E8-48D7-9BEA-EFD48B9072E0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xmlns="" id="{B32F7602-7A72-4B6A-8AD0-675A6094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328613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bg1"/>
                </a:solidFill>
              </a:rPr>
              <a:t>Figure 1-8 An enterprise data warehouse</a:t>
            </a:r>
          </a:p>
        </p:txBody>
      </p:sp>
      <p:pic>
        <p:nvPicPr>
          <p:cNvPr id="18436" name="Picture 5" descr="CAP1">
            <a:extLst>
              <a:ext uri="{FF2B5EF4-FFF2-40B4-BE49-F238E27FC236}">
                <a16:creationId xmlns:a16="http://schemas.microsoft.com/office/drawing/2014/main" xmlns="" id="{8CEE8724-B4EB-4389-8127-83F6CF8C3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467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382E8262-363E-490B-948E-E4B788AC6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6858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xmlns="" id="{D9D8EB6C-BFFE-46F3-8695-76CAF366D98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7172" name="Rectangle 4">
              <a:extLst>
                <a:ext uri="{FF2B5EF4-FFF2-40B4-BE49-F238E27FC236}">
                  <a16:creationId xmlns:a16="http://schemas.microsoft.com/office/drawing/2014/main" xmlns="" id="{C0ACFB24-9317-49E0-8805-D7C57CE7F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xmlns="" id="{ECFDE2F3-7473-45CE-8F7C-3B2DB3B7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xmlns="" id="{BA351B3B-A0B0-4656-A0EA-97183648E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xmlns="" id="{C99F1687-7994-432E-AA19-670798879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7176" name="Rectangle 8">
              <a:extLst>
                <a:ext uri="{FF2B5EF4-FFF2-40B4-BE49-F238E27FC236}">
                  <a16:creationId xmlns:a16="http://schemas.microsoft.com/office/drawing/2014/main" xmlns="" id="{F44058EB-8454-4162-80B7-220318857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xmlns="" id="{D790C693-B75E-40BF-83BE-F2DAE38FC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7178" name="Arc 10">
              <a:extLst>
                <a:ext uri="{FF2B5EF4-FFF2-40B4-BE49-F238E27FC236}">
                  <a16:creationId xmlns:a16="http://schemas.microsoft.com/office/drawing/2014/main" xmlns="" id="{611BE459-0FE3-40CF-8E2F-D7F1393B7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rc 11">
              <a:extLst>
                <a:ext uri="{FF2B5EF4-FFF2-40B4-BE49-F238E27FC236}">
                  <a16:creationId xmlns:a16="http://schemas.microsoft.com/office/drawing/2014/main" xmlns="" id="{CF211695-CC0F-43A6-9C70-BE38635ED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Arc 12">
              <a:extLst>
                <a:ext uri="{FF2B5EF4-FFF2-40B4-BE49-F238E27FC236}">
                  <a16:creationId xmlns:a16="http://schemas.microsoft.com/office/drawing/2014/main" xmlns="" id="{04383843-C236-44E3-9488-59629D087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Arc 13">
              <a:extLst>
                <a:ext uri="{FF2B5EF4-FFF2-40B4-BE49-F238E27FC236}">
                  <a16:creationId xmlns:a16="http://schemas.microsoft.com/office/drawing/2014/main" xmlns="" id="{1B6EE5E6-AA41-4ADA-8C5A-F055E5C88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Arc 14">
              <a:extLst>
                <a:ext uri="{FF2B5EF4-FFF2-40B4-BE49-F238E27FC236}">
                  <a16:creationId xmlns:a16="http://schemas.microsoft.com/office/drawing/2014/main" xmlns="" id="{5F62DC2F-2A51-48FC-B174-3A7E89205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Arc 15">
              <a:extLst>
                <a:ext uri="{FF2B5EF4-FFF2-40B4-BE49-F238E27FC236}">
                  <a16:creationId xmlns:a16="http://schemas.microsoft.com/office/drawing/2014/main" xmlns="" id="{888463A3-2A66-456F-BBDA-59175EBC3C5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Arc 16">
              <a:extLst>
                <a:ext uri="{FF2B5EF4-FFF2-40B4-BE49-F238E27FC236}">
                  <a16:creationId xmlns:a16="http://schemas.microsoft.com/office/drawing/2014/main" xmlns="" id="{6C4C7879-42D2-4FF3-BA53-CA9BA61AE32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rc 17">
              <a:extLst>
                <a:ext uri="{FF2B5EF4-FFF2-40B4-BE49-F238E27FC236}">
                  <a16:creationId xmlns:a16="http://schemas.microsoft.com/office/drawing/2014/main" xmlns="" id="{E75707BE-739A-4967-958C-BD20D1F8808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Arc 18">
              <a:extLst>
                <a:ext uri="{FF2B5EF4-FFF2-40B4-BE49-F238E27FC236}">
                  <a16:creationId xmlns:a16="http://schemas.microsoft.com/office/drawing/2014/main" xmlns="" id="{F594A0DA-16D7-44B8-A070-2C5B1648EDB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Arc 19">
              <a:extLst>
                <a:ext uri="{FF2B5EF4-FFF2-40B4-BE49-F238E27FC236}">
                  <a16:creationId xmlns:a16="http://schemas.microsoft.com/office/drawing/2014/main" xmlns="" id="{88E00EE1-C395-4DD8-AB5A-3CC897BBE7D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B6AFF153-DA35-4A5A-B91E-6075EBC3F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xmlns="" id="{94F2CE2F-43C9-4278-B94E-090E77BE43B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8199" name="Rectangle 4">
              <a:extLst>
                <a:ext uri="{FF2B5EF4-FFF2-40B4-BE49-F238E27FC236}">
                  <a16:creationId xmlns:a16="http://schemas.microsoft.com/office/drawing/2014/main" xmlns="" id="{834A160D-5ADE-43C3-83C1-12FDFCC2E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8200" name="Rectangle 5">
              <a:extLst>
                <a:ext uri="{FF2B5EF4-FFF2-40B4-BE49-F238E27FC236}">
                  <a16:creationId xmlns:a16="http://schemas.microsoft.com/office/drawing/2014/main" xmlns="" id="{D34AC967-BEB1-4878-937D-664432C15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8201" name="Rectangle 6">
              <a:extLst>
                <a:ext uri="{FF2B5EF4-FFF2-40B4-BE49-F238E27FC236}">
                  <a16:creationId xmlns:a16="http://schemas.microsoft.com/office/drawing/2014/main" xmlns="" id="{ABEB36AC-D99B-4878-9520-CCF2263FD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8202" name="Rectangle 7">
              <a:extLst>
                <a:ext uri="{FF2B5EF4-FFF2-40B4-BE49-F238E27FC236}">
                  <a16:creationId xmlns:a16="http://schemas.microsoft.com/office/drawing/2014/main" xmlns="" id="{65195826-5318-4B82-937B-5517175F9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8203" name="Rectangle 8">
              <a:extLst>
                <a:ext uri="{FF2B5EF4-FFF2-40B4-BE49-F238E27FC236}">
                  <a16:creationId xmlns:a16="http://schemas.microsoft.com/office/drawing/2014/main" xmlns="" id="{B997C9FE-3924-4939-9678-1DEA78772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8204" name="Rectangle 9">
              <a:extLst>
                <a:ext uri="{FF2B5EF4-FFF2-40B4-BE49-F238E27FC236}">
                  <a16:creationId xmlns:a16="http://schemas.microsoft.com/office/drawing/2014/main" xmlns="" id="{13691959-F5B2-4F51-B18F-6C1C41AC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8205" name="Arc 10">
              <a:extLst>
                <a:ext uri="{FF2B5EF4-FFF2-40B4-BE49-F238E27FC236}">
                  <a16:creationId xmlns:a16="http://schemas.microsoft.com/office/drawing/2014/main" xmlns="" id="{E09353F3-EDFF-4F1B-9547-8AB811690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rc 11">
              <a:extLst>
                <a:ext uri="{FF2B5EF4-FFF2-40B4-BE49-F238E27FC236}">
                  <a16:creationId xmlns:a16="http://schemas.microsoft.com/office/drawing/2014/main" xmlns="" id="{A1C0310F-B8A0-41E3-A270-9EB1061CB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rc 12">
              <a:extLst>
                <a:ext uri="{FF2B5EF4-FFF2-40B4-BE49-F238E27FC236}">
                  <a16:creationId xmlns:a16="http://schemas.microsoft.com/office/drawing/2014/main" xmlns="" id="{B8EA6EF9-0C24-4C48-AE69-FB0DEA946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Arc 13">
              <a:extLst>
                <a:ext uri="{FF2B5EF4-FFF2-40B4-BE49-F238E27FC236}">
                  <a16:creationId xmlns:a16="http://schemas.microsoft.com/office/drawing/2014/main" xmlns="" id="{F0DE4D0D-F7F0-4D23-B5ED-1EC45C039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Arc 14">
              <a:extLst>
                <a:ext uri="{FF2B5EF4-FFF2-40B4-BE49-F238E27FC236}">
                  <a16:creationId xmlns:a16="http://schemas.microsoft.com/office/drawing/2014/main" xmlns="" id="{4C9A49A8-1ED9-4401-A3B3-EB5D163C5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Arc 15">
              <a:extLst>
                <a:ext uri="{FF2B5EF4-FFF2-40B4-BE49-F238E27FC236}">
                  <a16:creationId xmlns:a16="http://schemas.microsoft.com/office/drawing/2014/main" xmlns="" id="{44A610B2-1951-423A-9506-1A2F2632345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Arc 16">
              <a:extLst>
                <a:ext uri="{FF2B5EF4-FFF2-40B4-BE49-F238E27FC236}">
                  <a16:creationId xmlns:a16="http://schemas.microsoft.com/office/drawing/2014/main" xmlns="" id="{1A582B16-E045-4DE8-B22F-1E4D5E35212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Arc 17">
              <a:extLst>
                <a:ext uri="{FF2B5EF4-FFF2-40B4-BE49-F238E27FC236}">
                  <a16:creationId xmlns:a16="http://schemas.microsoft.com/office/drawing/2014/main" xmlns="" id="{0FF40501-F2FB-4C0B-B680-A8A7239F414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Arc 18">
              <a:extLst>
                <a:ext uri="{FF2B5EF4-FFF2-40B4-BE49-F238E27FC236}">
                  <a16:creationId xmlns:a16="http://schemas.microsoft.com/office/drawing/2014/main" xmlns="" id="{6127A702-CEF8-4410-97BA-285ACA9B9FC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Arc 19">
              <a:extLst>
                <a:ext uri="{FF2B5EF4-FFF2-40B4-BE49-F238E27FC236}">
                  <a16:creationId xmlns:a16="http://schemas.microsoft.com/office/drawing/2014/main" xmlns="" id="{AFCF94B5-7650-41CB-B6CB-3C4BA907E60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6" name="Rectangle 20">
            <a:extLst>
              <a:ext uri="{FF2B5EF4-FFF2-40B4-BE49-F238E27FC236}">
                <a16:creationId xmlns:a16="http://schemas.microsoft.com/office/drawing/2014/main" xmlns="" id="{4D86A779-C6E7-4B7C-8F9B-C5234F003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76400"/>
            <a:ext cx="17526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Planning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xmlns="" id="{2CAE8BE1-3477-443A-8C91-C2068136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49413"/>
            <a:ext cx="4137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Purpose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–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preliminary understanding</a:t>
            </a:r>
          </a:p>
          <a:p>
            <a:pPr eaLnBrk="1" hangingPunct="1">
              <a:defRPr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Deliverable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–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request for study 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xmlns="" id="{E5BDC597-BC0E-46A4-99DC-B7DC1D7B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Database activity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–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enterprise modeling and early conceptual data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utoUpdateAnimBg="0"/>
      <p:bldP spid="2050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FC4944C1-9BBE-46A4-8814-42EC0944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(see also Figures 2.4, 2.5) (cont.) </a:t>
            </a: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xmlns="" id="{65D742EE-E0C7-4644-83EB-000F7B8E147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9223" name="Rectangle 4">
              <a:extLst>
                <a:ext uri="{FF2B5EF4-FFF2-40B4-BE49-F238E27FC236}">
                  <a16:creationId xmlns:a16="http://schemas.microsoft.com/office/drawing/2014/main" xmlns="" id="{25C7BDD8-0C3B-40F6-952D-C0568BA80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9224" name="Rectangle 5">
              <a:extLst>
                <a:ext uri="{FF2B5EF4-FFF2-40B4-BE49-F238E27FC236}">
                  <a16:creationId xmlns:a16="http://schemas.microsoft.com/office/drawing/2014/main" xmlns="" id="{A0FC9DF5-ECF2-42DD-A645-6B5D5A684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9225" name="Rectangle 6">
              <a:extLst>
                <a:ext uri="{FF2B5EF4-FFF2-40B4-BE49-F238E27FC236}">
                  <a16:creationId xmlns:a16="http://schemas.microsoft.com/office/drawing/2014/main" xmlns="" id="{8786492B-8BAC-4D24-8214-71C0A8449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9226" name="Rectangle 7">
              <a:extLst>
                <a:ext uri="{FF2B5EF4-FFF2-40B4-BE49-F238E27FC236}">
                  <a16:creationId xmlns:a16="http://schemas.microsoft.com/office/drawing/2014/main" xmlns="" id="{D2B3B477-F07B-4B3E-B7BD-747E05856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9227" name="Rectangle 8">
              <a:extLst>
                <a:ext uri="{FF2B5EF4-FFF2-40B4-BE49-F238E27FC236}">
                  <a16:creationId xmlns:a16="http://schemas.microsoft.com/office/drawing/2014/main" xmlns="" id="{CE134F60-D695-402B-A696-F291B50A3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9228" name="Rectangle 9">
              <a:extLst>
                <a:ext uri="{FF2B5EF4-FFF2-40B4-BE49-F238E27FC236}">
                  <a16:creationId xmlns:a16="http://schemas.microsoft.com/office/drawing/2014/main" xmlns="" id="{74536400-6840-479E-91D2-5EDDC5C8E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9229" name="Arc 10">
              <a:extLst>
                <a:ext uri="{FF2B5EF4-FFF2-40B4-BE49-F238E27FC236}">
                  <a16:creationId xmlns:a16="http://schemas.microsoft.com/office/drawing/2014/main" xmlns="" id="{E2AF65B1-26C8-4236-B4D0-DCE578083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Arc 11">
              <a:extLst>
                <a:ext uri="{FF2B5EF4-FFF2-40B4-BE49-F238E27FC236}">
                  <a16:creationId xmlns:a16="http://schemas.microsoft.com/office/drawing/2014/main" xmlns="" id="{B95B413A-8F23-4A79-BF34-61A79E9FD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Arc 12">
              <a:extLst>
                <a:ext uri="{FF2B5EF4-FFF2-40B4-BE49-F238E27FC236}">
                  <a16:creationId xmlns:a16="http://schemas.microsoft.com/office/drawing/2014/main" xmlns="" id="{CE50B9F0-FF6B-406C-B2CD-DEFD2345D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Arc 13">
              <a:extLst>
                <a:ext uri="{FF2B5EF4-FFF2-40B4-BE49-F238E27FC236}">
                  <a16:creationId xmlns:a16="http://schemas.microsoft.com/office/drawing/2014/main" xmlns="" id="{BE5A6544-85F1-4B5B-967D-2F71274CB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Arc 14">
              <a:extLst>
                <a:ext uri="{FF2B5EF4-FFF2-40B4-BE49-F238E27FC236}">
                  <a16:creationId xmlns:a16="http://schemas.microsoft.com/office/drawing/2014/main" xmlns="" id="{E94E98EF-8A84-4B5A-B3CB-E38C29DAF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Arc 15">
              <a:extLst>
                <a:ext uri="{FF2B5EF4-FFF2-40B4-BE49-F238E27FC236}">
                  <a16:creationId xmlns:a16="http://schemas.microsoft.com/office/drawing/2014/main" xmlns="" id="{9A020FDC-FD09-4F57-9977-D06CB6FFB2D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Arc 16">
              <a:extLst>
                <a:ext uri="{FF2B5EF4-FFF2-40B4-BE49-F238E27FC236}">
                  <a16:creationId xmlns:a16="http://schemas.microsoft.com/office/drawing/2014/main" xmlns="" id="{3FA9B867-3A08-418F-9FB9-4AD738227F9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Arc 17">
              <a:extLst>
                <a:ext uri="{FF2B5EF4-FFF2-40B4-BE49-F238E27FC236}">
                  <a16:creationId xmlns:a16="http://schemas.microsoft.com/office/drawing/2014/main" xmlns="" id="{33F10915-700A-4048-B797-3D2DA9167518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Arc 18">
              <a:extLst>
                <a:ext uri="{FF2B5EF4-FFF2-40B4-BE49-F238E27FC236}">
                  <a16:creationId xmlns:a16="http://schemas.microsoft.com/office/drawing/2014/main" xmlns="" id="{45865644-8D94-447F-9861-54918260FE6A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Arc 19">
              <a:extLst>
                <a:ext uri="{FF2B5EF4-FFF2-40B4-BE49-F238E27FC236}">
                  <a16:creationId xmlns:a16="http://schemas.microsoft.com/office/drawing/2014/main" xmlns="" id="{2F5F6114-33DD-4432-A8D7-8BECA0E444E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" name="Rectangle 20">
            <a:extLst>
              <a:ext uri="{FF2B5EF4-FFF2-40B4-BE49-F238E27FC236}">
                <a16:creationId xmlns:a16="http://schemas.microsoft.com/office/drawing/2014/main" xmlns="" id="{FBEC9F33-1271-4896-B630-66C2CA9E1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62200"/>
            <a:ext cx="18288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Analysis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xmlns="" id="{5B11697E-6486-42E2-97AD-D60FB4677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24000"/>
            <a:ext cx="510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Purpose–thorough requirements analysis and structuring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Deliverable–functional system specifications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xmlns="" id="{435FAB5F-F047-4623-8FDE-6FC733642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350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activity–Thorough and integrated conceptual data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 autoUpdateAnimBg="0"/>
      <p:bldP spid="2152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>
            <a:extLst>
              <a:ext uri="{FF2B5EF4-FFF2-40B4-BE49-F238E27FC236}">
                <a16:creationId xmlns:a16="http://schemas.microsoft.com/office/drawing/2014/main" xmlns="" id="{3EF756A4-0AD4-494E-954B-45CB527F860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10247" name="Rectangle 4">
              <a:extLst>
                <a:ext uri="{FF2B5EF4-FFF2-40B4-BE49-F238E27FC236}">
                  <a16:creationId xmlns:a16="http://schemas.microsoft.com/office/drawing/2014/main" xmlns="" id="{CF921B9A-F3DB-42EB-AD6D-3E65E5BCD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10248" name="Rectangle 5">
              <a:extLst>
                <a:ext uri="{FF2B5EF4-FFF2-40B4-BE49-F238E27FC236}">
                  <a16:creationId xmlns:a16="http://schemas.microsoft.com/office/drawing/2014/main" xmlns="" id="{6BB7CE3F-0771-458A-AB62-D2F663A9C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10249" name="Rectangle 6">
              <a:extLst>
                <a:ext uri="{FF2B5EF4-FFF2-40B4-BE49-F238E27FC236}">
                  <a16:creationId xmlns:a16="http://schemas.microsoft.com/office/drawing/2014/main" xmlns="" id="{FC5590DD-1A0B-4DB7-A702-27F5E5C51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10250" name="Rectangle 7">
              <a:extLst>
                <a:ext uri="{FF2B5EF4-FFF2-40B4-BE49-F238E27FC236}">
                  <a16:creationId xmlns:a16="http://schemas.microsoft.com/office/drawing/2014/main" xmlns="" id="{A70FD81A-73EA-4466-95BD-A320AF7F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10251" name="Rectangle 8">
              <a:extLst>
                <a:ext uri="{FF2B5EF4-FFF2-40B4-BE49-F238E27FC236}">
                  <a16:creationId xmlns:a16="http://schemas.microsoft.com/office/drawing/2014/main" xmlns="" id="{A0873750-BE78-41CA-88D4-968578879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10252" name="Rectangle 9">
              <a:extLst>
                <a:ext uri="{FF2B5EF4-FFF2-40B4-BE49-F238E27FC236}">
                  <a16:creationId xmlns:a16="http://schemas.microsoft.com/office/drawing/2014/main" xmlns="" id="{D337503C-7C3F-492A-875D-9DF56A06B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10253" name="Arc 10">
              <a:extLst>
                <a:ext uri="{FF2B5EF4-FFF2-40B4-BE49-F238E27FC236}">
                  <a16:creationId xmlns:a16="http://schemas.microsoft.com/office/drawing/2014/main" xmlns="" id="{813C2495-0F1F-440E-8401-73715E62A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rc 11">
              <a:extLst>
                <a:ext uri="{FF2B5EF4-FFF2-40B4-BE49-F238E27FC236}">
                  <a16:creationId xmlns:a16="http://schemas.microsoft.com/office/drawing/2014/main" xmlns="" id="{F4553B5A-ABB4-43BA-A76E-BC5C74199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Arc 12">
              <a:extLst>
                <a:ext uri="{FF2B5EF4-FFF2-40B4-BE49-F238E27FC236}">
                  <a16:creationId xmlns:a16="http://schemas.microsoft.com/office/drawing/2014/main" xmlns="" id="{F793B3C7-E061-4842-A7B1-CBA78CB5E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Arc 13">
              <a:extLst>
                <a:ext uri="{FF2B5EF4-FFF2-40B4-BE49-F238E27FC236}">
                  <a16:creationId xmlns:a16="http://schemas.microsoft.com/office/drawing/2014/main" xmlns="" id="{0980493D-9D49-4688-96ED-425A5F29A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Arc 14">
              <a:extLst>
                <a:ext uri="{FF2B5EF4-FFF2-40B4-BE49-F238E27FC236}">
                  <a16:creationId xmlns:a16="http://schemas.microsoft.com/office/drawing/2014/main" xmlns="" id="{65535D85-C17F-452E-A317-8B321178B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Arc 15">
              <a:extLst>
                <a:ext uri="{FF2B5EF4-FFF2-40B4-BE49-F238E27FC236}">
                  <a16:creationId xmlns:a16="http://schemas.microsoft.com/office/drawing/2014/main" xmlns="" id="{65D7E22B-0975-4661-96E7-954C9465848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Arc 16">
              <a:extLst>
                <a:ext uri="{FF2B5EF4-FFF2-40B4-BE49-F238E27FC236}">
                  <a16:creationId xmlns:a16="http://schemas.microsoft.com/office/drawing/2014/main" xmlns="" id="{10AC5223-7B7E-4F12-A817-C0D70D91FC6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Arc 17">
              <a:extLst>
                <a:ext uri="{FF2B5EF4-FFF2-40B4-BE49-F238E27FC236}">
                  <a16:creationId xmlns:a16="http://schemas.microsoft.com/office/drawing/2014/main" xmlns="" id="{81C3979D-E4CD-4CB6-A5A2-DA7F65B17AF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rc 18">
              <a:extLst>
                <a:ext uri="{FF2B5EF4-FFF2-40B4-BE49-F238E27FC236}">
                  <a16:creationId xmlns:a16="http://schemas.microsoft.com/office/drawing/2014/main" xmlns="" id="{0042BD0D-943F-4E58-9C66-C97DAC0CD1D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rc 19">
              <a:extLst>
                <a:ext uri="{FF2B5EF4-FFF2-40B4-BE49-F238E27FC236}">
                  <a16:creationId xmlns:a16="http://schemas.microsoft.com/office/drawing/2014/main" xmlns="" id="{53F81936-4A6D-4D68-A523-7FE7D09809A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20">
            <a:extLst>
              <a:ext uri="{FF2B5EF4-FFF2-40B4-BE49-F238E27FC236}">
                <a16:creationId xmlns:a16="http://schemas.microsoft.com/office/drawing/2014/main" xmlns="" id="{75FC7DC3-B7FA-47EC-BDA6-D553951F2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124200"/>
            <a:ext cx="1828800" cy="609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Logical Design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xmlns="" id="{3264BE1F-FC3E-4113-A81E-6687913D9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447800"/>
            <a:ext cx="5562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Purpose–information requirements elicitation and structure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Deliverable–detailed design specifications</a:t>
            </a:r>
          </a:p>
        </p:txBody>
      </p:sp>
      <p:sp>
        <p:nvSpPr>
          <p:cNvPr id="22550" name="Text Box 22">
            <a:extLst>
              <a:ext uri="{FF2B5EF4-FFF2-40B4-BE49-F238E27FC236}">
                <a16:creationId xmlns:a16="http://schemas.microsoft.com/office/drawing/2014/main" xmlns="" id="{72574370-FA3A-4513-9199-E5A15D486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2819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activity– 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logical database design (transactions, forms, displays, views, data integrity and security)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xmlns="" id="{62C8DB38-AECB-4DF6-8771-C23ACFF6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kumimoji="1" lang="en-US" sz="28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Systems Development Life Cycle</a:t>
            </a:r>
            <a:br>
              <a:rPr kumimoji="1" lang="en-US" sz="28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kumimoji="1" lang="en-US" sz="28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utoUpdateAnimBg="0"/>
      <p:bldP spid="2255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>
            <a:extLst>
              <a:ext uri="{FF2B5EF4-FFF2-40B4-BE49-F238E27FC236}">
                <a16:creationId xmlns:a16="http://schemas.microsoft.com/office/drawing/2014/main" xmlns="" id="{E5CD4ED4-1D85-4AE6-8601-8CB01E5CF1D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11271" name="Rectangle 4">
              <a:extLst>
                <a:ext uri="{FF2B5EF4-FFF2-40B4-BE49-F238E27FC236}">
                  <a16:creationId xmlns:a16="http://schemas.microsoft.com/office/drawing/2014/main" xmlns="" id="{B4B26654-B3C4-4940-93B7-33BCAADBB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11272" name="Rectangle 5">
              <a:extLst>
                <a:ext uri="{FF2B5EF4-FFF2-40B4-BE49-F238E27FC236}">
                  <a16:creationId xmlns:a16="http://schemas.microsoft.com/office/drawing/2014/main" xmlns="" id="{056AC561-648E-4A5A-9DC0-4C48308E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11273" name="Rectangle 6">
              <a:extLst>
                <a:ext uri="{FF2B5EF4-FFF2-40B4-BE49-F238E27FC236}">
                  <a16:creationId xmlns:a16="http://schemas.microsoft.com/office/drawing/2014/main" xmlns="" id="{6BAE244B-A13D-410A-B86E-0BF63329C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11274" name="Rectangle 7">
              <a:extLst>
                <a:ext uri="{FF2B5EF4-FFF2-40B4-BE49-F238E27FC236}">
                  <a16:creationId xmlns:a16="http://schemas.microsoft.com/office/drawing/2014/main" xmlns="" id="{B7F74855-03B3-4909-8070-2E81E22B8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11275" name="Rectangle 8">
              <a:extLst>
                <a:ext uri="{FF2B5EF4-FFF2-40B4-BE49-F238E27FC236}">
                  <a16:creationId xmlns:a16="http://schemas.microsoft.com/office/drawing/2014/main" xmlns="" id="{03436DA6-4019-449F-A9FB-95ED55487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11276" name="Rectangle 9">
              <a:extLst>
                <a:ext uri="{FF2B5EF4-FFF2-40B4-BE49-F238E27FC236}">
                  <a16:creationId xmlns:a16="http://schemas.microsoft.com/office/drawing/2014/main" xmlns="" id="{06FF6F3D-24CD-4B12-B7B4-D3D6F4408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11277" name="Arc 10">
              <a:extLst>
                <a:ext uri="{FF2B5EF4-FFF2-40B4-BE49-F238E27FC236}">
                  <a16:creationId xmlns:a16="http://schemas.microsoft.com/office/drawing/2014/main" xmlns="" id="{F0683148-17B8-49B0-BE32-BAD5BC404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Arc 11">
              <a:extLst>
                <a:ext uri="{FF2B5EF4-FFF2-40B4-BE49-F238E27FC236}">
                  <a16:creationId xmlns:a16="http://schemas.microsoft.com/office/drawing/2014/main" xmlns="" id="{A1A9C59E-832F-4E6B-B2D6-36E5FC16F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Arc 12">
              <a:extLst>
                <a:ext uri="{FF2B5EF4-FFF2-40B4-BE49-F238E27FC236}">
                  <a16:creationId xmlns:a16="http://schemas.microsoft.com/office/drawing/2014/main" xmlns="" id="{7D297313-3D56-4C35-830D-00D854858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Arc 13">
              <a:extLst>
                <a:ext uri="{FF2B5EF4-FFF2-40B4-BE49-F238E27FC236}">
                  <a16:creationId xmlns:a16="http://schemas.microsoft.com/office/drawing/2014/main" xmlns="" id="{5F86BDB8-B31B-4B8A-9193-50C971907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Arc 14">
              <a:extLst>
                <a:ext uri="{FF2B5EF4-FFF2-40B4-BE49-F238E27FC236}">
                  <a16:creationId xmlns:a16="http://schemas.microsoft.com/office/drawing/2014/main" xmlns="" id="{CB18C332-6375-4505-9528-EAC56EA72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Arc 15">
              <a:extLst>
                <a:ext uri="{FF2B5EF4-FFF2-40B4-BE49-F238E27FC236}">
                  <a16:creationId xmlns:a16="http://schemas.microsoft.com/office/drawing/2014/main" xmlns="" id="{C890C4C1-73BA-4D07-9200-2EB08082CD38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Arc 16">
              <a:extLst>
                <a:ext uri="{FF2B5EF4-FFF2-40B4-BE49-F238E27FC236}">
                  <a16:creationId xmlns:a16="http://schemas.microsoft.com/office/drawing/2014/main" xmlns="" id="{17876B84-FFE6-425B-965E-C36560B705F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Arc 17">
              <a:extLst>
                <a:ext uri="{FF2B5EF4-FFF2-40B4-BE49-F238E27FC236}">
                  <a16:creationId xmlns:a16="http://schemas.microsoft.com/office/drawing/2014/main" xmlns="" id="{AB43F5C7-5FB1-423B-884F-F5B8B02D759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rc 18">
              <a:extLst>
                <a:ext uri="{FF2B5EF4-FFF2-40B4-BE49-F238E27FC236}">
                  <a16:creationId xmlns:a16="http://schemas.microsoft.com/office/drawing/2014/main" xmlns="" id="{161E524F-B281-46AF-A7D3-EE5B64CB649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Arc 19">
              <a:extLst>
                <a:ext uri="{FF2B5EF4-FFF2-40B4-BE49-F238E27FC236}">
                  <a16:creationId xmlns:a16="http://schemas.microsoft.com/office/drawing/2014/main" xmlns="" id="{D3875974-BEFC-42B0-A951-A6D8C5639E6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Rectangle 20">
            <a:extLst>
              <a:ext uri="{FF2B5EF4-FFF2-40B4-BE49-F238E27FC236}">
                <a16:creationId xmlns:a16="http://schemas.microsoft.com/office/drawing/2014/main" xmlns="" id="{303F2CB2-183F-4418-A6E2-C6B47773F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10000"/>
            <a:ext cx="1828800" cy="609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Physical Design</a:t>
            </a:r>
          </a:p>
        </p:txBody>
      </p:sp>
      <p:sp>
        <p:nvSpPr>
          <p:cNvPr id="23573" name="Text Box 21">
            <a:extLst>
              <a:ext uri="{FF2B5EF4-FFF2-40B4-BE49-F238E27FC236}">
                <a16:creationId xmlns:a16="http://schemas.microsoft.com/office/drawing/2014/main" xmlns="" id="{8F1CBE4A-C4A1-4785-984F-E5433A4DB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4191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Purpose–develop technology and organizational specifications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Deliverable–program/data structures, technology purchases, organization redesigns</a:t>
            </a: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xmlns="" id="{FE5D066D-700F-4649-A63D-E9B297CC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3657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activity– 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physical database design (define database to DBMS, physical data organization, database processing programs)</a:t>
            </a:r>
          </a:p>
        </p:txBody>
      </p:sp>
      <p:sp>
        <p:nvSpPr>
          <p:cNvPr id="11270" name="Rectangle 2">
            <a:extLst>
              <a:ext uri="{FF2B5EF4-FFF2-40B4-BE49-F238E27FC236}">
                <a16:creationId xmlns:a16="http://schemas.microsoft.com/office/drawing/2014/main" xmlns="" id="{B3EE9467-C492-40D6-BAA3-0F1719923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 autoUpdateAnimBg="0"/>
      <p:bldP spid="2357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>
            <a:extLst>
              <a:ext uri="{FF2B5EF4-FFF2-40B4-BE49-F238E27FC236}">
                <a16:creationId xmlns:a16="http://schemas.microsoft.com/office/drawing/2014/main" xmlns="" id="{C7E3A975-26C0-4BA6-B0B5-8EE8F60F30C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12295" name="Rectangle 4">
              <a:extLst>
                <a:ext uri="{FF2B5EF4-FFF2-40B4-BE49-F238E27FC236}">
                  <a16:creationId xmlns:a16="http://schemas.microsoft.com/office/drawing/2014/main" xmlns="" id="{5F141242-08C6-4D12-9525-51F655EBB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12296" name="Rectangle 5">
              <a:extLst>
                <a:ext uri="{FF2B5EF4-FFF2-40B4-BE49-F238E27FC236}">
                  <a16:creationId xmlns:a16="http://schemas.microsoft.com/office/drawing/2014/main" xmlns="" id="{51A62886-D110-4B03-AC06-F5AC46BAA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12297" name="Rectangle 6">
              <a:extLst>
                <a:ext uri="{FF2B5EF4-FFF2-40B4-BE49-F238E27FC236}">
                  <a16:creationId xmlns:a16="http://schemas.microsoft.com/office/drawing/2014/main" xmlns="" id="{61198689-4BDD-4E8A-86A3-C4A23E0E9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12298" name="Rectangle 7">
              <a:extLst>
                <a:ext uri="{FF2B5EF4-FFF2-40B4-BE49-F238E27FC236}">
                  <a16:creationId xmlns:a16="http://schemas.microsoft.com/office/drawing/2014/main" xmlns="" id="{FDE45F6B-00ED-4DBD-AD82-F5CD7828F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12299" name="Rectangle 8">
              <a:extLst>
                <a:ext uri="{FF2B5EF4-FFF2-40B4-BE49-F238E27FC236}">
                  <a16:creationId xmlns:a16="http://schemas.microsoft.com/office/drawing/2014/main" xmlns="" id="{59C7E586-4257-4D96-B281-D7FF79985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12300" name="Rectangle 9">
              <a:extLst>
                <a:ext uri="{FF2B5EF4-FFF2-40B4-BE49-F238E27FC236}">
                  <a16:creationId xmlns:a16="http://schemas.microsoft.com/office/drawing/2014/main" xmlns="" id="{0C2A9850-1228-471C-A218-87DA4940D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12301" name="Arc 10">
              <a:extLst>
                <a:ext uri="{FF2B5EF4-FFF2-40B4-BE49-F238E27FC236}">
                  <a16:creationId xmlns:a16="http://schemas.microsoft.com/office/drawing/2014/main" xmlns="" id="{091B5141-E46B-4253-BC50-A768B46C6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Arc 11">
              <a:extLst>
                <a:ext uri="{FF2B5EF4-FFF2-40B4-BE49-F238E27FC236}">
                  <a16:creationId xmlns:a16="http://schemas.microsoft.com/office/drawing/2014/main" xmlns="" id="{24F93DB6-E352-405D-B822-014A8EA1D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Arc 12">
              <a:extLst>
                <a:ext uri="{FF2B5EF4-FFF2-40B4-BE49-F238E27FC236}">
                  <a16:creationId xmlns:a16="http://schemas.microsoft.com/office/drawing/2014/main" xmlns="" id="{6D11A3CA-A6F0-4B85-A5FB-8C63366EB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Arc 13">
              <a:extLst>
                <a:ext uri="{FF2B5EF4-FFF2-40B4-BE49-F238E27FC236}">
                  <a16:creationId xmlns:a16="http://schemas.microsoft.com/office/drawing/2014/main" xmlns="" id="{36699B7E-69C1-4D11-92A5-3CC05DFF2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Arc 14">
              <a:extLst>
                <a:ext uri="{FF2B5EF4-FFF2-40B4-BE49-F238E27FC236}">
                  <a16:creationId xmlns:a16="http://schemas.microsoft.com/office/drawing/2014/main" xmlns="" id="{7FC85176-EBF0-43D0-BD6B-A3096343B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Arc 15">
              <a:extLst>
                <a:ext uri="{FF2B5EF4-FFF2-40B4-BE49-F238E27FC236}">
                  <a16:creationId xmlns:a16="http://schemas.microsoft.com/office/drawing/2014/main" xmlns="" id="{48BDBC44-A605-4043-9A2E-65F0D490BC6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Arc 16">
              <a:extLst>
                <a:ext uri="{FF2B5EF4-FFF2-40B4-BE49-F238E27FC236}">
                  <a16:creationId xmlns:a16="http://schemas.microsoft.com/office/drawing/2014/main" xmlns="" id="{E729F77C-C382-4E48-9155-E7E1C9C8E5F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Arc 17">
              <a:extLst>
                <a:ext uri="{FF2B5EF4-FFF2-40B4-BE49-F238E27FC236}">
                  <a16:creationId xmlns:a16="http://schemas.microsoft.com/office/drawing/2014/main" xmlns="" id="{9BDF34CD-BE0E-486E-A38A-241A04E57C9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Arc 18">
              <a:extLst>
                <a:ext uri="{FF2B5EF4-FFF2-40B4-BE49-F238E27FC236}">
                  <a16:creationId xmlns:a16="http://schemas.microsoft.com/office/drawing/2014/main" xmlns="" id="{894D04AA-F66B-47D8-A005-66B56E8F20B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Arc 19">
              <a:extLst>
                <a:ext uri="{FF2B5EF4-FFF2-40B4-BE49-F238E27FC236}">
                  <a16:creationId xmlns:a16="http://schemas.microsoft.com/office/drawing/2014/main" xmlns="" id="{700A2089-60E3-4B2C-82E9-04553F9601C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1" name="Rectangle 20">
            <a:extLst>
              <a:ext uri="{FF2B5EF4-FFF2-40B4-BE49-F238E27FC236}">
                <a16:creationId xmlns:a16="http://schemas.microsoft.com/office/drawing/2014/main" xmlns="" id="{BCFF3CD0-35C7-4079-BCD9-60AA6D500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72000"/>
            <a:ext cx="1828800" cy="609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Implementation</a:t>
            </a:r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xmlns="" id="{CDCD2252-5427-4C89-93BE-68D572878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47800"/>
            <a:ext cx="495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Purpose–programming, testing, training, installation, documenting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Deliverable–operational programs, documentation, training materials</a:t>
            </a:r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xmlns="" id="{810B33BB-EA6F-4104-B877-A417EE718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3124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activity– 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implementation, including coded programs, documentation, installation and conversion</a:t>
            </a:r>
          </a:p>
        </p:txBody>
      </p:sp>
      <p:sp>
        <p:nvSpPr>
          <p:cNvPr id="12294" name="Rectangle 2">
            <a:extLst>
              <a:ext uri="{FF2B5EF4-FFF2-40B4-BE49-F238E27FC236}">
                <a16:creationId xmlns:a16="http://schemas.microsoft.com/office/drawing/2014/main" xmlns="" id="{821D286E-2E1F-493E-BA2B-AFEACE60F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7" grpId="0" autoUpdateAnimBg="0"/>
      <p:bldP spid="2459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>
            <a:extLst>
              <a:ext uri="{FF2B5EF4-FFF2-40B4-BE49-F238E27FC236}">
                <a16:creationId xmlns:a16="http://schemas.microsoft.com/office/drawing/2014/main" xmlns="" id="{058D5BAE-AD44-4EC3-BE57-9E837D331DC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76400"/>
            <a:ext cx="8458200" cy="4114800"/>
            <a:chOff x="1008" y="1392"/>
            <a:chExt cx="4608" cy="2256"/>
          </a:xfrm>
        </p:grpSpPr>
        <p:sp>
          <p:nvSpPr>
            <p:cNvPr id="13319" name="Rectangle 4">
              <a:extLst>
                <a:ext uri="{FF2B5EF4-FFF2-40B4-BE49-F238E27FC236}">
                  <a16:creationId xmlns:a16="http://schemas.microsoft.com/office/drawing/2014/main" xmlns="" id="{B8A93707-D99E-4C6D-898D-C18FFCE69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Planning</a:t>
              </a:r>
            </a:p>
          </p:txBody>
        </p:sp>
        <p:sp>
          <p:nvSpPr>
            <p:cNvPr id="13320" name="Rectangle 5">
              <a:extLst>
                <a:ext uri="{FF2B5EF4-FFF2-40B4-BE49-F238E27FC236}">
                  <a16:creationId xmlns:a16="http://schemas.microsoft.com/office/drawing/2014/main" xmlns="" id="{E415B29F-6961-4362-A16F-48E8F955F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Analysis</a:t>
              </a:r>
            </a:p>
          </p:txBody>
        </p:sp>
        <p:sp>
          <p:nvSpPr>
            <p:cNvPr id="13321" name="Rectangle 6">
              <a:extLst>
                <a:ext uri="{FF2B5EF4-FFF2-40B4-BE49-F238E27FC236}">
                  <a16:creationId xmlns:a16="http://schemas.microsoft.com/office/drawing/2014/main" xmlns="" id="{D00683D9-1C10-423D-872B-265C3F6D5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Physical Design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xmlns="" id="{EBD26111-AC7A-4918-863F-5D3F7190E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76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Implementation</a:t>
              </a:r>
            </a:p>
          </p:txBody>
        </p:sp>
        <p:sp>
          <p:nvSpPr>
            <p:cNvPr id="13323" name="Rectangle 8">
              <a:extLst>
                <a:ext uri="{FF2B5EF4-FFF2-40B4-BE49-F238E27FC236}">
                  <a16:creationId xmlns:a16="http://schemas.microsoft.com/office/drawing/2014/main" xmlns="" id="{2DDDC860-7AE6-4121-9D24-1E64B267C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60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Maintenance</a:t>
              </a:r>
            </a:p>
          </p:txBody>
        </p:sp>
        <p:sp>
          <p:nvSpPr>
            <p:cNvPr id="13324" name="Rectangle 9">
              <a:extLst>
                <a:ext uri="{FF2B5EF4-FFF2-40B4-BE49-F238E27FC236}">
                  <a16:creationId xmlns:a16="http://schemas.microsoft.com/office/drawing/2014/main" xmlns="" id="{EEE833E0-3F93-4E97-B58E-86FC3283B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960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Arial Narrow" panose="020B0606020202030204" pitchFamily="34" charset="0"/>
                </a:rPr>
                <a:t>Logical Design</a:t>
              </a:r>
            </a:p>
          </p:txBody>
        </p:sp>
        <p:sp>
          <p:nvSpPr>
            <p:cNvPr id="13325" name="Arc 10">
              <a:extLst>
                <a:ext uri="{FF2B5EF4-FFF2-40B4-BE49-F238E27FC236}">
                  <a16:creationId xmlns:a16="http://schemas.microsoft.com/office/drawing/2014/main" xmlns="" id="{F2C40A5B-C667-4B7F-A105-2A0343A7A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3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Arc 11">
              <a:extLst>
                <a:ext uri="{FF2B5EF4-FFF2-40B4-BE49-F238E27FC236}">
                  <a16:creationId xmlns:a16="http://schemas.microsoft.com/office/drawing/2014/main" xmlns="" id="{A2C1A6F0-4BAA-49F3-B0E9-E593314C6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24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Arc 12">
              <a:extLst>
                <a:ext uri="{FF2B5EF4-FFF2-40B4-BE49-F238E27FC236}">
                  <a16:creationId xmlns:a16="http://schemas.microsoft.com/office/drawing/2014/main" xmlns="" id="{3377956B-A58F-4B0D-B091-184B7595E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208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Arc 13">
              <a:extLst>
                <a:ext uri="{FF2B5EF4-FFF2-40B4-BE49-F238E27FC236}">
                  <a16:creationId xmlns:a16="http://schemas.microsoft.com/office/drawing/2014/main" xmlns="" id="{52AD7718-4C42-4DE8-874E-1F8CAB566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592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Arc 14">
              <a:extLst>
                <a:ext uri="{FF2B5EF4-FFF2-40B4-BE49-F238E27FC236}">
                  <a16:creationId xmlns:a16="http://schemas.microsoft.com/office/drawing/2014/main" xmlns="" id="{A1728E4A-6A13-4059-BA92-8139CA295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976"/>
              <a:ext cx="528" cy="336"/>
            </a:xfrm>
            <a:custGeom>
              <a:avLst/>
              <a:gdLst>
                <a:gd name="T0" fmla="*/ 0 w 21600"/>
                <a:gd name="T1" fmla="*/ 0 h 21600"/>
                <a:gd name="T2" fmla="*/ 13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Arc 15">
              <a:extLst>
                <a:ext uri="{FF2B5EF4-FFF2-40B4-BE49-F238E27FC236}">
                  <a16:creationId xmlns:a16="http://schemas.microsoft.com/office/drawing/2014/main" xmlns="" id="{0E9A849D-F651-4004-92C2-17397FD926F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984" y="3264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Arc 16">
              <a:extLst>
                <a:ext uri="{FF2B5EF4-FFF2-40B4-BE49-F238E27FC236}">
                  <a16:creationId xmlns:a16="http://schemas.microsoft.com/office/drawing/2014/main" xmlns="" id="{3361A0ED-CEBD-4E77-8A33-105F006707D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168" y="2880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Arc 17">
              <a:extLst>
                <a:ext uri="{FF2B5EF4-FFF2-40B4-BE49-F238E27FC236}">
                  <a16:creationId xmlns:a16="http://schemas.microsoft.com/office/drawing/2014/main" xmlns="" id="{27F9B775-19DB-4EF2-9683-CA7A2C48F56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96" y="2496"/>
              <a:ext cx="672" cy="336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Arc 18">
              <a:extLst>
                <a:ext uri="{FF2B5EF4-FFF2-40B4-BE49-F238E27FC236}">
                  <a16:creationId xmlns:a16="http://schemas.microsoft.com/office/drawing/2014/main" xmlns="" id="{51417BE3-02F6-4B47-91FD-0B02D7C40BB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24" y="2112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rc 19">
              <a:extLst>
                <a:ext uri="{FF2B5EF4-FFF2-40B4-BE49-F238E27FC236}">
                  <a16:creationId xmlns:a16="http://schemas.microsoft.com/office/drawing/2014/main" xmlns="" id="{DE7A501F-A44D-4F74-809A-A086A06A3E3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248" y="16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8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5" name="Rectangle 20">
            <a:extLst>
              <a:ext uri="{FF2B5EF4-FFF2-40B4-BE49-F238E27FC236}">
                <a16:creationId xmlns:a16="http://schemas.microsoft.com/office/drawing/2014/main" xmlns="" id="{F606F1B9-FDFD-4BFD-A13B-455DC2E4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257800"/>
            <a:ext cx="1828800" cy="609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bg2"/>
                </a:solidFill>
                <a:latin typeface="Arial Narrow" panose="020B0606020202030204" pitchFamily="34" charset="0"/>
              </a:rPr>
              <a:t>Maintenance</a:t>
            </a:r>
          </a:p>
        </p:txBody>
      </p:sp>
      <p:sp>
        <p:nvSpPr>
          <p:cNvPr id="25621" name="Text Box 21">
            <a:extLst>
              <a:ext uri="{FF2B5EF4-FFF2-40B4-BE49-F238E27FC236}">
                <a16:creationId xmlns:a16="http://schemas.microsoft.com/office/drawing/2014/main" xmlns="" id="{AA5B4B8D-3759-449A-A49B-7B8ABE7E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49413"/>
            <a:ext cx="3892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Purpose–monitor, repair, enhance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Deliverable–periodic audits</a:t>
            </a:r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xmlns="" id="{D9F892AC-5C0D-4E2A-ADFB-2D36AC52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activity– </a:t>
            </a: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database maintenance, performance analysis and tuning, error corrections</a:t>
            </a:r>
          </a:p>
        </p:txBody>
      </p:sp>
      <p:sp>
        <p:nvSpPr>
          <p:cNvPr id="13318" name="Rectangle 2">
            <a:extLst>
              <a:ext uri="{FF2B5EF4-FFF2-40B4-BE49-F238E27FC236}">
                <a16:creationId xmlns:a16="http://schemas.microsoft.com/office/drawing/2014/main" xmlns="" id="{B5715DFA-261A-4D49-B1B3-93838D610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Systems Development Life Cycle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1" grpId="0" autoUpdateAnimBg="0"/>
      <p:bldP spid="2562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CB047E71-7694-45C3-80CC-70735BD16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CASE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022A3E18-B38D-495E-B976-D12CEBEFEA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1148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Computer-Aided Software Engineering (CASE)–software tools providing automated support for systems development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Three database features: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Data modeling–drawing entity-relationship diagrams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Code generation–SQL code for table creation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Repositories–knowledge base of enterprise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337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Theoretical Background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Importance of Database System</a:t>
            </a:r>
            <a:endParaRPr lang="en-US" dirty="0"/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Database design and development</a:t>
            </a:r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Conceptual design, </a:t>
            </a:r>
            <a:endParaRPr lang="en-US" dirty="0" smtClean="0"/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Relational </a:t>
            </a:r>
            <a:r>
              <a:rPr lang="en-US" dirty="0"/>
              <a:t>design, </a:t>
            </a:r>
            <a:endParaRPr lang="en-US" dirty="0" smtClean="0"/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Physical design, </a:t>
            </a:r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ERD</a:t>
            </a:r>
            <a:r>
              <a:rPr lang="en-US" dirty="0"/>
              <a:t>, </a:t>
            </a:r>
            <a:endParaRPr lang="en-US" dirty="0" smtClean="0"/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EERD</a:t>
            </a:r>
            <a:endParaRPr lang="en-US" dirty="0"/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SQL for database querying</a:t>
            </a:r>
          </a:p>
          <a:p>
            <a:pPr lvl="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Normalization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Web/Windows/Mobile based applications development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0D61E-FB60-4235-9664-CAC06F2D86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3789DEEE-541C-4DEF-991F-BA6AB4AF8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Schema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FF1A7176-CAEB-429D-87C4-CB626A794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The word </a:t>
            </a:r>
            <a:r>
              <a:rPr lang="en-US" altLang="en-US" sz="2400" b="1" dirty="0"/>
              <a:t>schema</a:t>
            </a:r>
            <a:r>
              <a:rPr lang="en-US" altLang="en-US" sz="2400" dirty="0"/>
              <a:t> comes from the Greek word "</a:t>
            </a:r>
            <a:r>
              <a:rPr lang="en-US" altLang="en-US" sz="2400" dirty="0" err="1"/>
              <a:t>σχήμ</a:t>
            </a:r>
            <a:r>
              <a:rPr lang="en-US" altLang="en-US" sz="2400" dirty="0"/>
              <a:t>α" (skhēma), which means </a:t>
            </a:r>
            <a:r>
              <a:rPr lang="en-US" altLang="en-US" sz="2400" i="1" dirty="0"/>
              <a:t>shape,</a:t>
            </a:r>
            <a:r>
              <a:rPr lang="en-US" altLang="en-US" sz="2400" dirty="0"/>
              <a:t> or more generally, </a:t>
            </a:r>
            <a:r>
              <a:rPr lang="en-US" altLang="en-US" sz="2400" i="1" dirty="0"/>
              <a:t>plan</a:t>
            </a:r>
            <a:r>
              <a:rPr lang="en-US" altLang="en-US" sz="2400" dirty="0"/>
              <a:t>. The plural is "</a:t>
            </a:r>
            <a:r>
              <a:rPr lang="en-US" altLang="en-US" sz="2400" dirty="0" err="1"/>
              <a:t>σχήμ</a:t>
            </a:r>
            <a:r>
              <a:rPr lang="en-US" altLang="en-US" sz="2400" dirty="0"/>
              <a:t>ατα" (skhēmata). In English, both </a:t>
            </a:r>
            <a:r>
              <a:rPr lang="en-US" altLang="en-US" sz="2400" i="1" dirty="0"/>
              <a:t>schemas</a:t>
            </a:r>
            <a:r>
              <a:rPr lang="en-US" altLang="en-US" sz="2400" dirty="0"/>
              <a:t> and </a:t>
            </a:r>
            <a:r>
              <a:rPr lang="en-US" altLang="en-US" sz="2400" i="1" dirty="0"/>
              <a:t>schemata</a:t>
            </a:r>
            <a:r>
              <a:rPr lang="en-US" altLang="en-US" sz="2400" dirty="0"/>
              <a:t> are used as plural forms, although the latter is the standard form for written English.</a:t>
            </a: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Schema</a:t>
            </a:r>
            <a:r>
              <a:rPr lang="en-US" altLang="en-US" sz="2400" dirty="0"/>
              <a:t> may refer to: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Model or Diagram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Schematic, a diagram that represents the elements of a system using abstract, graphic symbols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/>
              <a:t>Reference: http://en.wikipedia.org/wiki/Schema </a:t>
            </a:r>
            <a:endParaRPr lang="en-US" altLang="en-US" sz="1400" dirty="0"/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AEDB11F8-C804-46F9-B167-0DE165C82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Database Schema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06F34620-C0FD-4670-B905-41FBB1F2C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The </a:t>
            </a:r>
            <a:r>
              <a:rPr lang="en-US" altLang="en-US" sz="1800" b="1" dirty="0"/>
              <a:t>schema</a:t>
            </a:r>
            <a:r>
              <a:rPr lang="en-US" altLang="en-US" sz="1800" dirty="0"/>
              <a:t> (pronounced </a:t>
            </a:r>
            <a:r>
              <a:rPr lang="en-US" altLang="en-US" sz="1800" b="1" i="1" dirty="0" err="1"/>
              <a:t>skee</a:t>
            </a:r>
            <a:r>
              <a:rPr lang="en-US" altLang="en-US" sz="1800" i="1" dirty="0"/>
              <a:t>-ma</a:t>
            </a:r>
            <a:r>
              <a:rPr lang="en-US" altLang="en-US" sz="1800" dirty="0"/>
              <a:t>) of a </a:t>
            </a:r>
            <a:r>
              <a:rPr lang="en-US" altLang="en-US" sz="1800" dirty="0">
                <a:hlinkClick r:id="rId2" tooltip="Database system"/>
              </a:rPr>
              <a:t>database system</a:t>
            </a:r>
            <a:r>
              <a:rPr lang="en-US" altLang="en-US" sz="1800" dirty="0"/>
              <a:t> is its structure described in a formal language supported by the </a:t>
            </a:r>
            <a:r>
              <a:rPr lang="en-US" altLang="en-US" sz="1800" dirty="0">
                <a:hlinkClick r:id="rId3" tooltip="Database management system"/>
              </a:rPr>
              <a:t>database management system</a:t>
            </a:r>
            <a:r>
              <a:rPr lang="en-US" altLang="en-US" sz="1800" dirty="0"/>
              <a:t> (DBMS</a:t>
            </a:r>
            <a:r>
              <a:rPr lang="en-US" altLang="en-US" sz="18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Although </a:t>
            </a:r>
            <a:r>
              <a:rPr lang="en-US" altLang="en-US" sz="1800" dirty="0"/>
              <a:t>a schema is defined in text database language, the term is often used to refer to a graphical depiction of the database structure. In other words, schema is the structure of the database that defines the objects in the database.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Levels of database schema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4" tooltip="Conceptual schema"/>
              </a:rPr>
              <a:t>Conceptual schema</a:t>
            </a:r>
            <a:r>
              <a:rPr lang="en-US" altLang="en-US" sz="1800" dirty="0"/>
              <a:t>, a map of concepts and their relationships.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5" tooltip="Logical schema"/>
              </a:rPr>
              <a:t>Logical schema</a:t>
            </a:r>
            <a:r>
              <a:rPr lang="en-US" altLang="en-US" sz="1800" dirty="0"/>
              <a:t>, a map of entities and their attributes and relations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6" tooltip="Physical schema"/>
              </a:rPr>
              <a:t>Physical schema</a:t>
            </a:r>
            <a:r>
              <a:rPr lang="en-US" altLang="en-US" sz="1800" dirty="0"/>
              <a:t>, a particular implementation of a logical schema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Reference: </a:t>
            </a:r>
            <a:r>
              <a:rPr lang="en-US" altLang="en-US" sz="1800" dirty="0">
                <a:hlinkClick r:id="rId7"/>
              </a:rPr>
              <a:t>http://en.wikipedia.org/wiki/Database_schema</a:t>
            </a:r>
            <a:r>
              <a:rPr lang="en-US" alt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US" b="1" dirty="0"/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Marks Distribution (Tentative)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Quizzes						 10</a:t>
            </a:r>
          </a:p>
          <a:p>
            <a:r>
              <a:rPr lang="en-US" dirty="0"/>
              <a:t>Project/ Assignments			</a:t>
            </a:r>
            <a:r>
              <a:rPr lang="en-US" dirty="0" smtClean="0"/>
              <a:t> </a:t>
            </a:r>
            <a:r>
              <a:rPr lang="en-US" dirty="0"/>
              <a:t>10</a:t>
            </a:r>
          </a:p>
          <a:p>
            <a:pPr eaLnBrk="1" hangingPunct="1"/>
            <a:r>
              <a:rPr lang="en-US" dirty="0"/>
              <a:t>Sessional Exams				 </a:t>
            </a:r>
            <a:r>
              <a:rPr lang="en-US" dirty="0" smtClean="0"/>
              <a:t>30</a:t>
            </a:r>
          </a:p>
          <a:p>
            <a:pPr eaLnBrk="1" hangingPunct="1"/>
            <a:r>
              <a:rPr lang="en-US" dirty="0" smtClean="0"/>
              <a:t>Final</a:t>
            </a:r>
            <a:r>
              <a:rPr lang="en-US" dirty="0"/>
              <a:t>						 </a:t>
            </a:r>
            <a:r>
              <a:rPr lang="en-US" dirty="0" smtClean="0"/>
              <a:t>50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C363C-D9BD-417B-AA62-BDCFB42B7C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Some basic concepts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Structured</a:t>
            </a:r>
          </a:p>
          <a:p>
            <a:pPr lvl="1"/>
            <a:r>
              <a:rPr lang="en-US" dirty="0"/>
              <a:t>Un-Structured</a:t>
            </a:r>
          </a:p>
          <a:p>
            <a:r>
              <a:rPr lang="en-US" dirty="0"/>
              <a:t>Information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Metadata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Information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Data layer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 layer</a:t>
            </a:r>
          </a:p>
          <a:p>
            <a:pPr eaLnBrk="1" hangingPunct="1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Database (Definition)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61375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/>
              <a:t>	In the broadest sense, a database is anything that stores data. A phone book, for instance, could be considered a database as it stores related pieces of information such as name and phone number. However, in the world of computers, a database usually refers to a collection of related pieces of information stored electronically. Aside from the ability to store data, a database also provides a way for other computer programs to quickly retrieve and update desired pieces of data. 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000"/>
              <a:t>Reference: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		</a:t>
            </a:r>
            <a:r>
              <a:rPr lang="en-US" sz="2000">
                <a:hlinkClick r:id="rId2"/>
              </a:rPr>
              <a:t>http://www.mariosalexandrou.com/definition/database.asp</a:t>
            </a:r>
            <a:r>
              <a:rPr lang="en-US" sz="2000"/>
              <a:t> 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37488E5A-8886-46E7-A6BF-8F6B3172879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Database</a:t>
            </a:r>
            <a:r>
              <a:rPr lang="en-US" dirty="0"/>
              <a:t> </a:t>
            </a:r>
            <a:r>
              <a:rPr lang="en-US" b="1" dirty="0">
                <a:solidFill>
                  <a:schemeClr val="bg1"/>
                </a:solidFill>
              </a:rPr>
              <a:t>(Definition)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/>
              <a:t>	A database is an application that manages data and allows fast storage and retrieval of that data.</a:t>
            </a:r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800"/>
              <a:t>R</a:t>
            </a:r>
            <a:r>
              <a:rPr lang="en-US" sz="2400"/>
              <a:t>eference</a:t>
            </a:r>
          </a:p>
          <a:p>
            <a:pPr eaLnBrk="1" hangingPunct="1">
              <a:buFontTx/>
              <a:buNone/>
            </a:pPr>
            <a:r>
              <a:rPr lang="en-US" sz="2400"/>
              <a:t>	</a:t>
            </a:r>
            <a:r>
              <a:rPr lang="en-US" sz="2400">
                <a:hlinkClick r:id="rId2"/>
              </a:rPr>
              <a:t>http://cplus.about.com/od/glossar1/g/databasedefn.htm</a:t>
            </a:r>
            <a:r>
              <a:rPr lang="en-US"/>
              <a:t> 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0263B1D8-C01D-4C4E-A9A1-D922CDDEFFA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Database (Definition)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/>
              <a:t>	A database is a collection of information that is organized so that it can easily be accessed, managed, and updated. </a:t>
            </a:r>
          </a:p>
          <a:p>
            <a:pPr algn="just"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400"/>
              <a:t>Reference:</a:t>
            </a:r>
          </a:p>
          <a:p>
            <a:pPr eaLnBrk="1" hangingPunct="1">
              <a:buFontTx/>
              <a:buNone/>
            </a:pPr>
            <a:r>
              <a:rPr lang="en-US" sz="2400"/>
              <a:t>	</a:t>
            </a:r>
            <a:r>
              <a:rPr lang="en-US" sz="2400">
                <a:hlinkClick r:id="rId2"/>
              </a:rPr>
              <a:t>http://searchsqlserver.techtarget.com/sDefinition/0,,sid87_gci211895,00.html</a:t>
            </a:r>
            <a:r>
              <a:rPr lang="en-US" sz="2400"/>
              <a:t> 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79575DED-21D0-4B33-987E-050C164CF9C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2237</Template>
  <TotalTime>1383</TotalTime>
  <Words>875</Words>
  <Application>Microsoft Office PowerPoint</Application>
  <PresentationFormat>On-screen Show (4:3)</PresentationFormat>
  <Paragraphs>283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Narrow</vt:lpstr>
      <vt:lpstr>Book Antiqua</vt:lpstr>
      <vt:lpstr>Calibri</vt:lpstr>
      <vt:lpstr>Tahoma</vt:lpstr>
      <vt:lpstr>Times New Roman</vt:lpstr>
      <vt:lpstr>Wingdings</vt:lpstr>
      <vt:lpstr>Diseño predeterminado</vt:lpstr>
      <vt:lpstr>Database Systems </vt:lpstr>
      <vt:lpstr>Today’s Lecture: Agenda</vt:lpstr>
      <vt:lpstr>Course Outline</vt:lpstr>
      <vt:lpstr>Course Outline</vt:lpstr>
      <vt:lpstr>Marks Distribution (Tentative)</vt:lpstr>
      <vt:lpstr>Some basic concepts </vt:lpstr>
      <vt:lpstr>Database (Definition)</vt:lpstr>
      <vt:lpstr>Database (Definition)</vt:lpstr>
      <vt:lpstr>Database (Definition)</vt:lpstr>
      <vt:lpstr>Definitions (By Hoffer)</vt:lpstr>
      <vt:lpstr>PowerPoint Presentation</vt:lpstr>
      <vt:lpstr>PowerPoint Presentation</vt:lpstr>
      <vt:lpstr>PowerPoint Presentation</vt:lpstr>
      <vt:lpstr>Disadvantages of File Processing</vt:lpstr>
      <vt:lpstr>Problems with Data Dependency</vt:lpstr>
      <vt:lpstr>PowerPoint Presentation</vt:lpstr>
      <vt:lpstr>Problems with Data Redundancy</vt:lpstr>
      <vt:lpstr>SOLUTION:  The DATABASE Approach</vt:lpstr>
      <vt:lpstr>Database Management System</vt:lpstr>
      <vt:lpstr>Database Management System</vt:lpstr>
      <vt:lpstr>Database Management System</vt:lpstr>
      <vt:lpstr>Advantages of the Database Approach</vt:lpstr>
      <vt:lpstr>Costs and Risks of the Database Approach</vt:lpstr>
      <vt:lpstr>PowerPoint Presentation</vt:lpstr>
      <vt:lpstr>Components of the Database Environment</vt:lpstr>
      <vt:lpstr>PowerPoint Presentation</vt:lpstr>
      <vt:lpstr>The Range of Database Applications</vt:lpstr>
      <vt:lpstr>PowerPoint Presentation</vt:lpstr>
      <vt:lpstr>PowerPoint Presentation</vt:lpstr>
      <vt:lpstr>Enterprise Database Applications</vt:lpstr>
      <vt:lpstr>PowerPoint Presentation</vt:lpstr>
      <vt:lpstr>Systems Development Life Cycle </vt:lpstr>
      <vt:lpstr>Systems Development Life Cycle </vt:lpstr>
      <vt:lpstr>Systems Development Life Cycle (see also Figures 2.4, 2.5) (cont.) </vt:lpstr>
      <vt:lpstr>PowerPoint Presentation</vt:lpstr>
      <vt:lpstr>Systems Development Life Cycle </vt:lpstr>
      <vt:lpstr>Systems Development Life Cycle </vt:lpstr>
      <vt:lpstr>Systems Development Life Cycle </vt:lpstr>
      <vt:lpstr>CASE</vt:lpstr>
      <vt:lpstr>Schema</vt:lpstr>
      <vt:lpstr>Database Schema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CSE-862 SOFTWARE REQUIREMENTS ENGINEERING</dc:title>
  <dc:creator/>
  <cp:lastModifiedBy>Rimsha's</cp:lastModifiedBy>
  <cp:revision>115</cp:revision>
  <dcterms:created xsi:type="dcterms:W3CDTF">2006-08-16T00:00:00Z</dcterms:created>
  <dcterms:modified xsi:type="dcterms:W3CDTF">2020-02-27T16:30:53Z</dcterms:modified>
</cp:coreProperties>
</file>