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7" r:id="rId19"/>
    <p:sldId id="271" r:id="rId20"/>
    <p:sldId id="272" r:id="rId21"/>
    <p:sldId id="273" r:id="rId22"/>
    <p:sldId id="274" r:id="rId23"/>
    <p:sldId id="275" r:id="rId24"/>
    <p:sldId id="295" r:id="rId25"/>
    <p:sldId id="279" r:id="rId26"/>
    <p:sldId id="280" r:id="rId27"/>
    <p:sldId id="291" r:id="rId28"/>
    <p:sldId id="292" r:id="rId29"/>
    <p:sldId id="293" r:id="rId30"/>
    <p:sldId id="29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66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069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43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1" i="1" u="heavy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" y="6096004"/>
            <a:ext cx="12191999" cy="761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610057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625600" y="1219199"/>
            <a:ext cx="5080000" cy="3962400"/>
          </a:xfrm>
          <a:custGeom>
            <a:avLst/>
            <a:gdLst/>
            <a:ahLst/>
            <a:cxnLst/>
            <a:rect l="l" t="t" r="r" b="b"/>
            <a:pathLst>
              <a:path w="3810000" h="3962400">
                <a:moveTo>
                  <a:pt x="3810000" y="0"/>
                </a:moveTo>
                <a:lnTo>
                  <a:pt x="3333750" y="0"/>
                </a:lnTo>
                <a:lnTo>
                  <a:pt x="3333750" y="476250"/>
                </a:lnTo>
                <a:lnTo>
                  <a:pt x="3333750" y="3486150"/>
                </a:lnTo>
                <a:lnTo>
                  <a:pt x="476250" y="3486150"/>
                </a:lnTo>
                <a:lnTo>
                  <a:pt x="476250" y="476250"/>
                </a:lnTo>
                <a:lnTo>
                  <a:pt x="3333750" y="476250"/>
                </a:lnTo>
                <a:lnTo>
                  <a:pt x="3333750" y="0"/>
                </a:lnTo>
                <a:lnTo>
                  <a:pt x="0" y="0"/>
                </a:lnTo>
                <a:lnTo>
                  <a:pt x="0" y="476250"/>
                </a:lnTo>
                <a:lnTo>
                  <a:pt x="0" y="3486150"/>
                </a:lnTo>
                <a:lnTo>
                  <a:pt x="0" y="3962400"/>
                </a:lnTo>
                <a:lnTo>
                  <a:pt x="3810000" y="3962400"/>
                </a:lnTo>
                <a:lnTo>
                  <a:pt x="3810000" y="3486150"/>
                </a:lnTo>
                <a:lnTo>
                  <a:pt x="3810000" y="476250"/>
                </a:lnTo>
                <a:lnTo>
                  <a:pt x="3810000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1625600" y="1219200"/>
            <a:ext cx="5080000" cy="3962400"/>
          </a:xfrm>
          <a:custGeom>
            <a:avLst/>
            <a:gdLst/>
            <a:ahLst/>
            <a:cxnLst/>
            <a:rect l="l" t="t" r="r" b="b"/>
            <a:pathLst>
              <a:path w="3810000" h="3962400">
                <a:moveTo>
                  <a:pt x="0" y="0"/>
                </a:moveTo>
                <a:lnTo>
                  <a:pt x="3810000" y="0"/>
                </a:lnTo>
                <a:lnTo>
                  <a:pt x="3810000" y="3962400"/>
                </a:lnTo>
                <a:lnTo>
                  <a:pt x="0" y="3962400"/>
                </a:lnTo>
                <a:lnTo>
                  <a:pt x="0" y="0"/>
                </a:lnTo>
                <a:close/>
              </a:path>
              <a:path w="3810000" h="3962400">
                <a:moveTo>
                  <a:pt x="476250" y="476250"/>
                </a:moveTo>
                <a:lnTo>
                  <a:pt x="476250" y="3486150"/>
                </a:lnTo>
                <a:lnTo>
                  <a:pt x="3333750" y="3486150"/>
                </a:lnTo>
                <a:lnTo>
                  <a:pt x="3333750" y="476250"/>
                </a:lnTo>
                <a:lnTo>
                  <a:pt x="476250" y="47625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2235200" y="3505200"/>
            <a:ext cx="3860800" cy="152400"/>
          </a:xfrm>
          <a:custGeom>
            <a:avLst/>
            <a:gdLst/>
            <a:ahLst/>
            <a:cxnLst/>
            <a:rect l="l" t="t" r="r" b="b"/>
            <a:pathLst>
              <a:path w="2895600" h="152400">
                <a:moveTo>
                  <a:pt x="2895600" y="0"/>
                </a:moveTo>
                <a:lnTo>
                  <a:pt x="0" y="0"/>
                </a:lnTo>
                <a:lnTo>
                  <a:pt x="0" y="152400"/>
                </a:lnTo>
                <a:lnTo>
                  <a:pt x="2895600" y="152400"/>
                </a:lnTo>
                <a:lnTo>
                  <a:pt x="28956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g object 22"/>
          <p:cNvSpPr/>
          <p:nvPr/>
        </p:nvSpPr>
        <p:spPr>
          <a:xfrm>
            <a:off x="2235200" y="3505200"/>
            <a:ext cx="3860800" cy="152400"/>
          </a:xfrm>
          <a:custGeom>
            <a:avLst/>
            <a:gdLst/>
            <a:ahLst/>
            <a:cxnLst/>
            <a:rect l="l" t="t" r="r" b="b"/>
            <a:pathLst>
              <a:path w="2895600" h="152400">
                <a:moveTo>
                  <a:pt x="0" y="152400"/>
                </a:moveTo>
                <a:lnTo>
                  <a:pt x="2895600" y="152400"/>
                </a:lnTo>
                <a:lnTo>
                  <a:pt x="2895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5240">
            <a:solidFill>
              <a:srgbClr val="85122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g object 23"/>
          <p:cNvSpPr/>
          <p:nvPr/>
        </p:nvSpPr>
        <p:spPr>
          <a:xfrm>
            <a:off x="5476240" y="3878580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bg object 24"/>
          <p:cNvSpPr/>
          <p:nvPr/>
        </p:nvSpPr>
        <p:spPr>
          <a:xfrm>
            <a:off x="2936241" y="4335781"/>
            <a:ext cx="12191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g object 25"/>
          <p:cNvSpPr/>
          <p:nvPr/>
        </p:nvSpPr>
        <p:spPr>
          <a:xfrm>
            <a:off x="2936241" y="4030981"/>
            <a:ext cx="12191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bg object 26"/>
          <p:cNvSpPr/>
          <p:nvPr/>
        </p:nvSpPr>
        <p:spPr>
          <a:xfrm>
            <a:off x="5882640" y="4335781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bg object 27"/>
          <p:cNvSpPr/>
          <p:nvPr/>
        </p:nvSpPr>
        <p:spPr>
          <a:xfrm>
            <a:off x="4053841" y="3878580"/>
            <a:ext cx="12191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bg object 28"/>
          <p:cNvSpPr/>
          <p:nvPr/>
        </p:nvSpPr>
        <p:spPr>
          <a:xfrm>
            <a:off x="5588000" y="4419600"/>
            <a:ext cx="1016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B71E4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bg object 29"/>
          <p:cNvSpPr/>
          <p:nvPr/>
        </p:nvSpPr>
        <p:spPr>
          <a:xfrm>
            <a:off x="5588000" y="4419600"/>
            <a:ext cx="1016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ln w="15240">
            <a:solidFill>
              <a:srgbClr val="85122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bg object 30"/>
          <p:cNvSpPr/>
          <p:nvPr/>
        </p:nvSpPr>
        <p:spPr>
          <a:xfrm>
            <a:off x="3647441" y="4183381"/>
            <a:ext cx="223519" cy="167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1" name="bg object 31"/>
          <p:cNvSpPr/>
          <p:nvPr/>
        </p:nvSpPr>
        <p:spPr>
          <a:xfrm>
            <a:off x="4155441" y="4259581"/>
            <a:ext cx="12191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bg object 32"/>
          <p:cNvSpPr/>
          <p:nvPr/>
        </p:nvSpPr>
        <p:spPr>
          <a:xfrm>
            <a:off x="4765040" y="3954781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3" name="bg object 33"/>
          <p:cNvSpPr/>
          <p:nvPr/>
        </p:nvSpPr>
        <p:spPr>
          <a:xfrm>
            <a:off x="4968240" y="4107180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bg object 34"/>
          <p:cNvSpPr/>
          <p:nvPr/>
        </p:nvSpPr>
        <p:spPr>
          <a:xfrm>
            <a:off x="5069840" y="4335781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5" name="bg object 35"/>
          <p:cNvSpPr/>
          <p:nvPr/>
        </p:nvSpPr>
        <p:spPr>
          <a:xfrm>
            <a:off x="5486400" y="4343400"/>
            <a:ext cx="1016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B71E4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6" name="bg object 36"/>
          <p:cNvSpPr/>
          <p:nvPr/>
        </p:nvSpPr>
        <p:spPr>
          <a:xfrm>
            <a:off x="5486400" y="4343400"/>
            <a:ext cx="1016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ln w="15240">
            <a:solidFill>
              <a:srgbClr val="85122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7" name="bg object 37"/>
          <p:cNvSpPr/>
          <p:nvPr/>
        </p:nvSpPr>
        <p:spPr>
          <a:xfrm>
            <a:off x="4053841" y="4411981"/>
            <a:ext cx="12191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8" name="bg object 38"/>
          <p:cNvSpPr/>
          <p:nvPr/>
        </p:nvSpPr>
        <p:spPr>
          <a:xfrm>
            <a:off x="4460240" y="4411981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9" name="bg object 39"/>
          <p:cNvSpPr/>
          <p:nvPr/>
        </p:nvSpPr>
        <p:spPr>
          <a:xfrm>
            <a:off x="5781040" y="4107180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0" name="bg object 40"/>
          <p:cNvSpPr/>
          <p:nvPr/>
        </p:nvSpPr>
        <p:spPr>
          <a:xfrm>
            <a:off x="2529841" y="4183381"/>
            <a:ext cx="12191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1" name="bg object 41"/>
          <p:cNvSpPr/>
          <p:nvPr/>
        </p:nvSpPr>
        <p:spPr>
          <a:xfrm>
            <a:off x="3241041" y="4335781"/>
            <a:ext cx="12191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2" name="bg object 42"/>
          <p:cNvSpPr/>
          <p:nvPr/>
        </p:nvSpPr>
        <p:spPr>
          <a:xfrm>
            <a:off x="4460240" y="3878580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g object 43"/>
          <p:cNvSpPr/>
          <p:nvPr/>
        </p:nvSpPr>
        <p:spPr>
          <a:xfrm>
            <a:off x="4257040" y="4030981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g object 44"/>
          <p:cNvSpPr/>
          <p:nvPr/>
        </p:nvSpPr>
        <p:spPr>
          <a:xfrm>
            <a:off x="2733041" y="4488181"/>
            <a:ext cx="12191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bg object 45"/>
          <p:cNvSpPr/>
          <p:nvPr/>
        </p:nvSpPr>
        <p:spPr>
          <a:xfrm>
            <a:off x="4663440" y="4335781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6" name="bg object 46"/>
          <p:cNvSpPr/>
          <p:nvPr/>
        </p:nvSpPr>
        <p:spPr>
          <a:xfrm>
            <a:off x="4866640" y="4488181"/>
            <a:ext cx="12192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7" name="bg object 47"/>
          <p:cNvSpPr/>
          <p:nvPr/>
        </p:nvSpPr>
        <p:spPr>
          <a:xfrm>
            <a:off x="3647440" y="3878580"/>
            <a:ext cx="12191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8" name="bg object 48"/>
          <p:cNvSpPr/>
          <p:nvPr/>
        </p:nvSpPr>
        <p:spPr>
          <a:xfrm>
            <a:off x="2235200" y="2514600"/>
            <a:ext cx="3860800" cy="76200"/>
          </a:xfrm>
          <a:custGeom>
            <a:avLst/>
            <a:gdLst/>
            <a:ahLst/>
            <a:cxnLst/>
            <a:rect l="l" t="t" r="r" b="b"/>
            <a:pathLst>
              <a:path w="2895600" h="76200">
                <a:moveTo>
                  <a:pt x="2895600" y="0"/>
                </a:moveTo>
                <a:lnTo>
                  <a:pt x="0" y="0"/>
                </a:lnTo>
                <a:lnTo>
                  <a:pt x="0" y="76200"/>
                </a:lnTo>
                <a:lnTo>
                  <a:pt x="2895600" y="76200"/>
                </a:lnTo>
                <a:lnTo>
                  <a:pt x="28956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9" name="bg object 49"/>
          <p:cNvSpPr/>
          <p:nvPr/>
        </p:nvSpPr>
        <p:spPr>
          <a:xfrm>
            <a:off x="2235200" y="2514600"/>
            <a:ext cx="3860800" cy="76200"/>
          </a:xfrm>
          <a:custGeom>
            <a:avLst/>
            <a:gdLst/>
            <a:ahLst/>
            <a:cxnLst/>
            <a:rect l="l" t="t" r="r" b="b"/>
            <a:pathLst>
              <a:path w="2895600" h="76200">
                <a:moveTo>
                  <a:pt x="0" y="76200"/>
                </a:moveTo>
                <a:lnTo>
                  <a:pt x="2895600" y="76200"/>
                </a:lnTo>
                <a:lnTo>
                  <a:pt x="2895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5240">
            <a:solidFill>
              <a:srgbClr val="85122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1" i="1" u="heavy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34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" y="6096004"/>
            <a:ext cx="12191999" cy="761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1066799"/>
            <a:ext cx="12192000" cy="5791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1" i="1" u="heavy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6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1097" y="245110"/>
            <a:ext cx="42898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3923" y="1240028"/>
            <a:ext cx="9344152" cy="475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" y="6096004"/>
            <a:ext cx="12191999" cy="7619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610057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98391" y="349130"/>
            <a:ext cx="4395216" cy="1085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50" b="1" i="1" u="heavy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985" y="1666666"/>
            <a:ext cx="119820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77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iDJBqVRIw" TargetMode="External"/><Relationship Id="rId2" Type="http://schemas.openxmlformats.org/officeDocument/2006/relationships/hyperlink" Target="https://www.youtube.com/watch?v=77EIce2Nu8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IRXVZKH6WQ" TargetMode="External"/><Relationship Id="rId4" Type="http://schemas.openxmlformats.org/officeDocument/2006/relationships/hyperlink" Target="https://www.youtube.com/watch?v=NasmLQOf30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jp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0167" y="810514"/>
            <a:ext cx="77660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5905" marR="5080" indent="-1513840">
              <a:lnSpc>
                <a:spcPct val="100000"/>
              </a:lnSpc>
              <a:spcBef>
                <a:spcPts val="100"/>
              </a:spcBef>
              <a:tabLst>
                <a:tab pos="2413000" algn="l"/>
                <a:tab pos="4315460" algn="l"/>
                <a:tab pos="7278370" algn="l"/>
              </a:tabLst>
            </a:pPr>
            <a:r>
              <a:rPr sz="4800" spc="-5" dirty="0">
                <a:solidFill>
                  <a:srgbClr val="2E5496"/>
                </a:solidFill>
              </a:rPr>
              <a:t>Basics</a:t>
            </a:r>
            <a:r>
              <a:rPr sz="4800" spc="-25" dirty="0">
                <a:solidFill>
                  <a:srgbClr val="2E5496"/>
                </a:solidFill>
              </a:rPr>
              <a:t> </a:t>
            </a:r>
            <a:r>
              <a:rPr sz="4800" dirty="0">
                <a:solidFill>
                  <a:srgbClr val="2E5496"/>
                </a:solidFill>
              </a:rPr>
              <a:t>of	Ene</a:t>
            </a:r>
            <a:r>
              <a:rPr sz="4800" spc="-90" dirty="0">
                <a:solidFill>
                  <a:srgbClr val="2E5496"/>
                </a:solidFill>
              </a:rPr>
              <a:t>r</a:t>
            </a:r>
            <a:r>
              <a:rPr sz="4800" dirty="0">
                <a:solidFill>
                  <a:srgbClr val="2E5496"/>
                </a:solidFill>
              </a:rPr>
              <a:t>gy	Conversion	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967" y="1086688"/>
            <a:ext cx="984186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How much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heat is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produced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by a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human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body?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man </a:t>
            </a:r>
            <a:r>
              <a:rPr sz="2400" dirty="0">
                <a:latin typeface="Times New Roman"/>
                <a:cs typeface="Times New Roman"/>
              </a:rPr>
              <a:t>doing no or very little physical work needs about 2,000 kcal (or less) of 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his </a:t>
            </a:r>
            <a:r>
              <a:rPr sz="2400" dirty="0">
                <a:latin typeface="Times New Roman"/>
                <a:cs typeface="Times New Roman"/>
              </a:rPr>
              <a:t>daily food. The body converts this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spc="-5" dirty="0">
                <a:latin typeface="Times New Roman"/>
                <a:cs typeface="Times New Roman"/>
              </a:rPr>
              <a:t>almost </a:t>
            </a:r>
            <a:r>
              <a:rPr sz="2400" dirty="0">
                <a:latin typeface="Times New Roman"/>
                <a:cs typeface="Times New Roman"/>
              </a:rPr>
              <a:t>entirely into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heat.  1 day = 24 x 60 x 60 s = </a:t>
            </a:r>
            <a:r>
              <a:rPr sz="2400" spc="-5" dirty="0">
                <a:latin typeface="Times New Roman"/>
                <a:cs typeface="Times New Roman"/>
              </a:rPr>
              <a:t>86,400 </a:t>
            </a:r>
            <a:r>
              <a:rPr sz="2400" dirty="0">
                <a:latin typeface="Times New Roman"/>
                <a:cs typeface="Times New Roman"/>
              </a:rPr>
              <a:t>s 1 cal = 4.2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Hence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967" y="5394756"/>
            <a:ext cx="10025380" cy="6775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65" dirty="0">
                <a:latin typeface="Times New Roman"/>
                <a:cs typeface="Times New Roman"/>
              </a:rPr>
              <a:t>We </a:t>
            </a:r>
            <a:r>
              <a:rPr sz="2100" spc="15" dirty="0">
                <a:latin typeface="Times New Roman"/>
                <a:cs typeface="Times New Roman"/>
              </a:rPr>
              <a:t>see </a:t>
            </a:r>
            <a:r>
              <a:rPr sz="2100" spc="10" dirty="0">
                <a:latin typeface="Times New Roman"/>
                <a:cs typeface="Times New Roman"/>
              </a:rPr>
              <a:t>that </a:t>
            </a:r>
            <a:r>
              <a:rPr sz="2100" spc="15" dirty="0">
                <a:latin typeface="Times New Roman"/>
                <a:cs typeface="Times New Roman"/>
              </a:rPr>
              <a:t>a </a:t>
            </a:r>
            <a:r>
              <a:rPr sz="2100" spc="10" dirty="0">
                <a:latin typeface="Times New Roman"/>
                <a:cs typeface="Times New Roman"/>
              </a:rPr>
              <a:t>human </a:t>
            </a:r>
            <a:r>
              <a:rPr sz="2100" spc="15" dirty="0">
                <a:latin typeface="Times New Roman"/>
                <a:cs typeface="Times New Roman"/>
              </a:rPr>
              <a:t>body doing no work </a:t>
            </a:r>
            <a:r>
              <a:rPr sz="2100" spc="10" dirty="0">
                <a:latin typeface="Times New Roman"/>
                <a:cs typeface="Times New Roman"/>
              </a:rPr>
              <a:t>is equivalent to </a:t>
            </a:r>
            <a:r>
              <a:rPr sz="2100" spc="15" dirty="0">
                <a:latin typeface="Times New Roman"/>
                <a:cs typeface="Times New Roman"/>
              </a:rPr>
              <a:t>a heat source of about 100 </a:t>
            </a:r>
            <a:r>
              <a:rPr sz="2100" spc="30" dirty="0">
                <a:latin typeface="Times New Roman"/>
                <a:cs typeface="Times New Roman"/>
              </a:rPr>
              <a:t>W </a:t>
            </a:r>
            <a:r>
              <a:rPr sz="2100" spc="10" dirty="0">
                <a:latin typeface="Times New Roman"/>
                <a:cs typeface="Times New Roman"/>
              </a:rPr>
              <a:t>-</a:t>
            </a:r>
            <a:r>
              <a:rPr sz="2100" spc="-185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the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spc="10" dirty="0">
                <a:latin typeface="Times New Roman"/>
                <a:cs typeface="Times New Roman"/>
              </a:rPr>
              <a:t>equivalent </a:t>
            </a:r>
            <a:r>
              <a:rPr sz="2100" spc="15" dirty="0">
                <a:latin typeface="Times New Roman"/>
                <a:cs typeface="Times New Roman"/>
              </a:rPr>
              <a:t>of a good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bulb.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2388" y="3604891"/>
            <a:ext cx="7634640" cy="870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44116" y="251587"/>
            <a:ext cx="81699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Examples of calculations of energy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conversions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3855" y="468248"/>
            <a:ext cx="4036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ENERGY</a:t>
            </a:r>
            <a:r>
              <a:rPr sz="3600" spc="-195" dirty="0"/>
              <a:t> </a:t>
            </a:r>
            <a:r>
              <a:rPr sz="3600" dirty="0"/>
              <a:t>SOURCES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89354" y="1370228"/>
            <a:ext cx="4396740" cy="450659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78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Biomass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Biogas (Dung 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animate)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Hydro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Resource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spc="-30" dirty="0">
                <a:latin typeface="Times New Roman"/>
                <a:cs typeface="Times New Roman"/>
              </a:rPr>
              <a:t>Wind</a:t>
            </a:r>
            <a:r>
              <a:rPr sz="2800" spc="-15" dirty="0">
                <a:latin typeface="Times New Roman"/>
                <a:cs typeface="Times New Roman"/>
              </a:rPr>
              <a:t> Energy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68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Fossil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Fuels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spc="-5" dirty="0">
                <a:latin typeface="Times New Roman"/>
                <a:cs typeface="Times New Roman"/>
              </a:rPr>
              <a:t>Geothermal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Energy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800" dirty="0">
                <a:latin typeface="Times New Roman"/>
                <a:cs typeface="Times New Roman"/>
              </a:rPr>
              <a:t>Solar</a:t>
            </a:r>
            <a:r>
              <a:rPr sz="2800" spc="-5" dirty="0">
                <a:latin typeface="Times New Roman"/>
                <a:cs typeface="Times New Roman"/>
              </a:rPr>
              <a:t> Radiation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504" y="1688414"/>
            <a:ext cx="643001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615950" marR="5080" indent="-603885">
              <a:lnSpc>
                <a:spcPts val="6480"/>
              </a:lnSpc>
              <a:spcBef>
                <a:spcPts val="915"/>
              </a:spcBef>
            </a:pPr>
            <a:r>
              <a:rPr sz="6000" dirty="0"/>
              <a:t>DIRECT</a:t>
            </a:r>
            <a:r>
              <a:rPr sz="6000" spc="-190" dirty="0"/>
              <a:t> </a:t>
            </a:r>
            <a:r>
              <a:rPr sz="6000" dirty="0"/>
              <a:t>ENERGY  </a:t>
            </a:r>
            <a:r>
              <a:rPr sz="6000" spc="-5" dirty="0"/>
              <a:t>CONVERSION</a:t>
            </a:r>
            <a:endParaRPr sz="6000"/>
          </a:p>
        </p:txBody>
      </p:sp>
    </p:spTree>
    <p:extLst>
      <p:ext uri="{BB962C8B-B14F-4D97-AF65-F5344CB8AC3E}">
        <p14:creationId xmlns:p14="http://schemas.microsoft.com/office/powerpoint/2010/main" val="95990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380" y="834898"/>
            <a:ext cx="10095230" cy="4290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360045" indent="-228600" algn="just">
              <a:lnSpc>
                <a:spcPct val="90000"/>
              </a:lnSpc>
              <a:spcBef>
                <a:spcPts val="43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Times New Roman"/>
                <a:cs typeface="Times New Roman"/>
              </a:rPr>
              <a:t>Transformation </a:t>
            </a:r>
            <a:r>
              <a:rPr sz="2800" spc="-5" dirty="0">
                <a:latin typeface="Times New Roman"/>
                <a:cs typeface="Times New Roman"/>
              </a:rPr>
              <a:t>of one type of </a:t>
            </a:r>
            <a:r>
              <a:rPr sz="2800" spc="-15" dirty="0">
                <a:latin typeface="Times New Roman"/>
                <a:cs typeface="Times New Roman"/>
              </a:rPr>
              <a:t>energy </a:t>
            </a:r>
            <a:r>
              <a:rPr sz="2800" spc="-5" dirty="0">
                <a:latin typeface="Times New Roman"/>
                <a:cs typeface="Times New Roman"/>
              </a:rPr>
              <a:t>(such as </a:t>
            </a:r>
            <a:r>
              <a:rPr sz="2800" dirty="0">
                <a:latin typeface="Times New Roman"/>
                <a:cs typeface="Times New Roman"/>
              </a:rPr>
              <a:t>sunlight) </a:t>
            </a:r>
            <a:r>
              <a:rPr sz="2800" spc="-5" dirty="0">
                <a:latin typeface="Times New Roman"/>
                <a:cs typeface="Times New Roman"/>
              </a:rPr>
              <a:t>to another  (such as electricity) without passing </a:t>
            </a:r>
            <a:r>
              <a:rPr sz="2800" dirty="0">
                <a:latin typeface="Times New Roman"/>
                <a:cs typeface="Times New Roman"/>
              </a:rPr>
              <a:t>through </a:t>
            </a:r>
            <a:r>
              <a:rPr sz="2800" spc="-5" dirty="0">
                <a:latin typeface="Times New Roman"/>
                <a:cs typeface="Times New Roman"/>
              </a:rPr>
              <a:t>an intermediate stage  (such as steam to spin generator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turbines).</a:t>
            </a:r>
            <a:endParaRPr sz="2800">
              <a:latin typeface="Times New Roman"/>
              <a:cs typeface="Times New Roman"/>
            </a:endParaRPr>
          </a:p>
          <a:p>
            <a:pPr marL="241300" marR="471805" indent="-228600">
              <a:lnSpc>
                <a:spcPts val="3020"/>
              </a:lnSpc>
              <a:spcBef>
                <a:spcPts val="105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fuel cell, another electrochemical producer of </a:t>
            </a:r>
            <a:r>
              <a:rPr sz="2800" spc="-20" dirty="0">
                <a:latin typeface="Times New Roman"/>
                <a:cs typeface="Times New Roman"/>
              </a:rPr>
              <a:t>electricity, </a:t>
            </a:r>
            <a:r>
              <a:rPr sz="2800" spc="-5" dirty="0">
                <a:latin typeface="Times New Roman"/>
                <a:cs typeface="Times New Roman"/>
              </a:rPr>
              <a:t>was  developed by </a:t>
            </a:r>
            <a:r>
              <a:rPr sz="2800" spc="-20" dirty="0">
                <a:latin typeface="Times New Roman"/>
                <a:cs typeface="Times New Roman"/>
              </a:rPr>
              <a:t>William </a:t>
            </a:r>
            <a:r>
              <a:rPr sz="2800" spc="-5" dirty="0">
                <a:latin typeface="Times New Roman"/>
                <a:cs typeface="Times New Roman"/>
              </a:rPr>
              <a:t>Robert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Grove.</a:t>
            </a:r>
            <a:endParaRPr sz="2800">
              <a:latin typeface="Times New Roman"/>
              <a:cs typeface="Times New Roman"/>
            </a:endParaRPr>
          </a:p>
          <a:p>
            <a:pPr marL="241300" marR="113030" indent="-228600">
              <a:lnSpc>
                <a:spcPts val="3020"/>
              </a:lnSpc>
              <a:spcBef>
                <a:spcPts val="100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Thermoelectric generators are devices that convert </a:t>
            </a:r>
            <a:r>
              <a:rPr sz="2800" spc="-10" dirty="0">
                <a:latin typeface="Times New Roman"/>
                <a:cs typeface="Times New Roman"/>
              </a:rPr>
              <a:t>heat </a:t>
            </a:r>
            <a:r>
              <a:rPr sz="2800" spc="-5" dirty="0">
                <a:latin typeface="Times New Roman"/>
                <a:cs typeface="Times New Roman"/>
              </a:rPr>
              <a:t>directly into  </a:t>
            </a:r>
            <a:r>
              <a:rPr sz="2800" spc="-20" dirty="0">
                <a:latin typeface="Times New Roman"/>
                <a:cs typeface="Times New Roman"/>
              </a:rPr>
              <a:t>electricity.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a solar cell, radiant </a:t>
            </a:r>
            <a:r>
              <a:rPr sz="2800" spc="-15" dirty="0">
                <a:latin typeface="Times New Roman"/>
                <a:cs typeface="Times New Roman"/>
              </a:rPr>
              <a:t>energy </a:t>
            </a:r>
            <a:r>
              <a:rPr sz="2800" spc="-5" dirty="0">
                <a:latin typeface="Times New Roman"/>
                <a:cs typeface="Times New Roman"/>
              </a:rPr>
              <a:t>drives electrons across a potential  </a:t>
            </a:r>
            <a:r>
              <a:rPr sz="2800" spc="-10" dirty="0">
                <a:latin typeface="Times New Roman"/>
                <a:cs typeface="Times New Roman"/>
              </a:rPr>
              <a:t>difference </a:t>
            </a:r>
            <a:r>
              <a:rPr sz="2800" spc="-5" dirty="0">
                <a:latin typeface="Times New Roman"/>
                <a:cs typeface="Times New Roman"/>
              </a:rPr>
              <a:t>at a semiconductor </a:t>
            </a:r>
            <a:r>
              <a:rPr sz="2800" dirty="0">
                <a:latin typeface="Times New Roman"/>
                <a:cs typeface="Times New Roman"/>
              </a:rPr>
              <a:t>junction </a:t>
            </a:r>
            <a:r>
              <a:rPr sz="2800" spc="-5" dirty="0">
                <a:latin typeface="Times New Roman"/>
                <a:cs typeface="Times New Roman"/>
              </a:rPr>
              <a:t>in which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concentrations of  impurities are </a:t>
            </a:r>
            <a:r>
              <a:rPr sz="2800" spc="-10" dirty="0">
                <a:latin typeface="Times New Roman"/>
                <a:cs typeface="Times New Roman"/>
              </a:rPr>
              <a:t>different </a:t>
            </a: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two </a:t>
            </a:r>
            <a:r>
              <a:rPr sz="2800" dirty="0">
                <a:latin typeface="Times New Roman"/>
                <a:cs typeface="Times New Roman"/>
              </a:rPr>
              <a:t>sides </a:t>
            </a:r>
            <a:r>
              <a:rPr sz="2800" spc="-5" dirty="0">
                <a:latin typeface="Times New Roman"/>
                <a:cs typeface="Times New Roman"/>
              </a:rPr>
              <a:t>of 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junction.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09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609600"/>
            <a:ext cx="572947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NEED FOR</a:t>
            </a:r>
            <a:r>
              <a:rPr spc="-80" dirty="0"/>
              <a:t> </a:t>
            </a:r>
            <a:r>
              <a:rPr dirty="0"/>
              <a:t>DEC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8586"/>
            <a:ext cx="8714105" cy="2070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No conversion of </a:t>
            </a:r>
            <a:r>
              <a:rPr sz="2800" spc="-15" dirty="0">
                <a:latin typeface="Times New Roman"/>
                <a:cs typeface="Times New Roman"/>
              </a:rPr>
              <a:t>energy </a:t>
            </a:r>
            <a:r>
              <a:rPr sz="2800" spc="-5" dirty="0">
                <a:latin typeface="Times New Roman"/>
                <a:cs typeface="Times New Roman"/>
              </a:rPr>
              <a:t>into </a:t>
            </a:r>
            <a:r>
              <a:rPr sz="2800" spc="-10" dirty="0">
                <a:latin typeface="Times New Roman"/>
                <a:cs typeface="Times New Roman"/>
              </a:rPr>
              <a:t>mechanical </a:t>
            </a:r>
            <a:r>
              <a:rPr sz="2800" spc="-5" dirty="0">
                <a:latin typeface="Times New Roman"/>
                <a:cs typeface="Times New Roman"/>
              </a:rPr>
              <a:t>and to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electricity.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Less </a:t>
            </a:r>
            <a:r>
              <a:rPr sz="2800" dirty="0">
                <a:latin typeface="Times New Roman"/>
                <a:cs typeface="Times New Roman"/>
              </a:rPr>
              <a:t>losses </a:t>
            </a:r>
            <a:r>
              <a:rPr sz="2800" spc="-5" dirty="0">
                <a:latin typeface="Times New Roman"/>
                <a:cs typeface="Times New Roman"/>
              </a:rPr>
              <a:t>in conversion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process.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6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More </a:t>
            </a:r>
            <a:r>
              <a:rPr sz="2800" spc="-10" dirty="0">
                <a:latin typeface="Times New Roman"/>
                <a:cs typeface="Times New Roman"/>
              </a:rPr>
              <a:t>efficient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process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Cost also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reduced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867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3052" y="733425"/>
            <a:ext cx="45971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TYPES OF</a:t>
            </a:r>
            <a:r>
              <a:rPr spc="-210" dirty="0"/>
              <a:t> </a:t>
            </a:r>
            <a:r>
              <a:rPr dirty="0"/>
              <a:t>DEC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8586"/>
            <a:ext cx="6108700" cy="3093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Thermo electric power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generation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Thermo </a:t>
            </a:r>
            <a:r>
              <a:rPr sz="2800" dirty="0">
                <a:latin typeface="Times New Roman"/>
                <a:cs typeface="Times New Roman"/>
              </a:rPr>
              <a:t>ionic </a:t>
            </a:r>
            <a:r>
              <a:rPr sz="2800" spc="-5" dirty="0">
                <a:latin typeface="Times New Roman"/>
                <a:cs typeface="Times New Roman"/>
              </a:rPr>
              <a:t>power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generation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6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Magneto hydro dynamic systems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Photovoltaic power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dirty="0">
                <a:latin typeface="Times New Roman"/>
                <a:cs typeface="Times New Roman"/>
              </a:rPr>
              <a:t>Fuel</a:t>
            </a:r>
            <a:r>
              <a:rPr sz="2800" spc="-5" dirty="0">
                <a:latin typeface="Times New Roman"/>
                <a:cs typeface="Times New Roman"/>
              </a:rPr>
              <a:t> cells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Thermo nuclear </a:t>
            </a:r>
            <a:r>
              <a:rPr sz="2800" dirty="0">
                <a:latin typeface="Times New Roman"/>
                <a:cs typeface="Times New Roman"/>
              </a:rPr>
              <a:t>fusion </a:t>
            </a:r>
            <a:r>
              <a:rPr sz="2800" spc="-5" dirty="0">
                <a:latin typeface="Times New Roman"/>
                <a:cs typeface="Times New Roman"/>
              </a:rPr>
              <a:t>power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generation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00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3221" y="368300"/>
            <a:ext cx="523417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CARNOT</a:t>
            </a:r>
            <a:r>
              <a:rPr spc="-140" dirty="0"/>
              <a:t> </a:t>
            </a:r>
            <a:r>
              <a:rPr dirty="0"/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62558"/>
            <a:ext cx="10268585" cy="56997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46100" indent="-229235">
              <a:lnSpc>
                <a:spcPct val="90000"/>
              </a:lnSpc>
              <a:spcBef>
                <a:spcPts val="43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Carnot cycle has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greatest </a:t>
            </a:r>
            <a:r>
              <a:rPr sz="2800" spc="-10" dirty="0">
                <a:latin typeface="Times New Roman"/>
                <a:cs typeface="Times New Roman"/>
              </a:rPr>
              <a:t>efficiency </a:t>
            </a:r>
            <a:r>
              <a:rPr sz="2800" dirty="0">
                <a:latin typeface="Times New Roman"/>
                <a:cs typeface="Times New Roman"/>
              </a:rPr>
              <a:t>possible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engine  </a:t>
            </a:r>
            <a:r>
              <a:rPr sz="2800" dirty="0">
                <a:latin typeface="Times New Roman"/>
                <a:cs typeface="Times New Roman"/>
              </a:rPr>
              <a:t>(although other </a:t>
            </a:r>
            <a:r>
              <a:rPr sz="2800" spc="-5" dirty="0">
                <a:latin typeface="Times New Roman"/>
                <a:cs typeface="Times New Roman"/>
              </a:rPr>
              <a:t>cycles have the </a:t>
            </a:r>
            <a:r>
              <a:rPr sz="2800" spc="-10" dirty="0">
                <a:latin typeface="Times New Roman"/>
                <a:cs typeface="Times New Roman"/>
              </a:rPr>
              <a:t>same efficiency) </a:t>
            </a:r>
            <a:r>
              <a:rPr sz="2800" spc="-5" dirty="0">
                <a:latin typeface="Times New Roman"/>
                <a:cs typeface="Times New Roman"/>
              </a:rPr>
              <a:t>based on the  assumption of the absence of incidental wasteful processes such as  friction, 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assumption of no conduction of heat between  </a:t>
            </a:r>
            <a:r>
              <a:rPr sz="2800" spc="-10" dirty="0">
                <a:latin typeface="Times New Roman"/>
                <a:cs typeface="Times New Roman"/>
              </a:rPr>
              <a:t>different </a:t>
            </a:r>
            <a:r>
              <a:rPr sz="2800" spc="-5" dirty="0">
                <a:latin typeface="Times New Roman"/>
                <a:cs typeface="Times New Roman"/>
              </a:rPr>
              <a:t>parts 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engine at </a:t>
            </a:r>
            <a:r>
              <a:rPr sz="2800" spc="-10" dirty="0">
                <a:latin typeface="Times New Roman"/>
                <a:cs typeface="Times New Roman"/>
              </a:rPr>
              <a:t>different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temperatures.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90000"/>
              </a:lnSpc>
              <a:spcBef>
                <a:spcPts val="101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the early </a:t>
            </a:r>
            <a:r>
              <a:rPr sz="2800" dirty="0">
                <a:latin typeface="Times New Roman"/>
                <a:cs typeface="Times New Roman"/>
              </a:rPr>
              <a:t>19th </a:t>
            </a:r>
            <a:r>
              <a:rPr sz="2800" spc="-25" dirty="0">
                <a:latin typeface="Times New Roman"/>
                <a:cs typeface="Times New Roman"/>
              </a:rPr>
              <a:t>century, </a:t>
            </a:r>
            <a:r>
              <a:rPr sz="2800" spc="-5" dirty="0">
                <a:latin typeface="Times New Roman"/>
                <a:cs typeface="Times New Roman"/>
              </a:rPr>
              <a:t>steam </a:t>
            </a:r>
            <a:r>
              <a:rPr sz="2800" dirty="0">
                <a:latin typeface="Times New Roman"/>
                <a:cs typeface="Times New Roman"/>
              </a:rPr>
              <a:t>engines </a:t>
            </a:r>
            <a:r>
              <a:rPr sz="2800" spc="-10" dirty="0">
                <a:latin typeface="Times New Roman"/>
                <a:cs typeface="Times New Roman"/>
              </a:rPr>
              <a:t>came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play </a:t>
            </a:r>
            <a:r>
              <a:rPr sz="2800" spc="-5" dirty="0">
                <a:latin typeface="Times New Roman"/>
                <a:cs typeface="Times New Roman"/>
              </a:rPr>
              <a:t>an increasingly  important role in industry and transportation. </a:t>
            </a:r>
            <a:r>
              <a:rPr sz="2800" spc="-20" dirty="0">
                <a:latin typeface="Times New Roman"/>
                <a:cs typeface="Times New Roman"/>
              </a:rPr>
              <a:t>However, </a:t>
            </a:r>
            <a:r>
              <a:rPr sz="2800" spc="-5" dirty="0">
                <a:latin typeface="Times New Roman"/>
                <a:cs typeface="Times New Roman"/>
              </a:rPr>
              <a:t>a systematic  set of theories of the conversion of thermal </a:t>
            </a:r>
            <a:r>
              <a:rPr sz="2800" spc="-10" dirty="0">
                <a:latin typeface="Times New Roman"/>
                <a:cs typeface="Times New Roman"/>
              </a:rPr>
              <a:t>energy </a:t>
            </a:r>
            <a:r>
              <a:rPr sz="2800" spc="-5" dirty="0">
                <a:latin typeface="Times New Roman"/>
                <a:cs typeface="Times New Roman"/>
              </a:rPr>
              <a:t>to motive power </a:t>
            </a:r>
            <a:r>
              <a:rPr sz="2800" dirty="0">
                <a:latin typeface="Times New Roman"/>
                <a:cs typeface="Times New Roman"/>
              </a:rPr>
              <a:t>by  </a:t>
            </a:r>
            <a:r>
              <a:rPr sz="2800" spc="-5" dirty="0">
                <a:latin typeface="Times New Roman"/>
                <a:cs typeface="Times New Roman"/>
              </a:rPr>
              <a:t>steam engines had </a:t>
            </a:r>
            <a:r>
              <a:rPr sz="2800" dirty="0">
                <a:latin typeface="Times New Roman"/>
                <a:cs typeface="Times New Roman"/>
              </a:rPr>
              <a:t>not </a:t>
            </a:r>
            <a:r>
              <a:rPr sz="2800" spc="-5" dirty="0">
                <a:latin typeface="Times New Roman"/>
                <a:cs typeface="Times New Roman"/>
              </a:rPr>
              <a:t>yet been developed. Nicolas Léonard Sadi  Carnot </a:t>
            </a:r>
            <a:r>
              <a:rPr sz="2800" dirty="0">
                <a:latin typeface="Times New Roman"/>
                <a:cs typeface="Times New Roman"/>
              </a:rPr>
              <a:t>(1796-1832),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French </a:t>
            </a:r>
            <a:r>
              <a:rPr sz="2800" spc="-5" dirty="0">
                <a:latin typeface="Times New Roman"/>
                <a:cs typeface="Times New Roman"/>
              </a:rPr>
              <a:t>military </a:t>
            </a:r>
            <a:r>
              <a:rPr sz="2800" spc="-15" dirty="0">
                <a:latin typeface="Times New Roman"/>
                <a:cs typeface="Times New Roman"/>
              </a:rPr>
              <a:t>engineer, </a:t>
            </a:r>
            <a:r>
              <a:rPr sz="2800" dirty="0">
                <a:latin typeface="Times New Roman"/>
                <a:cs typeface="Times New Roman"/>
              </a:rPr>
              <a:t>published </a:t>
            </a:r>
            <a:r>
              <a:rPr sz="2800" i="1" spc="-5" dirty="0">
                <a:latin typeface="Times New Roman"/>
                <a:cs typeface="Times New Roman"/>
              </a:rPr>
              <a:t>Reflections  on the Motive Power of </a:t>
            </a:r>
            <a:r>
              <a:rPr sz="2800" i="1" spc="-30" dirty="0">
                <a:latin typeface="Times New Roman"/>
                <a:cs typeface="Times New Roman"/>
              </a:rPr>
              <a:t>Fire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1824.</a:t>
            </a:r>
            <a:endParaRPr sz="2800">
              <a:latin typeface="Times New Roman"/>
              <a:cs typeface="Times New Roman"/>
            </a:endParaRPr>
          </a:p>
          <a:p>
            <a:pPr marL="241300" marR="38735" indent="-229235">
              <a:lnSpc>
                <a:spcPts val="3020"/>
              </a:lnSpc>
              <a:spcBef>
                <a:spcPts val="104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book </a:t>
            </a:r>
            <a:r>
              <a:rPr sz="2800" dirty="0">
                <a:latin typeface="Times New Roman"/>
                <a:cs typeface="Times New Roman"/>
              </a:rPr>
              <a:t>proposed </a:t>
            </a:r>
            <a:r>
              <a:rPr sz="2800" spc="-5" dirty="0">
                <a:latin typeface="Times New Roman"/>
                <a:cs typeface="Times New Roman"/>
              </a:rPr>
              <a:t>a generalized theory of heat engines, as </a:t>
            </a:r>
            <a:r>
              <a:rPr sz="2800" spc="-10" dirty="0">
                <a:latin typeface="Times New Roman"/>
                <a:cs typeface="Times New Roman"/>
              </a:rPr>
              <a:t>well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spc="-10" dirty="0">
                <a:latin typeface="Times New Roman"/>
                <a:cs typeface="Times New Roman"/>
              </a:rPr>
              <a:t>an  </a:t>
            </a:r>
            <a:r>
              <a:rPr sz="2800" spc="-5" dirty="0">
                <a:latin typeface="Times New Roman"/>
                <a:cs typeface="Times New Roman"/>
              </a:rPr>
              <a:t>idealized model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 thermodynamic system for a heat engine that is  </a:t>
            </a:r>
            <a:r>
              <a:rPr sz="2800" dirty="0">
                <a:latin typeface="Times New Roman"/>
                <a:cs typeface="Times New Roman"/>
              </a:rPr>
              <a:t>now </a:t>
            </a:r>
            <a:r>
              <a:rPr sz="2800" spc="-5" dirty="0">
                <a:latin typeface="Times New Roman"/>
                <a:cs typeface="Times New Roman"/>
              </a:rPr>
              <a:t>known as thea Carnot cycle. Carnot developed the </a:t>
            </a:r>
            <a:r>
              <a:rPr sz="2800" dirty="0">
                <a:latin typeface="Times New Roman"/>
                <a:cs typeface="Times New Roman"/>
              </a:rPr>
              <a:t>foundation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277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45110"/>
            <a:ext cx="7696200" cy="1231106"/>
          </a:xfrm>
        </p:spPr>
        <p:txBody>
          <a:bodyPr/>
          <a:lstStyle/>
          <a:p>
            <a:r>
              <a:rPr lang="en-US" dirty="0" smtClean="0"/>
              <a:t>Video Link </a:t>
            </a:r>
            <a:r>
              <a:rPr lang="en-US" dirty="0"/>
              <a:t>CARNOT</a:t>
            </a:r>
            <a:r>
              <a:rPr lang="en-US" spc="-140" dirty="0"/>
              <a:t> </a:t>
            </a:r>
            <a:r>
              <a:rPr lang="en-US" dirty="0"/>
              <a:t>CYCLE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3923" y="1476216"/>
            <a:ext cx="9344152" cy="295465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www.youtube.com/watch?v=77EIce2Nu8Y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www.youtube.com/watch?v=pRiDJBqVRIw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www.youtube.com/watch?v=NasmLQOf30s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www.youtube.com/watch?v=6IRXVZKH6WQ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4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488" y="458546"/>
            <a:ext cx="873671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PROCESSESS OF CARNOT</a:t>
            </a:r>
            <a:r>
              <a:rPr spc="-285" dirty="0"/>
              <a:t> </a:t>
            </a:r>
            <a:r>
              <a:rPr dirty="0"/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539" y="1394282"/>
            <a:ext cx="10355580" cy="50584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66700" marR="95250" indent="-229235">
              <a:lnSpc>
                <a:spcPct val="90000"/>
              </a:lnSpc>
              <a:spcBef>
                <a:spcPts val="434"/>
              </a:spcBef>
              <a:buSzPct val="96428"/>
              <a:buFont typeface="Wingdings"/>
              <a:buChar char=""/>
              <a:tabLst>
                <a:tab pos="321310" algn="l"/>
              </a:tabLst>
            </a:pPr>
            <a:r>
              <a:rPr sz="2800" spc="-5" dirty="0">
                <a:latin typeface="Times New Roman"/>
                <a:cs typeface="Times New Roman"/>
              </a:rPr>
              <a:t>A reversible isothermal gas expansion process. In </a:t>
            </a:r>
            <a:r>
              <a:rPr sz="2800" dirty="0">
                <a:latin typeface="Times New Roman"/>
                <a:cs typeface="Times New Roman"/>
              </a:rPr>
              <a:t>this </a:t>
            </a:r>
            <a:r>
              <a:rPr sz="2800" spc="-5" dirty="0">
                <a:latin typeface="Times New Roman"/>
                <a:cs typeface="Times New Roman"/>
              </a:rPr>
              <a:t>process, the  ideal gas in the system absorbs </a:t>
            </a:r>
            <a:r>
              <a:rPr sz="2800" i="1" spc="5" dirty="0">
                <a:latin typeface="Times New Roman"/>
                <a:cs typeface="Times New Roman"/>
              </a:rPr>
              <a:t>q</a:t>
            </a:r>
            <a:r>
              <a:rPr sz="2775" i="1" spc="7" baseline="-21021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amount heat from a heat source at a  high temperature 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775" baseline="-21021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5" dirty="0">
                <a:latin typeface="Times New Roman"/>
                <a:cs typeface="Times New Roman"/>
              </a:rPr>
              <a:t>expands and does work on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surroundings.</a:t>
            </a:r>
            <a:endParaRPr sz="2800">
              <a:latin typeface="Times New Roman"/>
              <a:cs typeface="Times New Roman"/>
            </a:endParaRPr>
          </a:p>
          <a:p>
            <a:pPr marL="266700" marR="692785" indent="-229235">
              <a:lnSpc>
                <a:spcPct val="90000"/>
              </a:lnSpc>
              <a:spcBef>
                <a:spcPts val="1005"/>
              </a:spcBef>
              <a:buSzPct val="96428"/>
              <a:buFont typeface="Wingdings"/>
              <a:buChar char=""/>
              <a:tabLst>
                <a:tab pos="321310" algn="l"/>
              </a:tabLst>
            </a:pPr>
            <a:r>
              <a:rPr sz="2800" spc="-5" dirty="0">
                <a:latin typeface="Times New Roman"/>
                <a:cs typeface="Times New Roman"/>
              </a:rPr>
              <a:t>A reversible adiabatic gas expansion process. In this process,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system is thermally insulated. The gas continues to expand and </a:t>
            </a:r>
            <a:r>
              <a:rPr sz="2800" dirty="0">
                <a:latin typeface="Times New Roman"/>
                <a:cs typeface="Times New Roman"/>
              </a:rPr>
              <a:t>do  </a:t>
            </a:r>
            <a:r>
              <a:rPr sz="2800" spc="-5" dirty="0">
                <a:latin typeface="Times New Roman"/>
                <a:cs typeface="Times New Roman"/>
              </a:rPr>
              <a:t>work on </a:t>
            </a:r>
            <a:r>
              <a:rPr sz="2800" dirty="0">
                <a:latin typeface="Times New Roman"/>
                <a:cs typeface="Times New Roman"/>
              </a:rPr>
              <a:t>surroundings, </a:t>
            </a:r>
            <a:r>
              <a:rPr sz="2800" spc="-5" dirty="0">
                <a:latin typeface="Times New Roman"/>
                <a:cs typeface="Times New Roman"/>
              </a:rPr>
              <a:t>which causes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system to cool to a lower  temperature,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775" spc="-7" baseline="-21021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66700" marR="392430" indent="-229235">
              <a:lnSpc>
                <a:spcPts val="3030"/>
              </a:lnSpc>
              <a:spcBef>
                <a:spcPts val="1035"/>
              </a:spcBef>
              <a:buSzPct val="96428"/>
              <a:buFont typeface="Wingdings"/>
              <a:buChar char=""/>
              <a:tabLst>
                <a:tab pos="321310" algn="l"/>
              </a:tabLst>
            </a:pPr>
            <a:r>
              <a:rPr sz="2800" spc="-5" dirty="0">
                <a:latin typeface="Times New Roman"/>
                <a:cs typeface="Times New Roman"/>
              </a:rPr>
              <a:t>A reversible isothermal gas compression process. In this process,  </a:t>
            </a:r>
            <a:r>
              <a:rPr sz="2800" dirty="0">
                <a:latin typeface="Times New Roman"/>
                <a:cs typeface="Times New Roman"/>
              </a:rPr>
              <a:t>surroundings </a:t>
            </a:r>
            <a:r>
              <a:rPr sz="2800" spc="-5" dirty="0">
                <a:latin typeface="Times New Roman"/>
                <a:cs typeface="Times New Roman"/>
              </a:rPr>
              <a:t>do work 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gas at T</a:t>
            </a:r>
            <a:r>
              <a:rPr sz="2775" spc="-7" baseline="-21021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, and causes a loss of heat,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Times New Roman"/>
                <a:cs typeface="Times New Roman"/>
              </a:rPr>
              <a:t>q</a:t>
            </a:r>
            <a:r>
              <a:rPr sz="2775" i="1" spc="7" baseline="-21021" dirty="0">
                <a:latin typeface="Times New Roman"/>
                <a:cs typeface="Times New Roman"/>
              </a:rPr>
              <a:t>out</a:t>
            </a:r>
            <a:r>
              <a:rPr sz="2800" spc="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66700" marR="30480" indent="-229235">
              <a:lnSpc>
                <a:spcPts val="3020"/>
              </a:lnSpc>
              <a:spcBef>
                <a:spcPts val="994"/>
              </a:spcBef>
              <a:buSzPct val="96428"/>
              <a:buFont typeface="Wingdings"/>
              <a:buChar char=""/>
              <a:tabLst>
                <a:tab pos="321310" algn="l"/>
              </a:tabLst>
            </a:pPr>
            <a:r>
              <a:rPr sz="2800" spc="-5" dirty="0">
                <a:latin typeface="Times New Roman"/>
                <a:cs typeface="Times New Roman"/>
              </a:rPr>
              <a:t>A reversible adiabatic gas compression process. In this process, the  system is thermally insulated. </a:t>
            </a:r>
            <a:r>
              <a:rPr sz="2800" dirty="0">
                <a:latin typeface="Times New Roman"/>
                <a:cs typeface="Times New Roman"/>
              </a:rPr>
              <a:t>Surroundings </a:t>
            </a:r>
            <a:r>
              <a:rPr sz="2800" spc="-5" dirty="0">
                <a:latin typeface="Times New Roman"/>
                <a:cs typeface="Times New Roman"/>
              </a:rPr>
              <a:t>continue to do work to the  gas, which causes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temperature to </a:t>
            </a:r>
            <a:r>
              <a:rPr sz="2800" dirty="0">
                <a:latin typeface="Times New Roman"/>
                <a:cs typeface="Times New Roman"/>
              </a:rPr>
              <a:t>rise </a:t>
            </a:r>
            <a:r>
              <a:rPr sz="2800" spc="-5" dirty="0">
                <a:latin typeface="Times New Roman"/>
                <a:cs typeface="Times New Roman"/>
              </a:rPr>
              <a:t>back 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775" baseline="-21021" dirty="0">
                <a:latin typeface="Times New Roman"/>
                <a:cs typeface="Times New Roman"/>
              </a:rPr>
              <a:t>h</a:t>
            </a:r>
            <a:endParaRPr sz="2775" baseline="-2102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472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7270" y="733425"/>
            <a:ext cx="2538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P-V</a:t>
            </a:r>
            <a:r>
              <a:rPr spc="-135" dirty="0"/>
              <a:t> </a:t>
            </a:r>
            <a:r>
              <a:rPr dirty="0"/>
              <a:t>DIAGRM</a:t>
            </a:r>
          </a:p>
        </p:txBody>
      </p:sp>
      <p:sp>
        <p:nvSpPr>
          <p:cNvPr id="3" name="object 3"/>
          <p:cNvSpPr/>
          <p:nvPr/>
        </p:nvSpPr>
        <p:spPr>
          <a:xfrm>
            <a:off x="638555" y="2077211"/>
            <a:ext cx="6480048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85128" y="1848358"/>
            <a:ext cx="5880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isothermal </a:t>
            </a:r>
            <a:r>
              <a:rPr sz="2400" dirty="0">
                <a:latin typeface="Times New Roman"/>
                <a:cs typeface="Times New Roman"/>
              </a:rPr>
              <a:t>processes I and III, </a:t>
            </a:r>
            <a:r>
              <a:rPr sz="2400" spc="-10" dirty="0">
                <a:latin typeface="Times New Roman"/>
                <a:cs typeface="Times New Roman"/>
              </a:rPr>
              <a:t>∆U=0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because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∆T=0. </a:t>
            </a:r>
            <a:r>
              <a:rPr sz="2400" dirty="0">
                <a:latin typeface="Times New Roman"/>
                <a:cs typeface="Times New Roman"/>
              </a:rPr>
              <a:t>In adiabatic processes II and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IV,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q=0. </a:t>
            </a:r>
            <a:r>
              <a:rPr sz="2400" spc="-45" dirty="0">
                <a:latin typeface="Times New Roman"/>
                <a:cs typeface="Times New Roman"/>
              </a:rPr>
              <a:t>Work, </a:t>
            </a:r>
            <a:r>
              <a:rPr sz="2400" dirty="0">
                <a:latin typeface="Times New Roman"/>
                <a:cs typeface="Times New Roman"/>
              </a:rPr>
              <a:t>heat, </a:t>
            </a:r>
            <a:r>
              <a:rPr sz="2400" spc="-5" dirty="0">
                <a:latin typeface="Times New Roman"/>
                <a:cs typeface="Times New Roman"/>
              </a:rPr>
              <a:t>∆U,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∆H of </a:t>
            </a:r>
            <a:r>
              <a:rPr sz="2400" dirty="0">
                <a:latin typeface="Times New Roman"/>
                <a:cs typeface="Times New Roman"/>
              </a:rPr>
              <a:t>each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57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555" y="456691"/>
            <a:ext cx="53003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65" dirty="0"/>
              <a:t>Energy </a:t>
            </a:r>
            <a:r>
              <a:rPr sz="5400" spc="-505" dirty="0"/>
              <a:t>is </a:t>
            </a:r>
            <a:r>
              <a:rPr sz="5400" spc="-459" dirty="0"/>
              <a:t>all </a:t>
            </a:r>
            <a:r>
              <a:rPr sz="5400" spc="-455" dirty="0"/>
              <a:t>around</a:t>
            </a:r>
            <a:r>
              <a:rPr sz="5400" spc="-735" dirty="0"/>
              <a:t> </a:t>
            </a:r>
            <a:r>
              <a:rPr sz="5400" spc="-685" dirty="0"/>
              <a:t>you!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527810" y="1784349"/>
            <a:ext cx="526732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84200" algn="l"/>
              </a:tabLst>
            </a:pPr>
            <a:r>
              <a:rPr sz="4000" spc="-130" dirty="0">
                <a:latin typeface="Arial"/>
                <a:cs typeface="Arial"/>
              </a:rPr>
              <a:t>You </a:t>
            </a:r>
            <a:r>
              <a:rPr sz="4000" spc="-5" dirty="0">
                <a:latin typeface="Arial"/>
                <a:cs typeface="Arial"/>
              </a:rPr>
              <a:t>can hear</a:t>
            </a:r>
            <a:r>
              <a:rPr sz="4000" spc="11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energy</a:t>
            </a:r>
            <a:endParaRPr sz="4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buFont typeface="Wingdings"/>
              <a:buChar char=""/>
              <a:tabLst>
                <a:tab pos="584200" algn="l"/>
              </a:tabLst>
            </a:pPr>
            <a:r>
              <a:rPr sz="4000" spc="-130" dirty="0">
                <a:latin typeface="Arial"/>
                <a:cs typeface="Arial"/>
              </a:rPr>
              <a:t>You </a:t>
            </a:r>
            <a:r>
              <a:rPr sz="4000" spc="-5" dirty="0">
                <a:latin typeface="Arial"/>
                <a:cs typeface="Arial"/>
              </a:rPr>
              <a:t>can see</a:t>
            </a:r>
            <a:r>
              <a:rPr sz="4000" spc="10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energy</a:t>
            </a:r>
            <a:endParaRPr sz="400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buFont typeface="Wingdings"/>
              <a:buChar char=""/>
              <a:tabLst>
                <a:tab pos="584200" algn="l"/>
              </a:tabLst>
            </a:pPr>
            <a:r>
              <a:rPr sz="4000" spc="-5" dirty="0">
                <a:latin typeface="Arial"/>
                <a:cs typeface="Arial"/>
              </a:rPr>
              <a:t>you </a:t>
            </a:r>
            <a:r>
              <a:rPr sz="4000" dirty="0">
                <a:latin typeface="Arial"/>
                <a:cs typeface="Arial"/>
              </a:rPr>
              <a:t>can </a:t>
            </a:r>
            <a:r>
              <a:rPr sz="4000" spc="-5" dirty="0">
                <a:latin typeface="Arial"/>
                <a:cs typeface="Arial"/>
              </a:rPr>
              <a:t>feel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it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0107" y="4392167"/>
            <a:ext cx="3343655" cy="2269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4079" y="4392167"/>
            <a:ext cx="3307079" cy="2269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7541" y="733425"/>
            <a:ext cx="2756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95" dirty="0">
                <a:latin typeface="Times New Roman"/>
                <a:cs typeface="Times New Roman"/>
              </a:rPr>
              <a:t>T-S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DIAGRAM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1707" y="2052479"/>
            <a:ext cx="5526859" cy="4166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3326" y="2223642"/>
            <a:ext cx="573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isothermal </a:t>
            </a:r>
            <a:r>
              <a:rPr sz="1800" dirty="0">
                <a:latin typeface="Times New Roman"/>
                <a:cs typeface="Times New Roman"/>
              </a:rPr>
              <a:t>processes I and III, ∆T=0. In adiabatic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processes  II and </a:t>
            </a:r>
            <a:r>
              <a:rPr sz="1800" spc="-80" dirty="0">
                <a:latin typeface="Times New Roman"/>
                <a:cs typeface="Times New Roman"/>
              </a:rPr>
              <a:t>IV, </a:t>
            </a:r>
            <a:r>
              <a:rPr sz="1800" dirty="0">
                <a:latin typeface="Times New Roman"/>
                <a:cs typeface="Times New Roman"/>
              </a:rPr>
              <a:t>∆S=0 because dq=0. ∆T and ∆S of each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process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8530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304800"/>
            <a:ext cx="90176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LIMITATION </a:t>
            </a:r>
            <a:r>
              <a:rPr spc="5" dirty="0"/>
              <a:t>OF </a:t>
            </a:r>
            <a:r>
              <a:rPr dirty="0"/>
              <a:t>CARNOT</a:t>
            </a:r>
            <a:r>
              <a:rPr spc="-210" dirty="0"/>
              <a:t> </a:t>
            </a:r>
            <a:r>
              <a:rPr dirty="0"/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9230" y="1287145"/>
            <a:ext cx="10234295" cy="55708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640080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latin typeface="Times New Roman"/>
                <a:cs typeface="Times New Roman"/>
              </a:rPr>
              <a:t>This equation </a:t>
            </a:r>
            <a:r>
              <a:rPr sz="2800" dirty="0">
                <a:latin typeface="Times New Roman"/>
                <a:cs typeface="Times New Roman"/>
              </a:rPr>
              <a:t>shows </a:t>
            </a:r>
            <a:r>
              <a:rPr sz="2800" spc="-5" dirty="0">
                <a:latin typeface="Times New Roman"/>
                <a:cs typeface="Times New Roman"/>
              </a:rPr>
              <a:t>that the wider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temperature range,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more  </a:t>
            </a:r>
            <a:r>
              <a:rPr sz="2800" spc="-10" dirty="0">
                <a:latin typeface="Times New Roman"/>
                <a:cs typeface="Times New Roman"/>
              </a:rPr>
              <a:t>efficient </a:t>
            </a:r>
            <a:r>
              <a:rPr sz="2800" spc="-5" dirty="0">
                <a:latin typeface="Times New Roman"/>
                <a:cs typeface="Times New Roman"/>
              </a:rPr>
              <a:t>is the cycle.(a)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T3</a:t>
            </a:r>
            <a:endParaRPr sz="2800" dirty="0">
              <a:latin typeface="Times New Roman"/>
              <a:cs typeface="Times New Roman"/>
            </a:endParaRPr>
          </a:p>
          <a:p>
            <a:pPr marL="12700" marR="168275" indent="88265">
              <a:lnSpc>
                <a:spcPct val="90000"/>
              </a:lnSpc>
              <a:spcBef>
                <a:spcPts val="955"/>
              </a:spcBef>
              <a:tabLst>
                <a:tab pos="436118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practice </a:t>
            </a:r>
            <a:r>
              <a:rPr sz="2800" dirty="0">
                <a:latin typeface="Times New Roman"/>
                <a:cs typeface="Times New Roman"/>
              </a:rPr>
              <a:t>T3cannot </a:t>
            </a:r>
            <a:r>
              <a:rPr sz="2800" spc="-5" dirty="0">
                <a:latin typeface="Times New Roman"/>
                <a:cs typeface="Times New Roman"/>
              </a:rPr>
              <a:t>be reduced below </a:t>
            </a:r>
            <a:r>
              <a:rPr sz="2800" dirty="0">
                <a:latin typeface="Times New Roman"/>
                <a:cs typeface="Times New Roman"/>
              </a:rPr>
              <a:t>about 300 </a:t>
            </a:r>
            <a:r>
              <a:rPr sz="2800" spc="-5" dirty="0">
                <a:latin typeface="Times New Roman"/>
                <a:cs typeface="Times New Roman"/>
              </a:rPr>
              <a:t>K </a:t>
            </a:r>
            <a:r>
              <a:rPr sz="2800" dirty="0">
                <a:latin typeface="Times New Roman"/>
                <a:cs typeface="Times New Roman"/>
              </a:rPr>
              <a:t>(27ºC),  </a:t>
            </a:r>
            <a:r>
              <a:rPr sz="2800" spc="-5" dirty="0">
                <a:latin typeface="Times New Roman"/>
                <a:cs typeface="Times New Roman"/>
              </a:rPr>
              <a:t>corresponding to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condenser	pressure of 0.035 </a:t>
            </a:r>
            <a:r>
              <a:rPr sz="2800" spc="-45" dirty="0">
                <a:latin typeface="Times New Roman"/>
                <a:cs typeface="Times New Roman"/>
              </a:rPr>
              <a:t>bar. </a:t>
            </a:r>
            <a:r>
              <a:rPr sz="2800" spc="-5" dirty="0">
                <a:latin typeface="Times New Roman"/>
                <a:cs typeface="Times New Roman"/>
              </a:rPr>
              <a:t>This is due to two  tractors:</a:t>
            </a:r>
            <a:endParaRPr sz="2800" dirty="0">
              <a:latin typeface="Times New Roman"/>
              <a:cs typeface="Times New Roman"/>
            </a:endParaRPr>
          </a:p>
          <a:p>
            <a:pPr marL="527685" marR="193675" indent="-515620" algn="just">
              <a:lnSpc>
                <a:spcPts val="3020"/>
              </a:lnSpc>
              <a:spcBef>
                <a:spcPts val="1045"/>
              </a:spcBef>
              <a:buAutoNum type="romanLcParenBoth"/>
              <a:tabLst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Condensation of steam requires a </a:t>
            </a:r>
            <a:r>
              <a:rPr sz="2800" dirty="0">
                <a:latin typeface="Times New Roman"/>
                <a:cs typeface="Times New Roman"/>
              </a:rPr>
              <a:t>bulk </a:t>
            </a:r>
            <a:r>
              <a:rPr sz="2800" spc="-5" dirty="0">
                <a:latin typeface="Times New Roman"/>
                <a:cs typeface="Times New Roman"/>
              </a:rPr>
              <a:t>supply of cooling water and  such a continuousnaturalsupply below atmospheric temperature of  about </a:t>
            </a:r>
            <a:r>
              <a:rPr sz="2800" dirty="0">
                <a:latin typeface="Times New Roman"/>
                <a:cs typeface="Times New Roman"/>
              </a:rPr>
              <a:t>15°C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unavailable.</a:t>
            </a:r>
            <a:endParaRPr sz="2800" dirty="0">
              <a:latin typeface="Times New Roman"/>
              <a:cs typeface="Times New Roman"/>
            </a:endParaRPr>
          </a:p>
          <a:p>
            <a:pPr marL="527685" marR="5080" indent="-515620">
              <a:lnSpc>
                <a:spcPts val="3020"/>
              </a:lnSpc>
              <a:spcBef>
                <a:spcPts val="1010"/>
              </a:spcBef>
              <a:buAutoNum type="romanLcParenBoth"/>
              <a:tabLst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If condenser is to be of a reasonable size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cost,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temperature  </a:t>
            </a:r>
            <a:r>
              <a:rPr sz="2800" spc="-10" dirty="0">
                <a:latin typeface="Times New Roman"/>
                <a:cs typeface="Times New Roman"/>
              </a:rPr>
              <a:t>difference </a:t>
            </a:r>
            <a:r>
              <a:rPr sz="2800" spc="-5" dirty="0">
                <a:latin typeface="Times New Roman"/>
                <a:cs typeface="Times New Roman"/>
              </a:rPr>
              <a:t>between thecondensing steam and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cooling water must  be at least 10°C.(b)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</a:t>
            </a:r>
            <a:endParaRPr sz="2800" dirty="0">
              <a:latin typeface="Times New Roman"/>
              <a:cs typeface="Times New Roman"/>
            </a:endParaRPr>
          </a:p>
          <a:p>
            <a:pPr marL="527685" marR="212090" indent="-515620">
              <a:lnSpc>
                <a:spcPts val="3020"/>
              </a:lnSpc>
              <a:spcBef>
                <a:spcPts val="1019"/>
              </a:spcBef>
              <a:buAutoNum type="romanLcParenBoth"/>
              <a:tabLst>
                <a:tab pos="54737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maximum </a:t>
            </a:r>
            <a:r>
              <a:rPr sz="2800" spc="-5" dirty="0">
                <a:latin typeface="Times New Roman"/>
                <a:cs typeface="Times New Roman"/>
              </a:rPr>
              <a:t>cycle temperature T1 is also limited to about 900 K  (627°C) by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strengthof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materials available </a:t>
            </a:r>
            <a:r>
              <a:rPr sz="2800" dirty="0">
                <a:latin typeface="Times New Roman"/>
                <a:cs typeface="Times New Roman"/>
              </a:rPr>
              <a:t>for 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highly</a:t>
            </a:r>
          </a:p>
        </p:txBody>
      </p:sp>
    </p:spTree>
    <p:extLst>
      <p:ext uri="{BB962C8B-B14F-4D97-AF65-F5344CB8AC3E}">
        <p14:creationId xmlns:p14="http://schemas.microsoft.com/office/powerpoint/2010/main" val="243179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81000"/>
            <a:ext cx="10293985" cy="62972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latin typeface="Times New Roman"/>
                <a:cs typeface="Times New Roman"/>
              </a:rPr>
              <a:t>Critical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Point:</a:t>
            </a:r>
            <a:endParaRPr sz="28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fact the steam Carnot cycle has a maximum cycle temperature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well below this </a:t>
            </a:r>
            <a:r>
              <a:rPr sz="2800" spc="-10" dirty="0">
                <a:latin typeface="Times New Roman"/>
                <a:cs typeface="Times New Roman"/>
              </a:rPr>
              <a:t>metallurgical </a:t>
            </a:r>
            <a:r>
              <a:rPr sz="2800" spc="-5" dirty="0">
                <a:latin typeface="Times New Roman"/>
                <a:cs typeface="Times New Roman"/>
              </a:rPr>
              <a:t>limit owing to </a:t>
            </a:r>
            <a:r>
              <a:rPr sz="2800" dirty="0">
                <a:latin typeface="Times New Roman"/>
                <a:cs typeface="Times New Roman"/>
              </a:rPr>
              <a:t>the properties of </a:t>
            </a:r>
            <a:r>
              <a:rPr sz="2800" spc="-5" dirty="0">
                <a:latin typeface="Times New Roman"/>
                <a:cs typeface="Times New Roman"/>
              </a:rPr>
              <a:t>steam; it  is limited to the critical-pointtemperature of 374°C (647 K). Hence  modern materials cannot be </a:t>
            </a:r>
            <a:r>
              <a:rPr sz="2800" dirty="0">
                <a:latin typeface="Times New Roman"/>
                <a:cs typeface="Times New Roman"/>
              </a:rPr>
              <a:t>used </a:t>
            </a:r>
            <a:r>
              <a:rPr sz="2800" spc="-5" dirty="0">
                <a:latin typeface="Times New Roman"/>
                <a:cs typeface="Times New Roman"/>
              </a:rPr>
              <a:t>to their best advantagewith </a:t>
            </a:r>
            <a:r>
              <a:rPr sz="2800" dirty="0">
                <a:latin typeface="Times New Roman"/>
                <a:cs typeface="Times New Roman"/>
              </a:rPr>
              <a:t>this </a:t>
            </a:r>
            <a:r>
              <a:rPr sz="2800" spc="-5" dirty="0">
                <a:latin typeface="Times New Roman"/>
                <a:cs typeface="Times New Roman"/>
              </a:rPr>
              <a:t>cycle  when steam is the </a:t>
            </a:r>
            <a:r>
              <a:rPr sz="2800" dirty="0">
                <a:latin typeface="Times New Roman"/>
                <a:cs typeface="Times New Roman"/>
              </a:rPr>
              <a:t>working fluid. </a:t>
            </a:r>
            <a:r>
              <a:rPr sz="2800" spc="-5" dirty="0">
                <a:latin typeface="Times New Roman"/>
                <a:cs typeface="Times New Roman"/>
              </a:rPr>
              <a:t>Furthermore, because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saturated  water andsteam curves converge 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critical </a:t>
            </a:r>
            <a:r>
              <a:rPr sz="2800" dirty="0">
                <a:latin typeface="Times New Roman"/>
                <a:cs typeface="Times New Roman"/>
              </a:rPr>
              <a:t>point, </a:t>
            </a:r>
            <a:r>
              <a:rPr sz="2800" spc="-5" dirty="0">
                <a:latin typeface="Times New Roman"/>
                <a:cs typeface="Times New Roman"/>
              </a:rPr>
              <a:t>a plant </a:t>
            </a:r>
            <a:r>
              <a:rPr sz="2800" dirty="0">
                <a:latin typeface="Times New Roman"/>
                <a:cs typeface="Times New Roman"/>
              </a:rPr>
              <a:t>operating  on </a:t>
            </a:r>
            <a:r>
              <a:rPr sz="2800" spc="-5" dirty="0">
                <a:latin typeface="Times New Roman"/>
                <a:cs typeface="Times New Roman"/>
              </a:rPr>
              <a:t>the carnot cycle with itsmaximum temperature near the critical-  </a:t>
            </a:r>
            <a:r>
              <a:rPr sz="2800" dirty="0">
                <a:latin typeface="Times New Roman"/>
                <a:cs typeface="Times New Roman"/>
              </a:rPr>
              <a:t>point </a:t>
            </a:r>
            <a:r>
              <a:rPr sz="2800" spc="-5" dirty="0">
                <a:latin typeface="Times New Roman"/>
                <a:cs typeface="Times New Roman"/>
              </a:rPr>
              <a:t>temperature </a:t>
            </a:r>
            <a:r>
              <a:rPr sz="2800" dirty="0">
                <a:latin typeface="Times New Roman"/>
                <a:cs typeface="Times New Roman"/>
              </a:rPr>
              <a:t>would </a:t>
            </a:r>
            <a:r>
              <a:rPr sz="2800" spc="-5" dirty="0">
                <a:latin typeface="Times New Roman"/>
                <a:cs typeface="Times New Roman"/>
              </a:rPr>
              <a:t>have a very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s.s.c., i.e. itwould be very  </a:t>
            </a:r>
            <a:r>
              <a:rPr sz="2800" spc="-10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in size and very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expensive.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10" dirty="0">
                <a:latin typeface="Times New Roman"/>
                <a:cs typeface="Times New Roman"/>
              </a:rPr>
              <a:t>Compression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Process</a:t>
            </a:r>
            <a:r>
              <a:rPr sz="2800" spc="-10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241300" marR="14605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Compressing a very wet steam mixture </a:t>
            </a:r>
            <a:r>
              <a:rPr sz="2800" dirty="0">
                <a:latin typeface="Times New Roman"/>
                <a:cs typeface="Times New Roman"/>
              </a:rPr>
              <a:t>would require </a:t>
            </a:r>
            <a:r>
              <a:rPr sz="2800" spc="-5" dirty="0">
                <a:latin typeface="Times New Roman"/>
                <a:cs typeface="Times New Roman"/>
              </a:rPr>
              <a:t>acompressor of  size and cost comparable with the </a:t>
            </a:r>
            <a:r>
              <a:rPr sz="2800" dirty="0">
                <a:latin typeface="Times New Roman"/>
                <a:cs typeface="Times New Roman"/>
              </a:rPr>
              <a:t>turbine. </a:t>
            </a: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spc="-50" dirty="0">
                <a:latin typeface="Times New Roman"/>
                <a:cs typeface="Times New Roman"/>
              </a:rPr>
              <a:t>Would </a:t>
            </a:r>
            <a:r>
              <a:rPr sz="2800" spc="-5" dirty="0">
                <a:latin typeface="Times New Roman"/>
                <a:cs typeface="Times New Roman"/>
              </a:rPr>
              <a:t>absorb work  comparable withthe developed by </a:t>
            </a:r>
            <a:r>
              <a:rPr sz="2800" dirty="0">
                <a:latin typeface="Times New Roman"/>
                <a:cs typeface="Times New Roman"/>
              </a:rPr>
              <a:t>the turbine. </a:t>
            </a:r>
            <a:r>
              <a:rPr sz="2800" spc="-5" dirty="0">
                <a:latin typeface="Times New Roman"/>
                <a:cs typeface="Times New Roman"/>
              </a:rPr>
              <a:t>It would have a </a:t>
            </a:r>
            <a:r>
              <a:rPr sz="2800" dirty="0">
                <a:latin typeface="Times New Roman"/>
                <a:cs typeface="Times New Roman"/>
              </a:rPr>
              <a:t>short  </a:t>
            </a:r>
            <a:r>
              <a:rPr sz="2800" spc="-5" dirty="0">
                <a:latin typeface="Times New Roman"/>
                <a:cs typeface="Times New Roman"/>
              </a:rPr>
              <a:t>life because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blade </a:t>
            </a:r>
            <a:r>
              <a:rPr sz="2800" dirty="0">
                <a:latin typeface="Times New Roman"/>
                <a:cs typeface="Times New Roman"/>
              </a:rPr>
              <a:t>erosion </a:t>
            </a:r>
            <a:r>
              <a:rPr sz="2800" spc="-5" dirty="0">
                <a:latin typeface="Times New Roman"/>
                <a:cs typeface="Times New Roman"/>
              </a:rPr>
              <a:t>and cavitations problem. these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reasons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4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9401" y="1"/>
            <a:ext cx="5013960" cy="796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5050" u="none" spc="-1010" dirty="0">
                <a:solidFill>
                  <a:srgbClr val="001F5F"/>
                </a:solidFill>
              </a:rPr>
              <a:t>Carnot </a:t>
            </a:r>
            <a:r>
              <a:rPr sz="5050" u="none" spc="-885" dirty="0">
                <a:solidFill>
                  <a:srgbClr val="001F5F"/>
                </a:solidFill>
              </a:rPr>
              <a:t>Ideal </a:t>
            </a:r>
            <a:r>
              <a:rPr sz="5050" u="none" spc="-1010" dirty="0">
                <a:solidFill>
                  <a:srgbClr val="001F5F"/>
                </a:solidFill>
              </a:rPr>
              <a:t>Heat</a:t>
            </a:r>
            <a:r>
              <a:rPr sz="5050" u="none" spc="-950" dirty="0">
                <a:solidFill>
                  <a:srgbClr val="001F5F"/>
                </a:solidFill>
              </a:rPr>
              <a:t> </a:t>
            </a:r>
            <a:r>
              <a:rPr sz="5050" u="none" spc="-1110" dirty="0">
                <a:solidFill>
                  <a:srgbClr val="001F5F"/>
                </a:solidFill>
              </a:rPr>
              <a:t>Engine</a:t>
            </a:r>
            <a:endParaRPr sz="5050"/>
          </a:p>
        </p:txBody>
      </p:sp>
    </p:spTree>
    <p:extLst>
      <p:ext uri="{BB962C8B-B14F-4D97-AF65-F5344CB8AC3E}">
        <p14:creationId xmlns:p14="http://schemas.microsoft.com/office/powerpoint/2010/main" val="19298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792466"/>
            <a:chOff x="0" y="0"/>
            <a:chExt cx="9144000" cy="6792466"/>
          </a:xfrm>
        </p:grpSpPr>
        <p:sp>
          <p:nvSpPr>
            <p:cNvPr id="5" name="object 5"/>
            <p:cNvSpPr/>
            <p:nvPr/>
          </p:nvSpPr>
          <p:spPr>
            <a:xfrm>
              <a:off x="0" y="6100571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600" y="0"/>
              <a:ext cx="5257800" cy="6792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6536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spcBef>
                <a:spcPts val="105"/>
              </a:spcBef>
            </a:pPr>
            <a:r>
              <a:rPr spc="-1395" dirty="0"/>
              <a:t>Carnot</a:t>
            </a:r>
            <a:r>
              <a:rPr spc="-925" dirty="0"/>
              <a:t> </a:t>
            </a:r>
            <a:r>
              <a:rPr spc="-1595" dirty="0"/>
              <a:t>Cycle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0" y="1666666"/>
            <a:ext cx="7927975" cy="4724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sz="4200" i="1" u="heavy" spc="-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Cyclic </a:t>
            </a:r>
            <a:r>
              <a:rPr sz="4200" i="1" u="heavy" spc="-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stepwise</a:t>
            </a:r>
            <a:r>
              <a:rPr sz="4200" i="1" u="heavy" spc="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4200" i="1" u="heavy" spc="-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Process</a:t>
            </a:r>
            <a:endParaRPr sz="4200">
              <a:latin typeface="Arial"/>
              <a:cs typeface="Arial"/>
            </a:endParaRPr>
          </a:p>
          <a:p>
            <a:pPr marL="12700" marR="5080">
              <a:lnSpc>
                <a:spcPct val="191100"/>
              </a:lnSpc>
              <a:spcBef>
                <a:spcPts val="1210"/>
              </a:spcBef>
            </a:pPr>
            <a:r>
              <a:rPr sz="3350" i="1" spc="-145" dirty="0">
                <a:latin typeface="Arial"/>
                <a:cs typeface="Arial"/>
              </a:rPr>
              <a:t>Step1 </a:t>
            </a:r>
            <a:r>
              <a:rPr sz="3350" i="1" spc="-35" dirty="0">
                <a:latin typeface="Arial"/>
                <a:cs typeface="Arial"/>
              </a:rPr>
              <a:t>:- </a:t>
            </a:r>
            <a:r>
              <a:rPr sz="3350" i="1" spc="-75" dirty="0">
                <a:latin typeface="Arial"/>
                <a:cs typeface="Arial"/>
              </a:rPr>
              <a:t>Isothermal </a:t>
            </a:r>
            <a:r>
              <a:rPr sz="3350" i="1" spc="-145" dirty="0">
                <a:latin typeface="Arial"/>
                <a:cs typeface="Arial"/>
              </a:rPr>
              <a:t>Reversible </a:t>
            </a:r>
            <a:r>
              <a:rPr sz="3350" i="1" spc="-160" dirty="0">
                <a:latin typeface="Arial"/>
                <a:cs typeface="Arial"/>
              </a:rPr>
              <a:t>Expansion  </a:t>
            </a:r>
            <a:r>
              <a:rPr sz="3350" i="1" spc="-140" dirty="0">
                <a:latin typeface="Arial"/>
                <a:cs typeface="Arial"/>
              </a:rPr>
              <a:t>Step 2 </a:t>
            </a:r>
            <a:r>
              <a:rPr sz="3350" i="1" spc="-35" dirty="0">
                <a:latin typeface="Arial"/>
                <a:cs typeface="Arial"/>
              </a:rPr>
              <a:t>:- </a:t>
            </a:r>
            <a:r>
              <a:rPr sz="3350" i="1" spc="-70" dirty="0">
                <a:latin typeface="Arial"/>
                <a:cs typeface="Arial"/>
              </a:rPr>
              <a:t>Adiabatic </a:t>
            </a:r>
            <a:r>
              <a:rPr sz="3350" i="1" spc="-145" dirty="0">
                <a:latin typeface="Arial"/>
                <a:cs typeface="Arial"/>
              </a:rPr>
              <a:t>Reversible </a:t>
            </a:r>
            <a:r>
              <a:rPr sz="3350" i="1" spc="-160" dirty="0">
                <a:latin typeface="Arial"/>
                <a:cs typeface="Arial"/>
              </a:rPr>
              <a:t>Expansion  </a:t>
            </a:r>
            <a:r>
              <a:rPr sz="3350" i="1" spc="-140" dirty="0">
                <a:latin typeface="Arial"/>
                <a:cs typeface="Arial"/>
              </a:rPr>
              <a:t>Step </a:t>
            </a:r>
            <a:r>
              <a:rPr sz="3350" i="1" spc="-135" dirty="0">
                <a:latin typeface="Arial"/>
                <a:cs typeface="Arial"/>
              </a:rPr>
              <a:t>3 </a:t>
            </a:r>
            <a:r>
              <a:rPr sz="3350" i="1" spc="-35" dirty="0">
                <a:latin typeface="Arial"/>
                <a:cs typeface="Arial"/>
              </a:rPr>
              <a:t>:- </a:t>
            </a:r>
            <a:r>
              <a:rPr sz="3350" i="1" spc="-75" dirty="0">
                <a:latin typeface="Arial"/>
                <a:cs typeface="Arial"/>
              </a:rPr>
              <a:t>Isothermal </a:t>
            </a:r>
            <a:r>
              <a:rPr sz="3350" i="1" spc="-145" dirty="0">
                <a:latin typeface="Arial"/>
                <a:cs typeface="Arial"/>
              </a:rPr>
              <a:t>Reversible </a:t>
            </a:r>
            <a:r>
              <a:rPr sz="3350" i="1" spc="-120" dirty="0">
                <a:latin typeface="Arial"/>
                <a:cs typeface="Arial"/>
              </a:rPr>
              <a:t>Compression  </a:t>
            </a:r>
            <a:r>
              <a:rPr sz="3350" i="1" spc="-140" dirty="0">
                <a:latin typeface="Arial"/>
                <a:cs typeface="Arial"/>
              </a:rPr>
              <a:t>Step 4 </a:t>
            </a:r>
            <a:r>
              <a:rPr sz="3350" i="1" spc="-35" dirty="0">
                <a:latin typeface="Arial"/>
                <a:cs typeface="Arial"/>
              </a:rPr>
              <a:t>:- </a:t>
            </a:r>
            <a:r>
              <a:rPr sz="3350" i="1" spc="-70" dirty="0">
                <a:latin typeface="Arial"/>
                <a:cs typeface="Arial"/>
              </a:rPr>
              <a:t>Adiabatic </a:t>
            </a:r>
            <a:r>
              <a:rPr sz="3350" i="1" spc="-145" dirty="0">
                <a:latin typeface="Arial"/>
                <a:cs typeface="Arial"/>
              </a:rPr>
              <a:t>Reversible</a:t>
            </a:r>
            <a:r>
              <a:rPr sz="3350" i="1" spc="25" dirty="0">
                <a:latin typeface="Arial"/>
                <a:cs typeface="Arial"/>
              </a:rPr>
              <a:t> </a:t>
            </a:r>
            <a:r>
              <a:rPr sz="3350" i="1" spc="-120" dirty="0">
                <a:latin typeface="Arial"/>
                <a:cs typeface="Arial"/>
              </a:rPr>
              <a:t>Compression</a:t>
            </a:r>
            <a:endParaRPr sz="33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89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9" y="0"/>
            <a:ext cx="8096884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3350" b="0" u="none" spc="-110" dirty="0">
                <a:solidFill>
                  <a:srgbClr val="000000"/>
                </a:solidFill>
              </a:rPr>
              <a:t>Step </a:t>
            </a:r>
            <a:r>
              <a:rPr sz="3350" b="0" u="none" spc="-145" dirty="0">
                <a:solidFill>
                  <a:srgbClr val="000000"/>
                </a:solidFill>
              </a:rPr>
              <a:t>I </a:t>
            </a:r>
            <a:r>
              <a:rPr sz="3350" b="0" u="none" spc="-65" dirty="0">
                <a:solidFill>
                  <a:srgbClr val="000000"/>
                </a:solidFill>
              </a:rPr>
              <a:t>–Isothermal </a:t>
            </a:r>
            <a:r>
              <a:rPr sz="3350" b="0" u="none" spc="-80" dirty="0">
                <a:solidFill>
                  <a:srgbClr val="000000"/>
                </a:solidFill>
              </a:rPr>
              <a:t>expansion </a:t>
            </a:r>
            <a:r>
              <a:rPr sz="3350" b="0" u="none" spc="-140" dirty="0">
                <a:solidFill>
                  <a:srgbClr val="000000"/>
                </a:solidFill>
              </a:rPr>
              <a:t>( </a:t>
            </a:r>
            <a:r>
              <a:rPr sz="3350" b="0" u="none" spc="-280" dirty="0">
                <a:solidFill>
                  <a:srgbClr val="000000"/>
                </a:solidFill>
              </a:rPr>
              <a:t>T </a:t>
            </a:r>
            <a:r>
              <a:rPr sz="3350" b="0" u="none" spc="290" dirty="0">
                <a:solidFill>
                  <a:srgbClr val="000000"/>
                </a:solidFill>
              </a:rPr>
              <a:t>=</a:t>
            </a:r>
            <a:r>
              <a:rPr sz="3350" b="0" u="none" spc="210" dirty="0">
                <a:solidFill>
                  <a:srgbClr val="000000"/>
                </a:solidFill>
              </a:rPr>
              <a:t> </a:t>
            </a:r>
            <a:r>
              <a:rPr sz="3350" b="0" u="none" spc="-60" dirty="0">
                <a:solidFill>
                  <a:srgbClr val="000000"/>
                </a:solidFill>
              </a:rPr>
              <a:t>constant)</a:t>
            </a:r>
            <a:endParaRPr sz="3350"/>
          </a:p>
        </p:txBody>
      </p:sp>
      <p:grpSp>
        <p:nvGrpSpPr>
          <p:cNvPr id="3" name="object 3"/>
          <p:cNvGrpSpPr/>
          <p:nvPr/>
        </p:nvGrpSpPr>
        <p:grpSpPr>
          <a:xfrm>
            <a:off x="2735580" y="1211580"/>
            <a:ext cx="3825240" cy="3977640"/>
            <a:chOff x="1211580" y="1211580"/>
            <a:chExt cx="3825240" cy="3977640"/>
          </a:xfrm>
        </p:grpSpPr>
        <p:sp>
          <p:nvSpPr>
            <p:cNvPr id="4" name="object 4"/>
            <p:cNvSpPr/>
            <p:nvPr/>
          </p:nvSpPr>
          <p:spPr>
            <a:xfrm>
              <a:off x="1219200" y="1219199"/>
              <a:ext cx="3810000" cy="3962400"/>
            </a:xfrm>
            <a:custGeom>
              <a:avLst/>
              <a:gdLst/>
              <a:ahLst/>
              <a:cxnLst/>
              <a:rect l="l" t="t" r="r" b="b"/>
              <a:pathLst>
                <a:path w="3810000" h="3962400">
                  <a:moveTo>
                    <a:pt x="3810000" y="0"/>
                  </a:moveTo>
                  <a:lnTo>
                    <a:pt x="3333750" y="0"/>
                  </a:lnTo>
                  <a:lnTo>
                    <a:pt x="3333750" y="476250"/>
                  </a:lnTo>
                  <a:lnTo>
                    <a:pt x="3333750" y="3486150"/>
                  </a:lnTo>
                  <a:lnTo>
                    <a:pt x="476250" y="3486150"/>
                  </a:lnTo>
                  <a:lnTo>
                    <a:pt x="476250" y="476250"/>
                  </a:lnTo>
                  <a:lnTo>
                    <a:pt x="3333750" y="476250"/>
                  </a:lnTo>
                  <a:lnTo>
                    <a:pt x="3333750" y="0"/>
                  </a:lnTo>
                  <a:lnTo>
                    <a:pt x="0" y="0"/>
                  </a:lnTo>
                  <a:lnTo>
                    <a:pt x="0" y="476250"/>
                  </a:lnTo>
                  <a:lnTo>
                    <a:pt x="0" y="3486150"/>
                  </a:lnTo>
                  <a:lnTo>
                    <a:pt x="0" y="3962400"/>
                  </a:lnTo>
                  <a:lnTo>
                    <a:pt x="3810000" y="3962400"/>
                  </a:lnTo>
                  <a:lnTo>
                    <a:pt x="3810000" y="3486150"/>
                  </a:lnTo>
                  <a:lnTo>
                    <a:pt x="3810000" y="476250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19200" y="1219200"/>
              <a:ext cx="3810000" cy="3962400"/>
            </a:xfrm>
            <a:custGeom>
              <a:avLst/>
              <a:gdLst/>
              <a:ahLst/>
              <a:cxnLst/>
              <a:rect l="l" t="t" r="r" b="b"/>
              <a:pathLst>
                <a:path w="3810000" h="3962400">
                  <a:moveTo>
                    <a:pt x="0" y="0"/>
                  </a:moveTo>
                  <a:lnTo>
                    <a:pt x="3810000" y="0"/>
                  </a:lnTo>
                  <a:lnTo>
                    <a:pt x="3810000" y="3962400"/>
                  </a:lnTo>
                  <a:lnTo>
                    <a:pt x="0" y="3962400"/>
                  </a:lnTo>
                  <a:lnTo>
                    <a:pt x="0" y="0"/>
                  </a:lnTo>
                  <a:close/>
                </a:path>
                <a:path w="3810000" h="3962400">
                  <a:moveTo>
                    <a:pt x="476250" y="476250"/>
                  </a:moveTo>
                  <a:lnTo>
                    <a:pt x="476250" y="3486150"/>
                  </a:lnTo>
                  <a:lnTo>
                    <a:pt x="3333750" y="3486150"/>
                  </a:lnTo>
                  <a:lnTo>
                    <a:pt x="3333750" y="476250"/>
                  </a:lnTo>
                  <a:lnTo>
                    <a:pt x="476250" y="47625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3505200"/>
              <a:ext cx="2895600" cy="76200"/>
            </a:xfrm>
            <a:custGeom>
              <a:avLst/>
              <a:gdLst/>
              <a:ahLst/>
              <a:cxnLst/>
              <a:rect l="l" t="t" r="r" b="b"/>
              <a:pathLst>
                <a:path w="2895600" h="76200">
                  <a:moveTo>
                    <a:pt x="2895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895600" y="762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76400" y="3505200"/>
              <a:ext cx="2895600" cy="76200"/>
            </a:xfrm>
            <a:custGeom>
              <a:avLst/>
              <a:gdLst/>
              <a:ahLst/>
              <a:cxnLst/>
              <a:rect l="l" t="t" r="r" b="b"/>
              <a:pathLst>
                <a:path w="2895600" h="76200">
                  <a:moveTo>
                    <a:pt x="0" y="76200"/>
                  </a:moveTo>
                  <a:lnTo>
                    <a:pt x="2895600" y="7620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07180" y="38785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202180" y="43357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354580" y="41071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411980" y="4335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40380" y="3878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191000" y="44196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191000" y="44196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88" y="23252"/>
                  </a:lnTo>
                  <a:lnTo>
                    <a:pt x="11144" y="11144"/>
                  </a:lnTo>
                  <a:lnTo>
                    <a:pt x="23252" y="2988"/>
                  </a:lnTo>
                  <a:lnTo>
                    <a:pt x="38100" y="0"/>
                  </a:lnTo>
                  <a:lnTo>
                    <a:pt x="52947" y="2988"/>
                  </a:lnTo>
                  <a:lnTo>
                    <a:pt x="65055" y="11144"/>
                  </a:lnTo>
                  <a:lnTo>
                    <a:pt x="73211" y="23252"/>
                  </a:lnTo>
                  <a:lnTo>
                    <a:pt x="76200" y="38100"/>
                  </a:lnTo>
                  <a:lnTo>
                    <a:pt x="73211" y="52947"/>
                  </a:lnTo>
                  <a:lnTo>
                    <a:pt x="65055" y="65055"/>
                  </a:lnTo>
                  <a:lnTo>
                    <a:pt x="52947" y="73211"/>
                  </a:lnTo>
                  <a:lnTo>
                    <a:pt x="38100" y="76200"/>
                  </a:lnTo>
                  <a:lnTo>
                    <a:pt x="23252" y="73211"/>
                  </a:lnTo>
                  <a:lnTo>
                    <a:pt x="11144" y="65055"/>
                  </a:lnTo>
                  <a:lnTo>
                    <a:pt x="2988" y="52947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735580" y="4183380"/>
              <a:ext cx="167639" cy="167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116580" y="4259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73780" y="3954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726180" y="41071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802380" y="4335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114800" y="4343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114800" y="4343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88" y="23252"/>
                  </a:lnTo>
                  <a:lnTo>
                    <a:pt x="11144" y="11144"/>
                  </a:lnTo>
                  <a:lnTo>
                    <a:pt x="23252" y="2988"/>
                  </a:lnTo>
                  <a:lnTo>
                    <a:pt x="38100" y="0"/>
                  </a:lnTo>
                  <a:lnTo>
                    <a:pt x="52947" y="2988"/>
                  </a:lnTo>
                  <a:lnTo>
                    <a:pt x="65055" y="11144"/>
                  </a:lnTo>
                  <a:lnTo>
                    <a:pt x="73211" y="23252"/>
                  </a:lnTo>
                  <a:lnTo>
                    <a:pt x="76200" y="38100"/>
                  </a:lnTo>
                  <a:lnTo>
                    <a:pt x="73211" y="52947"/>
                  </a:lnTo>
                  <a:lnTo>
                    <a:pt x="65055" y="65055"/>
                  </a:lnTo>
                  <a:lnTo>
                    <a:pt x="52947" y="73211"/>
                  </a:lnTo>
                  <a:lnTo>
                    <a:pt x="38100" y="76200"/>
                  </a:lnTo>
                  <a:lnTo>
                    <a:pt x="23252" y="73211"/>
                  </a:lnTo>
                  <a:lnTo>
                    <a:pt x="11144" y="65055"/>
                  </a:lnTo>
                  <a:lnTo>
                    <a:pt x="2988" y="52947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040380" y="44119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345180" y="44119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335780" y="41071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897380" y="41833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430780" y="43357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45180" y="38785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192780" y="40309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049780" y="44881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497580" y="4335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649980" y="44881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049780" y="3878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735580" y="3878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039111" y="3530931"/>
            <a:ext cx="135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192779" y="2430779"/>
            <a:ext cx="3825240" cy="167640"/>
            <a:chOff x="1668779" y="2430779"/>
            <a:chExt cx="3825240" cy="167640"/>
          </a:xfrm>
        </p:grpSpPr>
        <p:sp>
          <p:nvSpPr>
            <p:cNvPr id="36" name="object 36"/>
            <p:cNvSpPr/>
            <p:nvPr/>
          </p:nvSpPr>
          <p:spPr>
            <a:xfrm>
              <a:off x="1676399" y="2514599"/>
              <a:ext cx="2895600" cy="76200"/>
            </a:xfrm>
            <a:custGeom>
              <a:avLst/>
              <a:gdLst/>
              <a:ahLst/>
              <a:cxnLst/>
              <a:rect l="l" t="t" r="r" b="b"/>
              <a:pathLst>
                <a:path w="2895600" h="76200">
                  <a:moveTo>
                    <a:pt x="2895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895600" y="762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676399" y="2514599"/>
              <a:ext cx="2895600" cy="76200"/>
            </a:xfrm>
            <a:custGeom>
              <a:avLst/>
              <a:gdLst/>
              <a:ahLst/>
              <a:cxnLst/>
              <a:rect l="l" t="t" r="r" b="b"/>
              <a:pathLst>
                <a:path w="2895600" h="76200">
                  <a:moveTo>
                    <a:pt x="0" y="76200"/>
                  </a:moveTo>
                  <a:lnTo>
                    <a:pt x="2895600" y="7620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648200" y="2438399"/>
              <a:ext cx="838200" cy="152400"/>
            </a:xfrm>
            <a:custGeom>
              <a:avLst/>
              <a:gdLst/>
              <a:ahLst/>
              <a:cxnLst/>
              <a:rect l="l" t="t" r="r" b="b"/>
              <a:pathLst>
                <a:path w="838200" h="152400">
                  <a:moveTo>
                    <a:pt x="762000" y="0"/>
                  </a:moveTo>
                  <a:lnTo>
                    <a:pt x="762000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762000" y="114300"/>
                  </a:lnTo>
                  <a:lnTo>
                    <a:pt x="762000" y="152400"/>
                  </a:lnTo>
                  <a:lnTo>
                    <a:pt x="838200" y="762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648200" y="2438399"/>
              <a:ext cx="838200" cy="152400"/>
            </a:xfrm>
            <a:custGeom>
              <a:avLst/>
              <a:gdLst/>
              <a:ahLst/>
              <a:cxnLst/>
              <a:rect l="l" t="t" r="r" b="b"/>
              <a:pathLst>
                <a:path w="838200" h="152400">
                  <a:moveTo>
                    <a:pt x="0" y="38100"/>
                  </a:moveTo>
                  <a:lnTo>
                    <a:pt x="762000" y="38100"/>
                  </a:lnTo>
                  <a:lnTo>
                    <a:pt x="762000" y="0"/>
                  </a:lnTo>
                  <a:lnTo>
                    <a:pt x="838200" y="76200"/>
                  </a:lnTo>
                  <a:lnTo>
                    <a:pt x="762000" y="152400"/>
                  </a:lnTo>
                  <a:lnTo>
                    <a:pt x="7620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090029" y="2388234"/>
            <a:ext cx="1717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7315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Insulated	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piston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07540" y="2388234"/>
            <a:ext cx="1282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30935" algn="l"/>
              </a:tabLst>
            </a:pPr>
            <a:r>
              <a:rPr spc="-13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z="105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50" spc="-18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pc="8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31341" y="3607689"/>
            <a:ext cx="767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6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50" spc="-160" dirty="0">
                <a:solidFill>
                  <a:prstClr val="black"/>
                </a:solidFill>
                <a:latin typeface="Arial"/>
                <a:cs typeface="Arial"/>
              </a:rPr>
              <a:t>1 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V </a:t>
            </a:r>
            <a:r>
              <a:rPr sz="1050" spc="-18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5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3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50" spc="-13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583180" y="5173979"/>
            <a:ext cx="4130040" cy="624840"/>
            <a:chOff x="1059180" y="5173979"/>
            <a:chExt cx="4130040" cy="624840"/>
          </a:xfrm>
        </p:grpSpPr>
        <p:sp>
          <p:nvSpPr>
            <p:cNvPr id="44" name="object 44"/>
            <p:cNvSpPr/>
            <p:nvPr/>
          </p:nvSpPr>
          <p:spPr>
            <a:xfrm>
              <a:off x="1066800" y="5181599"/>
              <a:ext cx="4114800" cy="609600"/>
            </a:xfrm>
            <a:custGeom>
              <a:avLst/>
              <a:gdLst/>
              <a:ahLst/>
              <a:cxnLst/>
              <a:rect l="l" t="t" r="r" b="b"/>
              <a:pathLst>
                <a:path w="4114800" h="609600">
                  <a:moveTo>
                    <a:pt x="3962400" y="0"/>
                  </a:moveTo>
                  <a:lnTo>
                    <a:pt x="152400" y="0"/>
                  </a:lnTo>
                  <a:lnTo>
                    <a:pt x="0" y="609600"/>
                  </a:lnTo>
                  <a:lnTo>
                    <a:pt x="4114800" y="60960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066800" y="5181599"/>
              <a:ext cx="4114800" cy="609600"/>
            </a:xfrm>
            <a:custGeom>
              <a:avLst/>
              <a:gdLst/>
              <a:ahLst/>
              <a:cxnLst/>
              <a:rect l="l" t="t" r="r" b="b"/>
              <a:pathLst>
                <a:path w="4114800" h="609600">
                  <a:moveTo>
                    <a:pt x="0" y="609600"/>
                  </a:moveTo>
                  <a:lnTo>
                    <a:pt x="152400" y="0"/>
                  </a:lnTo>
                  <a:lnTo>
                    <a:pt x="3962400" y="0"/>
                  </a:lnTo>
                  <a:lnTo>
                    <a:pt x="4114800" y="609600"/>
                  </a:lnTo>
                  <a:lnTo>
                    <a:pt x="0" y="60960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197475" y="4378817"/>
            <a:ext cx="513080" cy="2908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25"/>
              </a:spcBef>
            </a:pPr>
            <a:r>
              <a:rPr spc="21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3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sz="1050" spc="3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858000" y="2749295"/>
            <a:ext cx="3810000" cy="4108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33030" y="3223082"/>
            <a:ext cx="215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6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376410" y="4291965"/>
            <a:ext cx="21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114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57410" y="5281371"/>
            <a:ext cx="19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6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28229" y="4823536"/>
            <a:ext cx="24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13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36141" y="5275275"/>
            <a:ext cx="4518025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8495" algn="ctr">
              <a:spcBef>
                <a:spcPts val="95"/>
              </a:spcBef>
              <a:tabLst>
                <a:tab pos="1253490" algn="l"/>
              </a:tabLst>
            </a:pP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200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Arial"/>
                <a:cs typeface="Arial"/>
              </a:rPr>
              <a:t>=	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870"/>
              </a:spcBef>
              <a:tabLst>
                <a:tab pos="1336675" algn="l"/>
                <a:tab pos="2686050" algn="l"/>
              </a:tabLst>
            </a:pPr>
            <a:r>
              <a:rPr sz="3200" spc="-25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32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100" dirty="0">
                <a:solidFill>
                  <a:prstClr val="black"/>
                </a:solidFill>
                <a:latin typeface="Arial"/>
                <a:cs typeface="Arial"/>
              </a:rPr>
              <a:t>:-</a:t>
            </a:r>
            <a:r>
              <a:rPr sz="32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6F2F9F"/>
                </a:solidFill>
                <a:latin typeface="Arial"/>
                <a:cs typeface="Arial"/>
              </a:rPr>
              <a:t>↓	</a:t>
            </a:r>
            <a:r>
              <a:rPr sz="3200" spc="-4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32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100" dirty="0">
                <a:solidFill>
                  <a:prstClr val="black"/>
                </a:solidFill>
                <a:latin typeface="Arial"/>
                <a:cs typeface="Arial"/>
              </a:rPr>
              <a:t>:-</a:t>
            </a:r>
            <a:r>
              <a:rPr sz="32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6F2F9F"/>
                </a:solidFill>
                <a:latin typeface="Arial"/>
                <a:cs typeface="Arial"/>
              </a:rPr>
              <a:t>↑	</a:t>
            </a:r>
            <a:r>
              <a:rPr sz="3200" spc="-19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3200" spc="100" dirty="0">
                <a:solidFill>
                  <a:prstClr val="black"/>
                </a:solidFill>
                <a:latin typeface="Arial"/>
                <a:cs typeface="Arial"/>
              </a:rPr>
              <a:t>:-</a:t>
            </a:r>
            <a:r>
              <a:rPr sz="3200" spc="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6F2F9F"/>
                </a:solidFill>
                <a:latin typeface="Arial"/>
                <a:cs typeface="Arial"/>
              </a:rPr>
              <a:t>const.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64629" y="862329"/>
            <a:ext cx="3223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  <a:tabLst>
                <a:tab pos="519430" algn="l"/>
                <a:tab pos="706755" algn="l"/>
                <a:tab pos="915669" algn="l"/>
                <a:tab pos="1191260" algn="l"/>
              </a:tabLst>
            </a:pPr>
            <a:r>
              <a:rPr sz="2400" spc="-12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400" spc="-187" baseline="-20833" dirty="0">
                <a:solidFill>
                  <a:prstClr val="black"/>
                </a:solidFill>
                <a:latin typeface="Arial"/>
                <a:cs typeface="Arial"/>
              </a:rPr>
              <a:t>1	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=	</a:t>
            </a:r>
            <a:r>
              <a:rPr sz="2400" spc="229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2400" spc="-295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2400" spc="-2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-315" baseline="-20833" dirty="0">
                <a:solidFill>
                  <a:prstClr val="black"/>
                </a:solidFill>
                <a:latin typeface="Arial"/>
                <a:cs typeface="Arial"/>
              </a:rPr>
              <a:t>1 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ln </a:t>
            </a:r>
            <a:r>
              <a:rPr sz="2400" spc="-30" dirty="0">
                <a:solidFill>
                  <a:prstClr val="black"/>
                </a:solidFill>
                <a:latin typeface="Arial"/>
                <a:cs typeface="Arial"/>
              </a:rPr>
              <a:t>(V</a:t>
            </a:r>
            <a:r>
              <a:rPr sz="2400" spc="-44" baseline="-20833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/ </a:t>
            </a:r>
            <a:r>
              <a:rPr sz="2400" spc="-12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400" spc="-187" baseline="-20833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400" spc="-125" dirty="0">
                <a:solidFill>
                  <a:prstClr val="black"/>
                </a:solidFill>
                <a:latin typeface="Arial"/>
                <a:cs typeface="Arial"/>
              </a:rPr>
              <a:t>)  </a:t>
            </a:r>
            <a:r>
              <a:rPr sz="2400" spc="5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sz="2400" spc="75" baseline="-20833" dirty="0">
                <a:solidFill>
                  <a:prstClr val="black"/>
                </a:solidFill>
                <a:latin typeface="Arial"/>
                <a:cs typeface="Arial"/>
              </a:rPr>
              <a:t>H		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=	</a:t>
            </a:r>
            <a:r>
              <a:rPr sz="2400" spc="-295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2400" spc="-20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-307" baseline="-20833" dirty="0">
                <a:solidFill>
                  <a:prstClr val="black"/>
                </a:solidFill>
                <a:latin typeface="Arial"/>
                <a:cs typeface="Arial"/>
              </a:rPr>
              <a:t>1 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ln </a:t>
            </a:r>
            <a:r>
              <a:rPr sz="2400" spc="-30" dirty="0">
                <a:solidFill>
                  <a:prstClr val="black"/>
                </a:solidFill>
                <a:latin typeface="Arial"/>
                <a:cs typeface="Arial"/>
              </a:rPr>
              <a:t>(V</a:t>
            </a:r>
            <a:r>
              <a:rPr sz="2400" spc="-44" baseline="-20833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24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400" spc="-187" baseline="-20833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400" spc="-12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8100">
              <a:tabLst>
                <a:tab pos="591820" algn="l"/>
                <a:tab pos="987425" algn="l"/>
              </a:tabLst>
            </a:pP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∆E	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=	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200400" y="2590801"/>
            <a:ext cx="4960620" cy="2143125"/>
            <a:chOff x="1676400" y="2590800"/>
            <a:chExt cx="4960620" cy="2143125"/>
          </a:xfrm>
        </p:grpSpPr>
        <p:sp>
          <p:nvSpPr>
            <p:cNvPr id="55" name="object 55"/>
            <p:cNvSpPr/>
            <p:nvPr/>
          </p:nvSpPr>
          <p:spPr>
            <a:xfrm>
              <a:off x="6316979" y="3192780"/>
              <a:ext cx="243840" cy="2438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324600" y="32004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6324600" y="32004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676400" y="3581400"/>
              <a:ext cx="2895600" cy="1143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676400" y="2590800"/>
              <a:ext cx="2895600" cy="21427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743200" y="4705351"/>
            <a:ext cx="3810000" cy="42639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33020" algn="r">
              <a:spcBef>
                <a:spcPts val="445"/>
              </a:spcBef>
            </a:pPr>
            <a:r>
              <a:rPr sz="2400" spc="280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40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FFFF00"/>
                </a:solidFill>
                <a:latin typeface="Arial"/>
                <a:cs typeface="Arial"/>
              </a:rPr>
              <a:t>Q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99986" y="4901565"/>
            <a:ext cx="137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1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554979" y="4640579"/>
            <a:ext cx="320040" cy="472440"/>
            <a:chOff x="4030979" y="4640579"/>
            <a:chExt cx="320040" cy="472440"/>
          </a:xfrm>
        </p:grpSpPr>
        <p:sp>
          <p:nvSpPr>
            <p:cNvPr id="63" name="object 63"/>
            <p:cNvSpPr/>
            <p:nvPr/>
          </p:nvSpPr>
          <p:spPr>
            <a:xfrm>
              <a:off x="4038599" y="4648199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457200"/>
                  </a:lnTo>
                  <a:lnTo>
                    <a:pt x="228600" y="457200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038599" y="4648199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152400"/>
                  </a:moveTo>
                  <a:lnTo>
                    <a:pt x="152400" y="0"/>
                  </a:ln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457200"/>
                  </a:lnTo>
                  <a:lnTo>
                    <a:pt x="76200" y="457200"/>
                  </a:lnTo>
                  <a:lnTo>
                    <a:pt x="76200" y="152400"/>
                  </a:lnTo>
                  <a:lnTo>
                    <a:pt x="0" y="1524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270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5580" y="1211580"/>
            <a:ext cx="3825240" cy="3977640"/>
            <a:chOff x="1211580" y="1211580"/>
            <a:chExt cx="3825240" cy="3977640"/>
          </a:xfrm>
        </p:grpSpPr>
        <p:sp>
          <p:nvSpPr>
            <p:cNvPr id="3" name="object 3"/>
            <p:cNvSpPr/>
            <p:nvPr/>
          </p:nvSpPr>
          <p:spPr>
            <a:xfrm>
              <a:off x="1219200" y="1219199"/>
              <a:ext cx="3810000" cy="3962400"/>
            </a:xfrm>
            <a:custGeom>
              <a:avLst/>
              <a:gdLst/>
              <a:ahLst/>
              <a:cxnLst/>
              <a:rect l="l" t="t" r="r" b="b"/>
              <a:pathLst>
                <a:path w="3810000" h="3962400">
                  <a:moveTo>
                    <a:pt x="3810000" y="0"/>
                  </a:moveTo>
                  <a:lnTo>
                    <a:pt x="3333750" y="0"/>
                  </a:lnTo>
                  <a:lnTo>
                    <a:pt x="3333750" y="476250"/>
                  </a:lnTo>
                  <a:lnTo>
                    <a:pt x="3333750" y="3486150"/>
                  </a:lnTo>
                  <a:lnTo>
                    <a:pt x="476250" y="3486150"/>
                  </a:lnTo>
                  <a:lnTo>
                    <a:pt x="476250" y="476250"/>
                  </a:lnTo>
                  <a:lnTo>
                    <a:pt x="3333750" y="476250"/>
                  </a:lnTo>
                  <a:lnTo>
                    <a:pt x="3333750" y="0"/>
                  </a:lnTo>
                  <a:lnTo>
                    <a:pt x="0" y="0"/>
                  </a:lnTo>
                  <a:lnTo>
                    <a:pt x="0" y="476250"/>
                  </a:lnTo>
                  <a:lnTo>
                    <a:pt x="0" y="3486150"/>
                  </a:lnTo>
                  <a:lnTo>
                    <a:pt x="0" y="3962400"/>
                  </a:lnTo>
                  <a:lnTo>
                    <a:pt x="3810000" y="3962400"/>
                  </a:lnTo>
                  <a:lnTo>
                    <a:pt x="3810000" y="3486150"/>
                  </a:lnTo>
                  <a:lnTo>
                    <a:pt x="3810000" y="476250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219200" y="1219200"/>
              <a:ext cx="3810000" cy="3962400"/>
            </a:xfrm>
            <a:custGeom>
              <a:avLst/>
              <a:gdLst/>
              <a:ahLst/>
              <a:cxnLst/>
              <a:rect l="l" t="t" r="r" b="b"/>
              <a:pathLst>
                <a:path w="3810000" h="3962400">
                  <a:moveTo>
                    <a:pt x="0" y="0"/>
                  </a:moveTo>
                  <a:lnTo>
                    <a:pt x="3810000" y="0"/>
                  </a:lnTo>
                  <a:lnTo>
                    <a:pt x="3810000" y="3962400"/>
                  </a:lnTo>
                  <a:lnTo>
                    <a:pt x="0" y="3962400"/>
                  </a:lnTo>
                  <a:lnTo>
                    <a:pt x="0" y="0"/>
                  </a:lnTo>
                  <a:close/>
                </a:path>
                <a:path w="3810000" h="3962400">
                  <a:moveTo>
                    <a:pt x="476250" y="476250"/>
                  </a:moveTo>
                  <a:lnTo>
                    <a:pt x="476250" y="3486150"/>
                  </a:lnTo>
                  <a:lnTo>
                    <a:pt x="3333750" y="3486150"/>
                  </a:lnTo>
                  <a:lnTo>
                    <a:pt x="3333750" y="476250"/>
                  </a:lnTo>
                  <a:lnTo>
                    <a:pt x="476250" y="47625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76400" y="3429000"/>
              <a:ext cx="2819400" cy="152400"/>
            </a:xfrm>
            <a:custGeom>
              <a:avLst/>
              <a:gdLst/>
              <a:ahLst/>
              <a:cxnLst/>
              <a:rect l="l" t="t" r="r" b="b"/>
              <a:pathLst>
                <a:path w="2819400" h="152400">
                  <a:moveTo>
                    <a:pt x="28194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819400" y="1524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3429000"/>
              <a:ext cx="2819400" cy="152400"/>
            </a:xfrm>
            <a:custGeom>
              <a:avLst/>
              <a:gdLst/>
              <a:ahLst/>
              <a:cxnLst/>
              <a:rect l="l" t="t" r="r" b="b"/>
              <a:pathLst>
                <a:path w="2819400" h="152400">
                  <a:moveTo>
                    <a:pt x="0" y="152400"/>
                  </a:moveTo>
                  <a:lnTo>
                    <a:pt x="2819400" y="1524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107180" y="38785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202180" y="43357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430780" y="3878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411980" y="4335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040380" y="3878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191000" y="44196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191000" y="44196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88" y="23252"/>
                  </a:lnTo>
                  <a:lnTo>
                    <a:pt x="11144" y="11144"/>
                  </a:lnTo>
                  <a:lnTo>
                    <a:pt x="23252" y="2988"/>
                  </a:lnTo>
                  <a:lnTo>
                    <a:pt x="38100" y="0"/>
                  </a:lnTo>
                  <a:lnTo>
                    <a:pt x="52947" y="2988"/>
                  </a:lnTo>
                  <a:lnTo>
                    <a:pt x="65055" y="11144"/>
                  </a:lnTo>
                  <a:lnTo>
                    <a:pt x="73211" y="23252"/>
                  </a:lnTo>
                  <a:lnTo>
                    <a:pt x="76200" y="38100"/>
                  </a:lnTo>
                  <a:lnTo>
                    <a:pt x="73211" y="52947"/>
                  </a:lnTo>
                  <a:lnTo>
                    <a:pt x="65055" y="65055"/>
                  </a:lnTo>
                  <a:lnTo>
                    <a:pt x="52947" y="73211"/>
                  </a:lnTo>
                  <a:lnTo>
                    <a:pt x="38100" y="76200"/>
                  </a:lnTo>
                  <a:lnTo>
                    <a:pt x="23252" y="73211"/>
                  </a:lnTo>
                  <a:lnTo>
                    <a:pt x="11144" y="65055"/>
                  </a:lnTo>
                  <a:lnTo>
                    <a:pt x="2988" y="52947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735580" y="4183380"/>
              <a:ext cx="167639" cy="167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116580" y="4259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73780" y="3954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726180" y="41071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802380" y="4335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114800" y="4343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114800" y="4343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88" y="23252"/>
                  </a:lnTo>
                  <a:lnTo>
                    <a:pt x="11144" y="11144"/>
                  </a:lnTo>
                  <a:lnTo>
                    <a:pt x="23252" y="2988"/>
                  </a:lnTo>
                  <a:lnTo>
                    <a:pt x="38100" y="0"/>
                  </a:lnTo>
                  <a:lnTo>
                    <a:pt x="52947" y="2988"/>
                  </a:lnTo>
                  <a:lnTo>
                    <a:pt x="65055" y="11144"/>
                  </a:lnTo>
                  <a:lnTo>
                    <a:pt x="73211" y="23252"/>
                  </a:lnTo>
                  <a:lnTo>
                    <a:pt x="76200" y="38100"/>
                  </a:lnTo>
                  <a:lnTo>
                    <a:pt x="73211" y="52947"/>
                  </a:lnTo>
                  <a:lnTo>
                    <a:pt x="65055" y="65055"/>
                  </a:lnTo>
                  <a:lnTo>
                    <a:pt x="52947" y="73211"/>
                  </a:lnTo>
                  <a:lnTo>
                    <a:pt x="38100" y="76200"/>
                  </a:lnTo>
                  <a:lnTo>
                    <a:pt x="23252" y="73211"/>
                  </a:lnTo>
                  <a:lnTo>
                    <a:pt x="11144" y="65055"/>
                  </a:lnTo>
                  <a:lnTo>
                    <a:pt x="2988" y="52947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040380" y="44119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345180" y="44119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335780" y="41071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897380" y="41833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430780" y="43357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45180" y="38785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192780" y="40309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049780" y="44881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497580" y="4335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649980" y="44881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049780" y="3878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735580" y="3878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676400" y="2514600"/>
              <a:ext cx="2895600" cy="76200"/>
            </a:xfrm>
            <a:custGeom>
              <a:avLst/>
              <a:gdLst/>
              <a:ahLst/>
              <a:cxnLst/>
              <a:rect l="l" t="t" r="r" b="b"/>
              <a:pathLst>
                <a:path w="2895600" h="76200">
                  <a:moveTo>
                    <a:pt x="2895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895600" y="762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676400" y="2514600"/>
              <a:ext cx="2895600" cy="76200"/>
            </a:xfrm>
            <a:custGeom>
              <a:avLst/>
              <a:gdLst/>
              <a:ahLst/>
              <a:cxnLst/>
              <a:rect l="l" t="t" r="r" b="b"/>
              <a:pathLst>
                <a:path w="2895600" h="76200">
                  <a:moveTo>
                    <a:pt x="0" y="76200"/>
                  </a:moveTo>
                  <a:lnTo>
                    <a:pt x="2895600" y="7620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008123" y="2319654"/>
            <a:ext cx="13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7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49979" y="2430779"/>
            <a:ext cx="7018020" cy="4427220"/>
            <a:chOff x="2125979" y="2430779"/>
            <a:chExt cx="7018020" cy="4427220"/>
          </a:xfrm>
        </p:grpSpPr>
        <p:sp>
          <p:nvSpPr>
            <p:cNvPr id="37" name="object 37"/>
            <p:cNvSpPr/>
            <p:nvPr/>
          </p:nvSpPr>
          <p:spPr>
            <a:xfrm>
              <a:off x="4724400" y="2438399"/>
              <a:ext cx="762000" cy="152400"/>
            </a:xfrm>
            <a:custGeom>
              <a:avLst/>
              <a:gdLst/>
              <a:ahLst/>
              <a:cxnLst/>
              <a:rect l="l" t="t" r="r" b="b"/>
              <a:pathLst>
                <a:path w="762000" h="152400">
                  <a:moveTo>
                    <a:pt x="685800" y="0"/>
                  </a:moveTo>
                  <a:lnTo>
                    <a:pt x="685800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685800" y="114300"/>
                  </a:lnTo>
                  <a:lnTo>
                    <a:pt x="685800" y="152400"/>
                  </a:lnTo>
                  <a:lnTo>
                    <a:pt x="762000" y="762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724400" y="2438399"/>
              <a:ext cx="762000" cy="152400"/>
            </a:xfrm>
            <a:custGeom>
              <a:avLst/>
              <a:gdLst/>
              <a:ahLst/>
              <a:cxnLst/>
              <a:rect l="l" t="t" r="r" b="b"/>
              <a:pathLst>
                <a:path w="762000" h="152400">
                  <a:moveTo>
                    <a:pt x="0" y="38100"/>
                  </a:moveTo>
                  <a:lnTo>
                    <a:pt x="685800" y="38100"/>
                  </a:lnTo>
                  <a:lnTo>
                    <a:pt x="685800" y="0"/>
                  </a:lnTo>
                  <a:lnTo>
                    <a:pt x="762000" y="76200"/>
                  </a:lnTo>
                  <a:lnTo>
                    <a:pt x="685800" y="152400"/>
                  </a:lnTo>
                  <a:lnTo>
                    <a:pt x="6858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410200" y="2831590"/>
              <a:ext cx="3733800" cy="40264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125979" y="3878579"/>
              <a:ext cx="320039" cy="396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583179" y="4183379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31340" y="2246503"/>
            <a:ext cx="810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5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1050" b="1" spc="15" dirty="0">
                <a:solidFill>
                  <a:prstClr val="black"/>
                </a:solidFill>
                <a:latin typeface="Trebuchet MS"/>
                <a:cs typeface="Trebuchet MS"/>
              </a:rPr>
              <a:t>3 </a:t>
            </a:r>
            <a:r>
              <a:rPr b="1" spc="80" dirty="0">
                <a:solidFill>
                  <a:prstClr val="black"/>
                </a:solidFill>
                <a:latin typeface="Trebuchet MS"/>
                <a:cs typeface="Trebuchet MS"/>
              </a:rPr>
              <a:t>V</a:t>
            </a:r>
            <a:r>
              <a:rPr b="1" spc="-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050" b="1" spc="-25" dirty="0">
                <a:solidFill>
                  <a:prstClr val="black"/>
                </a:solidFill>
                <a:latin typeface="Trebuchet MS"/>
                <a:cs typeface="Trebuchet MS"/>
              </a:rPr>
              <a:t>3</a:t>
            </a:r>
            <a:r>
              <a:rPr b="1" spc="-25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1050" b="1" spc="-25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31341" y="3237103"/>
            <a:ext cx="1260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13155" algn="l"/>
              </a:tabLst>
            </a:pPr>
            <a:r>
              <a:rPr b="1" spc="40" dirty="0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1050" b="1" spc="-10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r>
              <a:rPr sz="1050" b="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050" b="1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b="1" spc="80" dirty="0">
                <a:solidFill>
                  <a:prstClr val="black"/>
                </a:solidFill>
                <a:latin typeface="Trebuchet MS"/>
                <a:cs typeface="Trebuchet MS"/>
              </a:rPr>
              <a:t>V</a:t>
            </a:r>
            <a:r>
              <a:rPr b="1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050" b="1" spc="-10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r>
              <a:rPr sz="1050" b="1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b="1" spc="-50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1050" b="1" spc="-1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r>
              <a:rPr sz="1050" b="1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spc="5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84776" y="4301108"/>
            <a:ext cx="51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8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602740" y="0"/>
            <a:ext cx="788352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800" u="none" spc="-85" dirty="0">
                <a:solidFill>
                  <a:srgbClr val="000000"/>
                </a:solidFill>
                <a:latin typeface="Trebuchet MS"/>
                <a:cs typeface="Trebuchet MS"/>
              </a:rPr>
              <a:t>Step </a:t>
            </a:r>
            <a:r>
              <a:rPr sz="3800" u="none" spc="80" dirty="0">
                <a:solidFill>
                  <a:srgbClr val="000000"/>
                </a:solidFill>
                <a:latin typeface="Trebuchet MS"/>
                <a:cs typeface="Trebuchet MS"/>
              </a:rPr>
              <a:t>II </a:t>
            </a:r>
            <a:r>
              <a:rPr sz="3800" u="none" spc="-100" dirty="0">
                <a:solidFill>
                  <a:srgbClr val="000000"/>
                </a:solidFill>
                <a:latin typeface="Trebuchet MS"/>
                <a:cs typeface="Trebuchet MS"/>
              </a:rPr>
              <a:t>–Adiabatic </a:t>
            </a:r>
            <a:r>
              <a:rPr sz="3800" u="none" spc="-135" dirty="0">
                <a:solidFill>
                  <a:srgbClr val="000000"/>
                </a:solidFill>
                <a:latin typeface="Trebuchet MS"/>
                <a:cs typeface="Trebuchet MS"/>
              </a:rPr>
              <a:t>Expansion (Q </a:t>
            </a:r>
            <a:r>
              <a:rPr sz="3800" u="none" spc="320" dirty="0">
                <a:solidFill>
                  <a:srgbClr val="000000"/>
                </a:solidFill>
                <a:latin typeface="Trebuchet MS"/>
                <a:cs typeface="Trebuchet MS"/>
              </a:rPr>
              <a:t>=</a:t>
            </a:r>
            <a:r>
              <a:rPr sz="3800" u="none" spc="-6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800" u="none" spc="-155" dirty="0">
                <a:solidFill>
                  <a:srgbClr val="000000"/>
                </a:solidFill>
                <a:latin typeface="Trebuchet MS"/>
                <a:cs typeface="Trebuchet MS"/>
              </a:rPr>
              <a:t>0 </a:t>
            </a:r>
            <a:r>
              <a:rPr sz="3800" u="none" spc="-70" dirty="0">
                <a:solidFill>
                  <a:srgbClr val="000000"/>
                </a:solidFill>
                <a:latin typeface="Trebuchet MS"/>
                <a:cs typeface="Trebuchet MS"/>
              </a:rPr>
              <a:t>)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90029" y="2322703"/>
            <a:ext cx="1816735" cy="1267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0" dirty="0">
                <a:solidFill>
                  <a:prstClr val="black"/>
                </a:solidFill>
                <a:latin typeface="Trebuchet MS"/>
                <a:cs typeface="Trebuchet MS"/>
              </a:rPr>
              <a:t>Insulated</a:t>
            </a:r>
            <a:r>
              <a:rPr b="1" spc="37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b="1" spc="20" dirty="0">
                <a:solidFill>
                  <a:prstClr val="black"/>
                </a:solidFill>
                <a:latin typeface="Trebuchet MS"/>
                <a:cs typeface="Trebuchet MS"/>
              </a:rPr>
              <a:t>piston</a:t>
            </a:r>
            <a:endParaRPr>
              <a:solidFill>
                <a:prstClr val="black"/>
              </a:solidFill>
              <a:latin typeface="Trebuchet MS"/>
              <a:cs typeface="Trebuchet MS"/>
            </a:endParaRPr>
          </a:p>
          <a:p>
            <a:endParaRPr sz="355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5700"/>
            <a:r>
              <a:rPr sz="2800" b="1" spc="10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endParaRPr sz="2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528810" y="4035933"/>
            <a:ext cx="245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105" dirty="0">
                <a:solidFill>
                  <a:prstClr val="black"/>
                </a:solidFill>
                <a:latin typeface="Trebuchet MS"/>
                <a:cs typeface="Trebuchet MS"/>
              </a:rPr>
              <a:t>b</a:t>
            </a:r>
            <a:endParaRPr sz="2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28229" y="4614113"/>
            <a:ext cx="2253615" cy="10934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spcBef>
                <a:spcPts val="940"/>
              </a:spcBef>
            </a:pPr>
            <a:r>
              <a:rPr sz="2800" b="1" spc="105" dirty="0">
                <a:solidFill>
                  <a:prstClr val="black"/>
                </a:solidFill>
                <a:latin typeface="Trebuchet MS"/>
                <a:cs typeface="Trebuchet MS"/>
              </a:rPr>
              <a:t>d</a:t>
            </a:r>
            <a:endParaRPr sz="28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070100">
              <a:spcBef>
                <a:spcPts val="844"/>
              </a:spcBef>
            </a:pPr>
            <a:r>
              <a:rPr sz="2800" b="1" spc="-95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endParaRPr sz="2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59941" y="5726379"/>
            <a:ext cx="1094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95" dirty="0">
                <a:solidFill>
                  <a:prstClr val="black"/>
                </a:solidFill>
                <a:latin typeface="Trebuchet MS"/>
                <a:cs typeface="Trebuchet MS"/>
              </a:rPr>
              <a:t>P </a:t>
            </a:r>
            <a:r>
              <a:rPr sz="3600" b="1" spc="-110" dirty="0">
                <a:solidFill>
                  <a:prstClr val="black"/>
                </a:solidFill>
                <a:latin typeface="Trebuchet MS"/>
                <a:cs typeface="Trebuchet MS"/>
              </a:rPr>
              <a:t>:-</a:t>
            </a:r>
            <a:r>
              <a:rPr sz="3600" b="1" spc="-38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↓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04946" y="5726379"/>
            <a:ext cx="111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160" dirty="0">
                <a:solidFill>
                  <a:prstClr val="black"/>
                </a:solidFill>
                <a:latin typeface="Trebuchet MS"/>
                <a:cs typeface="Trebuchet MS"/>
              </a:rPr>
              <a:t>V </a:t>
            </a:r>
            <a:r>
              <a:rPr sz="3600" b="1" spc="-114" dirty="0">
                <a:solidFill>
                  <a:prstClr val="black"/>
                </a:solidFill>
                <a:latin typeface="Trebuchet MS"/>
                <a:cs typeface="Trebuchet MS"/>
              </a:rPr>
              <a:t>:-</a:t>
            </a:r>
            <a:r>
              <a:rPr sz="3600" b="1" spc="-4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↑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72939" y="5726379"/>
            <a:ext cx="1082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95" dirty="0">
                <a:solidFill>
                  <a:prstClr val="black"/>
                </a:solidFill>
                <a:latin typeface="Trebuchet MS"/>
                <a:cs typeface="Trebuchet MS"/>
              </a:rPr>
              <a:t>T </a:t>
            </a:r>
            <a:r>
              <a:rPr sz="3600" b="1" spc="-110" dirty="0">
                <a:solidFill>
                  <a:prstClr val="black"/>
                </a:solidFill>
                <a:latin typeface="Trebuchet MS"/>
                <a:cs typeface="Trebuchet MS"/>
              </a:rPr>
              <a:t>:-</a:t>
            </a:r>
            <a:r>
              <a:rPr sz="3600" b="1" spc="-1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rial"/>
                <a:cs typeface="Arial"/>
              </a:rPr>
              <a:t>↓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39229" y="743457"/>
            <a:ext cx="2590165" cy="11531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3500">
              <a:spcBef>
                <a:spcPts val="340"/>
              </a:spcBef>
              <a:tabLst>
                <a:tab pos="591820" algn="l"/>
                <a:tab pos="1824989" algn="l"/>
                <a:tab pos="2117725" algn="l"/>
              </a:tabLst>
            </a:pPr>
            <a:r>
              <a:rPr sz="2400" b="1" dirty="0">
                <a:solidFill>
                  <a:prstClr val="black"/>
                </a:solidFill>
                <a:latin typeface="Trebuchet MS"/>
                <a:cs typeface="Trebuchet MS"/>
              </a:rPr>
              <a:t>w</a:t>
            </a:r>
            <a:r>
              <a:rPr sz="2400" b="1" baseline="-20833" dirty="0">
                <a:solidFill>
                  <a:prstClr val="black"/>
                </a:solidFill>
                <a:latin typeface="Trebuchet MS"/>
                <a:cs typeface="Trebuchet MS"/>
              </a:rPr>
              <a:t>2	</a:t>
            </a:r>
            <a:r>
              <a:rPr sz="2400" b="1" spc="290" dirty="0">
                <a:solidFill>
                  <a:prstClr val="black"/>
                </a:solidFill>
                <a:latin typeface="Trebuchet MS"/>
                <a:cs typeface="Trebuchet MS"/>
              </a:rPr>
              <a:t>=</a:t>
            </a:r>
            <a:r>
              <a:rPr sz="2400" b="1" spc="-6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b="1" spc="25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2400" b="1" spc="37" baseline="-20833" dirty="0">
                <a:solidFill>
                  <a:prstClr val="black"/>
                </a:solidFill>
                <a:latin typeface="Trebuchet MS"/>
                <a:cs typeface="Trebuchet MS"/>
              </a:rPr>
              <a:t>v</a:t>
            </a:r>
            <a:r>
              <a:rPr sz="2400" b="1" spc="270" baseline="-2083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Trebuchet MS"/>
                <a:cs typeface="Trebuchet MS"/>
              </a:rPr>
              <a:t>(T</a:t>
            </a:r>
            <a:r>
              <a:rPr sz="2400" b="1" spc="-44" baseline="-20833" dirty="0">
                <a:solidFill>
                  <a:prstClr val="black"/>
                </a:solidFill>
                <a:latin typeface="Trebuchet MS"/>
                <a:cs typeface="Trebuchet MS"/>
              </a:rPr>
              <a:t>2	</a:t>
            </a:r>
            <a:r>
              <a:rPr sz="2400" b="1" spc="85" dirty="0">
                <a:solidFill>
                  <a:prstClr val="black"/>
                </a:solidFill>
                <a:latin typeface="Trebuchet MS"/>
                <a:cs typeface="Trebuchet MS"/>
              </a:rPr>
              <a:t>-	</a:t>
            </a:r>
            <a:r>
              <a:rPr sz="2400" b="1" spc="-30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400" b="1" spc="-44" baseline="-20833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r>
              <a:rPr sz="2400" b="1" spc="-30" dirty="0">
                <a:solidFill>
                  <a:prstClr val="black"/>
                </a:solidFill>
                <a:latin typeface="Trebuchet MS"/>
                <a:cs typeface="Trebuchet MS"/>
              </a:rPr>
              <a:t>)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3500">
              <a:lnSpc>
                <a:spcPts val="2760"/>
              </a:lnSpc>
              <a:spcBef>
                <a:spcPts val="240"/>
              </a:spcBef>
              <a:tabLst>
                <a:tab pos="579120" algn="l"/>
                <a:tab pos="1812925" algn="l"/>
                <a:tab pos="2105660" algn="l"/>
              </a:tabLst>
            </a:pPr>
            <a:r>
              <a:rPr sz="2400" b="1" spc="-50" dirty="0">
                <a:solidFill>
                  <a:prstClr val="black"/>
                </a:solidFill>
                <a:latin typeface="Arial"/>
                <a:cs typeface="Arial"/>
              </a:rPr>
              <a:t>∆</a:t>
            </a:r>
            <a:r>
              <a:rPr sz="2400" b="1" spc="-50" dirty="0">
                <a:solidFill>
                  <a:prstClr val="black"/>
                </a:solidFill>
                <a:latin typeface="Trebuchet MS"/>
                <a:cs typeface="Trebuchet MS"/>
              </a:rPr>
              <a:t>E	</a:t>
            </a:r>
            <a:r>
              <a:rPr sz="2400" b="1" spc="290" dirty="0">
                <a:solidFill>
                  <a:prstClr val="black"/>
                </a:solidFill>
                <a:latin typeface="Trebuchet MS"/>
                <a:cs typeface="Trebuchet MS"/>
              </a:rPr>
              <a:t>=</a:t>
            </a:r>
            <a:r>
              <a:rPr sz="2400" b="1" spc="-7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b="1" spc="25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2400" b="1" spc="37" baseline="-20833" dirty="0">
                <a:solidFill>
                  <a:prstClr val="black"/>
                </a:solidFill>
                <a:latin typeface="Trebuchet MS"/>
                <a:cs typeface="Trebuchet MS"/>
              </a:rPr>
              <a:t>v</a:t>
            </a:r>
            <a:r>
              <a:rPr sz="2400" b="1" spc="270" baseline="-2083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Trebuchet MS"/>
                <a:cs typeface="Trebuchet MS"/>
              </a:rPr>
              <a:t>(T</a:t>
            </a:r>
            <a:r>
              <a:rPr sz="2400" b="1" spc="-44" baseline="-20833" dirty="0">
                <a:solidFill>
                  <a:prstClr val="black"/>
                </a:solidFill>
                <a:latin typeface="Trebuchet MS"/>
                <a:cs typeface="Trebuchet MS"/>
              </a:rPr>
              <a:t>2	</a:t>
            </a:r>
            <a:r>
              <a:rPr sz="2400" b="1" spc="85" dirty="0">
                <a:solidFill>
                  <a:prstClr val="black"/>
                </a:solidFill>
                <a:latin typeface="Trebuchet MS"/>
                <a:cs typeface="Trebuchet MS"/>
              </a:rPr>
              <a:t>-	</a:t>
            </a:r>
            <a:r>
              <a:rPr sz="2400" b="1" spc="-30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2400" b="1" spc="-44" baseline="-20833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r>
              <a:rPr sz="2400" b="1" spc="-30" dirty="0">
                <a:solidFill>
                  <a:prstClr val="black"/>
                </a:solidFill>
                <a:latin typeface="Trebuchet MS"/>
                <a:cs typeface="Trebuchet MS"/>
              </a:rPr>
              <a:t>)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3500">
              <a:lnSpc>
                <a:spcPts val="2760"/>
              </a:lnSpc>
              <a:tabLst>
                <a:tab pos="504190" algn="l"/>
              </a:tabLst>
            </a:pPr>
            <a:r>
              <a:rPr sz="2400" b="1" spc="80" dirty="0">
                <a:solidFill>
                  <a:prstClr val="black"/>
                </a:solidFill>
                <a:latin typeface="Trebuchet MS"/>
                <a:cs typeface="Trebuchet MS"/>
              </a:rPr>
              <a:t>q	</a:t>
            </a:r>
            <a:r>
              <a:rPr sz="2400" b="1" spc="290" dirty="0">
                <a:solidFill>
                  <a:prstClr val="black"/>
                </a:solidFill>
                <a:latin typeface="Trebuchet MS"/>
                <a:cs typeface="Trebuchet MS"/>
              </a:rPr>
              <a:t>=</a:t>
            </a:r>
            <a:r>
              <a:rPr sz="2400" b="1" spc="-7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prstClr val="black"/>
                </a:solidFill>
                <a:latin typeface="Trebuchet MS"/>
                <a:cs typeface="Trebuchet MS"/>
              </a:rPr>
              <a:t>0</a:t>
            </a:r>
            <a:endParaRPr sz="2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917179" y="3268979"/>
            <a:ext cx="1539240" cy="1386840"/>
            <a:chOff x="6393179" y="3268979"/>
            <a:chExt cx="1539240" cy="1386840"/>
          </a:xfrm>
        </p:grpSpPr>
        <p:sp>
          <p:nvSpPr>
            <p:cNvPr id="54" name="object 54"/>
            <p:cNvSpPr/>
            <p:nvPr/>
          </p:nvSpPr>
          <p:spPr>
            <a:xfrm>
              <a:off x="6393179" y="3268979"/>
              <a:ext cx="243840" cy="2438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7619999" y="43433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7619999" y="43433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200400" y="2590801"/>
            <a:ext cx="2895600" cy="2143125"/>
            <a:chOff x="1676400" y="2590800"/>
            <a:chExt cx="2895600" cy="2143125"/>
          </a:xfrm>
        </p:grpSpPr>
        <p:sp>
          <p:nvSpPr>
            <p:cNvPr id="58" name="object 58"/>
            <p:cNvSpPr/>
            <p:nvPr/>
          </p:nvSpPr>
          <p:spPr>
            <a:xfrm>
              <a:off x="1676400" y="3581400"/>
              <a:ext cx="2895600" cy="1143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676400" y="2590800"/>
              <a:ext cx="2895600" cy="21427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202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9" y="0"/>
            <a:ext cx="884301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3350" b="0" u="none" spc="-110" dirty="0">
                <a:solidFill>
                  <a:srgbClr val="000000"/>
                </a:solidFill>
              </a:rPr>
              <a:t>Step </a:t>
            </a:r>
            <a:r>
              <a:rPr sz="3350" b="0" u="none" spc="-140" dirty="0">
                <a:solidFill>
                  <a:srgbClr val="000000"/>
                </a:solidFill>
              </a:rPr>
              <a:t>III </a:t>
            </a:r>
            <a:r>
              <a:rPr sz="3350" b="0" u="none" spc="-65" dirty="0">
                <a:solidFill>
                  <a:srgbClr val="000000"/>
                </a:solidFill>
              </a:rPr>
              <a:t>–Isothermal </a:t>
            </a:r>
            <a:r>
              <a:rPr sz="3350" b="0" u="none" spc="-80" dirty="0">
                <a:solidFill>
                  <a:srgbClr val="000000"/>
                </a:solidFill>
              </a:rPr>
              <a:t>Compression </a:t>
            </a:r>
            <a:r>
              <a:rPr sz="3350" b="0" u="none" spc="-140" dirty="0">
                <a:solidFill>
                  <a:srgbClr val="000000"/>
                </a:solidFill>
              </a:rPr>
              <a:t>( </a:t>
            </a:r>
            <a:r>
              <a:rPr sz="3350" b="0" u="none" spc="-280" dirty="0">
                <a:solidFill>
                  <a:srgbClr val="000000"/>
                </a:solidFill>
              </a:rPr>
              <a:t>T </a:t>
            </a:r>
            <a:r>
              <a:rPr sz="3350" b="0" u="none" spc="290" dirty="0">
                <a:solidFill>
                  <a:srgbClr val="000000"/>
                </a:solidFill>
              </a:rPr>
              <a:t>=</a:t>
            </a:r>
            <a:r>
              <a:rPr sz="3350" b="0" u="none" spc="185" dirty="0">
                <a:solidFill>
                  <a:srgbClr val="000000"/>
                </a:solidFill>
              </a:rPr>
              <a:t> </a:t>
            </a:r>
            <a:r>
              <a:rPr sz="3350" b="0" u="none" spc="-60" dirty="0">
                <a:solidFill>
                  <a:srgbClr val="000000"/>
                </a:solidFill>
              </a:rPr>
              <a:t>constant)</a:t>
            </a:r>
            <a:endParaRPr sz="3350"/>
          </a:p>
        </p:txBody>
      </p:sp>
      <p:grpSp>
        <p:nvGrpSpPr>
          <p:cNvPr id="3" name="object 3"/>
          <p:cNvGrpSpPr/>
          <p:nvPr/>
        </p:nvGrpSpPr>
        <p:grpSpPr>
          <a:xfrm>
            <a:off x="2735580" y="1211580"/>
            <a:ext cx="4282440" cy="3977640"/>
            <a:chOff x="1211580" y="1211580"/>
            <a:chExt cx="4282440" cy="3977640"/>
          </a:xfrm>
        </p:grpSpPr>
        <p:sp>
          <p:nvSpPr>
            <p:cNvPr id="4" name="object 4"/>
            <p:cNvSpPr/>
            <p:nvPr/>
          </p:nvSpPr>
          <p:spPr>
            <a:xfrm>
              <a:off x="1219200" y="1219199"/>
              <a:ext cx="3810000" cy="3962400"/>
            </a:xfrm>
            <a:custGeom>
              <a:avLst/>
              <a:gdLst/>
              <a:ahLst/>
              <a:cxnLst/>
              <a:rect l="l" t="t" r="r" b="b"/>
              <a:pathLst>
                <a:path w="3810000" h="3962400">
                  <a:moveTo>
                    <a:pt x="3810000" y="0"/>
                  </a:moveTo>
                  <a:lnTo>
                    <a:pt x="3333750" y="0"/>
                  </a:lnTo>
                  <a:lnTo>
                    <a:pt x="3333750" y="476250"/>
                  </a:lnTo>
                  <a:lnTo>
                    <a:pt x="3333750" y="3486150"/>
                  </a:lnTo>
                  <a:lnTo>
                    <a:pt x="476250" y="3486150"/>
                  </a:lnTo>
                  <a:lnTo>
                    <a:pt x="476250" y="476250"/>
                  </a:lnTo>
                  <a:lnTo>
                    <a:pt x="3333750" y="476250"/>
                  </a:lnTo>
                  <a:lnTo>
                    <a:pt x="3333750" y="0"/>
                  </a:lnTo>
                  <a:lnTo>
                    <a:pt x="0" y="0"/>
                  </a:lnTo>
                  <a:lnTo>
                    <a:pt x="0" y="476250"/>
                  </a:lnTo>
                  <a:lnTo>
                    <a:pt x="0" y="3486150"/>
                  </a:lnTo>
                  <a:lnTo>
                    <a:pt x="0" y="3962400"/>
                  </a:lnTo>
                  <a:lnTo>
                    <a:pt x="3810000" y="3962400"/>
                  </a:lnTo>
                  <a:lnTo>
                    <a:pt x="3810000" y="3486150"/>
                  </a:lnTo>
                  <a:lnTo>
                    <a:pt x="3810000" y="476250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19200" y="1219200"/>
              <a:ext cx="3810000" cy="3962400"/>
            </a:xfrm>
            <a:custGeom>
              <a:avLst/>
              <a:gdLst/>
              <a:ahLst/>
              <a:cxnLst/>
              <a:rect l="l" t="t" r="r" b="b"/>
              <a:pathLst>
                <a:path w="3810000" h="3962400">
                  <a:moveTo>
                    <a:pt x="0" y="0"/>
                  </a:moveTo>
                  <a:lnTo>
                    <a:pt x="3810000" y="0"/>
                  </a:lnTo>
                  <a:lnTo>
                    <a:pt x="3810000" y="3962400"/>
                  </a:lnTo>
                  <a:lnTo>
                    <a:pt x="0" y="3962400"/>
                  </a:lnTo>
                  <a:lnTo>
                    <a:pt x="0" y="0"/>
                  </a:lnTo>
                  <a:close/>
                </a:path>
                <a:path w="3810000" h="3962400">
                  <a:moveTo>
                    <a:pt x="476250" y="476250"/>
                  </a:moveTo>
                  <a:lnTo>
                    <a:pt x="476250" y="3486150"/>
                  </a:lnTo>
                  <a:lnTo>
                    <a:pt x="3333750" y="3486150"/>
                  </a:lnTo>
                  <a:lnTo>
                    <a:pt x="3333750" y="476250"/>
                  </a:lnTo>
                  <a:lnTo>
                    <a:pt x="476250" y="47625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3505200"/>
              <a:ext cx="2895600" cy="152400"/>
            </a:xfrm>
            <a:custGeom>
              <a:avLst/>
              <a:gdLst/>
              <a:ahLst/>
              <a:cxnLst/>
              <a:rect l="l" t="t" r="r" b="b"/>
              <a:pathLst>
                <a:path w="2895600" h="152400">
                  <a:moveTo>
                    <a:pt x="2895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895600" y="1524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76400" y="3505200"/>
              <a:ext cx="2895600" cy="152400"/>
            </a:xfrm>
            <a:custGeom>
              <a:avLst/>
              <a:gdLst/>
              <a:ahLst/>
              <a:cxnLst/>
              <a:rect l="l" t="t" r="r" b="b"/>
              <a:pathLst>
                <a:path w="2895600" h="152400">
                  <a:moveTo>
                    <a:pt x="0" y="152400"/>
                  </a:moveTo>
                  <a:lnTo>
                    <a:pt x="2895600" y="15240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07180" y="38785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202180" y="43357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202180" y="40309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411980" y="4335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40380" y="3878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191000" y="44196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191000" y="44196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88" y="23252"/>
                  </a:lnTo>
                  <a:lnTo>
                    <a:pt x="11144" y="11144"/>
                  </a:lnTo>
                  <a:lnTo>
                    <a:pt x="23252" y="2988"/>
                  </a:lnTo>
                  <a:lnTo>
                    <a:pt x="38100" y="0"/>
                  </a:lnTo>
                  <a:lnTo>
                    <a:pt x="52947" y="2988"/>
                  </a:lnTo>
                  <a:lnTo>
                    <a:pt x="65055" y="11144"/>
                  </a:lnTo>
                  <a:lnTo>
                    <a:pt x="73211" y="23252"/>
                  </a:lnTo>
                  <a:lnTo>
                    <a:pt x="76200" y="38100"/>
                  </a:lnTo>
                  <a:lnTo>
                    <a:pt x="73211" y="52947"/>
                  </a:lnTo>
                  <a:lnTo>
                    <a:pt x="65055" y="65055"/>
                  </a:lnTo>
                  <a:lnTo>
                    <a:pt x="52947" y="73211"/>
                  </a:lnTo>
                  <a:lnTo>
                    <a:pt x="38100" y="76200"/>
                  </a:lnTo>
                  <a:lnTo>
                    <a:pt x="23252" y="73211"/>
                  </a:lnTo>
                  <a:lnTo>
                    <a:pt x="11144" y="65055"/>
                  </a:lnTo>
                  <a:lnTo>
                    <a:pt x="2988" y="52947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735580" y="4183380"/>
              <a:ext cx="167639" cy="167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116580" y="4259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73780" y="3954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726180" y="41071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802380" y="4335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114800" y="4343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114800" y="4343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38100"/>
                  </a:moveTo>
                  <a:lnTo>
                    <a:pt x="2988" y="23252"/>
                  </a:lnTo>
                  <a:lnTo>
                    <a:pt x="11144" y="11144"/>
                  </a:lnTo>
                  <a:lnTo>
                    <a:pt x="23252" y="2988"/>
                  </a:lnTo>
                  <a:lnTo>
                    <a:pt x="38100" y="0"/>
                  </a:lnTo>
                  <a:lnTo>
                    <a:pt x="52947" y="2988"/>
                  </a:lnTo>
                  <a:lnTo>
                    <a:pt x="65055" y="11144"/>
                  </a:lnTo>
                  <a:lnTo>
                    <a:pt x="73211" y="23252"/>
                  </a:lnTo>
                  <a:lnTo>
                    <a:pt x="76200" y="38100"/>
                  </a:lnTo>
                  <a:lnTo>
                    <a:pt x="73211" y="52947"/>
                  </a:lnTo>
                  <a:lnTo>
                    <a:pt x="65055" y="65055"/>
                  </a:lnTo>
                  <a:lnTo>
                    <a:pt x="52947" y="73211"/>
                  </a:lnTo>
                  <a:lnTo>
                    <a:pt x="38100" y="76200"/>
                  </a:lnTo>
                  <a:lnTo>
                    <a:pt x="23252" y="73211"/>
                  </a:lnTo>
                  <a:lnTo>
                    <a:pt x="11144" y="65055"/>
                  </a:lnTo>
                  <a:lnTo>
                    <a:pt x="2988" y="52947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040380" y="44119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345180" y="44119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335780" y="41071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897380" y="41833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430780" y="43357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45180" y="38785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192780" y="40309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049780" y="44881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497580" y="43357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649980" y="4488180"/>
              <a:ext cx="91440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735580" y="3878580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676400" y="2514600"/>
              <a:ext cx="2895600" cy="76200"/>
            </a:xfrm>
            <a:custGeom>
              <a:avLst/>
              <a:gdLst/>
              <a:ahLst/>
              <a:cxnLst/>
              <a:rect l="l" t="t" r="r" b="b"/>
              <a:pathLst>
                <a:path w="2895600" h="76200">
                  <a:moveTo>
                    <a:pt x="2895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895600" y="762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676400" y="2514600"/>
              <a:ext cx="2895600" cy="76200"/>
            </a:xfrm>
            <a:custGeom>
              <a:avLst/>
              <a:gdLst/>
              <a:ahLst/>
              <a:cxnLst/>
              <a:rect l="l" t="t" r="r" b="b"/>
              <a:pathLst>
                <a:path w="2895600" h="76200">
                  <a:moveTo>
                    <a:pt x="0" y="76200"/>
                  </a:moveTo>
                  <a:lnTo>
                    <a:pt x="2895600" y="7620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648200" y="2438400"/>
              <a:ext cx="838200" cy="152400"/>
            </a:xfrm>
            <a:custGeom>
              <a:avLst/>
              <a:gdLst/>
              <a:ahLst/>
              <a:cxnLst/>
              <a:rect l="l" t="t" r="r" b="b"/>
              <a:pathLst>
                <a:path w="838200" h="152400">
                  <a:moveTo>
                    <a:pt x="762000" y="0"/>
                  </a:moveTo>
                  <a:lnTo>
                    <a:pt x="762000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762000" y="114300"/>
                  </a:lnTo>
                  <a:lnTo>
                    <a:pt x="762000" y="152400"/>
                  </a:lnTo>
                  <a:lnTo>
                    <a:pt x="838200" y="762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648200" y="2438400"/>
              <a:ext cx="838200" cy="152400"/>
            </a:xfrm>
            <a:custGeom>
              <a:avLst/>
              <a:gdLst/>
              <a:ahLst/>
              <a:cxnLst/>
              <a:rect l="l" t="t" r="r" b="b"/>
              <a:pathLst>
                <a:path w="838200" h="152400">
                  <a:moveTo>
                    <a:pt x="0" y="38100"/>
                  </a:moveTo>
                  <a:lnTo>
                    <a:pt x="762000" y="38100"/>
                  </a:lnTo>
                  <a:lnTo>
                    <a:pt x="762000" y="0"/>
                  </a:lnTo>
                  <a:lnTo>
                    <a:pt x="838200" y="76200"/>
                  </a:lnTo>
                  <a:lnTo>
                    <a:pt x="762000" y="152400"/>
                  </a:lnTo>
                  <a:lnTo>
                    <a:pt x="7620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090029" y="2388234"/>
            <a:ext cx="1717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7315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Insulated	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piston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07541" y="2388234"/>
            <a:ext cx="125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30935" algn="l"/>
              </a:tabLst>
            </a:pPr>
            <a:r>
              <a:rPr spc="-13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sz="105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2	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07540" y="3378834"/>
            <a:ext cx="1282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30935" algn="l"/>
              </a:tabLst>
            </a:pPr>
            <a:r>
              <a:rPr spc="-13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50" spc="2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05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2	</a:t>
            </a:r>
            <a:r>
              <a:rPr spc="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583180" y="5173979"/>
            <a:ext cx="4130040" cy="624840"/>
            <a:chOff x="1059180" y="5173979"/>
            <a:chExt cx="4130040" cy="624840"/>
          </a:xfrm>
        </p:grpSpPr>
        <p:sp>
          <p:nvSpPr>
            <p:cNvPr id="41" name="object 41"/>
            <p:cNvSpPr/>
            <p:nvPr/>
          </p:nvSpPr>
          <p:spPr>
            <a:xfrm>
              <a:off x="1066800" y="5181599"/>
              <a:ext cx="4114800" cy="609600"/>
            </a:xfrm>
            <a:custGeom>
              <a:avLst/>
              <a:gdLst/>
              <a:ahLst/>
              <a:cxnLst/>
              <a:rect l="l" t="t" r="r" b="b"/>
              <a:pathLst>
                <a:path w="4114800" h="609600">
                  <a:moveTo>
                    <a:pt x="3962400" y="0"/>
                  </a:moveTo>
                  <a:lnTo>
                    <a:pt x="152400" y="0"/>
                  </a:lnTo>
                  <a:lnTo>
                    <a:pt x="0" y="609600"/>
                  </a:lnTo>
                  <a:lnTo>
                    <a:pt x="4114800" y="60960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066800" y="5181599"/>
              <a:ext cx="4114800" cy="609600"/>
            </a:xfrm>
            <a:custGeom>
              <a:avLst/>
              <a:gdLst/>
              <a:ahLst/>
              <a:cxnLst/>
              <a:rect l="l" t="t" r="r" b="b"/>
              <a:pathLst>
                <a:path w="4114800" h="609600">
                  <a:moveTo>
                    <a:pt x="0" y="609600"/>
                  </a:moveTo>
                  <a:lnTo>
                    <a:pt x="152400" y="0"/>
                  </a:lnTo>
                  <a:lnTo>
                    <a:pt x="3962400" y="0"/>
                  </a:lnTo>
                  <a:lnTo>
                    <a:pt x="4114800" y="609600"/>
                  </a:lnTo>
                  <a:lnTo>
                    <a:pt x="0" y="60960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946776" y="4749165"/>
            <a:ext cx="569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229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sz="1200" spc="3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573779" y="2749295"/>
            <a:ext cx="7094220" cy="4109085"/>
            <a:chOff x="2049779" y="2749294"/>
            <a:chExt cx="7094220" cy="4109085"/>
          </a:xfrm>
        </p:grpSpPr>
        <p:sp>
          <p:nvSpPr>
            <p:cNvPr id="45" name="object 45"/>
            <p:cNvSpPr/>
            <p:nvPr/>
          </p:nvSpPr>
          <p:spPr>
            <a:xfrm>
              <a:off x="5334000" y="2749294"/>
              <a:ext cx="3810000" cy="4108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191000" y="4572000"/>
              <a:ext cx="228600" cy="838200"/>
            </a:xfrm>
            <a:custGeom>
              <a:avLst/>
              <a:gdLst/>
              <a:ahLst/>
              <a:cxnLst/>
              <a:rect l="l" t="t" r="r" b="b"/>
              <a:pathLst>
                <a:path w="228600" h="838200">
                  <a:moveTo>
                    <a:pt x="171450" y="0"/>
                  </a:moveTo>
                  <a:lnTo>
                    <a:pt x="57150" y="0"/>
                  </a:lnTo>
                  <a:lnTo>
                    <a:pt x="57150" y="723900"/>
                  </a:lnTo>
                  <a:lnTo>
                    <a:pt x="0" y="723900"/>
                  </a:lnTo>
                  <a:lnTo>
                    <a:pt x="114300" y="838200"/>
                  </a:lnTo>
                  <a:lnTo>
                    <a:pt x="228600" y="723900"/>
                  </a:lnTo>
                  <a:lnTo>
                    <a:pt x="171450" y="7239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191000" y="4572000"/>
              <a:ext cx="228600" cy="838200"/>
            </a:xfrm>
            <a:custGeom>
              <a:avLst/>
              <a:gdLst/>
              <a:ahLst/>
              <a:cxnLst/>
              <a:rect l="l" t="t" r="r" b="b"/>
              <a:pathLst>
                <a:path w="228600" h="838200">
                  <a:moveTo>
                    <a:pt x="0" y="723900"/>
                  </a:moveTo>
                  <a:lnTo>
                    <a:pt x="57150" y="7239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723900"/>
                  </a:lnTo>
                  <a:lnTo>
                    <a:pt x="228600" y="723900"/>
                  </a:lnTo>
                  <a:lnTo>
                    <a:pt x="114300" y="838200"/>
                  </a:lnTo>
                  <a:lnTo>
                    <a:pt x="0" y="7239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049779" y="3878579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354579" y="3878579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506979" y="4030979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2202179" y="4183379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735579" y="4411979"/>
              <a:ext cx="91439" cy="91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233030" y="3223082"/>
            <a:ext cx="215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6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376410" y="4290440"/>
            <a:ext cx="24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13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833610" y="5357571"/>
            <a:ext cx="19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6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928229" y="4823536"/>
            <a:ext cx="24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13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88541" y="5221935"/>
            <a:ext cx="4518025" cy="1281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algn="ctr">
              <a:spcBef>
                <a:spcPts val="95"/>
              </a:spcBef>
              <a:tabLst>
                <a:tab pos="1111250" algn="l"/>
              </a:tabLst>
            </a:pP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2 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210" dirty="0">
                <a:solidFill>
                  <a:srgbClr val="FFFFFF"/>
                </a:solidFill>
                <a:latin typeface="Arial"/>
                <a:cs typeface="Arial"/>
              </a:rPr>
              <a:t>=	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2690"/>
              </a:spcBef>
              <a:tabLst>
                <a:tab pos="1336675" algn="l"/>
                <a:tab pos="2686050" algn="l"/>
              </a:tabLst>
            </a:pPr>
            <a:r>
              <a:rPr sz="3200" spc="-25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32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100" dirty="0">
                <a:solidFill>
                  <a:prstClr val="black"/>
                </a:solidFill>
                <a:latin typeface="Arial"/>
                <a:cs typeface="Arial"/>
              </a:rPr>
              <a:t>:-</a:t>
            </a:r>
            <a:r>
              <a:rPr sz="32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6F2F9F"/>
                </a:solidFill>
                <a:latin typeface="Arial"/>
                <a:cs typeface="Arial"/>
              </a:rPr>
              <a:t>↑	</a:t>
            </a:r>
            <a:r>
              <a:rPr sz="3200" spc="-4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32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100" dirty="0">
                <a:solidFill>
                  <a:prstClr val="black"/>
                </a:solidFill>
                <a:latin typeface="Arial"/>
                <a:cs typeface="Arial"/>
              </a:rPr>
              <a:t>:-</a:t>
            </a:r>
            <a:r>
              <a:rPr sz="32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6F2F9F"/>
                </a:solidFill>
                <a:latin typeface="Arial"/>
                <a:cs typeface="Arial"/>
              </a:rPr>
              <a:t>↓	</a:t>
            </a:r>
            <a:r>
              <a:rPr sz="3200" spc="-19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3200" spc="100" dirty="0">
                <a:solidFill>
                  <a:prstClr val="black"/>
                </a:solidFill>
                <a:latin typeface="Arial"/>
                <a:cs typeface="Arial"/>
              </a:rPr>
              <a:t>:-</a:t>
            </a:r>
            <a:r>
              <a:rPr sz="3200" spc="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6F2F9F"/>
                </a:solidFill>
                <a:latin typeface="Arial"/>
                <a:cs typeface="Arial"/>
              </a:rPr>
              <a:t>const.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26529" y="881254"/>
            <a:ext cx="31794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392430">
              <a:spcBef>
                <a:spcPts val="100"/>
              </a:spcBef>
              <a:tabLst>
                <a:tab pos="592455" algn="l"/>
                <a:tab pos="988694" algn="l"/>
              </a:tabLst>
            </a:pPr>
            <a:r>
              <a:rPr sz="2400" spc="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400" spc="15" baseline="-20833" dirty="0">
                <a:solidFill>
                  <a:prstClr val="black"/>
                </a:solidFill>
                <a:latin typeface="Arial"/>
                <a:cs typeface="Arial"/>
              </a:rPr>
              <a:t>3	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=	</a:t>
            </a:r>
            <a:r>
              <a:rPr sz="2400" spc="229" dirty="0">
                <a:solidFill>
                  <a:prstClr val="black"/>
                </a:solidFill>
                <a:latin typeface="Arial"/>
                <a:cs typeface="Arial"/>
              </a:rPr>
              <a:t>- </a:t>
            </a:r>
            <a:r>
              <a:rPr sz="2400" spc="-295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-104" baseline="-20833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ln </a:t>
            </a:r>
            <a:r>
              <a:rPr sz="2400" spc="-20" dirty="0">
                <a:solidFill>
                  <a:prstClr val="black"/>
                </a:solidFill>
                <a:latin typeface="Arial"/>
                <a:cs typeface="Arial"/>
              </a:rPr>
              <a:t>(V</a:t>
            </a:r>
            <a:r>
              <a:rPr sz="2400" spc="-30" baseline="-20833" dirty="0">
                <a:solidFill>
                  <a:prstClr val="black"/>
                </a:solidFill>
                <a:latin typeface="Arial"/>
                <a:cs typeface="Arial"/>
              </a:rPr>
              <a:t>4 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/  </a:t>
            </a:r>
            <a:r>
              <a:rPr sz="2400" spc="-3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400" spc="-52" baseline="-20833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2400" spc="-3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6200">
              <a:tabLst>
                <a:tab pos="730885" algn="l"/>
              </a:tabLst>
            </a:pP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sz="2400" spc="7" baseline="-20833" dirty="0">
                <a:solidFill>
                  <a:prstClr val="black"/>
                </a:solidFill>
                <a:latin typeface="Arial"/>
                <a:cs typeface="Arial"/>
              </a:rPr>
              <a:t>C	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= </a:t>
            </a:r>
            <a:r>
              <a:rPr sz="2400" spc="-295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-104" baseline="-20833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ln </a:t>
            </a:r>
            <a:r>
              <a:rPr sz="2400" spc="-20" dirty="0">
                <a:solidFill>
                  <a:prstClr val="black"/>
                </a:solidFill>
                <a:latin typeface="Arial"/>
                <a:cs typeface="Arial"/>
              </a:rPr>
              <a:t>(V</a:t>
            </a:r>
            <a:r>
              <a:rPr sz="2400" spc="-30" baseline="-20833" dirty="0">
                <a:solidFill>
                  <a:prstClr val="black"/>
                </a:solidFill>
                <a:latin typeface="Arial"/>
                <a:cs typeface="Arial"/>
              </a:rPr>
              <a:t>4 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2400" spc="-2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400" spc="-52" baseline="-20833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2400" spc="-3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6200">
              <a:tabLst>
                <a:tab pos="629285" algn="l"/>
              </a:tabLst>
            </a:pP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∆E	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4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9593580" y="5250179"/>
            <a:ext cx="320040" cy="320040"/>
            <a:chOff x="8069580" y="5250179"/>
            <a:chExt cx="320040" cy="320040"/>
          </a:xfrm>
        </p:grpSpPr>
        <p:sp>
          <p:nvSpPr>
            <p:cNvPr id="60" name="object 60"/>
            <p:cNvSpPr/>
            <p:nvPr/>
          </p:nvSpPr>
          <p:spPr>
            <a:xfrm>
              <a:off x="8077200" y="52577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077200" y="52577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200400" y="2590801"/>
            <a:ext cx="4884420" cy="2143125"/>
            <a:chOff x="1676400" y="2590800"/>
            <a:chExt cx="4884420" cy="2143125"/>
          </a:xfrm>
        </p:grpSpPr>
        <p:sp>
          <p:nvSpPr>
            <p:cNvPr id="63" name="object 63"/>
            <p:cNvSpPr/>
            <p:nvPr/>
          </p:nvSpPr>
          <p:spPr>
            <a:xfrm>
              <a:off x="6316979" y="3192780"/>
              <a:ext cx="243840" cy="2438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676400" y="3581400"/>
              <a:ext cx="2895600" cy="1143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1676400" y="2590800"/>
              <a:ext cx="2895600" cy="21427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33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8107" y="2429797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4579" y="2430779"/>
            <a:ext cx="853440" cy="167640"/>
            <a:chOff x="4640579" y="2430779"/>
            <a:chExt cx="853440" cy="167640"/>
          </a:xfrm>
        </p:grpSpPr>
        <p:sp>
          <p:nvSpPr>
            <p:cNvPr id="4" name="object 4"/>
            <p:cNvSpPr/>
            <p:nvPr/>
          </p:nvSpPr>
          <p:spPr>
            <a:xfrm>
              <a:off x="4648199" y="2438399"/>
              <a:ext cx="838200" cy="152400"/>
            </a:xfrm>
            <a:custGeom>
              <a:avLst/>
              <a:gdLst/>
              <a:ahLst/>
              <a:cxnLst/>
              <a:rect l="l" t="t" r="r" b="b"/>
              <a:pathLst>
                <a:path w="838200" h="152400">
                  <a:moveTo>
                    <a:pt x="762000" y="0"/>
                  </a:moveTo>
                  <a:lnTo>
                    <a:pt x="762000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762000" y="114300"/>
                  </a:lnTo>
                  <a:lnTo>
                    <a:pt x="762000" y="152400"/>
                  </a:lnTo>
                  <a:lnTo>
                    <a:pt x="838200" y="762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48199" y="2438399"/>
              <a:ext cx="838200" cy="152400"/>
            </a:xfrm>
            <a:custGeom>
              <a:avLst/>
              <a:gdLst/>
              <a:ahLst/>
              <a:cxnLst/>
              <a:rect l="l" t="t" r="r" b="b"/>
              <a:pathLst>
                <a:path w="838200" h="152400">
                  <a:moveTo>
                    <a:pt x="0" y="38100"/>
                  </a:moveTo>
                  <a:lnTo>
                    <a:pt x="762000" y="38100"/>
                  </a:lnTo>
                  <a:lnTo>
                    <a:pt x="762000" y="0"/>
                  </a:lnTo>
                  <a:lnTo>
                    <a:pt x="838200" y="76200"/>
                  </a:lnTo>
                  <a:lnTo>
                    <a:pt x="762000" y="152400"/>
                  </a:lnTo>
                  <a:lnTo>
                    <a:pt x="7620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15240">
              <a:solidFill>
                <a:srgbClr val="85122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2978" y="2429797"/>
            <a:ext cx="803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50" spc="-60" dirty="0">
                <a:solidFill>
                  <a:prstClr val="black"/>
                </a:solidFill>
                <a:latin typeface="Arial"/>
                <a:cs typeface="Arial"/>
              </a:rPr>
              <a:t>4 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50" spc="-2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093" y="3384665"/>
            <a:ext cx="1343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07135" algn="l"/>
              </a:tabLst>
            </a:pPr>
            <a:r>
              <a:rPr spc="-13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50" spc="-18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18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5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50" spc="-18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73779" y="2749295"/>
            <a:ext cx="7094220" cy="4109085"/>
            <a:chOff x="2049779" y="2749294"/>
            <a:chExt cx="7094220" cy="4109085"/>
          </a:xfrm>
        </p:grpSpPr>
        <p:sp>
          <p:nvSpPr>
            <p:cNvPr id="9" name="object 9"/>
            <p:cNvSpPr/>
            <p:nvPr/>
          </p:nvSpPr>
          <p:spPr>
            <a:xfrm>
              <a:off x="5334000" y="2749294"/>
              <a:ext cx="3810000" cy="4108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049779" y="3878579"/>
              <a:ext cx="91439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354579" y="3878579"/>
              <a:ext cx="91439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506979" y="4030979"/>
              <a:ext cx="91439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202179" y="4183379"/>
              <a:ext cx="91439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735579" y="4411979"/>
              <a:ext cx="91439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02739" y="0"/>
            <a:ext cx="7239634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3350" b="0" u="none" spc="-110" dirty="0">
                <a:solidFill>
                  <a:srgbClr val="000000"/>
                </a:solidFill>
              </a:rPr>
              <a:t>Step </a:t>
            </a:r>
            <a:r>
              <a:rPr sz="3350" b="0" u="none" spc="-140" dirty="0">
                <a:solidFill>
                  <a:srgbClr val="000000"/>
                </a:solidFill>
              </a:rPr>
              <a:t>IV </a:t>
            </a:r>
            <a:r>
              <a:rPr sz="3350" b="0" u="none" spc="-45" dirty="0">
                <a:solidFill>
                  <a:srgbClr val="000000"/>
                </a:solidFill>
              </a:rPr>
              <a:t>–Adiabatic </a:t>
            </a:r>
            <a:r>
              <a:rPr sz="3350" b="0" u="none" spc="-240" dirty="0">
                <a:solidFill>
                  <a:srgbClr val="000000"/>
                </a:solidFill>
              </a:rPr>
              <a:t>Compression( </a:t>
            </a:r>
            <a:r>
              <a:rPr sz="3350" b="0" u="none" spc="5" dirty="0">
                <a:solidFill>
                  <a:srgbClr val="000000"/>
                </a:solidFill>
              </a:rPr>
              <a:t>Q </a:t>
            </a:r>
            <a:r>
              <a:rPr sz="3350" b="0" u="none" spc="290" dirty="0">
                <a:solidFill>
                  <a:srgbClr val="000000"/>
                </a:solidFill>
              </a:rPr>
              <a:t>= </a:t>
            </a:r>
            <a:r>
              <a:rPr sz="3350" b="0" u="none" spc="-80" dirty="0">
                <a:solidFill>
                  <a:srgbClr val="000000"/>
                </a:solidFill>
              </a:rPr>
              <a:t>0</a:t>
            </a:r>
            <a:r>
              <a:rPr sz="3350" b="0" u="none" spc="-445" dirty="0">
                <a:solidFill>
                  <a:srgbClr val="000000"/>
                </a:solidFill>
              </a:rPr>
              <a:t> </a:t>
            </a:r>
            <a:r>
              <a:rPr sz="3350" b="0" u="none" spc="-140" dirty="0">
                <a:solidFill>
                  <a:srgbClr val="000000"/>
                </a:solidFill>
              </a:rPr>
              <a:t>)</a:t>
            </a:r>
            <a:endParaRPr sz="3350"/>
          </a:p>
        </p:txBody>
      </p:sp>
      <p:sp>
        <p:nvSpPr>
          <p:cNvPr id="16" name="object 16"/>
          <p:cNvSpPr txBox="1"/>
          <p:nvPr/>
        </p:nvSpPr>
        <p:spPr>
          <a:xfrm>
            <a:off x="7013829" y="862329"/>
            <a:ext cx="3028315" cy="4960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spcBef>
                <a:spcPts val="100"/>
              </a:spcBef>
              <a:tabLst>
                <a:tab pos="608330" algn="l"/>
                <a:tab pos="1829435" algn="l"/>
                <a:tab pos="2143125" algn="l"/>
              </a:tabLst>
            </a:pP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400" spc="37" baseline="-20833" dirty="0">
                <a:solidFill>
                  <a:prstClr val="black"/>
                </a:solidFill>
                <a:latin typeface="Arial"/>
                <a:cs typeface="Arial"/>
              </a:rPr>
              <a:t>4	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4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400" spc="-104" baseline="-2083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400" spc="397" baseline="-208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prstClr val="black"/>
                </a:solidFill>
                <a:latin typeface="Arial"/>
                <a:cs typeface="Arial"/>
              </a:rPr>
              <a:t>(T</a:t>
            </a:r>
            <a:r>
              <a:rPr sz="2400" spc="-240" baseline="-20833" dirty="0">
                <a:solidFill>
                  <a:prstClr val="black"/>
                </a:solidFill>
                <a:latin typeface="Arial"/>
                <a:cs typeface="Arial"/>
              </a:rPr>
              <a:t>1	</a:t>
            </a:r>
            <a:r>
              <a:rPr sz="2400" spc="229" dirty="0">
                <a:solidFill>
                  <a:prstClr val="black"/>
                </a:solidFill>
                <a:latin typeface="Arial"/>
                <a:cs typeface="Arial"/>
              </a:rPr>
              <a:t>-	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-104" baseline="-20833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88900">
              <a:tabLst>
                <a:tab pos="1774189" algn="l"/>
                <a:tab pos="2086610" algn="l"/>
              </a:tabLst>
            </a:pP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∆E 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400" spc="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400" spc="-97" baseline="-2083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400" spc="419" baseline="-208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prstClr val="black"/>
                </a:solidFill>
                <a:latin typeface="Arial"/>
                <a:cs typeface="Arial"/>
              </a:rPr>
              <a:t>(T</a:t>
            </a:r>
            <a:r>
              <a:rPr sz="2400" spc="-240" baseline="-20833" dirty="0">
                <a:solidFill>
                  <a:prstClr val="black"/>
                </a:solidFill>
                <a:latin typeface="Arial"/>
                <a:cs typeface="Arial"/>
              </a:rPr>
              <a:t>1	</a:t>
            </a:r>
            <a:r>
              <a:rPr sz="2400" spc="229" dirty="0">
                <a:solidFill>
                  <a:prstClr val="black"/>
                </a:solidFill>
                <a:latin typeface="Arial"/>
                <a:cs typeface="Arial"/>
              </a:rPr>
              <a:t>-	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-104" baseline="-20833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88900"/>
            <a:r>
              <a:rPr sz="2400" spc="114" dirty="0">
                <a:solidFill>
                  <a:prstClr val="black"/>
                </a:solidFill>
                <a:latin typeface="Arial"/>
                <a:cs typeface="Arial"/>
              </a:rPr>
              <a:t>q </a:t>
            </a:r>
            <a:r>
              <a:rPr sz="2400" spc="280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400" spc="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900">
              <a:solidFill>
                <a:prstClr val="black"/>
              </a:solidFill>
              <a:latin typeface="Arial"/>
              <a:cs typeface="Arial"/>
            </a:endParaRPr>
          </a:p>
          <a:p>
            <a:pPr marL="88900">
              <a:tabLst>
                <a:tab pos="1149350" algn="l"/>
              </a:tabLst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Insulated	</a:t>
            </a:r>
            <a:r>
              <a:rPr spc="20" dirty="0">
                <a:solidFill>
                  <a:prstClr val="black"/>
                </a:solidFill>
                <a:latin typeface="Arial"/>
                <a:cs typeface="Arial"/>
              </a:rPr>
              <a:t>piston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endParaRPr sz="2300">
              <a:solidFill>
                <a:prstClr val="black"/>
              </a:solidFill>
              <a:latin typeface="Arial"/>
              <a:cs typeface="Arial"/>
            </a:endParaRPr>
          </a:p>
          <a:p>
            <a:pPr marR="367030" algn="ctr">
              <a:spcBef>
                <a:spcPts val="1764"/>
              </a:spcBef>
            </a:pPr>
            <a:r>
              <a:rPr sz="2800" spc="-6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4350">
              <a:solidFill>
                <a:prstClr val="black"/>
              </a:solidFill>
              <a:latin typeface="Arial"/>
              <a:cs typeface="Arial"/>
            </a:endParaRPr>
          </a:p>
          <a:p>
            <a:pPr marL="2374900"/>
            <a:r>
              <a:rPr sz="2800" spc="13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774700">
              <a:lnSpc>
                <a:spcPts val="3180"/>
              </a:lnSpc>
              <a:spcBef>
                <a:spcPts val="1440"/>
              </a:spcBef>
            </a:pPr>
            <a:r>
              <a:rPr sz="2800" spc="13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2832100">
              <a:lnSpc>
                <a:spcPts val="3180"/>
              </a:lnSpc>
            </a:pPr>
            <a:r>
              <a:rPr sz="2800" spc="-6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00400" y="2590800"/>
            <a:ext cx="5189220" cy="2522220"/>
            <a:chOff x="1676400" y="2590800"/>
            <a:chExt cx="5189220" cy="2522220"/>
          </a:xfrm>
        </p:grpSpPr>
        <p:sp>
          <p:nvSpPr>
            <p:cNvPr id="18" name="object 18"/>
            <p:cNvSpPr/>
            <p:nvPr/>
          </p:nvSpPr>
          <p:spPr>
            <a:xfrm>
              <a:off x="6316979" y="3192780"/>
              <a:ext cx="243840" cy="2438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553200" y="48006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553200" y="48006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6400" y="3581400"/>
              <a:ext cx="2895600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676400" y="2590800"/>
              <a:ext cx="2895600" cy="21427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17444" y="5659323"/>
            <a:ext cx="292354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36675" algn="l"/>
                <a:tab pos="2686050" algn="l"/>
              </a:tabLst>
            </a:pPr>
            <a:r>
              <a:rPr sz="3200" spc="-25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32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114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3200" spc="3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32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6F2F9F"/>
                </a:solidFill>
                <a:latin typeface="Arial"/>
                <a:cs typeface="Arial"/>
              </a:rPr>
              <a:t>↑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3200" spc="-4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32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3200" spc="3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32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6F2F9F"/>
                </a:solidFill>
                <a:latin typeface="Arial"/>
                <a:cs typeface="Arial"/>
              </a:rPr>
              <a:t>↓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3200" spc="-19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3200" spc="100" dirty="0">
                <a:solidFill>
                  <a:prstClr val="black"/>
                </a:solidFill>
                <a:latin typeface="Arial"/>
                <a:cs typeface="Arial"/>
              </a:rPr>
              <a:t>:-</a:t>
            </a:r>
            <a:r>
              <a:rPr sz="32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30" dirty="0">
                <a:solidFill>
                  <a:srgbClr val="6F2F9F"/>
                </a:solidFill>
                <a:latin typeface="Arial"/>
                <a:cs typeface="Arial"/>
              </a:rPr>
              <a:t>↑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99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0"/>
            <a:ext cx="6754495" cy="132207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  <a:tabLst>
                <a:tab pos="2179955" algn="l"/>
              </a:tabLst>
            </a:pPr>
            <a:r>
              <a:rPr sz="3600" b="1" dirty="0">
                <a:latin typeface="Times New Roman"/>
                <a:cs typeface="Times New Roman"/>
              </a:rPr>
              <a:t>ENERGY	is…</a:t>
            </a:r>
            <a:endParaRPr sz="36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  <a:spcBef>
                <a:spcPts val="1100"/>
              </a:spcBef>
            </a:pPr>
            <a:r>
              <a:rPr sz="28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the ability to do WORK or cause</a:t>
            </a:r>
            <a:r>
              <a:rPr sz="2800" b="1" spc="-7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change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4894" y="3747104"/>
            <a:ext cx="6443345" cy="3037840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495"/>
              </a:spcBef>
            </a:pPr>
            <a:r>
              <a:rPr sz="4800" b="1" spc="-5" dirty="0">
                <a:solidFill>
                  <a:srgbClr val="538235"/>
                </a:solidFill>
                <a:latin typeface="Times New Roman"/>
                <a:cs typeface="Times New Roman"/>
              </a:rPr>
              <a:t>WORK </a:t>
            </a:r>
            <a:r>
              <a:rPr sz="4800" b="1" spc="-5" dirty="0">
                <a:latin typeface="Times New Roman"/>
                <a:cs typeface="Times New Roman"/>
              </a:rPr>
              <a:t>is…</a:t>
            </a:r>
            <a:endParaRPr sz="4800">
              <a:latin typeface="Times New Roman"/>
              <a:cs typeface="Times New Roman"/>
            </a:endParaRPr>
          </a:p>
          <a:p>
            <a:pPr marL="765175" algn="ctr">
              <a:lnSpc>
                <a:spcPct val="100000"/>
              </a:lnSpc>
              <a:spcBef>
                <a:spcPts val="1500"/>
              </a:spcBef>
            </a:pPr>
            <a:r>
              <a:rPr sz="3000" b="1" dirty="0">
                <a:solidFill>
                  <a:srgbClr val="44536A"/>
                </a:solidFill>
                <a:latin typeface="Times New Roman"/>
                <a:cs typeface="Times New Roman"/>
              </a:rPr>
              <a:t>when a FORCE moves an</a:t>
            </a:r>
            <a:r>
              <a:rPr sz="3000" b="1" spc="-9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object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tabLst>
                <a:tab pos="507365" algn="l"/>
                <a:tab pos="3860800" algn="l"/>
              </a:tabLst>
            </a:pPr>
            <a:r>
              <a:rPr sz="7200" b="1" baseline="8680" dirty="0">
                <a:latin typeface="Times New Roman"/>
                <a:cs typeface="Times New Roman"/>
              </a:rPr>
              <a:t>a	FORCE</a:t>
            </a:r>
            <a:r>
              <a:rPr sz="7200" b="1" spc="307" baseline="8680" dirty="0">
                <a:latin typeface="Times New Roman"/>
                <a:cs typeface="Times New Roman"/>
              </a:rPr>
              <a:t> </a:t>
            </a:r>
            <a:r>
              <a:rPr sz="6000" b="1" baseline="10416" dirty="0">
                <a:latin typeface="Times New Roman"/>
                <a:cs typeface="Times New Roman"/>
              </a:rPr>
              <a:t>is…	</a:t>
            </a:r>
            <a:r>
              <a:rPr sz="3000" b="1" dirty="0">
                <a:solidFill>
                  <a:srgbClr val="44536A"/>
                </a:solidFill>
                <a:latin typeface="Times New Roman"/>
                <a:cs typeface="Times New Roman"/>
              </a:rPr>
              <a:t>a </a:t>
            </a:r>
            <a:r>
              <a:rPr sz="30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push </a:t>
            </a:r>
            <a:r>
              <a:rPr sz="3000" b="1" dirty="0">
                <a:solidFill>
                  <a:srgbClr val="44536A"/>
                </a:solidFill>
                <a:latin typeface="Times New Roman"/>
                <a:cs typeface="Times New Roman"/>
              </a:rPr>
              <a:t>or a</a:t>
            </a:r>
            <a:r>
              <a:rPr sz="3000" b="1" spc="-13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pull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8424" y="1522473"/>
            <a:ext cx="2011004" cy="144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800" y="1717548"/>
            <a:ext cx="1972055" cy="112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295" y="1717548"/>
            <a:ext cx="1799844" cy="1030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1681" y="1613828"/>
            <a:ext cx="1921545" cy="1039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324459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6200">
            <a:solidFill>
              <a:srgbClr val="000E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1090" y="3738118"/>
            <a:ext cx="1827475" cy="1088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75767" y="5394071"/>
            <a:ext cx="974504" cy="1441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70504" y="3541567"/>
            <a:ext cx="955837" cy="1533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0743" y="3688972"/>
            <a:ext cx="1060231" cy="13080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5463" y="3579921"/>
            <a:ext cx="772858" cy="12207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3193" y="246889"/>
            <a:ext cx="3787139" cy="922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0040" y="903727"/>
            <a:ext cx="8460105" cy="4904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28400"/>
              </a:lnSpc>
              <a:spcBef>
                <a:spcPts val="95"/>
              </a:spcBef>
              <a:buFont typeface="Arial"/>
              <a:buChar char="•"/>
              <a:tabLst>
                <a:tab pos="215900" algn="l"/>
                <a:tab pos="1690370" algn="l"/>
              </a:tabLst>
            </a:pPr>
            <a:r>
              <a:rPr sz="2400" b="1" spc="-35" dirty="0">
                <a:latin typeface="Trebuchet MS"/>
                <a:cs typeface="Trebuchet MS"/>
              </a:rPr>
              <a:t>Efficiency </a:t>
            </a:r>
            <a:r>
              <a:rPr sz="2400" b="1" spc="25" dirty="0">
                <a:latin typeface="Trebuchet MS"/>
                <a:cs typeface="Trebuchet MS"/>
              </a:rPr>
              <a:t>means </a:t>
            </a:r>
            <a:r>
              <a:rPr sz="2500" b="1" i="1" spc="-75" dirty="0">
                <a:solidFill>
                  <a:srgbClr val="6F2F9F"/>
                </a:solidFill>
                <a:latin typeface="Trebuchet MS"/>
                <a:cs typeface="Trebuchet MS"/>
              </a:rPr>
              <a:t>the </a:t>
            </a:r>
            <a:r>
              <a:rPr sz="2500" b="1" i="1" spc="-125" dirty="0">
                <a:solidFill>
                  <a:srgbClr val="6F2F9F"/>
                </a:solidFill>
                <a:latin typeface="Trebuchet MS"/>
                <a:cs typeface="Trebuchet MS"/>
              </a:rPr>
              <a:t>ratio </a:t>
            </a:r>
            <a:r>
              <a:rPr sz="2500" b="1" i="1" spc="-35" dirty="0">
                <a:solidFill>
                  <a:srgbClr val="6F2F9F"/>
                </a:solidFill>
                <a:latin typeface="Trebuchet MS"/>
                <a:cs typeface="Trebuchet MS"/>
              </a:rPr>
              <a:t>of </a:t>
            </a:r>
            <a:r>
              <a:rPr sz="2500" b="1" i="1" spc="-65" dirty="0">
                <a:solidFill>
                  <a:srgbClr val="6F2F9F"/>
                </a:solidFill>
                <a:latin typeface="Trebuchet MS"/>
                <a:cs typeface="Trebuchet MS"/>
              </a:rPr>
              <a:t>net </a:t>
            </a:r>
            <a:r>
              <a:rPr sz="2500" b="1" i="1" spc="-45" dirty="0">
                <a:solidFill>
                  <a:srgbClr val="6F2F9F"/>
                </a:solidFill>
                <a:latin typeface="Trebuchet MS"/>
                <a:cs typeface="Trebuchet MS"/>
              </a:rPr>
              <a:t>work </a:t>
            </a:r>
            <a:r>
              <a:rPr sz="2500" b="1" i="1" spc="-5" dirty="0">
                <a:solidFill>
                  <a:srgbClr val="6F2F9F"/>
                </a:solidFill>
                <a:latin typeface="Trebuchet MS"/>
                <a:cs typeface="Trebuchet MS"/>
              </a:rPr>
              <a:t>done </a:t>
            </a:r>
            <a:r>
              <a:rPr sz="2500" b="1" i="1" spc="-65" dirty="0">
                <a:solidFill>
                  <a:srgbClr val="6F2F9F"/>
                </a:solidFill>
                <a:latin typeface="Trebuchet MS"/>
                <a:cs typeface="Trebuchet MS"/>
              </a:rPr>
              <a:t>obtained </a:t>
            </a:r>
            <a:r>
              <a:rPr sz="2500" b="1" i="1" spc="-50" dirty="0">
                <a:solidFill>
                  <a:srgbClr val="6F2F9F"/>
                </a:solidFill>
                <a:latin typeface="Trebuchet MS"/>
                <a:cs typeface="Trebuchet MS"/>
              </a:rPr>
              <a:t>in</a:t>
            </a:r>
            <a:r>
              <a:rPr sz="2500" b="1" i="1" spc="-434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2500" b="1" i="1" spc="-195" dirty="0">
                <a:solidFill>
                  <a:srgbClr val="6F2F9F"/>
                </a:solidFill>
                <a:latin typeface="Trebuchet MS"/>
                <a:cs typeface="Trebuchet MS"/>
              </a:rPr>
              <a:t>a  </a:t>
            </a:r>
            <a:r>
              <a:rPr sz="2500" b="1" i="1" spc="-100" dirty="0">
                <a:solidFill>
                  <a:srgbClr val="6F2F9F"/>
                </a:solidFill>
                <a:latin typeface="Trebuchet MS"/>
                <a:cs typeface="Trebuchet MS"/>
              </a:rPr>
              <a:t>cycle</a:t>
            </a:r>
            <a:r>
              <a:rPr sz="2500" b="1" i="1" spc="-6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2500" b="1" i="1" spc="-50" dirty="0">
                <a:solidFill>
                  <a:srgbClr val="6F2F9F"/>
                </a:solidFill>
                <a:latin typeface="Trebuchet MS"/>
                <a:cs typeface="Trebuchet MS"/>
              </a:rPr>
              <a:t>and	</a:t>
            </a:r>
            <a:r>
              <a:rPr sz="2500" b="1" i="1" spc="-125" dirty="0">
                <a:solidFill>
                  <a:srgbClr val="6F2F9F"/>
                </a:solidFill>
                <a:latin typeface="Trebuchet MS"/>
                <a:cs typeface="Trebuchet MS"/>
              </a:rPr>
              <a:t>total </a:t>
            </a:r>
            <a:r>
              <a:rPr sz="2500" b="1" i="1" spc="-105" dirty="0">
                <a:solidFill>
                  <a:srgbClr val="6F2F9F"/>
                </a:solidFill>
                <a:latin typeface="Trebuchet MS"/>
                <a:cs typeface="Trebuchet MS"/>
              </a:rPr>
              <a:t>heat </a:t>
            </a:r>
            <a:r>
              <a:rPr sz="2500" b="1" i="1" spc="-65" dirty="0">
                <a:solidFill>
                  <a:srgbClr val="6F2F9F"/>
                </a:solidFill>
                <a:latin typeface="Trebuchet MS"/>
                <a:cs typeface="Trebuchet MS"/>
              </a:rPr>
              <a:t>absorbed</a:t>
            </a:r>
            <a:r>
              <a:rPr sz="2500" b="1" i="1" spc="-5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2500" b="1" i="1" spc="-270" dirty="0">
                <a:latin typeface="Trebuchet MS"/>
                <a:cs typeface="Trebuchet MS"/>
              </a:rPr>
              <a:t>.</a:t>
            </a:r>
            <a:endParaRPr sz="2500">
              <a:latin typeface="Trebuchet MS"/>
              <a:cs typeface="Trebuchet MS"/>
            </a:endParaRPr>
          </a:p>
          <a:p>
            <a:pPr marL="215900" indent="-190500">
              <a:spcBef>
                <a:spcPts val="555"/>
              </a:spcBef>
              <a:buFont typeface="Arial"/>
              <a:buChar char="•"/>
              <a:tabLst>
                <a:tab pos="215900" algn="l"/>
              </a:tabLst>
            </a:pPr>
            <a:r>
              <a:rPr sz="2400" b="1" spc="35" dirty="0">
                <a:latin typeface="Trebuchet MS"/>
                <a:cs typeface="Trebuchet MS"/>
              </a:rPr>
              <a:t>It </a:t>
            </a:r>
            <a:r>
              <a:rPr sz="2400" b="1" spc="-10" dirty="0">
                <a:latin typeface="Trebuchet MS"/>
                <a:cs typeface="Trebuchet MS"/>
              </a:rPr>
              <a:t>is </a:t>
            </a:r>
            <a:r>
              <a:rPr sz="2400" b="1" spc="15" dirty="0">
                <a:latin typeface="Trebuchet MS"/>
                <a:cs typeface="Trebuchet MS"/>
              </a:rPr>
              <a:t>denoted </a:t>
            </a:r>
            <a:r>
              <a:rPr sz="2400" b="1" spc="45" dirty="0">
                <a:latin typeface="Trebuchet MS"/>
                <a:cs typeface="Trebuchet MS"/>
              </a:rPr>
              <a:t>by</a:t>
            </a:r>
            <a:r>
              <a:rPr sz="2400" b="1" spc="-290" dirty="0">
                <a:latin typeface="Trebuchet MS"/>
                <a:cs typeface="Trebuchet MS"/>
              </a:rPr>
              <a:t> </a:t>
            </a:r>
            <a:r>
              <a:rPr sz="2400" b="1" spc="-165" dirty="0">
                <a:latin typeface="Arial"/>
                <a:cs typeface="Arial"/>
              </a:rPr>
              <a:t>η</a:t>
            </a:r>
            <a:endParaRPr sz="2400">
              <a:latin typeface="Arial"/>
              <a:cs typeface="Arial"/>
            </a:endParaRPr>
          </a:p>
          <a:p>
            <a:pPr marL="2886075">
              <a:spcBef>
                <a:spcPts val="4035"/>
              </a:spcBef>
              <a:tabLst>
                <a:tab pos="3471545" algn="l"/>
              </a:tabLst>
            </a:pPr>
            <a:r>
              <a:rPr sz="2400" b="1" spc="-165" dirty="0">
                <a:latin typeface="Arial"/>
                <a:cs typeface="Arial"/>
              </a:rPr>
              <a:t>η	</a:t>
            </a:r>
            <a:r>
              <a:rPr sz="2400" b="1" spc="290" dirty="0">
                <a:latin typeface="Trebuchet MS"/>
                <a:cs typeface="Trebuchet MS"/>
              </a:rPr>
              <a:t>=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60" dirty="0">
                <a:latin typeface="Trebuchet MS"/>
                <a:cs typeface="Trebuchet MS"/>
              </a:rPr>
              <a:t>Net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20" dirty="0">
                <a:latin typeface="Trebuchet MS"/>
                <a:cs typeface="Trebuchet MS"/>
              </a:rPr>
              <a:t>work</a:t>
            </a:r>
            <a:r>
              <a:rPr sz="2400" b="1" spc="-80" dirty="0">
                <a:latin typeface="Trebuchet MS"/>
                <a:cs typeface="Trebuchet MS"/>
              </a:rPr>
              <a:t> </a:t>
            </a:r>
            <a:r>
              <a:rPr sz="2400" b="1" spc="35" dirty="0">
                <a:latin typeface="Trebuchet MS"/>
                <a:cs typeface="Trebuchet MS"/>
              </a:rPr>
              <a:t>done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125" dirty="0">
                <a:latin typeface="Trebuchet MS"/>
                <a:cs typeface="Trebuchet MS"/>
              </a:rPr>
              <a:t>/</a:t>
            </a:r>
            <a:r>
              <a:rPr sz="2400" b="1" spc="-80" dirty="0">
                <a:latin typeface="Trebuchet MS"/>
                <a:cs typeface="Trebuchet MS"/>
              </a:rPr>
              <a:t> </a:t>
            </a:r>
            <a:r>
              <a:rPr sz="2400" b="1" spc="45" dirty="0">
                <a:latin typeface="Trebuchet MS"/>
                <a:cs typeface="Trebuchet MS"/>
              </a:rPr>
              <a:t>Input</a:t>
            </a:r>
            <a:endParaRPr sz="2400">
              <a:latin typeface="Trebuchet MS"/>
              <a:cs typeface="Trebuchet MS"/>
            </a:endParaRPr>
          </a:p>
          <a:p>
            <a:pPr marL="3475990">
              <a:spcBef>
                <a:spcPts val="575"/>
              </a:spcBef>
            </a:pPr>
            <a:r>
              <a:rPr sz="2400" b="1" spc="290" dirty="0">
                <a:latin typeface="Trebuchet MS"/>
                <a:cs typeface="Trebuchet MS"/>
              </a:rPr>
              <a:t>= </a:t>
            </a:r>
            <a:r>
              <a:rPr sz="2400" b="1" spc="70" dirty="0">
                <a:latin typeface="Trebuchet MS"/>
                <a:cs typeface="Trebuchet MS"/>
              </a:rPr>
              <a:t>W</a:t>
            </a:r>
            <a:r>
              <a:rPr sz="2400" b="1" spc="104" baseline="-20833" dirty="0">
                <a:latin typeface="Trebuchet MS"/>
                <a:cs typeface="Trebuchet MS"/>
              </a:rPr>
              <a:t>net</a:t>
            </a:r>
            <a:r>
              <a:rPr sz="2400" b="1" spc="70" dirty="0">
                <a:latin typeface="Trebuchet MS"/>
                <a:cs typeface="Trebuchet MS"/>
              </a:rPr>
              <a:t>/</a:t>
            </a:r>
            <a:r>
              <a:rPr sz="2400" b="1" spc="-430" dirty="0">
                <a:latin typeface="Trebuchet MS"/>
                <a:cs typeface="Trebuchet MS"/>
              </a:rPr>
              <a:t> </a:t>
            </a:r>
            <a:r>
              <a:rPr sz="2400" b="1" spc="120" dirty="0">
                <a:latin typeface="Trebuchet MS"/>
                <a:cs typeface="Trebuchet MS"/>
              </a:rPr>
              <a:t>Q</a:t>
            </a:r>
            <a:r>
              <a:rPr sz="1400" b="1" spc="120" dirty="0">
                <a:latin typeface="Trebuchet MS"/>
                <a:cs typeface="Trebuchet MS"/>
              </a:rPr>
              <a:t>H</a:t>
            </a:r>
            <a:endParaRPr sz="1400">
              <a:latin typeface="Trebuchet MS"/>
              <a:cs typeface="Trebuchet MS"/>
            </a:endParaRPr>
          </a:p>
          <a:p>
            <a:pPr marR="2472055" algn="ctr">
              <a:spcBef>
                <a:spcPts val="575"/>
              </a:spcBef>
            </a:pPr>
            <a:r>
              <a:rPr sz="2400" b="1" spc="290" dirty="0">
                <a:latin typeface="Trebuchet MS"/>
                <a:cs typeface="Trebuchet MS"/>
              </a:rPr>
              <a:t>= </a:t>
            </a:r>
            <a:r>
              <a:rPr sz="2400" b="1" dirty="0">
                <a:latin typeface="Trebuchet MS"/>
                <a:cs typeface="Trebuchet MS"/>
              </a:rPr>
              <a:t>( </a:t>
            </a:r>
            <a:r>
              <a:rPr sz="2400" b="1" spc="114" dirty="0">
                <a:latin typeface="Trebuchet MS"/>
                <a:cs typeface="Trebuchet MS"/>
              </a:rPr>
              <a:t>Q</a:t>
            </a:r>
            <a:r>
              <a:rPr sz="1400" b="1" spc="114" dirty="0">
                <a:latin typeface="Trebuchet MS"/>
                <a:cs typeface="Trebuchet MS"/>
              </a:rPr>
              <a:t>H </a:t>
            </a:r>
            <a:r>
              <a:rPr sz="2400" b="1" spc="315" dirty="0">
                <a:latin typeface="Trebuchet MS"/>
                <a:cs typeface="Trebuchet MS"/>
              </a:rPr>
              <a:t>–</a:t>
            </a:r>
            <a:r>
              <a:rPr sz="2400" b="1" spc="-440" dirty="0">
                <a:latin typeface="Trebuchet MS"/>
                <a:cs typeface="Trebuchet MS"/>
              </a:rPr>
              <a:t> </a:t>
            </a:r>
            <a:r>
              <a:rPr sz="2400" b="1" spc="65" dirty="0">
                <a:latin typeface="Trebuchet MS"/>
                <a:cs typeface="Trebuchet MS"/>
              </a:rPr>
              <a:t>Q</a:t>
            </a:r>
            <a:r>
              <a:rPr sz="1400" b="1" spc="65" dirty="0">
                <a:latin typeface="Trebuchet MS"/>
                <a:cs typeface="Trebuchet MS"/>
              </a:rPr>
              <a:t>C </a:t>
            </a:r>
            <a:r>
              <a:rPr sz="2400" b="1" dirty="0">
                <a:latin typeface="Trebuchet MS"/>
                <a:cs typeface="Trebuchet MS"/>
              </a:rPr>
              <a:t>) </a:t>
            </a:r>
            <a:r>
              <a:rPr sz="2400" b="1" spc="125" dirty="0">
                <a:latin typeface="Trebuchet MS"/>
                <a:cs typeface="Trebuchet MS"/>
              </a:rPr>
              <a:t>/ </a:t>
            </a:r>
            <a:r>
              <a:rPr sz="2400" b="1" spc="120" dirty="0">
                <a:latin typeface="Trebuchet MS"/>
                <a:cs typeface="Trebuchet MS"/>
              </a:rPr>
              <a:t>Q</a:t>
            </a:r>
            <a:r>
              <a:rPr sz="1400" b="1" spc="120" dirty="0">
                <a:latin typeface="Trebuchet MS"/>
                <a:cs typeface="Trebuchet MS"/>
              </a:rPr>
              <a:t>H</a:t>
            </a:r>
            <a:endParaRPr sz="1400">
              <a:latin typeface="Trebuchet MS"/>
              <a:cs typeface="Trebuchet MS"/>
            </a:endParaRPr>
          </a:p>
          <a:p>
            <a:pPr marL="3421379">
              <a:spcBef>
                <a:spcPts val="580"/>
              </a:spcBef>
            </a:pPr>
            <a:r>
              <a:rPr sz="2400" b="1" spc="290" dirty="0">
                <a:latin typeface="Trebuchet MS"/>
                <a:cs typeface="Trebuchet MS"/>
              </a:rPr>
              <a:t>=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( </a:t>
            </a:r>
            <a:r>
              <a:rPr sz="2400" b="1" spc="-4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1 </a:t>
            </a:r>
            <a:r>
              <a:rPr sz="2400" b="1" spc="31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2400" b="1" spc="-4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2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) </a:t>
            </a:r>
            <a:r>
              <a:rPr sz="2400" b="1" spc="125" dirty="0">
                <a:solidFill>
                  <a:srgbClr val="FF0000"/>
                </a:solidFill>
                <a:latin typeface="Trebuchet MS"/>
                <a:cs typeface="Trebuchet MS"/>
              </a:rPr>
              <a:t>/</a:t>
            </a:r>
            <a:r>
              <a:rPr sz="2400" b="1" spc="-3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  <a:p>
            <a:pPr marL="3390900">
              <a:spcBef>
                <a:spcPts val="575"/>
              </a:spcBef>
            </a:pPr>
            <a:r>
              <a:rPr sz="2400" b="1" spc="290" dirty="0">
                <a:latin typeface="Trebuchet MS"/>
                <a:cs typeface="Trebuchet MS"/>
              </a:rPr>
              <a:t>= </a:t>
            </a:r>
            <a:r>
              <a:rPr sz="2400" b="1" spc="-30" dirty="0">
                <a:solidFill>
                  <a:srgbClr val="006FC0"/>
                </a:solidFill>
                <a:latin typeface="Trebuchet MS"/>
                <a:cs typeface="Trebuchet MS"/>
              </a:rPr>
              <a:t>1 </a:t>
            </a:r>
            <a:r>
              <a:rPr sz="2400" b="1" spc="315" dirty="0">
                <a:solidFill>
                  <a:srgbClr val="006FC0"/>
                </a:solidFill>
                <a:latin typeface="Trebuchet MS"/>
                <a:cs typeface="Trebuchet MS"/>
              </a:rPr>
              <a:t>–</a:t>
            </a:r>
            <a:r>
              <a:rPr sz="2400" b="1" spc="-3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400" b="1" spc="-40" dirty="0">
                <a:solidFill>
                  <a:srgbClr val="006FC0"/>
                </a:solidFill>
                <a:latin typeface="Trebuchet MS"/>
                <a:cs typeface="Trebuchet MS"/>
              </a:rPr>
              <a:t>2 </a:t>
            </a:r>
            <a:r>
              <a:rPr sz="2400" b="1" spc="125" dirty="0">
                <a:solidFill>
                  <a:srgbClr val="006FC0"/>
                </a:solidFill>
                <a:latin typeface="Trebuchet MS"/>
                <a:cs typeface="Trebuchet MS"/>
              </a:rPr>
              <a:t>/ </a:t>
            </a:r>
            <a:r>
              <a:rPr sz="2400" b="1" spc="-40" dirty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400" b="1" spc="-40" dirty="0">
                <a:solidFill>
                  <a:srgbClr val="006FC0"/>
                </a:solid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  <a:p>
            <a:pPr marR="1082040" algn="ctr">
              <a:spcBef>
                <a:spcPts val="3175"/>
              </a:spcBef>
              <a:tabLst>
                <a:tab pos="2359660" algn="l"/>
                <a:tab pos="2907030" algn="l"/>
              </a:tabLst>
            </a:pPr>
            <a:r>
              <a:rPr sz="2800" b="1" spc="-45" dirty="0">
                <a:latin typeface="Trebuchet MS"/>
                <a:cs typeface="Trebuchet MS"/>
              </a:rPr>
              <a:t>Efficiency(</a:t>
            </a:r>
            <a:r>
              <a:rPr sz="2800" b="1" spc="-45" dirty="0">
                <a:latin typeface="Arial"/>
                <a:cs typeface="Arial"/>
              </a:rPr>
              <a:t>η</a:t>
            </a:r>
            <a:r>
              <a:rPr sz="2800" b="1" spc="-45" dirty="0">
                <a:latin typeface="Trebuchet MS"/>
                <a:cs typeface="Trebuchet MS"/>
              </a:rPr>
              <a:t>)	</a:t>
            </a:r>
            <a:r>
              <a:rPr sz="2800" b="1" spc="335" dirty="0">
                <a:latin typeface="Trebuchet MS"/>
                <a:cs typeface="Trebuchet MS"/>
              </a:rPr>
              <a:t>&lt;	</a:t>
            </a:r>
            <a:r>
              <a:rPr sz="2800" b="1" spc="-35" dirty="0"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92627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6272" y="109728"/>
            <a:ext cx="7967472" cy="1697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6590" y="2226691"/>
            <a:ext cx="3256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613410" algn="l"/>
                <a:tab pos="2494280" algn="l"/>
              </a:tabLst>
            </a:pPr>
            <a:r>
              <a:rPr spc="125" dirty="0">
                <a:solidFill>
                  <a:srgbClr val="000000"/>
                </a:solidFill>
                <a:latin typeface="Arial"/>
                <a:cs typeface="Arial"/>
              </a:rPr>
              <a:t>η	</a:t>
            </a:r>
            <a:r>
              <a:rPr spc="465" dirty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spc="-69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pc="-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70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120" dirty="0">
                <a:solidFill>
                  <a:srgbClr val="FF0000"/>
                </a:solidFill>
                <a:latin typeface="Arial"/>
                <a:cs typeface="Arial"/>
              </a:rPr>
              <a:t>2	</a:t>
            </a:r>
            <a:r>
              <a:rPr spc="46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32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32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2136" y="3753993"/>
            <a:ext cx="33483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646045" algn="l"/>
              </a:tabLst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155" dirty="0">
                <a:latin typeface="Arial"/>
                <a:cs typeface="Arial"/>
              </a:rPr>
              <a:t>d</a:t>
            </a:r>
            <a:r>
              <a:rPr sz="3200" spc="55" dirty="0">
                <a:latin typeface="Arial"/>
                <a:cs typeface="Arial"/>
              </a:rPr>
              <a:t> lowering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60" dirty="0">
                <a:latin typeface="Arial"/>
                <a:cs typeface="Arial"/>
              </a:rPr>
              <a:t>si</a:t>
            </a:r>
            <a:r>
              <a:rPr sz="3200" spc="-100" dirty="0">
                <a:latin typeface="Arial"/>
                <a:cs typeface="Arial"/>
              </a:rPr>
              <a:t>n</a:t>
            </a:r>
            <a:r>
              <a:rPr sz="3200" spc="-65" dirty="0">
                <a:latin typeface="Arial"/>
                <a:cs typeface="Arial"/>
              </a:rPr>
              <a:t>k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739" y="3753992"/>
            <a:ext cx="540512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Char char="•"/>
              <a:tabLst>
                <a:tab pos="396240" algn="l"/>
                <a:tab pos="396875" algn="l"/>
                <a:tab pos="4509135" algn="l"/>
                <a:tab pos="5095875" algn="l"/>
              </a:tabLst>
            </a:pPr>
            <a:r>
              <a:rPr sz="3200" spc="15" dirty="0">
                <a:latin typeface="Arial"/>
                <a:cs typeface="Arial"/>
              </a:rPr>
              <a:t>Heat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sou</a:t>
            </a:r>
            <a:r>
              <a:rPr sz="3200" spc="-75" dirty="0">
                <a:latin typeface="Arial"/>
                <a:cs typeface="Arial"/>
              </a:rPr>
              <a:t>r</a:t>
            </a:r>
            <a:r>
              <a:rPr sz="3200" spc="-55" dirty="0">
                <a:latin typeface="Arial"/>
                <a:cs typeface="Arial"/>
              </a:rPr>
              <a:t>ce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40" dirty="0">
                <a:latin typeface="Arial"/>
                <a:cs typeface="Arial"/>
              </a:rPr>
              <a:t>c</a:t>
            </a:r>
            <a:r>
              <a:rPr sz="3200" spc="5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nsta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spc="13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85" dirty="0">
                <a:latin typeface="Arial"/>
                <a:cs typeface="Arial"/>
              </a:rPr>
              <a:t>a</a:t>
            </a:r>
            <a:r>
              <a:rPr sz="3200" spc="13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75" dirty="0">
                <a:latin typeface="Arial"/>
                <a:cs typeface="Arial"/>
              </a:rPr>
              <a:t>T</a:t>
            </a:r>
            <a:r>
              <a:rPr sz="1400" spc="-160" dirty="0">
                <a:latin typeface="Arial"/>
                <a:cs typeface="Arial"/>
              </a:rPr>
              <a:t>1  </a:t>
            </a:r>
            <a:r>
              <a:rPr sz="3200" spc="50" dirty="0">
                <a:latin typeface="Arial"/>
                <a:cs typeface="Arial"/>
              </a:rPr>
              <a:t>temperature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2740" y="5217363"/>
            <a:ext cx="81565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Char char="•"/>
              <a:tabLst>
                <a:tab pos="396240" algn="l"/>
                <a:tab pos="396875" algn="l"/>
                <a:tab pos="3921760" algn="l"/>
                <a:tab pos="4862195" algn="l"/>
                <a:tab pos="6939280" algn="l"/>
              </a:tabLst>
            </a:pPr>
            <a:r>
              <a:rPr sz="3200" spc="-110" dirty="0">
                <a:latin typeface="Arial"/>
                <a:cs typeface="Arial"/>
              </a:rPr>
              <a:t>Si</a:t>
            </a:r>
            <a:r>
              <a:rPr sz="3200" spc="-150" dirty="0">
                <a:latin typeface="Arial"/>
                <a:cs typeface="Arial"/>
              </a:rPr>
              <a:t>n</a:t>
            </a:r>
            <a:r>
              <a:rPr sz="3200" spc="-65" dirty="0">
                <a:latin typeface="Arial"/>
                <a:cs typeface="Arial"/>
              </a:rPr>
              <a:t>k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20" dirty="0">
                <a:latin typeface="Arial"/>
                <a:cs typeface="Arial"/>
              </a:rPr>
              <a:t>constan</a:t>
            </a:r>
            <a:r>
              <a:rPr sz="3200" spc="10" dirty="0">
                <a:latin typeface="Arial"/>
                <a:cs typeface="Arial"/>
              </a:rPr>
              <a:t>t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30" dirty="0">
                <a:latin typeface="Arial"/>
                <a:cs typeface="Arial"/>
              </a:rPr>
              <a:t>at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2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15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20" dirty="0">
                <a:latin typeface="Arial"/>
                <a:cs typeface="Arial"/>
              </a:rPr>
              <a:t>inc</a:t>
            </a:r>
            <a:r>
              <a:rPr sz="3200" spc="-65" dirty="0">
                <a:latin typeface="Arial"/>
                <a:cs typeface="Arial"/>
              </a:rPr>
              <a:t>r</a:t>
            </a:r>
            <a:r>
              <a:rPr sz="3200" spc="-30" dirty="0">
                <a:latin typeface="Arial"/>
                <a:cs typeface="Arial"/>
              </a:rPr>
              <a:t>easin</a:t>
            </a:r>
            <a:r>
              <a:rPr sz="3200" spc="-2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10" dirty="0">
                <a:latin typeface="Arial"/>
                <a:cs typeface="Arial"/>
              </a:rPr>
              <a:t>sou</a:t>
            </a:r>
            <a:r>
              <a:rPr sz="3200" spc="-75" dirty="0">
                <a:latin typeface="Arial"/>
                <a:cs typeface="Arial"/>
              </a:rPr>
              <a:t>r</a:t>
            </a:r>
            <a:r>
              <a:rPr sz="3200" spc="-45" dirty="0">
                <a:latin typeface="Arial"/>
                <a:cs typeface="Arial"/>
              </a:rPr>
              <a:t>ce  </a:t>
            </a:r>
            <a:r>
              <a:rPr sz="3200" spc="50" dirty="0">
                <a:latin typeface="Arial"/>
                <a:cs typeface="Arial"/>
              </a:rPr>
              <a:t>temperature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027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841247"/>
              <a:ext cx="9144000" cy="34762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1802" y="1458086"/>
              <a:ext cx="7564843" cy="19404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604" y="2022348"/>
              <a:ext cx="8109204" cy="32811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5719" y="2741041"/>
              <a:ext cx="6185535" cy="1537970"/>
            </a:xfrm>
            <a:custGeom>
              <a:avLst/>
              <a:gdLst/>
              <a:ahLst/>
              <a:cxnLst/>
              <a:rect l="l" t="t" r="r" b="b"/>
              <a:pathLst>
                <a:path w="6185534" h="1537970">
                  <a:moveTo>
                    <a:pt x="451110" y="821126"/>
                  </a:moveTo>
                  <a:lnTo>
                    <a:pt x="393885" y="827151"/>
                  </a:lnTo>
                  <a:lnTo>
                    <a:pt x="343404" y="837734"/>
                  </a:lnTo>
                  <a:lnTo>
                    <a:pt x="295982" y="852720"/>
                  </a:lnTo>
                  <a:lnTo>
                    <a:pt x="251629" y="872108"/>
                  </a:lnTo>
                  <a:lnTo>
                    <a:pt x="210355" y="895900"/>
                  </a:lnTo>
                  <a:lnTo>
                    <a:pt x="172172" y="924094"/>
                  </a:lnTo>
                  <a:lnTo>
                    <a:pt x="137091" y="956691"/>
                  </a:lnTo>
                  <a:lnTo>
                    <a:pt x="105499" y="993341"/>
                  </a:lnTo>
                  <a:lnTo>
                    <a:pt x="77909" y="1033573"/>
                  </a:lnTo>
                  <a:lnTo>
                    <a:pt x="54318" y="1077388"/>
                  </a:lnTo>
                  <a:lnTo>
                    <a:pt x="34729" y="1124791"/>
                  </a:lnTo>
                  <a:lnTo>
                    <a:pt x="19139" y="1175786"/>
                  </a:lnTo>
                  <a:lnTo>
                    <a:pt x="7551" y="1230376"/>
                  </a:lnTo>
                  <a:lnTo>
                    <a:pt x="236" y="1290458"/>
                  </a:lnTo>
                  <a:lnTo>
                    <a:pt x="0" y="1343888"/>
                  </a:lnTo>
                  <a:lnTo>
                    <a:pt x="6800" y="1390574"/>
                  </a:lnTo>
                  <a:lnTo>
                    <a:pt x="20632" y="1430655"/>
                  </a:lnTo>
                  <a:lnTo>
                    <a:pt x="39560" y="1464181"/>
                  </a:lnTo>
                  <a:lnTo>
                    <a:pt x="87515" y="1511754"/>
                  </a:lnTo>
                  <a:lnTo>
                    <a:pt x="149927" y="1534156"/>
                  </a:lnTo>
                  <a:lnTo>
                    <a:pt x="188827" y="1537747"/>
                  </a:lnTo>
                  <a:lnTo>
                    <a:pt x="233228" y="1536529"/>
                  </a:lnTo>
                  <a:lnTo>
                    <a:pt x="283141" y="1530477"/>
                  </a:lnTo>
                  <a:lnTo>
                    <a:pt x="324951" y="1522168"/>
                  </a:lnTo>
                  <a:lnTo>
                    <a:pt x="363500" y="1511157"/>
                  </a:lnTo>
                  <a:lnTo>
                    <a:pt x="430715" y="1481074"/>
                  </a:lnTo>
                  <a:lnTo>
                    <a:pt x="487976" y="1439830"/>
                  </a:lnTo>
                  <a:lnTo>
                    <a:pt x="538284" y="1387348"/>
                  </a:lnTo>
                  <a:lnTo>
                    <a:pt x="546522" y="1376126"/>
                  </a:lnTo>
                  <a:lnTo>
                    <a:pt x="271203" y="1376126"/>
                  </a:lnTo>
                  <a:lnTo>
                    <a:pt x="247962" y="1372187"/>
                  </a:lnTo>
                  <a:lnTo>
                    <a:pt x="228912" y="1362461"/>
                  </a:lnTo>
                  <a:lnTo>
                    <a:pt x="214053" y="1346962"/>
                  </a:lnTo>
                  <a:lnTo>
                    <a:pt x="204097" y="1323792"/>
                  </a:lnTo>
                  <a:lnTo>
                    <a:pt x="199749" y="1291050"/>
                  </a:lnTo>
                  <a:lnTo>
                    <a:pt x="200997" y="1248735"/>
                  </a:lnTo>
                  <a:lnTo>
                    <a:pt x="207830" y="1196848"/>
                  </a:lnTo>
                  <a:lnTo>
                    <a:pt x="216829" y="1153892"/>
                  </a:lnTo>
                  <a:lnTo>
                    <a:pt x="228197" y="1116472"/>
                  </a:lnTo>
                  <a:lnTo>
                    <a:pt x="257995" y="1058291"/>
                  </a:lnTo>
                  <a:lnTo>
                    <a:pt x="309477" y="1007999"/>
                  </a:lnTo>
                  <a:lnTo>
                    <a:pt x="371914" y="983996"/>
                  </a:lnTo>
                  <a:lnTo>
                    <a:pt x="386388" y="982473"/>
                  </a:lnTo>
                  <a:lnTo>
                    <a:pt x="651517" y="982473"/>
                  </a:lnTo>
                  <a:lnTo>
                    <a:pt x="642955" y="944356"/>
                  </a:lnTo>
                  <a:lnTo>
                    <a:pt x="626644" y="904684"/>
                  </a:lnTo>
                  <a:lnTo>
                    <a:pt x="604665" y="872728"/>
                  </a:lnTo>
                  <a:lnTo>
                    <a:pt x="542653" y="831794"/>
                  </a:lnTo>
                  <a:lnTo>
                    <a:pt x="500692" y="822674"/>
                  </a:lnTo>
                  <a:lnTo>
                    <a:pt x="451110" y="821126"/>
                  </a:lnTo>
                  <a:close/>
                </a:path>
                <a:path w="6185534" h="1537970">
                  <a:moveTo>
                    <a:pt x="450273" y="1220978"/>
                  </a:moveTo>
                  <a:lnTo>
                    <a:pt x="423380" y="1280731"/>
                  </a:lnTo>
                  <a:lnTo>
                    <a:pt x="390964" y="1326388"/>
                  </a:lnTo>
                  <a:lnTo>
                    <a:pt x="350371" y="1357709"/>
                  </a:lnTo>
                  <a:lnTo>
                    <a:pt x="298635" y="1374267"/>
                  </a:lnTo>
                  <a:lnTo>
                    <a:pt x="271203" y="1376126"/>
                  </a:lnTo>
                  <a:lnTo>
                    <a:pt x="546522" y="1376126"/>
                  </a:lnTo>
                  <a:lnTo>
                    <a:pt x="560641" y="1356893"/>
                  </a:lnTo>
                  <a:lnTo>
                    <a:pt x="581035" y="1323641"/>
                  </a:lnTo>
                  <a:lnTo>
                    <a:pt x="599452" y="1287603"/>
                  </a:lnTo>
                  <a:lnTo>
                    <a:pt x="615881" y="1248791"/>
                  </a:lnTo>
                  <a:lnTo>
                    <a:pt x="450273" y="1220978"/>
                  </a:lnTo>
                  <a:close/>
                </a:path>
                <a:path w="6185534" h="1537970">
                  <a:moveTo>
                    <a:pt x="651517" y="982473"/>
                  </a:moveTo>
                  <a:lnTo>
                    <a:pt x="386388" y="982473"/>
                  </a:lnTo>
                  <a:lnTo>
                    <a:pt x="399885" y="982678"/>
                  </a:lnTo>
                  <a:lnTo>
                    <a:pt x="412383" y="984621"/>
                  </a:lnTo>
                  <a:lnTo>
                    <a:pt x="451646" y="1008941"/>
                  </a:lnTo>
                  <a:lnTo>
                    <a:pt x="467993" y="1047603"/>
                  </a:lnTo>
                  <a:lnTo>
                    <a:pt x="470212" y="1061339"/>
                  </a:lnTo>
                  <a:lnTo>
                    <a:pt x="653600" y="991743"/>
                  </a:lnTo>
                  <a:lnTo>
                    <a:pt x="651517" y="982473"/>
                  </a:lnTo>
                  <a:close/>
                </a:path>
                <a:path w="6185534" h="1537970">
                  <a:moveTo>
                    <a:pt x="1215720" y="1022820"/>
                  </a:moveTo>
                  <a:lnTo>
                    <a:pt x="1003397" y="1022820"/>
                  </a:lnTo>
                  <a:lnTo>
                    <a:pt x="1016280" y="1023286"/>
                  </a:lnTo>
                  <a:lnTo>
                    <a:pt x="1026257" y="1025919"/>
                  </a:lnTo>
                  <a:lnTo>
                    <a:pt x="1040431" y="1062323"/>
                  </a:lnTo>
                  <a:lnTo>
                    <a:pt x="1038664" y="1077341"/>
                  </a:lnTo>
                  <a:lnTo>
                    <a:pt x="1003913" y="1095248"/>
                  </a:lnTo>
                  <a:lnTo>
                    <a:pt x="951065" y="1118296"/>
                  </a:lnTo>
                  <a:lnTo>
                    <a:pt x="835337" y="1161034"/>
                  </a:lnTo>
                  <a:lnTo>
                    <a:pt x="794829" y="1177276"/>
                  </a:lnTo>
                  <a:lnTo>
                    <a:pt x="760549" y="1194768"/>
                  </a:lnTo>
                  <a:lnTo>
                    <a:pt x="710623" y="1233551"/>
                  </a:lnTo>
                  <a:lnTo>
                    <a:pt x="680170" y="1278614"/>
                  </a:lnTo>
                  <a:lnTo>
                    <a:pt x="663633" y="1331087"/>
                  </a:lnTo>
                  <a:lnTo>
                    <a:pt x="661418" y="1359449"/>
                  </a:lnTo>
                  <a:lnTo>
                    <a:pt x="665061" y="1384538"/>
                  </a:lnTo>
                  <a:lnTo>
                    <a:pt x="689922" y="1424940"/>
                  </a:lnTo>
                  <a:lnTo>
                    <a:pt x="738182" y="1447085"/>
                  </a:lnTo>
                  <a:lnTo>
                    <a:pt x="771182" y="1449246"/>
                  </a:lnTo>
                  <a:lnTo>
                    <a:pt x="810064" y="1445514"/>
                  </a:lnTo>
                  <a:lnTo>
                    <a:pt x="870150" y="1430877"/>
                  </a:lnTo>
                  <a:lnTo>
                    <a:pt x="924237" y="1407287"/>
                  </a:lnTo>
                  <a:lnTo>
                    <a:pt x="962606" y="1381204"/>
                  </a:lnTo>
                  <a:lnTo>
                    <a:pt x="1002977" y="1344930"/>
                  </a:lnTo>
                  <a:lnTo>
                    <a:pt x="1172982" y="1344930"/>
                  </a:lnTo>
                  <a:lnTo>
                    <a:pt x="1171771" y="1337829"/>
                  </a:lnTo>
                  <a:lnTo>
                    <a:pt x="1171158" y="1330898"/>
                  </a:lnTo>
                  <a:lnTo>
                    <a:pt x="882122" y="1330898"/>
                  </a:lnTo>
                  <a:lnTo>
                    <a:pt x="846084" y="1307988"/>
                  </a:lnTo>
                  <a:lnTo>
                    <a:pt x="844975" y="1298787"/>
                  </a:lnTo>
                  <a:lnTo>
                    <a:pt x="845878" y="1288288"/>
                  </a:lnTo>
                  <a:lnTo>
                    <a:pt x="866833" y="1250950"/>
                  </a:lnTo>
                  <a:lnTo>
                    <a:pt x="914981" y="1221321"/>
                  </a:lnTo>
                  <a:lnTo>
                    <a:pt x="961936" y="1200935"/>
                  </a:lnTo>
                  <a:lnTo>
                    <a:pt x="982434" y="1191863"/>
                  </a:lnTo>
                  <a:lnTo>
                    <a:pt x="1002599" y="1182457"/>
                  </a:lnTo>
                  <a:lnTo>
                    <a:pt x="1022408" y="1172718"/>
                  </a:lnTo>
                  <a:lnTo>
                    <a:pt x="1193143" y="1172718"/>
                  </a:lnTo>
                  <a:lnTo>
                    <a:pt x="1213035" y="1055751"/>
                  </a:lnTo>
                  <a:lnTo>
                    <a:pt x="1215201" y="1038226"/>
                  </a:lnTo>
                  <a:lnTo>
                    <a:pt x="1215720" y="1022820"/>
                  </a:lnTo>
                  <a:close/>
                </a:path>
                <a:path w="6185534" h="1537970">
                  <a:moveTo>
                    <a:pt x="1172982" y="1344930"/>
                  </a:moveTo>
                  <a:lnTo>
                    <a:pt x="1002977" y="1344930"/>
                  </a:lnTo>
                  <a:lnTo>
                    <a:pt x="1002897" y="1359449"/>
                  </a:lnTo>
                  <a:lnTo>
                    <a:pt x="1012121" y="1402207"/>
                  </a:lnTo>
                  <a:lnTo>
                    <a:pt x="1180523" y="1375156"/>
                  </a:lnTo>
                  <a:lnTo>
                    <a:pt x="1176621" y="1361555"/>
                  </a:lnTo>
                  <a:lnTo>
                    <a:pt x="1173696" y="1349121"/>
                  </a:lnTo>
                  <a:lnTo>
                    <a:pt x="1172982" y="1344930"/>
                  </a:lnTo>
                  <a:close/>
                </a:path>
                <a:path w="6185534" h="1537970">
                  <a:moveTo>
                    <a:pt x="1193143" y="1172718"/>
                  </a:moveTo>
                  <a:lnTo>
                    <a:pt x="1022408" y="1172718"/>
                  </a:lnTo>
                  <a:lnTo>
                    <a:pt x="1017328" y="1202944"/>
                  </a:lnTo>
                  <a:lnTo>
                    <a:pt x="1013756" y="1219850"/>
                  </a:lnTo>
                  <a:lnTo>
                    <a:pt x="996754" y="1261999"/>
                  </a:lnTo>
                  <a:lnTo>
                    <a:pt x="967161" y="1295306"/>
                  </a:lnTo>
                  <a:lnTo>
                    <a:pt x="925046" y="1321101"/>
                  </a:lnTo>
                  <a:lnTo>
                    <a:pt x="882122" y="1330898"/>
                  </a:lnTo>
                  <a:lnTo>
                    <a:pt x="1171158" y="1330898"/>
                  </a:lnTo>
                  <a:lnTo>
                    <a:pt x="1170871" y="1327658"/>
                  </a:lnTo>
                  <a:lnTo>
                    <a:pt x="1170930" y="1315880"/>
                  </a:lnTo>
                  <a:lnTo>
                    <a:pt x="1171696" y="1304686"/>
                  </a:lnTo>
                  <a:lnTo>
                    <a:pt x="1173407" y="1290242"/>
                  </a:lnTo>
                  <a:lnTo>
                    <a:pt x="1175979" y="1273641"/>
                  </a:lnTo>
                  <a:lnTo>
                    <a:pt x="1193143" y="1172718"/>
                  </a:lnTo>
                  <a:close/>
                </a:path>
                <a:path w="6185534" h="1537970">
                  <a:moveTo>
                    <a:pt x="1111435" y="904494"/>
                  </a:moveTo>
                  <a:lnTo>
                    <a:pt x="1055761" y="906478"/>
                  </a:lnTo>
                  <a:lnTo>
                    <a:pt x="983419" y="915797"/>
                  </a:lnTo>
                  <a:lnTo>
                    <a:pt x="934571" y="925512"/>
                  </a:lnTo>
                  <a:lnTo>
                    <a:pt x="888677" y="938657"/>
                  </a:lnTo>
                  <a:lnTo>
                    <a:pt x="848465" y="954373"/>
                  </a:lnTo>
                  <a:lnTo>
                    <a:pt x="798971" y="984853"/>
                  </a:lnTo>
                  <a:lnTo>
                    <a:pt x="768594" y="1012666"/>
                  </a:lnTo>
                  <a:lnTo>
                    <a:pt x="745097" y="1043721"/>
                  </a:lnTo>
                  <a:lnTo>
                    <a:pt x="724765" y="1083258"/>
                  </a:lnTo>
                  <a:lnTo>
                    <a:pt x="715576" y="1106551"/>
                  </a:lnTo>
                  <a:lnTo>
                    <a:pt x="883724" y="1098169"/>
                  </a:lnTo>
                  <a:lnTo>
                    <a:pt x="891990" y="1082504"/>
                  </a:lnTo>
                  <a:lnTo>
                    <a:pt x="900615" y="1069244"/>
                  </a:lnTo>
                  <a:lnTo>
                    <a:pt x="932531" y="1041511"/>
                  </a:lnTo>
                  <a:lnTo>
                    <a:pt x="987610" y="1024509"/>
                  </a:lnTo>
                  <a:lnTo>
                    <a:pt x="1003397" y="1022820"/>
                  </a:lnTo>
                  <a:lnTo>
                    <a:pt x="1215720" y="1022820"/>
                  </a:lnTo>
                  <a:lnTo>
                    <a:pt x="1215797" y="1020524"/>
                  </a:lnTo>
                  <a:lnTo>
                    <a:pt x="1208133" y="967704"/>
                  </a:lnTo>
                  <a:lnTo>
                    <a:pt x="1186238" y="931164"/>
                  </a:lnTo>
                  <a:lnTo>
                    <a:pt x="1133820" y="906803"/>
                  </a:lnTo>
                  <a:lnTo>
                    <a:pt x="1111435" y="904494"/>
                  </a:lnTo>
                  <a:close/>
                </a:path>
                <a:path w="6185534" h="1537970">
                  <a:moveTo>
                    <a:pt x="1519105" y="840739"/>
                  </a:moveTo>
                  <a:lnTo>
                    <a:pt x="1351084" y="867664"/>
                  </a:lnTo>
                  <a:lnTo>
                    <a:pt x="1267137" y="1361313"/>
                  </a:lnTo>
                  <a:lnTo>
                    <a:pt x="1447350" y="1332357"/>
                  </a:lnTo>
                  <a:lnTo>
                    <a:pt x="1475544" y="1166876"/>
                  </a:lnTo>
                  <a:lnTo>
                    <a:pt x="1486571" y="1112057"/>
                  </a:lnTo>
                  <a:lnTo>
                    <a:pt x="1499467" y="1066085"/>
                  </a:lnTo>
                  <a:lnTo>
                    <a:pt x="1514245" y="1028948"/>
                  </a:lnTo>
                  <a:lnTo>
                    <a:pt x="1543870" y="985516"/>
                  </a:lnTo>
                  <a:lnTo>
                    <a:pt x="1590733" y="961263"/>
                  </a:lnTo>
                  <a:lnTo>
                    <a:pt x="1600660" y="960497"/>
                  </a:lnTo>
                  <a:lnTo>
                    <a:pt x="1642219" y="960497"/>
                  </a:lnTo>
                  <a:lnTo>
                    <a:pt x="1663433" y="921639"/>
                  </a:lnTo>
                  <a:lnTo>
                    <a:pt x="1505262" y="921639"/>
                  </a:lnTo>
                  <a:lnTo>
                    <a:pt x="1519105" y="840739"/>
                  </a:lnTo>
                  <a:close/>
                </a:path>
                <a:path w="6185534" h="1537970">
                  <a:moveTo>
                    <a:pt x="1961827" y="769620"/>
                  </a:moveTo>
                  <a:lnTo>
                    <a:pt x="1794695" y="796417"/>
                  </a:lnTo>
                  <a:lnTo>
                    <a:pt x="1710748" y="1290193"/>
                  </a:lnTo>
                  <a:lnTo>
                    <a:pt x="1890199" y="1261364"/>
                  </a:lnTo>
                  <a:lnTo>
                    <a:pt x="1930458" y="1024255"/>
                  </a:lnTo>
                  <a:lnTo>
                    <a:pt x="1937077" y="992937"/>
                  </a:lnTo>
                  <a:lnTo>
                    <a:pt x="1955175" y="944637"/>
                  </a:lnTo>
                  <a:lnTo>
                    <a:pt x="1979515" y="914459"/>
                  </a:lnTo>
                  <a:lnTo>
                    <a:pt x="2024057" y="893064"/>
                  </a:lnTo>
                  <a:lnTo>
                    <a:pt x="2037776" y="892036"/>
                  </a:lnTo>
                  <a:lnTo>
                    <a:pt x="2259822" y="892036"/>
                  </a:lnTo>
                  <a:lnTo>
                    <a:pt x="2264380" y="851755"/>
                  </a:lnTo>
                  <a:lnTo>
                    <a:pt x="2264329" y="850138"/>
                  </a:lnTo>
                  <a:lnTo>
                    <a:pt x="1948111" y="850138"/>
                  </a:lnTo>
                  <a:lnTo>
                    <a:pt x="1961827" y="769620"/>
                  </a:lnTo>
                  <a:close/>
                </a:path>
                <a:path w="6185534" h="1537970">
                  <a:moveTo>
                    <a:pt x="2259822" y="892036"/>
                  </a:moveTo>
                  <a:lnTo>
                    <a:pt x="2037776" y="892036"/>
                  </a:lnTo>
                  <a:lnTo>
                    <a:pt x="2049425" y="893699"/>
                  </a:lnTo>
                  <a:lnTo>
                    <a:pt x="2059025" y="898028"/>
                  </a:lnTo>
                  <a:lnTo>
                    <a:pt x="2066602" y="905002"/>
                  </a:lnTo>
                  <a:lnTo>
                    <a:pt x="2071789" y="915223"/>
                  </a:lnTo>
                  <a:lnTo>
                    <a:pt x="2074380" y="929147"/>
                  </a:lnTo>
                  <a:lnTo>
                    <a:pt x="2074352" y="946810"/>
                  </a:lnTo>
                  <a:lnTo>
                    <a:pt x="2071682" y="968248"/>
                  </a:lnTo>
                  <a:lnTo>
                    <a:pt x="2025454" y="1239647"/>
                  </a:lnTo>
                  <a:lnTo>
                    <a:pt x="2205794" y="1210691"/>
                  </a:lnTo>
                  <a:lnTo>
                    <a:pt x="2259261" y="897001"/>
                  </a:lnTo>
                  <a:lnTo>
                    <a:pt x="2259822" y="892036"/>
                  </a:lnTo>
                  <a:close/>
                </a:path>
                <a:path w="6185534" h="1537970">
                  <a:moveTo>
                    <a:pt x="1642219" y="960497"/>
                  </a:moveTo>
                  <a:lnTo>
                    <a:pt x="1600660" y="960497"/>
                  </a:lnTo>
                  <a:lnTo>
                    <a:pt x="1611957" y="961231"/>
                  </a:lnTo>
                  <a:lnTo>
                    <a:pt x="1624612" y="963441"/>
                  </a:lnTo>
                  <a:lnTo>
                    <a:pt x="1638612" y="967105"/>
                  </a:lnTo>
                  <a:lnTo>
                    <a:pt x="1642219" y="960497"/>
                  </a:lnTo>
                  <a:close/>
                </a:path>
                <a:path w="6185534" h="1537970">
                  <a:moveTo>
                    <a:pt x="1654750" y="809660"/>
                  </a:moveTo>
                  <a:lnTo>
                    <a:pt x="1616267" y="815441"/>
                  </a:lnTo>
                  <a:lnTo>
                    <a:pt x="1567619" y="841248"/>
                  </a:lnTo>
                  <a:lnTo>
                    <a:pt x="1537488" y="873299"/>
                  </a:lnTo>
                  <a:lnTo>
                    <a:pt x="1505262" y="921639"/>
                  </a:lnTo>
                  <a:lnTo>
                    <a:pt x="1663433" y="921639"/>
                  </a:lnTo>
                  <a:lnTo>
                    <a:pt x="1717098" y="823341"/>
                  </a:lnTo>
                  <a:lnTo>
                    <a:pt x="1695950" y="815669"/>
                  </a:lnTo>
                  <a:lnTo>
                    <a:pt x="1675172" y="811117"/>
                  </a:lnTo>
                  <a:lnTo>
                    <a:pt x="1654750" y="809660"/>
                  </a:lnTo>
                  <a:close/>
                </a:path>
                <a:path w="6185534" h="1537970">
                  <a:moveTo>
                    <a:pt x="2167743" y="728632"/>
                  </a:moveTo>
                  <a:lnTo>
                    <a:pt x="2106307" y="736939"/>
                  </a:lnTo>
                  <a:lnTo>
                    <a:pt x="2057781" y="754985"/>
                  </a:lnTo>
                  <a:lnTo>
                    <a:pt x="2014685" y="782933"/>
                  </a:lnTo>
                  <a:lnTo>
                    <a:pt x="1970808" y="824200"/>
                  </a:lnTo>
                  <a:lnTo>
                    <a:pt x="1948111" y="850138"/>
                  </a:lnTo>
                  <a:lnTo>
                    <a:pt x="2264329" y="850138"/>
                  </a:lnTo>
                  <a:lnTo>
                    <a:pt x="2255596" y="782897"/>
                  </a:lnTo>
                  <a:lnTo>
                    <a:pt x="2222087" y="742590"/>
                  </a:lnTo>
                  <a:lnTo>
                    <a:pt x="2167743" y="728632"/>
                  </a:lnTo>
                  <a:close/>
                </a:path>
                <a:path w="6185534" h="1537970">
                  <a:moveTo>
                    <a:pt x="2709223" y="644161"/>
                  </a:moveTo>
                  <a:lnTo>
                    <a:pt x="2644071" y="649351"/>
                  </a:lnTo>
                  <a:lnTo>
                    <a:pt x="2596432" y="659867"/>
                  </a:lnTo>
                  <a:lnTo>
                    <a:pt x="2551824" y="675571"/>
                  </a:lnTo>
                  <a:lnTo>
                    <a:pt x="2510257" y="696470"/>
                  </a:lnTo>
                  <a:lnTo>
                    <a:pt x="2471745" y="722568"/>
                  </a:lnTo>
                  <a:lnTo>
                    <a:pt x="2436299" y="753872"/>
                  </a:lnTo>
                  <a:lnTo>
                    <a:pt x="2405024" y="788970"/>
                  </a:lnTo>
                  <a:lnTo>
                    <a:pt x="2379010" y="826300"/>
                  </a:lnTo>
                  <a:lnTo>
                    <a:pt x="2358245" y="865867"/>
                  </a:lnTo>
                  <a:lnTo>
                    <a:pt x="2342717" y="907678"/>
                  </a:lnTo>
                  <a:lnTo>
                    <a:pt x="2332413" y="951738"/>
                  </a:lnTo>
                  <a:lnTo>
                    <a:pt x="2327886" y="1008630"/>
                  </a:lnTo>
                  <a:lnTo>
                    <a:pt x="2335064" y="1057973"/>
                  </a:lnTo>
                  <a:lnTo>
                    <a:pt x="2353933" y="1099792"/>
                  </a:lnTo>
                  <a:lnTo>
                    <a:pt x="2384483" y="1134110"/>
                  </a:lnTo>
                  <a:lnTo>
                    <a:pt x="2417534" y="1154564"/>
                  </a:lnTo>
                  <a:lnTo>
                    <a:pt x="2457254" y="1166590"/>
                  </a:lnTo>
                  <a:lnTo>
                    <a:pt x="2503640" y="1170185"/>
                  </a:lnTo>
                  <a:lnTo>
                    <a:pt x="2556695" y="1165352"/>
                  </a:lnTo>
                  <a:lnTo>
                    <a:pt x="2605647" y="1154652"/>
                  </a:lnTo>
                  <a:lnTo>
                    <a:pt x="2651168" y="1138856"/>
                  </a:lnTo>
                  <a:lnTo>
                    <a:pt x="2693269" y="1117958"/>
                  </a:lnTo>
                  <a:lnTo>
                    <a:pt x="2731963" y="1091952"/>
                  </a:lnTo>
                  <a:lnTo>
                    <a:pt x="2767261" y="1060831"/>
                  </a:lnTo>
                  <a:lnTo>
                    <a:pt x="2787285" y="1038286"/>
                  </a:lnTo>
                  <a:lnTo>
                    <a:pt x="2561352" y="1038286"/>
                  </a:lnTo>
                  <a:lnTo>
                    <a:pt x="2545598" y="1035034"/>
                  </a:lnTo>
                  <a:lnTo>
                    <a:pt x="2513032" y="999732"/>
                  </a:lnTo>
                  <a:lnTo>
                    <a:pt x="2508702" y="952972"/>
                  </a:lnTo>
                  <a:lnTo>
                    <a:pt x="2512372" y="922401"/>
                  </a:lnTo>
                  <a:lnTo>
                    <a:pt x="2528389" y="864568"/>
                  </a:lnTo>
                  <a:lnTo>
                    <a:pt x="2554409" y="821309"/>
                  </a:lnTo>
                  <a:lnTo>
                    <a:pt x="2587429" y="792845"/>
                  </a:lnTo>
                  <a:lnTo>
                    <a:pt x="2624640" y="779145"/>
                  </a:lnTo>
                  <a:lnTo>
                    <a:pt x="2642046" y="778263"/>
                  </a:lnTo>
                  <a:lnTo>
                    <a:pt x="2872601" y="778263"/>
                  </a:lnTo>
                  <a:lnTo>
                    <a:pt x="2872099" y="771604"/>
                  </a:lnTo>
                  <a:lnTo>
                    <a:pt x="2860959" y="733871"/>
                  </a:lnTo>
                  <a:lnTo>
                    <a:pt x="2841937" y="701294"/>
                  </a:lnTo>
                  <a:lnTo>
                    <a:pt x="2808145" y="670121"/>
                  </a:lnTo>
                  <a:lnTo>
                    <a:pt x="2763911" y="651081"/>
                  </a:lnTo>
                  <a:lnTo>
                    <a:pt x="2709223" y="644161"/>
                  </a:lnTo>
                  <a:close/>
                </a:path>
                <a:path w="6185534" h="1537970">
                  <a:moveTo>
                    <a:pt x="2872601" y="778263"/>
                  </a:moveTo>
                  <a:lnTo>
                    <a:pt x="2642046" y="778263"/>
                  </a:lnTo>
                  <a:lnTo>
                    <a:pt x="2657310" y="781526"/>
                  </a:lnTo>
                  <a:lnTo>
                    <a:pt x="2670431" y="788931"/>
                  </a:lnTo>
                  <a:lnTo>
                    <a:pt x="2681409" y="800481"/>
                  </a:lnTo>
                  <a:lnTo>
                    <a:pt x="2689388" y="816484"/>
                  </a:lnTo>
                  <a:lnTo>
                    <a:pt x="2693521" y="837072"/>
                  </a:lnTo>
                  <a:lnTo>
                    <a:pt x="2693821" y="862256"/>
                  </a:lnTo>
                  <a:lnTo>
                    <a:pt x="2690299" y="892048"/>
                  </a:lnTo>
                  <a:lnTo>
                    <a:pt x="2674011" y="952420"/>
                  </a:lnTo>
                  <a:lnTo>
                    <a:pt x="2648389" y="995934"/>
                  </a:lnTo>
                  <a:lnTo>
                    <a:pt x="2616004" y="1023874"/>
                  </a:lnTo>
                  <a:lnTo>
                    <a:pt x="2579428" y="1037336"/>
                  </a:lnTo>
                  <a:lnTo>
                    <a:pt x="2561352" y="1038286"/>
                  </a:lnTo>
                  <a:lnTo>
                    <a:pt x="2787285" y="1038286"/>
                  </a:lnTo>
                  <a:lnTo>
                    <a:pt x="2824150" y="988615"/>
                  </a:lnTo>
                  <a:lnTo>
                    <a:pt x="2844838" y="948972"/>
                  </a:lnTo>
                  <a:lnTo>
                    <a:pt x="2860338" y="906963"/>
                  </a:lnTo>
                  <a:lnTo>
                    <a:pt x="2870639" y="862584"/>
                  </a:lnTo>
                  <a:lnTo>
                    <a:pt x="2875334" y="814504"/>
                  </a:lnTo>
                  <a:lnTo>
                    <a:pt x="2872601" y="778263"/>
                  </a:lnTo>
                  <a:close/>
                </a:path>
                <a:path w="6185534" h="1537970">
                  <a:moveTo>
                    <a:pt x="3186545" y="735964"/>
                  </a:moveTo>
                  <a:lnTo>
                    <a:pt x="3011609" y="735964"/>
                  </a:lnTo>
                  <a:lnTo>
                    <a:pt x="2982018" y="909701"/>
                  </a:lnTo>
                  <a:lnTo>
                    <a:pt x="2976420" y="948017"/>
                  </a:lnTo>
                  <a:lnTo>
                    <a:pt x="2973715" y="980297"/>
                  </a:lnTo>
                  <a:lnTo>
                    <a:pt x="2973891" y="1006552"/>
                  </a:lnTo>
                  <a:lnTo>
                    <a:pt x="2990781" y="1055925"/>
                  </a:lnTo>
                  <a:lnTo>
                    <a:pt x="3031222" y="1079293"/>
                  </a:lnTo>
                  <a:lnTo>
                    <a:pt x="3052725" y="1081341"/>
                  </a:lnTo>
                  <a:lnTo>
                    <a:pt x="3079038" y="1080436"/>
                  </a:lnTo>
                  <a:lnTo>
                    <a:pt x="3139736" y="1070865"/>
                  </a:lnTo>
                  <a:lnTo>
                    <a:pt x="3203172" y="1053201"/>
                  </a:lnTo>
                  <a:lnTo>
                    <a:pt x="3244533" y="934374"/>
                  </a:lnTo>
                  <a:lnTo>
                    <a:pt x="3178471" y="934374"/>
                  </a:lnTo>
                  <a:lnTo>
                    <a:pt x="3170422" y="932783"/>
                  </a:lnTo>
                  <a:lnTo>
                    <a:pt x="3164374" y="928953"/>
                  </a:lnTo>
                  <a:lnTo>
                    <a:pt x="3160326" y="922909"/>
                  </a:lnTo>
                  <a:lnTo>
                    <a:pt x="3158919" y="916860"/>
                  </a:lnTo>
                  <a:lnTo>
                    <a:pt x="3158690" y="908050"/>
                  </a:lnTo>
                  <a:lnTo>
                    <a:pt x="3159629" y="896477"/>
                  </a:lnTo>
                  <a:lnTo>
                    <a:pt x="3161723" y="882142"/>
                  </a:lnTo>
                  <a:lnTo>
                    <a:pt x="3186545" y="735964"/>
                  </a:lnTo>
                  <a:close/>
                </a:path>
                <a:path w="6185534" h="1537970">
                  <a:moveTo>
                    <a:pt x="3246051" y="912749"/>
                  </a:moveTo>
                  <a:lnTo>
                    <a:pt x="3199545" y="931251"/>
                  </a:lnTo>
                  <a:lnTo>
                    <a:pt x="3178471" y="934374"/>
                  </a:lnTo>
                  <a:lnTo>
                    <a:pt x="3244533" y="934374"/>
                  </a:lnTo>
                  <a:lnTo>
                    <a:pt x="3246051" y="912749"/>
                  </a:lnTo>
                  <a:close/>
                </a:path>
                <a:path w="6185534" h="1537970">
                  <a:moveTo>
                    <a:pt x="3246940" y="380873"/>
                  </a:moveTo>
                  <a:lnTo>
                    <a:pt x="3050598" y="506857"/>
                  </a:lnTo>
                  <a:lnTo>
                    <a:pt x="3035104" y="597535"/>
                  </a:lnTo>
                  <a:lnTo>
                    <a:pt x="2969064" y="608076"/>
                  </a:lnTo>
                  <a:lnTo>
                    <a:pt x="2945442" y="746633"/>
                  </a:lnTo>
                  <a:lnTo>
                    <a:pt x="3011609" y="735964"/>
                  </a:lnTo>
                  <a:lnTo>
                    <a:pt x="3186545" y="735964"/>
                  </a:lnTo>
                  <a:lnTo>
                    <a:pt x="3191441" y="707136"/>
                  </a:lnTo>
                  <a:lnTo>
                    <a:pt x="3290247" y="691388"/>
                  </a:lnTo>
                  <a:lnTo>
                    <a:pt x="3311071" y="568579"/>
                  </a:lnTo>
                  <a:lnTo>
                    <a:pt x="3215063" y="568579"/>
                  </a:lnTo>
                  <a:lnTo>
                    <a:pt x="3246940" y="380873"/>
                  </a:lnTo>
                  <a:close/>
                </a:path>
                <a:path w="6185534" h="1537970">
                  <a:moveTo>
                    <a:pt x="3313742" y="552831"/>
                  </a:moveTo>
                  <a:lnTo>
                    <a:pt x="3215063" y="568579"/>
                  </a:lnTo>
                  <a:lnTo>
                    <a:pt x="3311071" y="568579"/>
                  </a:lnTo>
                  <a:lnTo>
                    <a:pt x="3313742" y="552831"/>
                  </a:lnTo>
                  <a:close/>
                </a:path>
                <a:path w="6185534" h="1537970">
                  <a:moveTo>
                    <a:pt x="4168452" y="951611"/>
                  </a:moveTo>
                  <a:lnTo>
                    <a:pt x="4160070" y="1081278"/>
                  </a:lnTo>
                  <a:lnTo>
                    <a:pt x="4197094" y="1080117"/>
                  </a:lnTo>
                  <a:lnTo>
                    <a:pt x="4229094" y="1078372"/>
                  </a:lnTo>
                  <a:lnTo>
                    <a:pt x="4277926" y="1073277"/>
                  </a:lnTo>
                  <a:lnTo>
                    <a:pt x="4323167" y="1063273"/>
                  </a:lnTo>
                  <a:lnTo>
                    <a:pt x="4363254" y="1048686"/>
                  </a:lnTo>
                  <a:lnTo>
                    <a:pt x="4398173" y="1029503"/>
                  </a:lnTo>
                  <a:lnTo>
                    <a:pt x="4447679" y="983591"/>
                  </a:lnTo>
                  <a:lnTo>
                    <a:pt x="4468111" y="954738"/>
                  </a:lnTo>
                  <a:lnTo>
                    <a:pt x="4207679" y="954738"/>
                  </a:lnTo>
                  <a:lnTo>
                    <a:pt x="4187357" y="954061"/>
                  </a:lnTo>
                  <a:lnTo>
                    <a:pt x="4168452" y="951611"/>
                  </a:lnTo>
                  <a:close/>
                </a:path>
                <a:path w="6185534" h="1537970">
                  <a:moveTo>
                    <a:pt x="4007920" y="433242"/>
                  </a:moveTo>
                  <a:lnTo>
                    <a:pt x="3954457" y="439166"/>
                  </a:lnTo>
                  <a:lnTo>
                    <a:pt x="3915094" y="446859"/>
                  </a:lnTo>
                  <a:lnTo>
                    <a:pt x="3845943" y="469009"/>
                  </a:lnTo>
                  <a:lnTo>
                    <a:pt x="3798314" y="494248"/>
                  </a:lnTo>
                  <a:lnTo>
                    <a:pt x="3762397" y="521386"/>
                  </a:lnTo>
                  <a:lnTo>
                    <a:pt x="3726892" y="555313"/>
                  </a:lnTo>
                  <a:lnTo>
                    <a:pt x="3696516" y="592599"/>
                  </a:lnTo>
                  <a:lnTo>
                    <a:pt x="3668181" y="640939"/>
                  </a:lnTo>
                  <a:lnTo>
                    <a:pt x="3645079" y="706332"/>
                  </a:lnTo>
                  <a:lnTo>
                    <a:pt x="3632718" y="777537"/>
                  </a:lnTo>
                  <a:lnTo>
                    <a:pt x="3631266" y="807466"/>
                  </a:lnTo>
                  <a:lnTo>
                    <a:pt x="3631350" y="809696"/>
                  </a:lnTo>
                  <a:lnTo>
                    <a:pt x="3637719" y="856869"/>
                  </a:lnTo>
                  <a:lnTo>
                    <a:pt x="3654800" y="894207"/>
                  </a:lnTo>
                  <a:lnTo>
                    <a:pt x="3680645" y="924687"/>
                  </a:lnTo>
                  <a:lnTo>
                    <a:pt x="3715014" y="946673"/>
                  </a:lnTo>
                  <a:lnTo>
                    <a:pt x="3757861" y="958469"/>
                  </a:lnTo>
                  <a:lnTo>
                    <a:pt x="3783102" y="960635"/>
                  </a:lnTo>
                  <a:lnTo>
                    <a:pt x="3811772" y="960469"/>
                  </a:lnTo>
                  <a:lnTo>
                    <a:pt x="3879400" y="953135"/>
                  </a:lnTo>
                  <a:lnTo>
                    <a:pt x="3950742" y="936164"/>
                  </a:lnTo>
                  <a:lnTo>
                    <a:pt x="4010464" y="909955"/>
                  </a:lnTo>
                  <a:lnTo>
                    <a:pt x="4060724" y="875268"/>
                  </a:lnTo>
                  <a:lnTo>
                    <a:pt x="4103555" y="832866"/>
                  </a:lnTo>
                  <a:lnTo>
                    <a:pt x="4106455" y="829147"/>
                  </a:lnTo>
                  <a:lnTo>
                    <a:pt x="3871019" y="829147"/>
                  </a:lnTo>
                  <a:lnTo>
                    <a:pt x="3853666" y="826166"/>
                  </a:lnTo>
                  <a:lnTo>
                    <a:pt x="3817636" y="791767"/>
                  </a:lnTo>
                  <a:lnTo>
                    <a:pt x="3811869" y="747797"/>
                  </a:lnTo>
                  <a:lnTo>
                    <a:pt x="3815011" y="719455"/>
                  </a:lnTo>
                  <a:lnTo>
                    <a:pt x="3832044" y="658796"/>
                  </a:lnTo>
                  <a:lnTo>
                    <a:pt x="3859842" y="613283"/>
                  </a:lnTo>
                  <a:lnTo>
                    <a:pt x="3895957" y="582914"/>
                  </a:lnTo>
                  <a:lnTo>
                    <a:pt x="3937693" y="568071"/>
                  </a:lnTo>
                  <a:lnTo>
                    <a:pt x="3954244" y="566358"/>
                  </a:lnTo>
                  <a:lnTo>
                    <a:pt x="4184635" y="566358"/>
                  </a:lnTo>
                  <a:lnTo>
                    <a:pt x="4177119" y="530469"/>
                  </a:lnTo>
                  <a:lnTo>
                    <a:pt x="4145687" y="474029"/>
                  </a:lnTo>
                  <a:lnTo>
                    <a:pt x="4091652" y="440826"/>
                  </a:lnTo>
                  <a:lnTo>
                    <a:pt x="4053644" y="433784"/>
                  </a:lnTo>
                  <a:lnTo>
                    <a:pt x="4007920" y="433242"/>
                  </a:lnTo>
                  <a:close/>
                </a:path>
                <a:path w="6185534" h="1537970">
                  <a:moveTo>
                    <a:pt x="4425881" y="374396"/>
                  </a:moveTo>
                  <a:lnTo>
                    <a:pt x="4236524" y="404749"/>
                  </a:lnTo>
                  <a:lnTo>
                    <a:pt x="4349046" y="866902"/>
                  </a:lnTo>
                  <a:lnTo>
                    <a:pt x="4338737" y="886309"/>
                  </a:lnTo>
                  <a:lnTo>
                    <a:pt x="4306501" y="927100"/>
                  </a:lnTo>
                  <a:lnTo>
                    <a:pt x="4267764" y="947316"/>
                  </a:lnTo>
                  <a:lnTo>
                    <a:pt x="4229406" y="953629"/>
                  </a:lnTo>
                  <a:lnTo>
                    <a:pt x="4207679" y="954738"/>
                  </a:lnTo>
                  <a:lnTo>
                    <a:pt x="4468111" y="954738"/>
                  </a:lnTo>
                  <a:lnTo>
                    <a:pt x="4468703" y="953851"/>
                  </a:lnTo>
                  <a:lnTo>
                    <a:pt x="4490402" y="917487"/>
                  </a:lnTo>
                  <a:lnTo>
                    <a:pt x="4513384" y="873506"/>
                  </a:lnTo>
                  <a:lnTo>
                    <a:pt x="4605310" y="687578"/>
                  </a:lnTo>
                  <a:lnTo>
                    <a:pt x="4466521" y="687578"/>
                  </a:lnTo>
                  <a:lnTo>
                    <a:pt x="4425881" y="374396"/>
                  </a:lnTo>
                  <a:close/>
                </a:path>
                <a:path w="6185534" h="1537970">
                  <a:moveTo>
                    <a:pt x="4166420" y="728091"/>
                  </a:moveTo>
                  <a:lnTo>
                    <a:pt x="3999288" y="734949"/>
                  </a:lnTo>
                  <a:lnTo>
                    <a:pt x="3989481" y="754475"/>
                  </a:lnTo>
                  <a:lnTo>
                    <a:pt x="3978555" y="771715"/>
                  </a:lnTo>
                  <a:lnTo>
                    <a:pt x="3939320" y="809696"/>
                  </a:lnTo>
                  <a:lnTo>
                    <a:pt x="3890957" y="827913"/>
                  </a:lnTo>
                  <a:lnTo>
                    <a:pt x="3871019" y="829147"/>
                  </a:lnTo>
                  <a:lnTo>
                    <a:pt x="4106455" y="829147"/>
                  </a:lnTo>
                  <a:lnTo>
                    <a:pt x="4122200" y="808958"/>
                  </a:lnTo>
                  <a:lnTo>
                    <a:pt x="4138892" y="783526"/>
                  </a:lnTo>
                  <a:lnTo>
                    <a:pt x="4153632" y="756570"/>
                  </a:lnTo>
                  <a:lnTo>
                    <a:pt x="4166420" y="728091"/>
                  </a:lnTo>
                  <a:close/>
                </a:path>
                <a:path w="6185534" h="1537970">
                  <a:moveTo>
                    <a:pt x="5131995" y="252920"/>
                  </a:moveTo>
                  <a:lnTo>
                    <a:pt x="5078534" y="258825"/>
                  </a:lnTo>
                  <a:lnTo>
                    <a:pt x="5039154" y="266537"/>
                  </a:lnTo>
                  <a:lnTo>
                    <a:pt x="4969966" y="288722"/>
                  </a:lnTo>
                  <a:lnTo>
                    <a:pt x="4922391" y="313961"/>
                  </a:lnTo>
                  <a:lnTo>
                    <a:pt x="4886474" y="341064"/>
                  </a:lnTo>
                  <a:lnTo>
                    <a:pt x="4850916" y="374973"/>
                  </a:lnTo>
                  <a:lnTo>
                    <a:pt x="4820575" y="412259"/>
                  </a:lnTo>
                  <a:lnTo>
                    <a:pt x="4792258" y="460599"/>
                  </a:lnTo>
                  <a:lnTo>
                    <a:pt x="4769156" y="525992"/>
                  </a:lnTo>
                  <a:lnTo>
                    <a:pt x="4756795" y="597197"/>
                  </a:lnTo>
                  <a:lnTo>
                    <a:pt x="4755343" y="627126"/>
                  </a:lnTo>
                  <a:lnTo>
                    <a:pt x="4755427" y="629356"/>
                  </a:lnTo>
                  <a:lnTo>
                    <a:pt x="4761796" y="676529"/>
                  </a:lnTo>
                  <a:lnTo>
                    <a:pt x="4778861" y="713978"/>
                  </a:lnTo>
                  <a:lnTo>
                    <a:pt x="4804595" y="744474"/>
                  </a:lnTo>
                  <a:lnTo>
                    <a:pt x="4839027" y="766349"/>
                  </a:lnTo>
                  <a:lnTo>
                    <a:pt x="4881938" y="778129"/>
                  </a:lnTo>
                  <a:lnTo>
                    <a:pt x="4907179" y="780295"/>
                  </a:lnTo>
                  <a:lnTo>
                    <a:pt x="4935849" y="780129"/>
                  </a:lnTo>
                  <a:lnTo>
                    <a:pt x="5003477" y="772795"/>
                  </a:lnTo>
                  <a:lnTo>
                    <a:pt x="5074819" y="755824"/>
                  </a:lnTo>
                  <a:lnTo>
                    <a:pt x="5134541" y="729614"/>
                  </a:lnTo>
                  <a:lnTo>
                    <a:pt x="5184801" y="694975"/>
                  </a:lnTo>
                  <a:lnTo>
                    <a:pt x="5227632" y="652526"/>
                  </a:lnTo>
                  <a:lnTo>
                    <a:pt x="5230532" y="648807"/>
                  </a:lnTo>
                  <a:lnTo>
                    <a:pt x="4995043" y="648807"/>
                  </a:lnTo>
                  <a:lnTo>
                    <a:pt x="4977727" y="645826"/>
                  </a:lnTo>
                  <a:lnTo>
                    <a:pt x="4941695" y="611483"/>
                  </a:lnTo>
                  <a:lnTo>
                    <a:pt x="4935977" y="569839"/>
                  </a:lnTo>
                  <a:lnTo>
                    <a:pt x="4936025" y="566358"/>
                  </a:lnTo>
                  <a:lnTo>
                    <a:pt x="4946235" y="507023"/>
                  </a:lnTo>
                  <a:lnTo>
                    <a:pt x="4968627" y="453874"/>
                  </a:lnTo>
                  <a:lnTo>
                    <a:pt x="5001280" y="415823"/>
                  </a:lnTo>
                  <a:lnTo>
                    <a:pt x="5040193" y="393205"/>
                  </a:lnTo>
                  <a:lnTo>
                    <a:pt x="5078321" y="386036"/>
                  </a:lnTo>
                  <a:lnTo>
                    <a:pt x="5308716" y="386036"/>
                  </a:lnTo>
                  <a:lnTo>
                    <a:pt x="5301194" y="350182"/>
                  </a:lnTo>
                  <a:lnTo>
                    <a:pt x="5269710" y="293707"/>
                  </a:lnTo>
                  <a:lnTo>
                    <a:pt x="5215676" y="260540"/>
                  </a:lnTo>
                  <a:lnTo>
                    <a:pt x="5177705" y="253492"/>
                  </a:lnTo>
                  <a:lnTo>
                    <a:pt x="5131995" y="252920"/>
                  </a:lnTo>
                  <a:close/>
                </a:path>
                <a:path w="6185534" h="1537970">
                  <a:moveTo>
                    <a:pt x="4788974" y="316103"/>
                  </a:moveTo>
                  <a:lnTo>
                    <a:pt x="4612190" y="344550"/>
                  </a:lnTo>
                  <a:lnTo>
                    <a:pt x="4466521" y="687578"/>
                  </a:lnTo>
                  <a:lnTo>
                    <a:pt x="4605310" y="687578"/>
                  </a:lnTo>
                  <a:lnTo>
                    <a:pt x="4788974" y="316103"/>
                  </a:lnTo>
                  <a:close/>
                </a:path>
                <a:path w="6185534" h="1537970">
                  <a:moveTo>
                    <a:pt x="5290497" y="547751"/>
                  </a:moveTo>
                  <a:lnTo>
                    <a:pt x="5123365" y="554609"/>
                  </a:lnTo>
                  <a:lnTo>
                    <a:pt x="5113504" y="574188"/>
                  </a:lnTo>
                  <a:lnTo>
                    <a:pt x="5102584" y="591423"/>
                  </a:lnTo>
                  <a:lnTo>
                    <a:pt x="5063395" y="629356"/>
                  </a:lnTo>
                  <a:lnTo>
                    <a:pt x="5014907" y="647573"/>
                  </a:lnTo>
                  <a:lnTo>
                    <a:pt x="4995043" y="648807"/>
                  </a:lnTo>
                  <a:lnTo>
                    <a:pt x="5230532" y="648807"/>
                  </a:lnTo>
                  <a:lnTo>
                    <a:pt x="5246277" y="628618"/>
                  </a:lnTo>
                  <a:lnTo>
                    <a:pt x="5262969" y="603186"/>
                  </a:lnTo>
                  <a:lnTo>
                    <a:pt x="5277709" y="576230"/>
                  </a:lnTo>
                  <a:lnTo>
                    <a:pt x="5290497" y="547751"/>
                  </a:lnTo>
                  <a:close/>
                </a:path>
                <a:path w="6185534" h="1537970">
                  <a:moveTo>
                    <a:pt x="4184635" y="566358"/>
                  </a:moveTo>
                  <a:lnTo>
                    <a:pt x="3954244" y="566358"/>
                  </a:lnTo>
                  <a:lnTo>
                    <a:pt x="3968665" y="566943"/>
                  </a:lnTo>
                  <a:lnTo>
                    <a:pt x="3980966" y="569839"/>
                  </a:lnTo>
                  <a:lnTo>
                    <a:pt x="4009698" y="603988"/>
                  </a:lnTo>
                  <a:lnTo>
                    <a:pt x="4011988" y="618109"/>
                  </a:lnTo>
                  <a:lnTo>
                    <a:pt x="4184835" y="567309"/>
                  </a:lnTo>
                  <a:lnTo>
                    <a:pt x="4184635" y="566358"/>
                  </a:lnTo>
                  <a:close/>
                </a:path>
                <a:path w="6185534" h="1537970">
                  <a:moveTo>
                    <a:pt x="5308716" y="386036"/>
                  </a:moveTo>
                  <a:lnTo>
                    <a:pt x="5078321" y="386036"/>
                  </a:lnTo>
                  <a:lnTo>
                    <a:pt x="5092742" y="386651"/>
                  </a:lnTo>
                  <a:lnTo>
                    <a:pt x="5105043" y="389552"/>
                  </a:lnTo>
                  <a:lnTo>
                    <a:pt x="5133721" y="423719"/>
                  </a:lnTo>
                  <a:lnTo>
                    <a:pt x="5135938" y="437769"/>
                  </a:lnTo>
                  <a:lnTo>
                    <a:pt x="5308912" y="386969"/>
                  </a:lnTo>
                  <a:lnTo>
                    <a:pt x="5308716" y="386036"/>
                  </a:lnTo>
                  <a:close/>
                </a:path>
                <a:path w="6185534" h="1537970">
                  <a:moveTo>
                    <a:pt x="5621205" y="0"/>
                  </a:moveTo>
                  <a:lnTo>
                    <a:pt x="5441246" y="28829"/>
                  </a:lnTo>
                  <a:lnTo>
                    <a:pt x="5325295" y="710311"/>
                  </a:lnTo>
                  <a:lnTo>
                    <a:pt x="5505254" y="681482"/>
                  </a:lnTo>
                  <a:lnTo>
                    <a:pt x="5621205" y="0"/>
                  </a:lnTo>
                  <a:close/>
                </a:path>
                <a:path w="6185534" h="1537970">
                  <a:moveTo>
                    <a:pt x="6036590" y="112966"/>
                  </a:moveTo>
                  <a:lnTo>
                    <a:pt x="5995323" y="113732"/>
                  </a:lnTo>
                  <a:lnTo>
                    <a:pt x="5948103" y="119380"/>
                  </a:lnTo>
                  <a:lnTo>
                    <a:pt x="5900171" y="129833"/>
                  </a:lnTo>
                  <a:lnTo>
                    <a:pt x="5855579" y="145340"/>
                  </a:lnTo>
                  <a:lnTo>
                    <a:pt x="5814317" y="165895"/>
                  </a:lnTo>
                  <a:lnTo>
                    <a:pt x="5776370" y="191491"/>
                  </a:lnTo>
                  <a:lnTo>
                    <a:pt x="5741728" y="222123"/>
                  </a:lnTo>
                  <a:lnTo>
                    <a:pt x="5711234" y="256581"/>
                  </a:lnTo>
                  <a:lnTo>
                    <a:pt x="5685752" y="293667"/>
                  </a:lnTo>
                  <a:lnTo>
                    <a:pt x="5665293" y="333387"/>
                  </a:lnTo>
                  <a:lnTo>
                    <a:pt x="5649869" y="375746"/>
                  </a:lnTo>
                  <a:lnTo>
                    <a:pt x="5639493" y="420750"/>
                  </a:lnTo>
                  <a:lnTo>
                    <a:pt x="5635009" y="464566"/>
                  </a:lnTo>
                  <a:lnTo>
                    <a:pt x="5635286" y="495411"/>
                  </a:lnTo>
                  <a:lnTo>
                    <a:pt x="5650415" y="556641"/>
                  </a:lnTo>
                  <a:lnTo>
                    <a:pt x="5681164" y="602392"/>
                  </a:lnTo>
                  <a:lnTo>
                    <a:pt x="5723821" y="630428"/>
                  </a:lnTo>
                  <a:lnTo>
                    <a:pt x="5783638" y="640984"/>
                  </a:lnTo>
                  <a:lnTo>
                    <a:pt x="5821833" y="639875"/>
                  </a:lnTo>
                  <a:lnTo>
                    <a:pt x="5865553" y="634492"/>
                  </a:lnTo>
                  <a:lnTo>
                    <a:pt x="5916321" y="624395"/>
                  </a:lnTo>
                  <a:lnTo>
                    <a:pt x="5961565" y="611251"/>
                  </a:lnTo>
                  <a:lnTo>
                    <a:pt x="6001284" y="595058"/>
                  </a:lnTo>
                  <a:lnTo>
                    <a:pt x="6035479" y="575818"/>
                  </a:lnTo>
                  <a:lnTo>
                    <a:pt x="6066294" y="552600"/>
                  </a:lnTo>
                  <a:lnTo>
                    <a:pt x="6095883" y="524478"/>
                  </a:lnTo>
                  <a:lnTo>
                    <a:pt x="6096270" y="524027"/>
                  </a:lnTo>
                  <a:lnTo>
                    <a:pt x="5868791" y="524027"/>
                  </a:lnTo>
                  <a:lnTo>
                    <a:pt x="5851837" y="520874"/>
                  </a:lnTo>
                  <a:lnTo>
                    <a:pt x="5819690" y="490360"/>
                  </a:lnTo>
                  <a:lnTo>
                    <a:pt x="5813784" y="458305"/>
                  </a:lnTo>
                  <a:lnTo>
                    <a:pt x="5814118" y="437514"/>
                  </a:lnTo>
                  <a:lnTo>
                    <a:pt x="6173909" y="379730"/>
                  </a:lnTo>
                  <a:lnTo>
                    <a:pt x="6177592" y="358394"/>
                  </a:lnTo>
                  <a:lnTo>
                    <a:pt x="6179109" y="346710"/>
                  </a:lnTo>
                  <a:lnTo>
                    <a:pt x="5829993" y="346710"/>
                  </a:lnTo>
                  <a:lnTo>
                    <a:pt x="5836493" y="325564"/>
                  </a:lnTo>
                  <a:lnTo>
                    <a:pt x="5852495" y="290702"/>
                  </a:lnTo>
                  <a:lnTo>
                    <a:pt x="5878572" y="259076"/>
                  </a:lnTo>
                  <a:lnTo>
                    <a:pt x="5915771" y="235731"/>
                  </a:lnTo>
                  <a:lnTo>
                    <a:pt x="5953827" y="228917"/>
                  </a:lnTo>
                  <a:lnTo>
                    <a:pt x="6180190" y="228917"/>
                  </a:lnTo>
                  <a:lnTo>
                    <a:pt x="6174036" y="204724"/>
                  </a:lnTo>
                  <a:lnTo>
                    <a:pt x="6145842" y="157019"/>
                  </a:lnTo>
                  <a:lnTo>
                    <a:pt x="6101265" y="125984"/>
                  </a:lnTo>
                  <a:lnTo>
                    <a:pt x="6071904" y="117058"/>
                  </a:lnTo>
                  <a:lnTo>
                    <a:pt x="6036590" y="112966"/>
                  </a:lnTo>
                  <a:close/>
                </a:path>
                <a:path w="6185534" h="1537970">
                  <a:moveTo>
                    <a:pt x="6151430" y="453517"/>
                  </a:moveTo>
                  <a:lnTo>
                    <a:pt x="5977694" y="464566"/>
                  </a:lnTo>
                  <a:lnTo>
                    <a:pt x="5967690" y="476257"/>
                  </a:lnTo>
                  <a:lnTo>
                    <a:pt x="5958247" y="486187"/>
                  </a:lnTo>
                  <a:lnTo>
                    <a:pt x="5914797" y="515191"/>
                  </a:lnTo>
                  <a:lnTo>
                    <a:pt x="5868791" y="524027"/>
                  </a:lnTo>
                  <a:lnTo>
                    <a:pt x="6096270" y="524027"/>
                  </a:lnTo>
                  <a:lnTo>
                    <a:pt x="6124257" y="491450"/>
                  </a:lnTo>
                  <a:lnTo>
                    <a:pt x="6151430" y="453517"/>
                  </a:lnTo>
                  <a:close/>
                </a:path>
                <a:path w="6185534" h="1537970">
                  <a:moveTo>
                    <a:pt x="6180190" y="228917"/>
                  </a:moveTo>
                  <a:lnTo>
                    <a:pt x="5953827" y="228917"/>
                  </a:lnTo>
                  <a:lnTo>
                    <a:pt x="5968915" y="230822"/>
                  </a:lnTo>
                  <a:lnTo>
                    <a:pt x="5981692" y="235965"/>
                  </a:lnTo>
                  <a:lnTo>
                    <a:pt x="5992172" y="244348"/>
                  </a:lnTo>
                  <a:lnTo>
                    <a:pt x="6000079" y="256488"/>
                  </a:lnTo>
                  <a:lnTo>
                    <a:pt x="6005141" y="272891"/>
                  </a:lnTo>
                  <a:lnTo>
                    <a:pt x="6007370" y="293532"/>
                  </a:lnTo>
                  <a:lnTo>
                    <a:pt x="6006777" y="318388"/>
                  </a:lnTo>
                  <a:lnTo>
                    <a:pt x="5829993" y="346710"/>
                  </a:lnTo>
                  <a:lnTo>
                    <a:pt x="6179109" y="346710"/>
                  </a:lnTo>
                  <a:lnTo>
                    <a:pt x="6183590" y="312201"/>
                  </a:lnTo>
                  <a:lnTo>
                    <a:pt x="6185005" y="271176"/>
                  </a:lnTo>
                  <a:lnTo>
                    <a:pt x="6181824" y="235342"/>
                  </a:lnTo>
                  <a:lnTo>
                    <a:pt x="6180190" y="22891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0861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1745586"/>
            <a:ext cx="309181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975" indent="-295910">
              <a:spcBef>
                <a:spcPts val="95"/>
              </a:spcBef>
              <a:buSzPct val="94736"/>
              <a:buFont typeface="Arial"/>
              <a:buChar char="•"/>
              <a:tabLst>
                <a:tab pos="308610" algn="l"/>
              </a:tabLst>
            </a:pPr>
            <a:r>
              <a:rPr sz="3800" i="1" spc="-150" dirty="0">
                <a:latin typeface="Arial"/>
                <a:cs typeface="Arial"/>
              </a:rPr>
              <a:t>Diesel</a:t>
            </a:r>
            <a:r>
              <a:rPr sz="3800" i="1" spc="-114" dirty="0">
                <a:latin typeface="Arial"/>
                <a:cs typeface="Arial"/>
              </a:rPr>
              <a:t> </a:t>
            </a:r>
            <a:r>
              <a:rPr sz="3800" i="1" spc="-55" dirty="0">
                <a:latin typeface="Arial"/>
                <a:cs typeface="Arial"/>
              </a:rPr>
              <a:t>engine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0" y="1295399"/>
            <a:ext cx="5480304" cy="556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911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983908"/>
            <a:ext cx="3274060" cy="60721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434"/>
              </a:spcBef>
              <a:buSzPct val="94736"/>
              <a:buFont typeface="Arial"/>
              <a:buChar char="•"/>
              <a:tabLst>
                <a:tab pos="308610" algn="l"/>
              </a:tabLst>
            </a:pPr>
            <a:r>
              <a:rPr sz="3800" i="1" spc="-85" dirty="0">
                <a:latin typeface="Arial"/>
                <a:cs typeface="Arial"/>
              </a:rPr>
              <a:t>Heat  </a:t>
            </a:r>
            <a:r>
              <a:rPr sz="3800" i="1" spc="-140" dirty="0">
                <a:latin typeface="Arial"/>
                <a:cs typeface="Arial"/>
              </a:rPr>
              <a:t>e</a:t>
            </a:r>
            <a:r>
              <a:rPr sz="3800" i="1" spc="-10" dirty="0">
                <a:latin typeface="Arial"/>
                <a:cs typeface="Arial"/>
              </a:rPr>
              <a:t>ng</a:t>
            </a:r>
            <a:r>
              <a:rPr sz="3800" i="1" spc="5" dirty="0">
                <a:latin typeface="Arial"/>
                <a:cs typeface="Arial"/>
              </a:rPr>
              <a:t>i</a:t>
            </a:r>
            <a:r>
              <a:rPr sz="3800" i="1" spc="-95" dirty="0">
                <a:latin typeface="Arial"/>
                <a:cs typeface="Arial"/>
              </a:rPr>
              <a:t>ne</a:t>
            </a:r>
            <a:endParaRPr sz="3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1981200"/>
            <a:ext cx="9144000" cy="4267200"/>
            <a:chOff x="0" y="1981200"/>
            <a:chExt cx="9144000" cy="4267200"/>
          </a:xfrm>
        </p:grpSpPr>
        <p:sp>
          <p:nvSpPr>
            <p:cNvPr id="4" name="object 4"/>
            <p:cNvSpPr/>
            <p:nvPr/>
          </p:nvSpPr>
          <p:spPr>
            <a:xfrm>
              <a:off x="4133088" y="1981200"/>
              <a:ext cx="5010910" cy="4267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81200"/>
              <a:ext cx="4648200" cy="426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8308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016251" y="141731"/>
              <a:ext cx="5141976" cy="693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1905000"/>
              <a:ext cx="3733800" cy="388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02740" y="1090929"/>
            <a:ext cx="5913755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indent="-196850">
              <a:spcBef>
                <a:spcPts val="100"/>
              </a:spcBef>
              <a:buChar char="•"/>
              <a:tabLst>
                <a:tab pos="209550" algn="l"/>
              </a:tabLst>
            </a:pPr>
            <a:r>
              <a:rPr sz="2400" spc="20" dirty="0">
                <a:latin typeface="Arial"/>
                <a:cs typeface="Arial"/>
              </a:rPr>
              <a:t>Carnot </a:t>
            </a:r>
            <a:r>
              <a:rPr sz="2400" spc="-45" dirty="0">
                <a:latin typeface="Arial"/>
                <a:cs typeface="Arial"/>
              </a:rPr>
              <a:t>Cycle </a:t>
            </a:r>
            <a:r>
              <a:rPr sz="2400" spc="-100" dirty="0">
                <a:latin typeface="Arial"/>
                <a:cs typeface="Arial"/>
              </a:rPr>
              <a:t>is </a:t>
            </a:r>
            <a:r>
              <a:rPr sz="2400" spc="-55" dirty="0">
                <a:latin typeface="Arial"/>
                <a:cs typeface="Arial"/>
              </a:rPr>
              <a:t>a </a:t>
            </a:r>
            <a:r>
              <a:rPr sz="2400" spc="-35" dirty="0">
                <a:latin typeface="Arial"/>
                <a:cs typeface="Arial"/>
              </a:rPr>
              <a:t>cyclic</a:t>
            </a:r>
            <a:r>
              <a:rPr sz="2400" spc="41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08915" indent="-196850">
              <a:buChar char="•"/>
              <a:tabLst>
                <a:tab pos="209550" algn="l"/>
              </a:tabLst>
            </a:pPr>
            <a:r>
              <a:rPr sz="2400" spc="10" dirty="0">
                <a:latin typeface="Arial"/>
                <a:cs typeface="Arial"/>
              </a:rPr>
              <a:t>It </a:t>
            </a:r>
            <a:r>
              <a:rPr sz="2400" spc="-100" dirty="0">
                <a:latin typeface="Arial"/>
                <a:cs typeface="Arial"/>
              </a:rPr>
              <a:t>is </a:t>
            </a:r>
            <a:r>
              <a:rPr sz="2400" spc="-55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ideal</a:t>
            </a:r>
            <a:r>
              <a:rPr sz="2400" spc="3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cycle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08915" indent="-196850">
              <a:buChar char="•"/>
              <a:tabLst>
                <a:tab pos="209550" algn="l"/>
                <a:tab pos="3926204" algn="l"/>
              </a:tabLst>
            </a:pPr>
            <a:r>
              <a:rPr sz="2400" spc="10" dirty="0">
                <a:latin typeface="Arial"/>
                <a:cs typeface="Arial"/>
              </a:rPr>
              <a:t>It </a:t>
            </a:r>
            <a:r>
              <a:rPr sz="2400" spc="-65" dirty="0">
                <a:latin typeface="Arial"/>
                <a:cs typeface="Arial"/>
              </a:rPr>
              <a:t>has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Maximum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Efficiency	</a:t>
            </a:r>
            <a:r>
              <a:rPr sz="2400" spc="-15" dirty="0">
                <a:latin typeface="Arial"/>
                <a:cs typeface="Arial"/>
              </a:rPr>
              <a:t>(η)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274570">
              <a:tabLst>
                <a:tab pos="3967479" algn="l"/>
                <a:tab pos="4327525" algn="l"/>
              </a:tabLst>
            </a:pPr>
            <a:r>
              <a:rPr sz="2400" spc="20" dirty="0">
                <a:latin typeface="Arial"/>
                <a:cs typeface="Arial"/>
              </a:rPr>
              <a:t>given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as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:-	</a:t>
            </a:r>
            <a:r>
              <a:rPr sz="2400" spc="75" dirty="0">
                <a:latin typeface="Arial"/>
                <a:cs typeface="Arial"/>
              </a:rPr>
              <a:t>η	</a:t>
            </a:r>
            <a:r>
              <a:rPr sz="2400" spc="280" dirty="0">
                <a:latin typeface="Arial"/>
                <a:cs typeface="Arial"/>
              </a:rPr>
              <a:t>= </a:t>
            </a:r>
            <a:r>
              <a:rPr sz="2400" spc="-415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spc="-75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2400" spc="28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24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spc="-19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208915" indent="-196850">
              <a:buChar char="•"/>
              <a:tabLst>
                <a:tab pos="209550" algn="l"/>
              </a:tabLst>
            </a:pPr>
            <a:r>
              <a:rPr sz="2400" spc="10" dirty="0">
                <a:latin typeface="Arial"/>
                <a:cs typeface="Arial"/>
              </a:rPr>
              <a:t>It </a:t>
            </a:r>
            <a:r>
              <a:rPr sz="2400" spc="-10" dirty="0">
                <a:latin typeface="Arial"/>
                <a:cs typeface="Arial"/>
              </a:rPr>
              <a:t>works </a:t>
            </a:r>
            <a:r>
              <a:rPr sz="2400" spc="85" dirty="0">
                <a:latin typeface="Arial"/>
                <a:cs typeface="Arial"/>
              </a:rPr>
              <a:t>on </a:t>
            </a:r>
            <a:r>
              <a:rPr sz="2400" spc="35" dirty="0">
                <a:latin typeface="Arial"/>
                <a:cs typeface="Arial"/>
              </a:rPr>
              <a:t>temperature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difference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30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1823" y="1333500"/>
            <a:ext cx="0" cy="5105400"/>
          </a:xfrm>
          <a:custGeom>
            <a:avLst/>
            <a:gdLst/>
            <a:ahLst/>
            <a:cxnLst/>
            <a:rect l="l" t="t" r="r" b="b"/>
            <a:pathLst>
              <a:path h="5105400">
                <a:moveTo>
                  <a:pt x="0" y="0"/>
                </a:moveTo>
                <a:lnTo>
                  <a:pt x="0" y="51054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1710" y="438657"/>
            <a:ext cx="6607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There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two main kinds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energy…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5929" y="2042286"/>
            <a:ext cx="4041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7575" marR="910590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STORED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energy  or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Energy </a:t>
            </a:r>
            <a:r>
              <a:rPr sz="2400" b="1" dirty="0">
                <a:latin typeface="Times New Roman"/>
                <a:cs typeface="Times New Roman"/>
              </a:rPr>
              <a:t>that is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being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5582" y="1278381"/>
            <a:ext cx="8348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8858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POTENTIAL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ENERGY	</a:t>
            </a:r>
            <a:r>
              <a:rPr sz="2800" b="1" spc="-5" dirty="0">
                <a:latin typeface="Times New Roman"/>
                <a:cs typeface="Times New Roman"/>
              </a:rPr>
              <a:t>KINETIC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ENERGY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3897" y="2042286"/>
            <a:ext cx="33972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Energy </a:t>
            </a:r>
            <a:r>
              <a:rPr sz="2400" b="1" dirty="0">
                <a:latin typeface="Times New Roman"/>
                <a:cs typeface="Times New Roman"/>
              </a:rPr>
              <a:t>that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spc="-5" dirty="0">
                <a:latin typeface="Times New Roman"/>
                <a:cs typeface="Times New Roman"/>
              </a:rPr>
              <a:t> being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used  </a:t>
            </a:r>
            <a:r>
              <a:rPr sz="2400" b="1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Energy in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5071" y="3401567"/>
            <a:ext cx="10360660" cy="3053080"/>
            <a:chOff x="195071" y="3401567"/>
            <a:chExt cx="10360660" cy="3053080"/>
          </a:xfrm>
        </p:grpSpPr>
        <p:sp>
          <p:nvSpPr>
            <p:cNvPr id="8" name="object 8"/>
            <p:cNvSpPr/>
            <p:nvPr/>
          </p:nvSpPr>
          <p:spPr>
            <a:xfrm>
              <a:off x="1411224" y="34396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58567" y="4152899"/>
              <a:ext cx="1789176" cy="228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24527" y="4152899"/>
              <a:ext cx="1757602" cy="1741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7924" y="4533900"/>
              <a:ext cx="228600" cy="1143000"/>
            </a:xfrm>
            <a:custGeom>
              <a:avLst/>
              <a:gdLst/>
              <a:ahLst/>
              <a:cxnLst/>
              <a:rect l="l" t="t" r="r" b="b"/>
              <a:pathLst>
                <a:path w="228600" h="1143000">
                  <a:moveTo>
                    <a:pt x="76200" y="914400"/>
                  </a:moveTo>
                  <a:lnTo>
                    <a:pt x="0" y="914400"/>
                  </a:lnTo>
                  <a:lnTo>
                    <a:pt x="114300" y="1143000"/>
                  </a:lnTo>
                  <a:lnTo>
                    <a:pt x="209550" y="952500"/>
                  </a:lnTo>
                  <a:lnTo>
                    <a:pt x="76200" y="952500"/>
                  </a:lnTo>
                  <a:lnTo>
                    <a:pt x="76200" y="914400"/>
                  </a:lnTo>
                  <a:close/>
                </a:path>
                <a:path w="228600" h="1143000">
                  <a:moveTo>
                    <a:pt x="152400" y="0"/>
                  </a:moveTo>
                  <a:lnTo>
                    <a:pt x="76200" y="0"/>
                  </a:lnTo>
                  <a:lnTo>
                    <a:pt x="76200" y="952500"/>
                  </a:lnTo>
                  <a:lnTo>
                    <a:pt x="152400" y="952500"/>
                  </a:lnTo>
                  <a:lnTo>
                    <a:pt x="152400" y="0"/>
                  </a:lnTo>
                  <a:close/>
                </a:path>
                <a:path w="228600" h="1143000">
                  <a:moveTo>
                    <a:pt x="228600" y="914400"/>
                  </a:moveTo>
                  <a:lnTo>
                    <a:pt x="152400" y="914400"/>
                  </a:lnTo>
                  <a:lnTo>
                    <a:pt x="152400" y="952500"/>
                  </a:lnTo>
                  <a:lnTo>
                    <a:pt x="209550" y="952500"/>
                  </a:lnTo>
                  <a:lnTo>
                    <a:pt x="228600" y="914400"/>
                  </a:lnTo>
                  <a:close/>
                </a:path>
              </a:pathLst>
            </a:custGeom>
            <a:solidFill>
              <a:srgbClr val="E7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8471" y="4331303"/>
              <a:ext cx="1677924" cy="2035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59924" y="4457700"/>
              <a:ext cx="228600" cy="1371600"/>
            </a:xfrm>
            <a:custGeom>
              <a:avLst/>
              <a:gdLst/>
              <a:ahLst/>
              <a:cxnLst/>
              <a:rect l="l" t="t" r="r" b="b"/>
              <a:pathLst>
                <a:path w="228600" h="1371600">
                  <a:moveTo>
                    <a:pt x="152400" y="190500"/>
                  </a:moveTo>
                  <a:lnTo>
                    <a:pt x="76200" y="190500"/>
                  </a:lnTo>
                  <a:lnTo>
                    <a:pt x="76200" y="1371600"/>
                  </a:lnTo>
                  <a:lnTo>
                    <a:pt x="152400" y="1371600"/>
                  </a:lnTo>
                  <a:lnTo>
                    <a:pt x="152400" y="190500"/>
                  </a:lnTo>
                  <a:close/>
                </a:path>
                <a:path w="228600" h="1371600">
                  <a:moveTo>
                    <a:pt x="114300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209550" y="190500"/>
                  </a:lnTo>
                  <a:lnTo>
                    <a:pt x="114300" y="0"/>
                  </a:lnTo>
                  <a:close/>
                </a:path>
                <a:path w="228600" h="1371600">
                  <a:moveTo>
                    <a:pt x="209550" y="190500"/>
                  </a:moveTo>
                  <a:lnTo>
                    <a:pt x="152400" y="190500"/>
                  </a:lnTo>
                  <a:lnTo>
                    <a:pt x="152400" y="228600"/>
                  </a:lnTo>
                  <a:lnTo>
                    <a:pt x="228600" y="228600"/>
                  </a:lnTo>
                  <a:lnTo>
                    <a:pt x="209550" y="190500"/>
                  </a:lnTo>
                  <a:close/>
                </a:path>
              </a:pathLst>
            </a:custGeom>
            <a:solidFill>
              <a:srgbClr val="E70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5071" y="4152899"/>
              <a:ext cx="1714500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5100" y="4244339"/>
              <a:ext cx="1591055" cy="2209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5005" y="3642741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Examples: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90564" y="3718941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Examples: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32896" y="4203141"/>
            <a:ext cx="1337637" cy="1706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737" y="355219"/>
            <a:ext cx="3312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Mechanical</a:t>
            </a:r>
            <a:r>
              <a:rPr sz="32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energy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737" y="932510"/>
            <a:ext cx="10567035" cy="482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The sum of kinetic and potential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energy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in an object that is used to do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work.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Chemical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Energy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energy </a:t>
            </a:r>
            <a:r>
              <a:rPr sz="2800" dirty="0">
                <a:latin typeface="Times New Roman"/>
                <a:cs typeface="Times New Roman"/>
              </a:rPr>
              <a:t>stored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the bonds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chemical </a:t>
            </a:r>
            <a:r>
              <a:rPr sz="2800" dirty="0">
                <a:latin typeface="Times New Roman"/>
                <a:cs typeface="Times New Roman"/>
              </a:rPr>
              <a:t>compounds </a:t>
            </a:r>
            <a:r>
              <a:rPr sz="2800" spc="-5" dirty="0">
                <a:latin typeface="Times New Roman"/>
                <a:cs typeface="Times New Roman"/>
              </a:rPr>
              <a:t>(atoms 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molecules).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examples : Batteries, biomass, petroleum, natural gas, and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coal.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Radiant</a:t>
            </a:r>
            <a:r>
              <a:rPr sz="32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energy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energy </a:t>
            </a:r>
            <a:r>
              <a:rPr sz="2800" spc="-5" dirty="0">
                <a:latin typeface="Times New Roman"/>
                <a:cs typeface="Times New Roman"/>
              </a:rPr>
              <a:t>of electromagnetic and gravitational </a:t>
            </a:r>
            <a:r>
              <a:rPr sz="2800" b="1" dirty="0">
                <a:latin typeface="Times New Roman"/>
                <a:cs typeface="Times New Roman"/>
              </a:rPr>
              <a:t>radiation</a:t>
            </a:r>
            <a:r>
              <a:rPr sz="2800" dirty="0">
                <a:latin typeface="Times New Roman"/>
                <a:cs typeface="Times New Roman"/>
              </a:rPr>
              <a:t>. </a:t>
            </a:r>
            <a:r>
              <a:rPr sz="2800" spc="-5" dirty="0">
                <a:latin typeface="Times New Roman"/>
                <a:cs typeface="Times New Roman"/>
              </a:rPr>
              <a:t>The SI unit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latin typeface="Times New Roman"/>
                <a:cs typeface="Times New Roman"/>
              </a:rPr>
              <a:t>radiant energy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the joule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(J)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98353" y="338197"/>
            <a:ext cx="145237" cy="138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91767" y="583054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71450" h="114300">
                <a:moveTo>
                  <a:pt x="0" y="0"/>
                </a:moveTo>
                <a:lnTo>
                  <a:pt x="149422" y="113993"/>
                </a:lnTo>
                <a:lnTo>
                  <a:pt x="165096" y="43199"/>
                </a:lnTo>
                <a:lnTo>
                  <a:pt x="171360" y="20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8925" y="1036663"/>
            <a:ext cx="198755" cy="108585"/>
          </a:xfrm>
          <a:custGeom>
            <a:avLst/>
            <a:gdLst/>
            <a:ahLst/>
            <a:cxnLst/>
            <a:rect l="l" t="t" r="r" b="b"/>
            <a:pathLst>
              <a:path w="198754" h="108584">
                <a:moveTo>
                  <a:pt x="180776" y="0"/>
                </a:moveTo>
                <a:lnTo>
                  <a:pt x="0" y="88796"/>
                </a:lnTo>
                <a:lnTo>
                  <a:pt x="198528" y="107998"/>
                </a:lnTo>
                <a:lnTo>
                  <a:pt x="188079" y="53990"/>
                </a:lnTo>
                <a:lnTo>
                  <a:pt x="183908" y="26395"/>
                </a:lnTo>
                <a:lnTo>
                  <a:pt x="180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0566" y="818252"/>
            <a:ext cx="184150" cy="106045"/>
          </a:xfrm>
          <a:custGeom>
            <a:avLst/>
            <a:gdLst/>
            <a:ahLst/>
            <a:cxnLst/>
            <a:rect l="l" t="t" r="r" b="b"/>
            <a:pathLst>
              <a:path w="184150" h="106044">
                <a:moveTo>
                  <a:pt x="183910" y="0"/>
                </a:moveTo>
                <a:lnTo>
                  <a:pt x="0" y="32407"/>
                </a:lnTo>
                <a:lnTo>
                  <a:pt x="181818" y="105600"/>
                </a:lnTo>
                <a:lnTo>
                  <a:pt x="181818" y="52808"/>
                </a:lnTo>
                <a:lnTo>
                  <a:pt x="183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7004" y="1442260"/>
            <a:ext cx="181824" cy="182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4754" y="1247863"/>
            <a:ext cx="199581" cy="140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942552" y="188316"/>
            <a:ext cx="1772920" cy="1936114"/>
            <a:chOff x="8942552" y="188316"/>
            <a:chExt cx="1772920" cy="1936114"/>
          </a:xfrm>
        </p:grpSpPr>
        <p:sp>
          <p:nvSpPr>
            <p:cNvPr id="11" name="object 11"/>
            <p:cNvSpPr/>
            <p:nvPr/>
          </p:nvSpPr>
          <p:spPr>
            <a:xfrm>
              <a:off x="8942540" y="369518"/>
              <a:ext cx="1673225" cy="1754505"/>
            </a:xfrm>
            <a:custGeom>
              <a:avLst/>
              <a:gdLst/>
              <a:ahLst/>
              <a:cxnLst/>
              <a:rect l="l" t="t" r="r" b="b"/>
              <a:pathLst>
                <a:path w="1673225" h="1754505">
                  <a:moveTo>
                    <a:pt x="267487" y="434352"/>
                  </a:moveTo>
                  <a:lnTo>
                    <a:pt x="264350" y="379145"/>
                  </a:lnTo>
                  <a:lnTo>
                    <a:pt x="251815" y="323938"/>
                  </a:lnTo>
                  <a:lnTo>
                    <a:pt x="227787" y="271145"/>
                  </a:lnTo>
                  <a:lnTo>
                    <a:pt x="197485" y="236334"/>
                  </a:lnTo>
                  <a:lnTo>
                    <a:pt x="158826" y="211137"/>
                  </a:lnTo>
                  <a:lnTo>
                    <a:pt x="128511" y="199136"/>
                  </a:lnTo>
                  <a:lnTo>
                    <a:pt x="88811" y="243535"/>
                  </a:lnTo>
                  <a:lnTo>
                    <a:pt x="59550" y="290347"/>
                  </a:lnTo>
                  <a:lnTo>
                    <a:pt x="38658" y="339547"/>
                  </a:lnTo>
                  <a:lnTo>
                    <a:pt x="26111" y="388734"/>
                  </a:lnTo>
                  <a:lnTo>
                    <a:pt x="20891" y="439153"/>
                  </a:lnTo>
                  <a:lnTo>
                    <a:pt x="21945" y="488340"/>
                  </a:lnTo>
                  <a:lnTo>
                    <a:pt x="27165" y="536333"/>
                  </a:lnTo>
                  <a:lnTo>
                    <a:pt x="36563" y="581952"/>
                  </a:lnTo>
                  <a:lnTo>
                    <a:pt x="49110" y="625144"/>
                  </a:lnTo>
                  <a:lnTo>
                    <a:pt x="63741" y="664756"/>
                  </a:lnTo>
                  <a:lnTo>
                    <a:pt x="78359" y="700735"/>
                  </a:lnTo>
                  <a:lnTo>
                    <a:pt x="105537" y="757148"/>
                  </a:lnTo>
                  <a:lnTo>
                    <a:pt x="117030" y="776351"/>
                  </a:lnTo>
                  <a:lnTo>
                    <a:pt x="123304" y="788339"/>
                  </a:lnTo>
                  <a:lnTo>
                    <a:pt x="126441" y="791946"/>
                  </a:lnTo>
                  <a:lnTo>
                    <a:pt x="192265" y="760742"/>
                  </a:lnTo>
                  <a:lnTo>
                    <a:pt x="177634" y="676744"/>
                  </a:lnTo>
                  <a:lnTo>
                    <a:pt x="174498" y="611949"/>
                  </a:lnTo>
                  <a:lnTo>
                    <a:pt x="179717" y="562749"/>
                  </a:lnTo>
                  <a:lnTo>
                    <a:pt x="208978" y="505142"/>
                  </a:lnTo>
                  <a:lnTo>
                    <a:pt x="246595" y="484746"/>
                  </a:lnTo>
                  <a:lnTo>
                    <a:pt x="264350" y="483539"/>
                  </a:lnTo>
                  <a:lnTo>
                    <a:pt x="266446" y="460743"/>
                  </a:lnTo>
                  <a:lnTo>
                    <a:pt x="267487" y="434352"/>
                  </a:lnTo>
                  <a:close/>
                </a:path>
                <a:path w="1673225" h="1754505">
                  <a:moveTo>
                    <a:pt x="1357299" y="28803"/>
                  </a:moveTo>
                  <a:lnTo>
                    <a:pt x="1304036" y="0"/>
                  </a:lnTo>
                  <a:lnTo>
                    <a:pt x="1289456" y="26301"/>
                  </a:lnTo>
                  <a:lnTo>
                    <a:pt x="1273733" y="49123"/>
                  </a:lnTo>
                  <a:lnTo>
                    <a:pt x="1240243" y="81597"/>
                  </a:lnTo>
                  <a:lnTo>
                    <a:pt x="1204734" y="100749"/>
                  </a:lnTo>
                  <a:lnTo>
                    <a:pt x="1151483" y="110337"/>
                  </a:lnTo>
                  <a:lnTo>
                    <a:pt x="1134770" y="109143"/>
                  </a:lnTo>
                  <a:lnTo>
                    <a:pt x="1089837" y="94742"/>
                  </a:lnTo>
                  <a:lnTo>
                    <a:pt x="1056398" y="73101"/>
                  </a:lnTo>
                  <a:lnTo>
                    <a:pt x="1062659" y="95935"/>
                  </a:lnTo>
                  <a:lnTo>
                    <a:pt x="1067892" y="124739"/>
                  </a:lnTo>
                  <a:lnTo>
                    <a:pt x="1072070" y="155943"/>
                  </a:lnTo>
                  <a:lnTo>
                    <a:pt x="1074166" y="190741"/>
                  </a:lnTo>
                  <a:lnTo>
                    <a:pt x="1073111" y="227952"/>
                  </a:lnTo>
                  <a:lnTo>
                    <a:pt x="1066850" y="263931"/>
                  </a:lnTo>
                  <a:lnTo>
                    <a:pt x="1055357" y="301142"/>
                  </a:lnTo>
                  <a:lnTo>
                    <a:pt x="1036548" y="335940"/>
                  </a:lnTo>
                  <a:lnTo>
                    <a:pt x="1085659" y="329946"/>
                  </a:lnTo>
                  <a:lnTo>
                    <a:pt x="1129550" y="317944"/>
                  </a:lnTo>
                  <a:lnTo>
                    <a:pt x="1168222" y="301142"/>
                  </a:lnTo>
                  <a:lnTo>
                    <a:pt x="1202715" y="280733"/>
                  </a:lnTo>
                  <a:lnTo>
                    <a:pt x="1233030" y="256743"/>
                  </a:lnTo>
                  <a:lnTo>
                    <a:pt x="1281087" y="203949"/>
                  </a:lnTo>
                  <a:lnTo>
                    <a:pt x="1315580" y="147548"/>
                  </a:lnTo>
                  <a:lnTo>
                    <a:pt x="1338529" y="95935"/>
                  </a:lnTo>
                  <a:lnTo>
                    <a:pt x="1351089" y="55118"/>
                  </a:lnTo>
                  <a:lnTo>
                    <a:pt x="1355280" y="40792"/>
                  </a:lnTo>
                  <a:lnTo>
                    <a:pt x="1356283" y="32296"/>
                  </a:lnTo>
                  <a:lnTo>
                    <a:pt x="1357299" y="28803"/>
                  </a:lnTo>
                  <a:close/>
                </a:path>
                <a:path w="1673225" h="1754505">
                  <a:moveTo>
                    <a:pt x="1672945" y="1754352"/>
                  </a:moveTo>
                  <a:lnTo>
                    <a:pt x="1528762" y="1391945"/>
                  </a:lnTo>
                  <a:lnTo>
                    <a:pt x="689902" y="1514208"/>
                  </a:lnTo>
                  <a:lnTo>
                    <a:pt x="729335" y="1502346"/>
                  </a:lnTo>
                  <a:lnTo>
                    <a:pt x="762774" y="1461554"/>
                  </a:lnTo>
                  <a:lnTo>
                    <a:pt x="792035" y="1419555"/>
                  </a:lnTo>
                  <a:lnTo>
                    <a:pt x="816063" y="1378762"/>
                  </a:lnTo>
                  <a:lnTo>
                    <a:pt x="836968" y="1336751"/>
                  </a:lnTo>
                  <a:lnTo>
                    <a:pt x="853694" y="1295958"/>
                  </a:lnTo>
                  <a:lnTo>
                    <a:pt x="866228" y="1255153"/>
                  </a:lnTo>
                  <a:lnTo>
                    <a:pt x="876681" y="1215555"/>
                  </a:lnTo>
                  <a:lnTo>
                    <a:pt x="882942" y="1177150"/>
                  </a:lnTo>
                  <a:lnTo>
                    <a:pt x="887133" y="1138745"/>
                  </a:lnTo>
                  <a:lnTo>
                    <a:pt x="889215" y="1102741"/>
                  </a:lnTo>
                  <a:lnTo>
                    <a:pt x="889215" y="1069149"/>
                  </a:lnTo>
                  <a:lnTo>
                    <a:pt x="882942" y="1006754"/>
                  </a:lnTo>
                  <a:lnTo>
                    <a:pt x="877722" y="977938"/>
                  </a:lnTo>
                  <a:lnTo>
                    <a:pt x="871461" y="953947"/>
                  </a:lnTo>
                  <a:lnTo>
                    <a:pt x="864146" y="931138"/>
                  </a:lnTo>
                  <a:lnTo>
                    <a:pt x="859955" y="935939"/>
                  </a:lnTo>
                  <a:lnTo>
                    <a:pt x="852639" y="943152"/>
                  </a:lnTo>
                  <a:lnTo>
                    <a:pt x="815022" y="980351"/>
                  </a:lnTo>
                  <a:lnTo>
                    <a:pt x="779513" y="1010348"/>
                  </a:lnTo>
                  <a:lnTo>
                    <a:pt x="734568" y="1041552"/>
                  </a:lnTo>
                  <a:lnTo>
                    <a:pt x="684403" y="1069149"/>
                  </a:lnTo>
                  <a:lnTo>
                    <a:pt x="627989" y="1088351"/>
                  </a:lnTo>
                  <a:lnTo>
                    <a:pt x="568426" y="1095552"/>
                  </a:lnTo>
                  <a:lnTo>
                    <a:pt x="537083" y="1094346"/>
                  </a:lnTo>
                  <a:lnTo>
                    <a:pt x="560070" y="1166342"/>
                  </a:lnTo>
                  <a:lnTo>
                    <a:pt x="565289" y="1244346"/>
                  </a:lnTo>
                  <a:lnTo>
                    <a:pt x="559028" y="1324749"/>
                  </a:lnTo>
                  <a:lnTo>
                    <a:pt x="544398" y="1401559"/>
                  </a:lnTo>
                  <a:lnTo>
                    <a:pt x="524535" y="1469948"/>
                  </a:lnTo>
                  <a:lnTo>
                    <a:pt x="505726" y="1525155"/>
                  </a:lnTo>
                  <a:lnTo>
                    <a:pt x="21945" y="1611553"/>
                  </a:lnTo>
                  <a:lnTo>
                    <a:pt x="0" y="1723148"/>
                  </a:lnTo>
                  <a:lnTo>
                    <a:pt x="1672945" y="17543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60767" y="315382"/>
              <a:ext cx="254449" cy="2592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98238" y="188316"/>
              <a:ext cx="1360805" cy="1251585"/>
            </a:xfrm>
            <a:custGeom>
              <a:avLst/>
              <a:gdLst/>
              <a:ahLst/>
              <a:cxnLst/>
              <a:rect l="l" t="t" r="r" b="b"/>
              <a:pathLst>
                <a:path w="1360804" h="1251585">
                  <a:moveTo>
                    <a:pt x="176585" y="295133"/>
                  </a:moveTo>
                  <a:lnTo>
                    <a:pt x="115981" y="299946"/>
                  </a:lnTo>
                  <a:lnTo>
                    <a:pt x="56417" y="316733"/>
                  </a:lnTo>
                  <a:lnTo>
                    <a:pt x="49114" y="321546"/>
                  </a:lnTo>
                  <a:lnTo>
                    <a:pt x="40743" y="326342"/>
                  </a:lnTo>
                  <a:lnTo>
                    <a:pt x="33440" y="331138"/>
                  </a:lnTo>
                  <a:lnTo>
                    <a:pt x="27162" y="335935"/>
                  </a:lnTo>
                  <a:lnTo>
                    <a:pt x="19845" y="341946"/>
                  </a:lnTo>
                  <a:lnTo>
                    <a:pt x="12542" y="346743"/>
                  </a:lnTo>
                  <a:lnTo>
                    <a:pt x="0" y="356335"/>
                  </a:lnTo>
                  <a:lnTo>
                    <a:pt x="14620" y="362330"/>
                  </a:lnTo>
                  <a:lnTo>
                    <a:pt x="28216" y="369541"/>
                  </a:lnTo>
                  <a:lnTo>
                    <a:pt x="64788" y="397136"/>
                  </a:lnTo>
                  <a:lnTo>
                    <a:pt x="94044" y="433141"/>
                  </a:lnTo>
                  <a:lnTo>
                    <a:pt x="122245" y="491945"/>
                  </a:lnTo>
                  <a:lnTo>
                    <a:pt x="135841" y="555545"/>
                  </a:lnTo>
                  <a:lnTo>
                    <a:pt x="140012" y="616746"/>
                  </a:lnTo>
                  <a:lnTo>
                    <a:pt x="138973" y="644341"/>
                  </a:lnTo>
                  <a:lnTo>
                    <a:pt x="136880" y="669538"/>
                  </a:lnTo>
                  <a:lnTo>
                    <a:pt x="141066" y="670737"/>
                  </a:lnTo>
                  <a:lnTo>
                    <a:pt x="144198" y="673135"/>
                  </a:lnTo>
                  <a:lnTo>
                    <a:pt x="146290" y="674334"/>
                  </a:lnTo>
                  <a:lnTo>
                    <a:pt x="147330" y="674334"/>
                  </a:lnTo>
                  <a:lnTo>
                    <a:pt x="168228" y="687541"/>
                  </a:lnTo>
                  <a:lnTo>
                    <a:pt x="199576" y="746344"/>
                  </a:lnTo>
                  <a:lnTo>
                    <a:pt x="211065" y="787145"/>
                  </a:lnTo>
                  <a:lnTo>
                    <a:pt x="219422" y="832743"/>
                  </a:lnTo>
                  <a:lnTo>
                    <a:pt x="225700" y="880738"/>
                  </a:lnTo>
                  <a:lnTo>
                    <a:pt x="228832" y="927535"/>
                  </a:lnTo>
                  <a:lnTo>
                    <a:pt x="229871" y="971950"/>
                  </a:lnTo>
                  <a:lnTo>
                    <a:pt x="234056" y="1054751"/>
                  </a:lnTo>
                  <a:lnTo>
                    <a:pt x="246599" y="1120749"/>
                  </a:lnTo>
                  <a:lnTo>
                    <a:pt x="266444" y="1171143"/>
                  </a:lnTo>
                  <a:lnTo>
                    <a:pt x="292567" y="1208347"/>
                  </a:lnTo>
                  <a:lnTo>
                    <a:pt x="322876" y="1233543"/>
                  </a:lnTo>
                  <a:lnTo>
                    <a:pt x="396021" y="1251546"/>
                  </a:lnTo>
                  <a:lnTo>
                    <a:pt x="435726" y="1247949"/>
                  </a:lnTo>
                  <a:lnTo>
                    <a:pt x="475431" y="1238340"/>
                  </a:lnTo>
                  <a:lnTo>
                    <a:pt x="514096" y="1223951"/>
                  </a:lnTo>
                  <a:lnTo>
                    <a:pt x="551708" y="1207148"/>
                  </a:lnTo>
                  <a:lnTo>
                    <a:pt x="586188" y="1187946"/>
                  </a:lnTo>
                  <a:lnTo>
                    <a:pt x="640527" y="1149543"/>
                  </a:lnTo>
                  <a:lnTo>
                    <a:pt x="668744" y="1123147"/>
                  </a:lnTo>
                  <a:lnTo>
                    <a:pt x="702170" y="1083545"/>
                  </a:lnTo>
                  <a:lnTo>
                    <a:pt x="741889" y="1048739"/>
                  </a:lnTo>
                  <a:lnTo>
                    <a:pt x="786818" y="1019945"/>
                  </a:lnTo>
                  <a:lnTo>
                    <a:pt x="834880" y="994748"/>
                  </a:lnTo>
                  <a:lnTo>
                    <a:pt x="886087" y="974348"/>
                  </a:lnTo>
                  <a:lnTo>
                    <a:pt x="938319" y="957544"/>
                  </a:lnTo>
                  <a:lnTo>
                    <a:pt x="991605" y="943139"/>
                  </a:lnTo>
                  <a:lnTo>
                    <a:pt x="1043852" y="933547"/>
                  </a:lnTo>
                  <a:lnTo>
                    <a:pt x="1095088" y="925137"/>
                  </a:lnTo>
                  <a:lnTo>
                    <a:pt x="1142139" y="920341"/>
                  </a:lnTo>
                  <a:lnTo>
                    <a:pt x="1186015" y="916743"/>
                  </a:lnTo>
                  <a:lnTo>
                    <a:pt x="1255004" y="913146"/>
                  </a:lnTo>
                  <a:lnTo>
                    <a:pt x="1299890" y="913146"/>
                  </a:lnTo>
                  <a:lnTo>
                    <a:pt x="1335331" y="784747"/>
                  </a:lnTo>
                  <a:lnTo>
                    <a:pt x="1253849" y="784747"/>
                  </a:lnTo>
                  <a:lnTo>
                    <a:pt x="1232922" y="770342"/>
                  </a:lnTo>
                  <a:lnTo>
                    <a:pt x="1218979" y="761949"/>
                  </a:lnTo>
                  <a:lnTo>
                    <a:pt x="693813" y="761949"/>
                  </a:lnTo>
                  <a:lnTo>
                    <a:pt x="695906" y="758335"/>
                  </a:lnTo>
                  <a:lnTo>
                    <a:pt x="703223" y="748742"/>
                  </a:lnTo>
                  <a:lnTo>
                    <a:pt x="712619" y="733138"/>
                  </a:lnTo>
                  <a:lnTo>
                    <a:pt x="725161" y="712738"/>
                  </a:lnTo>
                  <a:lnTo>
                    <a:pt x="738064" y="689939"/>
                  </a:lnTo>
                  <a:lnTo>
                    <a:pt x="441990" y="689939"/>
                  </a:lnTo>
                  <a:lnTo>
                    <a:pt x="445122" y="597545"/>
                  </a:lnTo>
                  <a:lnTo>
                    <a:pt x="381386" y="542338"/>
                  </a:lnTo>
                  <a:lnTo>
                    <a:pt x="458717" y="517142"/>
                  </a:lnTo>
                  <a:lnTo>
                    <a:pt x="484841" y="429544"/>
                  </a:lnTo>
                  <a:lnTo>
                    <a:pt x="886361" y="429544"/>
                  </a:lnTo>
                  <a:lnTo>
                    <a:pt x="891297" y="386345"/>
                  </a:lnTo>
                  <a:lnTo>
                    <a:pt x="890258" y="341947"/>
                  </a:lnTo>
                  <a:lnTo>
                    <a:pt x="886141" y="310738"/>
                  </a:lnTo>
                  <a:lnTo>
                    <a:pt x="264365" y="310738"/>
                  </a:lnTo>
                  <a:lnTo>
                    <a:pt x="239281" y="308340"/>
                  </a:lnTo>
                  <a:lnTo>
                    <a:pt x="227792" y="305942"/>
                  </a:lnTo>
                  <a:lnTo>
                    <a:pt x="204801" y="298731"/>
                  </a:lnTo>
                  <a:lnTo>
                    <a:pt x="191220" y="296332"/>
                  </a:lnTo>
                  <a:lnTo>
                    <a:pt x="176585" y="295133"/>
                  </a:lnTo>
                  <a:close/>
                </a:path>
                <a:path w="1360804" h="1251585">
                  <a:moveTo>
                    <a:pt x="1308261" y="687541"/>
                  </a:moveTo>
                  <a:lnTo>
                    <a:pt x="1253849" y="784747"/>
                  </a:lnTo>
                  <a:lnTo>
                    <a:pt x="1335331" y="784747"/>
                  </a:lnTo>
                  <a:lnTo>
                    <a:pt x="1360508" y="693536"/>
                  </a:lnTo>
                  <a:lnTo>
                    <a:pt x="1308261" y="687541"/>
                  </a:lnTo>
                  <a:close/>
                </a:path>
                <a:path w="1360804" h="1251585">
                  <a:moveTo>
                    <a:pt x="986409" y="680346"/>
                  </a:moveTo>
                  <a:lnTo>
                    <a:pt x="926831" y="683944"/>
                  </a:lnTo>
                  <a:lnTo>
                    <a:pt x="863096" y="697133"/>
                  </a:lnTo>
                  <a:lnTo>
                    <a:pt x="829655" y="709140"/>
                  </a:lnTo>
                  <a:lnTo>
                    <a:pt x="807717" y="715136"/>
                  </a:lnTo>
                  <a:lnTo>
                    <a:pt x="787857" y="722347"/>
                  </a:lnTo>
                  <a:lnTo>
                    <a:pt x="770091" y="728342"/>
                  </a:lnTo>
                  <a:lnTo>
                    <a:pt x="755470" y="735536"/>
                  </a:lnTo>
                  <a:lnTo>
                    <a:pt x="743967" y="741548"/>
                  </a:lnTo>
                  <a:lnTo>
                    <a:pt x="735611" y="746344"/>
                  </a:lnTo>
                  <a:lnTo>
                    <a:pt x="730386" y="748742"/>
                  </a:lnTo>
                  <a:lnTo>
                    <a:pt x="726215" y="751141"/>
                  </a:lnTo>
                  <a:lnTo>
                    <a:pt x="722029" y="752340"/>
                  </a:lnTo>
                  <a:lnTo>
                    <a:pt x="716805" y="754738"/>
                  </a:lnTo>
                  <a:lnTo>
                    <a:pt x="710541" y="755937"/>
                  </a:lnTo>
                  <a:lnTo>
                    <a:pt x="704263" y="758335"/>
                  </a:lnTo>
                  <a:lnTo>
                    <a:pt x="699038" y="759534"/>
                  </a:lnTo>
                  <a:lnTo>
                    <a:pt x="695906" y="760733"/>
                  </a:lnTo>
                  <a:lnTo>
                    <a:pt x="693813" y="761949"/>
                  </a:lnTo>
                  <a:lnTo>
                    <a:pt x="1218979" y="761949"/>
                  </a:lnTo>
                  <a:lnTo>
                    <a:pt x="1210984" y="757136"/>
                  </a:lnTo>
                  <a:lnTo>
                    <a:pt x="1188036" y="742747"/>
                  </a:lnTo>
                  <a:lnTo>
                    <a:pt x="1142139" y="718733"/>
                  </a:lnTo>
                  <a:lnTo>
                    <a:pt x="1092923" y="699548"/>
                  </a:lnTo>
                  <a:lnTo>
                    <a:pt x="1041831" y="686342"/>
                  </a:lnTo>
                  <a:lnTo>
                    <a:pt x="1013543" y="682745"/>
                  </a:lnTo>
                  <a:lnTo>
                    <a:pt x="986409" y="680346"/>
                  </a:lnTo>
                  <a:close/>
                </a:path>
                <a:path w="1360804" h="1251585">
                  <a:moveTo>
                    <a:pt x="507818" y="637147"/>
                  </a:moveTo>
                  <a:lnTo>
                    <a:pt x="441990" y="689939"/>
                  </a:lnTo>
                  <a:lnTo>
                    <a:pt x="738064" y="689939"/>
                  </a:lnTo>
                  <a:lnTo>
                    <a:pt x="738743" y="688740"/>
                  </a:lnTo>
                  <a:lnTo>
                    <a:pt x="748926" y="669538"/>
                  </a:lnTo>
                  <a:lnTo>
                    <a:pt x="583056" y="669538"/>
                  </a:lnTo>
                  <a:lnTo>
                    <a:pt x="507818" y="637147"/>
                  </a:lnTo>
                  <a:close/>
                </a:path>
                <a:path w="1360804" h="1251585">
                  <a:moveTo>
                    <a:pt x="886361" y="429544"/>
                  </a:moveTo>
                  <a:lnTo>
                    <a:pt x="484841" y="429544"/>
                  </a:lnTo>
                  <a:lnTo>
                    <a:pt x="529770" y="507533"/>
                  </a:lnTo>
                  <a:lnTo>
                    <a:pt x="610218" y="508732"/>
                  </a:lnTo>
                  <a:lnTo>
                    <a:pt x="560064" y="580742"/>
                  </a:lnTo>
                  <a:lnTo>
                    <a:pt x="564250" y="598744"/>
                  </a:lnTo>
                  <a:lnTo>
                    <a:pt x="583056" y="669538"/>
                  </a:lnTo>
                  <a:lnTo>
                    <a:pt x="748926" y="669538"/>
                  </a:lnTo>
                  <a:lnTo>
                    <a:pt x="753377" y="661145"/>
                  </a:lnTo>
                  <a:lnTo>
                    <a:pt x="778447" y="598744"/>
                  </a:lnTo>
                  <a:lnTo>
                    <a:pt x="788896" y="557943"/>
                  </a:lnTo>
                  <a:lnTo>
                    <a:pt x="794121" y="514744"/>
                  </a:lnTo>
                  <a:lnTo>
                    <a:pt x="843855" y="514744"/>
                  </a:lnTo>
                  <a:lnTo>
                    <a:pt x="870413" y="476341"/>
                  </a:lnTo>
                  <a:lnTo>
                    <a:pt x="886087" y="431942"/>
                  </a:lnTo>
                  <a:lnTo>
                    <a:pt x="886361" y="429544"/>
                  </a:lnTo>
                  <a:close/>
                </a:path>
                <a:path w="1360804" h="1251585">
                  <a:moveTo>
                    <a:pt x="843855" y="514744"/>
                  </a:moveTo>
                  <a:lnTo>
                    <a:pt x="800399" y="514744"/>
                  </a:lnTo>
                  <a:lnTo>
                    <a:pt x="806663" y="515943"/>
                  </a:lnTo>
                  <a:lnTo>
                    <a:pt x="818166" y="515943"/>
                  </a:lnTo>
                  <a:lnTo>
                    <a:pt x="824430" y="517142"/>
                  </a:lnTo>
                  <a:lnTo>
                    <a:pt x="842197" y="517142"/>
                  </a:lnTo>
                  <a:lnTo>
                    <a:pt x="843855" y="514744"/>
                  </a:lnTo>
                  <a:close/>
                </a:path>
                <a:path w="1360804" h="1251585">
                  <a:moveTo>
                    <a:pt x="451400" y="0"/>
                  </a:moveTo>
                  <a:lnTo>
                    <a:pt x="403338" y="4662"/>
                  </a:lnTo>
                  <a:lnTo>
                    <a:pt x="365712" y="23981"/>
                  </a:lnTo>
                  <a:lnTo>
                    <a:pt x="338550" y="61118"/>
                  </a:lnTo>
                  <a:lnTo>
                    <a:pt x="320783" y="116408"/>
                  </a:lnTo>
                  <a:lnTo>
                    <a:pt x="319744" y="129564"/>
                  </a:lnTo>
                  <a:lnTo>
                    <a:pt x="320783" y="145218"/>
                  </a:lnTo>
                  <a:lnTo>
                    <a:pt x="331232" y="189517"/>
                  </a:lnTo>
                  <a:lnTo>
                    <a:pt x="346906" y="223157"/>
                  </a:lnTo>
                  <a:lnTo>
                    <a:pt x="338550" y="290337"/>
                  </a:lnTo>
                  <a:lnTo>
                    <a:pt x="315558" y="299946"/>
                  </a:lnTo>
                  <a:lnTo>
                    <a:pt x="295713" y="305942"/>
                  </a:lnTo>
                  <a:lnTo>
                    <a:pt x="278986" y="309539"/>
                  </a:lnTo>
                  <a:lnTo>
                    <a:pt x="264365" y="310738"/>
                  </a:lnTo>
                  <a:lnTo>
                    <a:pt x="886141" y="310738"/>
                  </a:lnTo>
                  <a:lnTo>
                    <a:pt x="885033" y="302344"/>
                  </a:lnTo>
                  <a:lnTo>
                    <a:pt x="876982" y="271136"/>
                  </a:lnTo>
                  <a:lnTo>
                    <a:pt x="587241" y="271136"/>
                  </a:lnTo>
                  <a:lnTo>
                    <a:pt x="567382" y="268788"/>
                  </a:lnTo>
                  <a:lnTo>
                    <a:pt x="548576" y="265124"/>
                  </a:lnTo>
                  <a:lnTo>
                    <a:pt x="518267" y="254299"/>
                  </a:lnTo>
                  <a:lnTo>
                    <a:pt x="508871" y="249469"/>
                  </a:lnTo>
                  <a:lnTo>
                    <a:pt x="523492" y="200342"/>
                  </a:lnTo>
                  <a:lnTo>
                    <a:pt x="572606" y="200342"/>
                  </a:lnTo>
                  <a:lnTo>
                    <a:pt x="578870" y="199176"/>
                  </a:lnTo>
                  <a:lnTo>
                    <a:pt x="584095" y="195512"/>
                  </a:lnTo>
                  <a:lnTo>
                    <a:pt x="586188" y="187185"/>
                  </a:lnTo>
                  <a:lnTo>
                    <a:pt x="585148" y="182356"/>
                  </a:lnTo>
                  <a:lnTo>
                    <a:pt x="583056" y="177526"/>
                  </a:lnTo>
                  <a:lnTo>
                    <a:pt x="579924" y="175195"/>
                  </a:lnTo>
                  <a:lnTo>
                    <a:pt x="529770" y="175195"/>
                  </a:lnTo>
                  <a:lnTo>
                    <a:pt x="537087" y="161872"/>
                  </a:lnTo>
                  <a:lnTo>
                    <a:pt x="543351" y="147550"/>
                  </a:lnTo>
                  <a:lnTo>
                    <a:pt x="547522" y="133061"/>
                  </a:lnTo>
                  <a:lnTo>
                    <a:pt x="549615" y="117573"/>
                  </a:lnTo>
                  <a:lnTo>
                    <a:pt x="549615" y="93592"/>
                  </a:lnTo>
                  <a:lnTo>
                    <a:pt x="537087" y="52791"/>
                  </a:lnTo>
                  <a:lnTo>
                    <a:pt x="510964" y="21483"/>
                  </a:lnTo>
                  <a:lnTo>
                    <a:pt x="473337" y="3497"/>
                  </a:lnTo>
                  <a:lnTo>
                    <a:pt x="451400" y="0"/>
                  </a:lnTo>
                  <a:close/>
                </a:path>
                <a:path w="1360804" h="1251585">
                  <a:moveTo>
                    <a:pt x="766958" y="214664"/>
                  </a:moveTo>
                  <a:lnTo>
                    <a:pt x="749192" y="217162"/>
                  </a:lnTo>
                  <a:lnTo>
                    <a:pt x="729347" y="219493"/>
                  </a:lnTo>
                  <a:lnTo>
                    <a:pt x="709487" y="225488"/>
                  </a:lnTo>
                  <a:lnTo>
                    <a:pt x="688588" y="232816"/>
                  </a:lnTo>
                  <a:lnTo>
                    <a:pt x="667690" y="243474"/>
                  </a:lnTo>
                  <a:lnTo>
                    <a:pt x="645752" y="256797"/>
                  </a:lnTo>
                  <a:lnTo>
                    <a:pt x="627985" y="266290"/>
                  </a:lnTo>
                  <a:lnTo>
                    <a:pt x="608140" y="271136"/>
                  </a:lnTo>
                  <a:lnTo>
                    <a:pt x="876982" y="271136"/>
                  </a:lnTo>
                  <a:lnTo>
                    <a:pt x="876677" y="269953"/>
                  </a:lnTo>
                  <a:lnTo>
                    <a:pt x="870413" y="248304"/>
                  </a:lnTo>
                  <a:lnTo>
                    <a:pt x="866227" y="237479"/>
                  </a:lnTo>
                  <a:lnTo>
                    <a:pt x="865188" y="236313"/>
                  </a:lnTo>
                  <a:lnTo>
                    <a:pt x="855778" y="232816"/>
                  </a:lnTo>
                  <a:lnTo>
                    <a:pt x="848460" y="229152"/>
                  </a:lnTo>
                  <a:lnTo>
                    <a:pt x="800399" y="217162"/>
                  </a:lnTo>
                  <a:lnTo>
                    <a:pt x="783672" y="215996"/>
                  </a:lnTo>
                  <a:lnTo>
                    <a:pt x="766958" y="214664"/>
                  </a:lnTo>
                  <a:close/>
                </a:path>
                <a:path w="1360804" h="1251585">
                  <a:moveTo>
                    <a:pt x="575738" y="173862"/>
                  </a:moveTo>
                  <a:lnTo>
                    <a:pt x="552747" y="173862"/>
                  </a:lnTo>
                  <a:lnTo>
                    <a:pt x="544390" y="175195"/>
                  </a:lnTo>
                  <a:lnTo>
                    <a:pt x="579924" y="175195"/>
                  </a:lnTo>
                  <a:lnTo>
                    <a:pt x="575738" y="1738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2584" y="91821"/>
            <a:ext cx="5623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DIFFERENT FORMS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ENERGY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960" y="1082116"/>
            <a:ext cx="6024245" cy="520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imes New Roman"/>
                <a:cs typeface="Times New Roman"/>
              </a:rPr>
              <a:t>ELECTRICAL</a:t>
            </a:r>
            <a:r>
              <a:rPr sz="2800" b="1" u="heavy" spc="-135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Times New Roman"/>
                <a:cs typeface="Times New Roman"/>
              </a:rPr>
              <a:t>ENERGY</a:t>
            </a:r>
            <a:endParaRPr sz="2800">
              <a:latin typeface="Times New Roman"/>
              <a:cs typeface="Times New Roman"/>
            </a:endParaRPr>
          </a:p>
          <a:p>
            <a:pPr marL="58547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944F71"/>
                </a:solidFill>
                <a:latin typeface="Times New Roman"/>
                <a:cs typeface="Times New Roman"/>
              </a:rPr>
              <a:t>Moving electrical</a:t>
            </a:r>
            <a:r>
              <a:rPr sz="2800" b="1" spc="-15" dirty="0">
                <a:solidFill>
                  <a:srgbClr val="944F7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44F71"/>
                </a:solidFill>
                <a:latin typeface="Times New Roman"/>
                <a:cs typeface="Times New Roman"/>
              </a:rPr>
              <a:t>charges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2800" b="1" u="heavy" spc="-1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ELECTROMAGNETIC</a:t>
            </a:r>
            <a:r>
              <a:rPr sz="2800" b="1" u="heavy" spc="4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ENERGY</a:t>
            </a:r>
            <a:endParaRPr sz="2800">
              <a:latin typeface="Times New Roman"/>
              <a:cs typeface="Times New Roman"/>
            </a:endParaRPr>
          </a:p>
          <a:p>
            <a:pPr marL="505459">
              <a:lnSpc>
                <a:spcPct val="100000"/>
              </a:lnSpc>
            </a:pPr>
            <a:r>
              <a:rPr sz="2800" b="1" spc="-5" dirty="0">
                <a:solidFill>
                  <a:srgbClr val="6FAC46"/>
                </a:solidFill>
                <a:latin typeface="Times New Roman"/>
                <a:cs typeface="Times New Roman"/>
              </a:rPr>
              <a:t>Light </a:t>
            </a:r>
            <a:r>
              <a:rPr sz="2800" b="1" spc="-30" dirty="0">
                <a:solidFill>
                  <a:srgbClr val="6FAC46"/>
                </a:solidFill>
                <a:latin typeface="Times New Roman"/>
                <a:cs typeface="Times New Roman"/>
              </a:rPr>
              <a:t>energy, </a:t>
            </a:r>
            <a:r>
              <a:rPr sz="2800" b="1" spc="-5" dirty="0">
                <a:solidFill>
                  <a:srgbClr val="6FAC46"/>
                </a:solidFill>
                <a:latin typeface="Times New Roman"/>
                <a:cs typeface="Times New Roman"/>
              </a:rPr>
              <a:t>X-rays, radio</a:t>
            </a:r>
            <a:r>
              <a:rPr sz="2800" b="1" spc="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waves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u="heavy" spc="-10" dirty="0">
                <a:solidFill>
                  <a:srgbClr val="0ED700"/>
                </a:solidFill>
                <a:uFill>
                  <a:solidFill>
                    <a:srgbClr val="0ED700"/>
                  </a:solidFill>
                </a:uFill>
                <a:latin typeface="Times New Roman"/>
                <a:cs typeface="Times New Roman"/>
              </a:rPr>
              <a:t>NUCLEAR</a:t>
            </a:r>
            <a:r>
              <a:rPr sz="2800" b="1" u="heavy" spc="45" dirty="0">
                <a:solidFill>
                  <a:srgbClr val="0ED700"/>
                </a:solidFill>
                <a:uFill>
                  <a:solidFill>
                    <a:srgbClr val="0ED7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0ED700"/>
                </a:solidFill>
                <a:uFill>
                  <a:solidFill>
                    <a:srgbClr val="0ED700"/>
                  </a:solidFill>
                </a:uFill>
                <a:latin typeface="Times New Roman"/>
                <a:cs typeface="Times New Roman"/>
              </a:rPr>
              <a:t>ENERGY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spc="-10" dirty="0">
                <a:solidFill>
                  <a:srgbClr val="0ED700"/>
                </a:solidFill>
                <a:latin typeface="Times New Roman"/>
                <a:cs typeface="Times New Roman"/>
              </a:rPr>
              <a:t>Stored </a:t>
            </a:r>
            <a:r>
              <a:rPr sz="2800" b="1" spc="-5" dirty="0">
                <a:solidFill>
                  <a:srgbClr val="0ED700"/>
                </a:solidFill>
                <a:latin typeface="Times New Roman"/>
                <a:cs typeface="Times New Roman"/>
              </a:rPr>
              <a:t>in the nucleus </a:t>
            </a:r>
            <a:r>
              <a:rPr sz="2800" b="1" dirty="0">
                <a:solidFill>
                  <a:srgbClr val="0ED700"/>
                </a:solidFill>
                <a:latin typeface="Times New Roman"/>
                <a:cs typeface="Times New Roman"/>
              </a:rPr>
              <a:t>of an </a:t>
            </a:r>
            <a:r>
              <a:rPr sz="2800" b="1" spc="-5" dirty="0">
                <a:solidFill>
                  <a:srgbClr val="0ED700"/>
                </a:solidFill>
                <a:latin typeface="Times New Roman"/>
                <a:cs typeface="Times New Roman"/>
              </a:rPr>
              <a:t>atom &amp;  </a:t>
            </a:r>
            <a:r>
              <a:rPr sz="2800" b="1" spc="-10" dirty="0">
                <a:solidFill>
                  <a:srgbClr val="0ED700"/>
                </a:solidFill>
                <a:latin typeface="Times New Roman"/>
                <a:cs typeface="Times New Roman"/>
              </a:rPr>
              <a:t>released </a:t>
            </a:r>
            <a:r>
              <a:rPr sz="2800" b="1" spc="-5" dirty="0">
                <a:solidFill>
                  <a:srgbClr val="0ED700"/>
                </a:solidFill>
                <a:latin typeface="Times New Roman"/>
                <a:cs typeface="Times New Roman"/>
              </a:rPr>
              <a:t>when atoms </a:t>
            </a:r>
            <a:r>
              <a:rPr sz="2800" b="1" spc="-20" dirty="0">
                <a:solidFill>
                  <a:srgbClr val="0ED700"/>
                </a:solidFill>
                <a:latin typeface="Times New Roman"/>
                <a:cs typeface="Times New Roman"/>
              </a:rPr>
              <a:t>are </a:t>
            </a:r>
            <a:r>
              <a:rPr sz="2800" b="1" dirty="0">
                <a:solidFill>
                  <a:srgbClr val="0ED700"/>
                </a:solidFill>
                <a:latin typeface="Times New Roman"/>
                <a:cs typeface="Times New Roman"/>
              </a:rPr>
              <a:t>split or </a:t>
            </a:r>
            <a:r>
              <a:rPr sz="2800" b="1" spc="-5" dirty="0">
                <a:solidFill>
                  <a:srgbClr val="0ED700"/>
                </a:solidFill>
                <a:latin typeface="Times New Roman"/>
                <a:cs typeface="Times New Roman"/>
              </a:rPr>
              <a:t>joined  </a:t>
            </a:r>
            <a:r>
              <a:rPr sz="2800" b="1" spc="-30" dirty="0">
                <a:solidFill>
                  <a:srgbClr val="0ED700"/>
                </a:solidFill>
                <a:latin typeface="Times New Roman"/>
                <a:cs typeface="Times New Roman"/>
              </a:rPr>
              <a:t>together, </a:t>
            </a:r>
            <a:r>
              <a:rPr sz="2800" b="1" spc="-5" dirty="0">
                <a:solidFill>
                  <a:srgbClr val="0ED700"/>
                </a:solidFill>
                <a:latin typeface="Times New Roman"/>
                <a:cs typeface="Times New Roman"/>
              </a:rPr>
              <a:t>nuclear </a:t>
            </a:r>
            <a:r>
              <a:rPr sz="2800" b="1" spc="-10" dirty="0">
                <a:solidFill>
                  <a:srgbClr val="0ED700"/>
                </a:solidFill>
                <a:latin typeface="Times New Roman"/>
                <a:cs typeface="Times New Roman"/>
              </a:rPr>
              <a:t>reactors, </a:t>
            </a:r>
            <a:r>
              <a:rPr sz="2800" b="1" spc="-5" dirty="0">
                <a:solidFill>
                  <a:srgbClr val="0ED700"/>
                </a:solidFill>
                <a:latin typeface="Times New Roman"/>
                <a:cs typeface="Times New Roman"/>
              </a:rPr>
              <a:t>atomic  bombs, stars,</a:t>
            </a:r>
            <a:r>
              <a:rPr sz="2800" b="1" spc="15" dirty="0">
                <a:solidFill>
                  <a:srgbClr val="0ED7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ED700"/>
                </a:solidFill>
                <a:latin typeface="Times New Roman"/>
                <a:cs typeface="Times New Roman"/>
              </a:rPr>
              <a:t>sun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1844" y="986027"/>
            <a:ext cx="1987296" cy="1325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8919" y="2373150"/>
            <a:ext cx="1791824" cy="1720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62022" y="2879259"/>
            <a:ext cx="1485265" cy="1210945"/>
            <a:chOff x="6862022" y="2879259"/>
            <a:chExt cx="1485265" cy="1210945"/>
          </a:xfrm>
        </p:grpSpPr>
        <p:sp>
          <p:nvSpPr>
            <p:cNvPr id="7" name="object 7"/>
            <p:cNvSpPr/>
            <p:nvPr/>
          </p:nvSpPr>
          <p:spPr>
            <a:xfrm>
              <a:off x="6989711" y="3701126"/>
              <a:ext cx="347451" cy="2799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78741" y="3867034"/>
              <a:ext cx="115784" cy="2229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7655" y="3568899"/>
              <a:ext cx="219749" cy="1036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62022" y="3374436"/>
              <a:ext cx="246474" cy="907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36262" y="3164459"/>
              <a:ext cx="255904" cy="166370"/>
            </a:xfrm>
            <a:custGeom>
              <a:avLst/>
              <a:gdLst/>
              <a:ahLst/>
              <a:cxnLst/>
              <a:rect l="l" t="t" r="r" b="b"/>
              <a:pathLst>
                <a:path w="255904" h="166370">
                  <a:moveTo>
                    <a:pt x="56420" y="0"/>
                  </a:moveTo>
                  <a:lnTo>
                    <a:pt x="29694" y="0"/>
                  </a:lnTo>
                  <a:lnTo>
                    <a:pt x="5936" y="18147"/>
                  </a:lnTo>
                  <a:lnTo>
                    <a:pt x="0" y="44052"/>
                  </a:lnTo>
                  <a:lnTo>
                    <a:pt x="17817" y="67394"/>
                  </a:lnTo>
                  <a:lnTo>
                    <a:pt x="198959" y="160729"/>
                  </a:lnTo>
                  <a:lnTo>
                    <a:pt x="228653" y="165924"/>
                  </a:lnTo>
                  <a:lnTo>
                    <a:pt x="249439" y="145179"/>
                  </a:lnTo>
                  <a:lnTo>
                    <a:pt x="255379" y="116642"/>
                  </a:lnTo>
                  <a:lnTo>
                    <a:pt x="234594" y="90737"/>
                  </a:lnTo>
                  <a:lnTo>
                    <a:pt x="56420" y="0"/>
                  </a:lnTo>
                  <a:close/>
                </a:path>
              </a:pathLst>
            </a:custGeom>
            <a:solidFill>
              <a:srgbClr val="FF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25264" y="2879259"/>
              <a:ext cx="118769" cy="2229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99587" y="3011487"/>
              <a:ext cx="193010" cy="1762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14279" y="2931104"/>
              <a:ext cx="145507" cy="1866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80596" y="3003694"/>
              <a:ext cx="187045" cy="1737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75611" y="3117774"/>
              <a:ext cx="264795" cy="166370"/>
            </a:xfrm>
            <a:custGeom>
              <a:avLst/>
              <a:gdLst/>
              <a:ahLst/>
              <a:cxnLst/>
              <a:rect l="l" t="t" r="r" b="b"/>
              <a:pathLst>
                <a:path w="264795" h="166370">
                  <a:moveTo>
                    <a:pt x="216768" y="0"/>
                  </a:moveTo>
                  <a:lnTo>
                    <a:pt x="198943" y="5195"/>
                  </a:lnTo>
                  <a:lnTo>
                    <a:pt x="17825" y="101127"/>
                  </a:lnTo>
                  <a:lnTo>
                    <a:pt x="5928" y="108884"/>
                  </a:lnTo>
                  <a:lnTo>
                    <a:pt x="0" y="121837"/>
                  </a:lnTo>
                  <a:lnTo>
                    <a:pt x="2943" y="134825"/>
                  </a:lnTo>
                  <a:lnTo>
                    <a:pt x="23753" y="158167"/>
                  </a:lnTo>
                  <a:lnTo>
                    <a:pt x="38594" y="163327"/>
                  </a:lnTo>
                  <a:lnTo>
                    <a:pt x="56420" y="165924"/>
                  </a:lnTo>
                  <a:lnTo>
                    <a:pt x="74245" y="160729"/>
                  </a:lnTo>
                  <a:lnTo>
                    <a:pt x="249435" y="64832"/>
                  </a:lnTo>
                  <a:lnTo>
                    <a:pt x="261291" y="54442"/>
                  </a:lnTo>
                  <a:lnTo>
                    <a:pt x="264276" y="44087"/>
                  </a:lnTo>
                  <a:lnTo>
                    <a:pt x="261291" y="31099"/>
                  </a:lnTo>
                  <a:lnTo>
                    <a:pt x="255363" y="18147"/>
                  </a:lnTo>
                  <a:lnTo>
                    <a:pt x="231609" y="2597"/>
                  </a:lnTo>
                  <a:lnTo>
                    <a:pt x="216768" y="0"/>
                  </a:lnTo>
                  <a:close/>
                </a:path>
              </a:pathLst>
            </a:custGeom>
            <a:solidFill>
              <a:srgbClr val="FF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76555" y="3319994"/>
              <a:ext cx="246491" cy="1037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2135" y="3789256"/>
              <a:ext cx="184143" cy="1659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03293" y="3509261"/>
              <a:ext cx="243507" cy="11667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29047" y="3654441"/>
              <a:ext cx="216768" cy="1425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82597" y="3874812"/>
              <a:ext cx="136594" cy="2048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76793" y="3138519"/>
              <a:ext cx="817244" cy="726440"/>
            </a:xfrm>
            <a:custGeom>
              <a:avLst/>
              <a:gdLst/>
              <a:ahLst/>
              <a:cxnLst/>
              <a:rect l="l" t="t" r="r" b="b"/>
              <a:pathLst>
                <a:path w="817245" h="726439">
                  <a:moveTo>
                    <a:pt x="427629" y="0"/>
                  </a:moveTo>
                  <a:lnTo>
                    <a:pt x="383065" y="0"/>
                  </a:lnTo>
                  <a:lnTo>
                    <a:pt x="338542" y="5195"/>
                  </a:lnTo>
                  <a:lnTo>
                    <a:pt x="296963" y="15549"/>
                  </a:lnTo>
                  <a:lnTo>
                    <a:pt x="258368" y="28502"/>
                  </a:lnTo>
                  <a:lnTo>
                    <a:pt x="222717" y="44087"/>
                  </a:lnTo>
                  <a:lnTo>
                    <a:pt x="190050" y="64797"/>
                  </a:lnTo>
                  <a:lnTo>
                    <a:pt x="106891" y="132227"/>
                  </a:lnTo>
                  <a:lnTo>
                    <a:pt x="68301" y="181474"/>
                  </a:lnTo>
                  <a:lnTo>
                    <a:pt x="20789" y="269614"/>
                  </a:lnTo>
                  <a:lnTo>
                    <a:pt x="2972" y="331849"/>
                  </a:lnTo>
                  <a:lnTo>
                    <a:pt x="0" y="394084"/>
                  </a:lnTo>
                  <a:lnTo>
                    <a:pt x="14849" y="453686"/>
                  </a:lnTo>
                  <a:lnTo>
                    <a:pt x="41575" y="510727"/>
                  </a:lnTo>
                  <a:lnTo>
                    <a:pt x="83138" y="565169"/>
                  </a:lnTo>
                  <a:lnTo>
                    <a:pt x="142543" y="611854"/>
                  </a:lnTo>
                  <a:lnTo>
                    <a:pt x="213804" y="653330"/>
                  </a:lnTo>
                  <a:lnTo>
                    <a:pt x="291035" y="676662"/>
                  </a:lnTo>
                  <a:lnTo>
                    <a:pt x="365240" y="681850"/>
                  </a:lnTo>
                  <a:lnTo>
                    <a:pt x="433557" y="671478"/>
                  </a:lnTo>
                  <a:lnTo>
                    <a:pt x="498891" y="650736"/>
                  </a:lnTo>
                  <a:lnTo>
                    <a:pt x="558295" y="619626"/>
                  </a:lnTo>
                  <a:lnTo>
                    <a:pt x="605803" y="580755"/>
                  </a:lnTo>
                  <a:lnTo>
                    <a:pt x="647382" y="541862"/>
                  </a:lnTo>
                  <a:lnTo>
                    <a:pt x="677064" y="502969"/>
                  </a:lnTo>
                  <a:lnTo>
                    <a:pt x="694890" y="466674"/>
                  </a:lnTo>
                  <a:lnTo>
                    <a:pt x="712675" y="419989"/>
                  </a:lnTo>
                  <a:lnTo>
                    <a:pt x="721587" y="370742"/>
                  </a:lnTo>
                  <a:lnTo>
                    <a:pt x="724572" y="316299"/>
                  </a:lnTo>
                  <a:lnTo>
                    <a:pt x="715659" y="264455"/>
                  </a:lnTo>
                  <a:lnTo>
                    <a:pt x="694890" y="215172"/>
                  </a:lnTo>
                  <a:lnTo>
                    <a:pt x="662223" y="171120"/>
                  </a:lnTo>
                  <a:lnTo>
                    <a:pt x="608746" y="137422"/>
                  </a:lnTo>
                  <a:lnTo>
                    <a:pt x="510747" y="101092"/>
                  </a:lnTo>
                  <a:lnTo>
                    <a:pt x="424644" y="90737"/>
                  </a:lnTo>
                  <a:lnTo>
                    <a:pt x="347455" y="101092"/>
                  </a:lnTo>
                  <a:lnTo>
                    <a:pt x="285065" y="124434"/>
                  </a:lnTo>
                  <a:lnTo>
                    <a:pt x="231629" y="158132"/>
                  </a:lnTo>
                  <a:lnTo>
                    <a:pt x="190050" y="194427"/>
                  </a:lnTo>
                  <a:lnTo>
                    <a:pt x="157384" y="233319"/>
                  </a:lnTo>
                  <a:lnTo>
                    <a:pt x="112861" y="313702"/>
                  </a:lnTo>
                  <a:lnTo>
                    <a:pt x="103948" y="360352"/>
                  </a:lnTo>
                  <a:lnTo>
                    <a:pt x="106892" y="407037"/>
                  </a:lnTo>
                  <a:lnTo>
                    <a:pt x="121733" y="451124"/>
                  </a:lnTo>
                  <a:lnTo>
                    <a:pt x="145527" y="492579"/>
                  </a:lnTo>
                  <a:lnTo>
                    <a:pt x="181138" y="528874"/>
                  </a:lnTo>
                  <a:lnTo>
                    <a:pt x="222717" y="560009"/>
                  </a:lnTo>
                  <a:lnTo>
                    <a:pt x="270225" y="583316"/>
                  </a:lnTo>
                  <a:lnTo>
                    <a:pt x="317732" y="596304"/>
                  </a:lnTo>
                  <a:lnTo>
                    <a:pt x="365240" y="601464"/>
                  </a:lnTo>
                  <a:lnTo>
                    <a:pt x="412788" y="596304"/>
                  </a:lnTo>
                  <a:lnTo>
                    <a:pt x="460296" y="583316"/>
                  </a:lnTo>
                  <a:lnTo>
                    <a:pt x="504819" y="565169"/>
                  </a:lnTo>
                  <a:lnTo>
                    <a:pt x="546398" y="539264"/>
                  </a:lnTo>
                  <a:lnTo>
                    <a:pt x="579065" y="510727"/>
                  </a:lnTo>
                  <a:lnTo>
                    <a:pt x="605803" y="477029"/>
                  </a:lnTo>
                  <a:lnTo>
                    <a:pt x="623588" y="440734"/>
                  </a:lnTo>
                  <a:lnTo>
                    <a:pt x="632500" y="401842"/>
                  </a:lnTo>
                  <a:lnTo>
                    <a:pt x="635485" y="362949"/>
                  </a:lnTo>
                  <a:lnTo>
                    <a:pt x="632500" y="324057"/>
                  </a:lnTo>
                  <a:lnTo>
                    <a:pt x="602818" y="256662"/>
                  </a:lnTo>
                  <a:lnTo>
                    <a:pt x="555311" y="212574"/>
                  </a:lnTo>
                  <a:lnTo>
                    <a:pt x="484049" y="181474"/>
                  </a:lnTo>
                  <a:lnTo>
                    <a:pt x="424644" y="168522"/>
                  </a:lnTo>
                  <a:lnTo>
                    <a:pt x="374152" y="171120"/>
                  </a:lnTo>
                  <a:lnTo>
                    <a:pt x="332573" y="184072"/>
                  </a:lnTo>
                  <a:lnTo>
                    <a:pt x="296963" y="207415"/>
                  </a:lnTo>
                  <a:lnTo>
                    <a:pt x="267240" y="233319"/>
                  </a:lnTo>
                  <a:lnTo>
                    <a:pt x="243486" y="264455"/>
                  </a:lnTo>
                  <a:lnTo>
                    <a:pt x="207876" y="329252"/>
                  </a:lnTo>
                  <a:lnTo>
                    <a:pt x="207876" y="396646"/>
                  </a:lnTo>
                  <a:lnTo>
                    <a:pt x="243486" y="451125"/>
                  </a:lnTo>
                  <a:lnTo>
                    <a:pt x="302891" y="489981"/>
                  </a:lnTo>
                  <a:lnTo>
                    <a:pt x="362296" y="508129"/>
                  </a:lnTo>
                  <a:lnTo>
                    <a:pt x="412788" y="500372"/>
                  </a:lnTo>
                  <a:lnTo>
                    <a:pt x="463239" y="482224"/>
                  </a:lnTo>
                  <a:lnTo>
                    <a:pt x="498890" y="456284"/>
                  </a:lnTo>
                  <a:lnTo>
                    <a:pt x="522644" y="409634"/>
                  </a:lnTo>
                  <a:lnTo>
                    <a:pt x="528572" y="368144"/>
                  </a:lnTo>
                  <a:lnTo>
                    <a:pt x="519660" y="326654"/>
                  </a:lnTo>
                  <a:lnTo>
                    <a:pt x="489978" y="295554"/>
                  </a:lnTo>
                  <a:lnTo>
                    <a:pt x="430573" y="280004"/>
                  </a:lnTo>
                  <a:lnTo>
                    <a:pt x="380121" y="295554"/>
                  </a:lnTo>
                  <a:lnTo>
                    <a:pt x="347455" y="329252"/>
                  </a:lnTo>
                  <a:lnTo>
                    <a:pt x="341486" y="373339"/>
                  </a:lnTo>
                  <a:lnTo>
                    <a:pt x="383065" y="388889"/>
                  </a:lnTo>
                  <a:lnTo>
                    <a:pt x="397906" y="347399"/>
                  </a:lnTo>
                  <a:lnTo>
                    <a:pt x="409803" y="329252"/>
                  </a:lnTo>
                  <a:lnTo>
                    <a:pt x="472152" y="344802"/>
                  </a:lnTo>
                  <a:lnTo>
                    <a:pt x="481065" y="396647"/>
                  </a:lnTo>
                  <a:lnTo>
                    <a:pt x="454327" y="438137"/>
                  </a:lnTo>
                  <a:lnTo>
                    <a:pt x="403875" y="458882"/>
                  </a:lnTo>
                  <a:lnTo>
                    <a:pt x="362296" y="461479"/>
                  </a:lnTo>
                  <a:lnTo>
                    <a:pt x="314788" y="448527"/>
                  </a:lnTo>
                  <a:lnTo>
                    <a:pt x="282122" y="425184"/>
                  </a:lnTo>
                  <a:lnTo>
                    <a:pt x="258368" y="357790"/>
                  </a:lnTo>
                  <a:lnTo>
                    <a:pt x="270224" y="313702"/>
                  </a:lnTo>
                  <a:lnTo>
                    <a:pt x="311804" y="256662"/>
                  </a:lnTo>
                  <a:lnTo>
                    <a:pt x="368224" y="222964"/>
                  </a:lnTo>
                  <a:lnTo>
                    <a:pt x="430573" y="212574"/>
                  </a:lnTo>
                  <a:lnTo>
                    <a:pt x="489978" y="228160"/>
                  </a:lnTo>
                  <a:lnTo>
                    <a:pt x="543413" y="267017"/>
                  </a:lnTo>
                  <a:lnTo>
                    <a:pt x="579065" y="321495"/>
                  </a:lnTo>
                  <a:lnTo>
                    <a:pt x="584993" y="388889"/>
                  </a:lnTo>
                  <a:lnTo>
                    <a:pt x="561239" y="458882"/>
                  </a:lnTo>
                  <a:lnTo>
                    <a:pt x="537485" y="489982"/>
                  </a:lnTo>
                  <a:lnTo>
                    <a:pt x="504819" y="515922"/>
                  </a:lnTo>
                  <a:lnTo>
                    <a:pt x="472152" y="536667"/>
                  </a:lnTo>
                  <a:lnTo>
                    <a:pt x="433557" y="549619"/>
                  </a:lnTo>
                  <a:lnTo>
                    <a:pt x="391978" y="554814"/>
                  </a:lnTo>
                  <a:lnTo>
                    <a:pt x="350399" y="552217"/>
                  </a:lnTo>
                  <a:lnTo>
                    <a:pt x="305876" y="544424"/>
                  </a:lnTo>
                  <a:lnTo>
                    <a:pt x="261312" y="526276"/>
                  </a:lnTo>
                  <a:lnTo>
                    <a:pt x="225701" y="505567"/>
                  </a:lnTo>
                  <a:lnTo>
                    <a:pt x="195979" y="477029"/>
                  </a:lnTo>
                  <a:lnTo>
                    <a:pt x="163312" y="414794"/>
                  </a:lnTo>
                  <a:lnTo>
                    <a:pt x="160368" y="347399"/>
                  </a:lnTo>
                  <a:lnTo>
                    <a:pt x="184122" y="277407"/>
                  </a:lnTo>
                  <a:lnTo>
                    <a:pt x="210819" y="235917"/>
                  </a:lnTo>
                  <a:lnTo>
                    <a:pt x="243486" y="199622"/>
                  </a:lnTo>
                  <a:lnTo>
                    <a:pt x="285065" y="168522"/>
                  </a:lnTo>
                  <a:lnTo>
                    <a:pt x="329629" y="145179"/>
                  </a:lnTo>
                  <a:lnTo>
                    <a:pt x="380121" y="129629"/>
                  </a:lnTo>
                  <a:lnTo>
                    <a:pt x="433557" y="124434"/>
                  </a:lnTo>
                  <a:lnTo>
                    <a:pt x="489977" y="132227"/>
                  </a:lnTo>
                  <a:lnTo>
                    <a:pt x="552326" y="155570"/>
                  </a:lnTo>
                  <a:lnTo>
                    <a:pt x="605803" y="189267"/>
                  </a:lnTo>
                  <a:lnTo>
                    <a:pt x="644398" y="225562"/>
                  </a:lnTo>
                  <a:lnTo>
                    <a:pt x="668151" y="269614"/>
                  </a:lnTo>
                  <a:lnTo>
                    <a:pt x="680008" y="313702"/>
                  </a:lnTo>
                  <a:lnTo>
                    <a:pt x="682992" y="360352"/>
                  </a:lnTo>
                  <a:lnTo>
                    <a:pt x="674080" y="407037"/>
                  </a:lnTo>
                  <a:lnTo>
                    <a:pt x="659239" y="448527"/>
                  </a:lnTo>
                  <a:lnTo>
                    <a:pt x="638470" y="489982"/>
                  </a:lnTo>
                  <a:lnTo>
                    <a:pt x="608747" y="526276"/>
                  </a:lnTo>
                  <a:lnTo>
                    <a:pt x="567167" y="562607"/>
                  </a:lnTo>
                  <a:lnTo>
                    <a:pt x="519660" y="596304"/>
                  </a:lnTo>
                  <a:lnTo>
                    <a:pt x="463239" y="622220"/>
                  </a:lnTo>
                  <a:lnTo>
                    <a:pt x="400891" y="637773"/>
                  </a:lnTo>
                  <a:lnTo>
                    <a:pt x="335558" y="640367"/>
                  </a:lnTo>
                  <a:lnTo>
                    <a:pt x="264296" y="629998"/>
                  </a:lnTo>
                  <a:lnTo>
                    <a:pt x="193035" y="598902"/>
                  </a:lnTo>
                  <a:lnTo>
                    <a:pt x="145527" y="565169"/>
                  </a:lnTo>
                  <a:lnTo>
                    <a:pt x="109876" y="526276"/>
                  </a:lnTo>
                  <a:lnTo>
                    <a:pt x="83138" y="479627"/>
                  </a:lnTo>
                  <a:lnTo>
                    <a:pt x="65329" y="430379"/>
                  </a:lnTo>
                  <a:lnTo>
                    <a:pt x="56420" y="378499"/>
                  </a:lnTo>
                  <a:lnTo>
                    <a:pt x="59392" y="329252"/>
                  </a:lnTo>
                  <a:lnTo>
                    <a:pt x="71269" y="277407"/>
                  </a:lnTo>
                  <a:lnTo>
                    <a:pt x="95035" y="230722"/>
                  </a:lnTo>
                  <a:lnTo>
                    <a:pt x="133630" y="178877"/>
                  </a:lnTo>
                  <a:lnTo>
                    <a:pt x="181137" y="132227"/>
                  </a:lnTo>
                  <a:lnTo>
                    <a:pt x="234614" y="95932"/>
                  </a:lnTo>
                  <a:lnTo>
                    <a:pt x="296963" y="67394"/>
                  </a:lnTo>
                  <a:lnTo>
                    <a:pt x="359311" y="49247"/>
                  </a:lnTo>
                  <a:lnTo>
                    <a:pt x="394962" y="44087"/>
                  </a:lnTo>
                  <a:lnTo>
                    <a:pt x="430573" y="44087"/>
                  </a:lnTo>
                  <a:lnTo>
                    <a:pt x="501834" y="51844"/>
                  </a:lnTo>
                  <a:lnTo>
                    <a:pt x="576080" y="72589"/>
                  </a:lnTo>
                  <a:lnTo>
                    <a:pt x="638469" y="103689"/>
                  </a:lnTo>
                  <a:lnTo>
                    <a:pt x="688921" y="145179"/>
                  </a:lnTo>
                  <a:lnTo>
                    <a:pt x="730500" y="191865"/>
                  </a:lnTo>
                  <a:lnTo>
                    <a:pt x="757238" y="243710"/>
                  </a:lnTo>
                  <a:lnTo>
                    <a:pt x="769095" y="303347"/>
                  </a:lnTo>
                  <a:lnTo>
                    <a:pt x="769095" y="365547"/>
                  </a:lnTo>
                  <a:lnTo>
                    <a:pt x="754254" y="432977"/>
                  </a:lnTo>
                  <a:lnTo>
                    <a:pt x="721587" y="500372"/>
                  </a:lnTo>
                  <a:lnTo>
                    <a:pt x="691905" y="547022"/>
                  </a:lnTo>
                  <a:lnTo>
                    <a:pt x="665167" y="580755"/>
                  </a:lnTo>
                  <a:lnTo>
                    <a:pt x="620644" y="619626"/>
                  </a:lnTo>
                  <a:lnTo>
                    <a:pt x="576080" y="648146"/>
                  </a:lnTo>
                  <a:lnTo>
                    <a:pt x="555311" y="666293"/>
                  </a:lnTo>
                  <a:lnTo>
                    <a:pt x="528573" y="692219"/>
                  </a:lnTo>
                  <a:lnTo>
                    <a:pt x="528573" y="710367"/>
                  </a:lnTo>
                  <a:lnTo>
                    <a:pt x="543414" y="723330"/>
                  </a:lnTo>
                  <a:lnTo>
                    <a:pt x="558296" y="725924"/>
                  </a:lnTo>
                  <a:lnTo>
                    <a:pt x="573137" y="710367"/>
                  </a:lnTo>
                  <a:lnTo>
                    <a:pt x="593906" y="687035"/>
                  </a:lnTo>
                  <a:lnTo>
                    <a:pt x="614716" y="668887"/>
                  </a:lnTo>
                  <a:lnTo>
                    <a:pt x="680008" y="622220"/>
                  </a:lnTo>
                  <a:lnTo>
                    <a:pt x="733485" y="565169"/>
                  </a:lnTo>
                  <a:lnTo>
                    <a:pt x="766151" y="518519"/>
                  </a:lnTo>
                  <a:lnTo>
                    <a:pt x="795833" y="456284"/>
                  </a:lnTo>
                  <a:lnTo>
                    <a:pt x="813659" y="391487"/>
                  </a:lnTo>
                  <a:lnTo>
                    <a:pt x="816643" y="326654"/>
                  </a:lnTo>
                  <a:lnTo>
                    <a:pt x="807730" y="261857"/>
                  </a:lnTo>
                  <a:lnTo>
                    <a:pt x="786920" y="199622"/>
                  </a:lnTo>
                  <a:lnTo>
                    <a:pt x="751310" y="142582"/>
                  </a:lnTo>
                  <a:lnTo>
                    <a:pt x="703802" y="93335"/>
                  </a:lnTo>
                  <a:lnTo>
                    <a:pt x="641413" y="54442"/>
                  </a:lnTo>
                  <a:lnTo>
                    <a:pt x="584993" y="31099"/>
                  </a:lnTo>
                  <a:lnTo>
                    <a:pt x="528572" y="12952"/>
                  </a:lnTo>
                  <a:lnTo>
                    <a:pt x="478080" y="2597"/>
                  </a:lnTo>
                  <a:lnTo>
                    <a:pt x="42762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7601439" y="3911107"/>
            <a:ext cx="89087" cy="1944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5017" y="2871466"/>
            <a:ext cx="89087" cy="1944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5307" y="4736591"/>
            <a:ext cx="2727959" cy="13426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20300" y="4847954"/>
            <a:ext cx="1408460" cy="12186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2783" y="1499361"/>
            <a:ext cx="9764395" cy="252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0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change from one form of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to another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called </a:t>
            </a:r>
            <a:r>
              <a:rPr sz="2400" b="1" dirty="0">
                <a:latin typeface="Times New Roman"/>
                <a:cs typeface="Times New Roman"/>
              </a:rPr>
              <a:t>energy</a:t>
            </a:r>
            <a:r>
              <a:rPr sz="2400" b="1" spc="-2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conversion</a:t>
            </a:r>
            <a:r>
              <a:rPr sz="2400" dirty="0">
                <a:latin typeface="Times New Roman"/>
                <a:cs typeface="Times New Roman"/>
              </a:rPr>
              <a:t>.  </a:t>
            </a: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spc="-10" dirty="0">
                <a:latin typeface="Times New Roman"/>
                <a:cs typeface="Times New Roman"/>
              </a:rPr>
              <a:t>forms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can be converted into any other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Examples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400" spc="-25" dirty="0">
                <a:latin typeface="Times New Roman"/>
                <a:cs typeface="Times New Roman"/>
              </a:rPr>
              <a:t>Toaster </a:t>
            </a:r>
            <a:r>
              <a:rPr sz="2400" dirty="0">
                <a:latin typeface="Times New Roman"/>
                <a:cs typeface="Times New Roman"/>
              </a:rPr>
              <a:t>converts </a:t>
            </a:r>
            <a:r>
              <a:rPr sz="2400" spc="-5" dirty="0">
                <a:latin typeface="Times New Roman"/>
                <a:cs typeface="Times New Roman"/>
              </a:rPr>
              <a:t>electrical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thermal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energy.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buAutoNum type="alphaLcParenR"/>
              <a:tabLst>
                <a:tab pos="469900" algn="l"/>
                <a:tab pos="470534" algn="l"/>
              </a:tabLst>
            </a:pPr>
            <a:r>
              <a:rPr sz="2400" spc="-65" dirty="0">
                <a:latin typeface="Times New Roman"/>
                <a:cs typeface="Times New Roman"/>
              </a:rPr>
              <a:t>Your </a:t>
            </a:r>
            <a:r>
              <a:rPr sz="2400" dirty="0">
                <a:latin typeface="Times New Roman"/>
                <a:cs typeface="Times New Roman"/>
              </a:rPr>
              <a:t>body converts </a:t>
            </a:r>
            <a:r>
              <a:rPr sz="2400" spc="-5" dirty="0">
                <a:latin typeface="Times New Roman"/>
                <a:cs typeface="Times New Roman"/>
              </a:rPr>
              <a:t>chemical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in the food you eat into the </a:t>
            </a:r>
            <a:r>
              <a:rPr sz="2400" spc="-5" dirty="0">
                <a:latin typeface="Times New Roman"/>
                <a:cs typeface="Times New Roman"/>
              </a:rPr>
              <a:t>mechanical 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you need to </a:t>
            </a:r>
            <a:r>
              <a:rPr sz="2400" spc="-5" dirty="0">
                <a:latin typeface="Times New Roman"/>
                <a:cs typeface="Times New Roman"/>
              </a:rPr>
              <a:t>move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muscles.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energy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also formed </a:t>
            </a:r>
            <a:r>
              <a:rPr sz="2000" dirty="0">
                <a:latin typeface="Times New Roman"/>
                <a:cs typeface="Times New Roman"/>
              </a:rPr>
              <a:t>in an </a:t>
            </a:r>
            <a:r>
              <a:rPr sz="2000" b="1" dirty="0">
                <a:latin typeface="Times New Roman"/>
                <a:cs typeface="Times New Roman"/>
              </a:rPr>
              <a:t>energy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conversion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7810" y="301244"/>
            <a:ext cx="67811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3330">
              <a:lnSpc>
                <a:spcPct val="100000"/>
              </a:lnSpc>
              <a:spcBef>
                <a:spcPts val="100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Energy 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Transformations 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Conversions Between Forms of</a:t>
            </a:r>
            <a:r>
              <a:rPr sz="32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Energy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6358" y="6329883"/>
            <a:ext cx="3422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70C00"/>
                </a:solidFill>
                <a:latin typeface="Times New Roman"/>
                <a:cs typeface="Times New Roman"/>
              </a:rPr>
              <a:t>Electrical Energy into Thermal</a:t>
            </a:r>
            <a:r>
              <a:rPr sz="1600" b="1" spc="45" dirty="0">
                <a:solidFill>
                  <a:srgbClr val="E70C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E70C00"/>
                </a:solidFill>
                <a:latin typeface="Times New Roman"/>
                <a:cs typeface="Times New Roman"/>
              </a:rPr>
              <a:t>Energy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3829" y="6329883"/>
            <a:ext cx="3662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70C00"/>
                </a:solidFill>
                <a:latin typeface="Times New Roman"/>
                <a:cs typeface="Times New Roman"/>
              </a:rPr>
              <a:t>Chemical </a:t>
            </a:r>
            <a:r>
              <a:rPr sz="1600" b="1" spc="-5" dirty="0">
                <a:solidFill>
                  <a:srgbClr val="E70C00"/>
                </a:solidFill>
                <a:latin typeface="Times New Roman"/>
                <a:cs typeface="Times New Roman"/>
              </a:rPr>
              <a:t>Energy into Mechanical</a:t>
            </a:r>
            <a:r>
              <a:rPr sz="1600" b="1" spc="100" dirty="0">
                <a:solidFill>
                  <a:srgbClr val="E70C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E70C00"/>
                </a:solidFill>
                <a:latin typeface="Times New Roman"/>
                <a:cs typeface="Times New Roman"/>
              </a:rPr>
              <a:t>Energy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6900" y="4172711"/>
            <a:ext cx="2537460" cy="1882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82840" y="4052315"/>
            <a:ext cx="2343911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3894" y="446023"/>
            <a:ext cx="4784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680099"/>
                </a:solidFill>
                <a:uFill>
                  <a:solidFill>
                    <a:srgbClr val="680099"/>
                  </a:solidFill>
                </a:uFill>
                <a:latin typeface="Times New Roman"/>
                <a:cs typeface="Times New Roman"/>
              </a:rPr>
              <a:t>Law of Conservation </a:t>
            </a:r>
            <a:r>
              <a:rPr sz="2800" b="1" u="heavy" dirty="0">
                <a:solidFill>
                  <a:srgbClr val="680099"/>
                </a:solidFill>
                <a:uFill>
                  <a:solidFill>
                    <a:srgbClr val="680099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b="1" u="heavy" spc="-15" dirty="0">
                <a:solidFill>
                  <a:srgbClr val="680099"/>
                </a:solidFill>
                <a:uFill>
                  <a:solidFill>
                    <a:srgbClr val="6800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680099"/>
                </a:solidFill>
                <a:uFill>
                  <a:solidFill>
                    <a:srgbClr val="680099"/>
                  </a:solidFill>
                </a:uFill>
                <a:latin typeface="Times New Roman"/>
                <a:cs typeface="Times New Roman"/>
              </a:rPr>
              <a:t>Energy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 marR="94615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8985" algn="l"/>
              </a:tabLst>
            </a:pPr>
            <a:r>
              <a:rPr spc="-10" dirty="0"/>
              <a:t>When </a:t>
            </a:r>
            <a:r>
              <a:rPr dirty="0"/>
              <a:t>one form of </a:t>
            </a:r>
            <a:r>
              <a:rPr spc="-10" dirty="0"/>
              <a:t>energy </a:t>
            </a:r>
            <a:r>
              <a:rPr spc="-5" dirty="0"/>
              <a:t>is </a:t>
            </a:r>
            <a:r>
              <a:rPr dirty="0"/>
              <a:t>converted to </a:t>
            </a:r>
            <a:r>
              <a:rPr spc="-15" dirty="0"/>
              <a:t>another, </a:t>
            </a:r>
            <a:r>
              <a:rPr dirty="0"/>
              <a:t>no </a:t>
            </a:r>
            <a:r>
              <a:rPr spc="-10" dirty="0"/>
              <a:t>energy </a:t>
            </a:r>
            <a:r>
              <a:rPr spc="-5" dirty="0"/>
              <a:t>is  </a:t>
            </a:r>
            <a:r>
              <a:rPr dirty="0"/>
              <a:t>destroyed in the</a:t>
            </a:r>
            <a:r>
              <a:rPr spc="-40" dirty="0"/>
              <a:t> </a:t>
            </a:r>
            <a:r>
              <a:rPr spc="-5" dirty="0"/>
              <a:t>process.</a:t>
            </a:r>
          </a:p>
          <a:p>
            <a:pPr marL="768350" indent="-344170">
              <a:lnSpc>
                <a:spcPct val="100000"/>
              </a:lnSpc>
              <a:buFont typeface="Wingdings"/>
              <a:buChar char=""/>
              <a:tabLst>
                <a:tab pos="768985" algn="l"/>
              </a:tabLst>
            </a:pPr>
            <a:r>
              <a:rPr spc="-10" dirty="0"/>
              <a:t>Energy </a:t>
            </a:r>
            <a:r>
              <a:rPr dirty="0"/>
              <a:t>cannot be created or destroyed, so the total </a:t>
            </a:r>
            <a:r>
              <a:rPr spc="-5" dirty="0"/>
              <a:t>amount </a:t>
            </a:r>
            <a:r>
              <a:rPr dirty="0"/>
              <a:t>of</a:t>
            </a:r>
            <a:r>
              <a:rPr spc="-130" dirty="0"/>
              <a:t> </a:t>
            </a:r>
            <a:r>
              <a:rPr spc="-10" dirty="0"/>
              <a:t>energy</a:t>
            </a:r>
          </a:p>
          <a:p>
            <a:pPr marL="768350">
              <a:lnSpc>
                <a:spcPct val="100000"/>
              </a:lnSpc>
              <a:tabLst>
                <a:tab pos="5842635" algn="l"/>
              </a:tabLst>
            </a:pPr>
            <a:r>
              <a:rPr spc="-5" dirty="0"/>
              <a:t>is </a:t>
            </a:r>
            <a:r>
              <a:rPr dirty="0"/>
              <a:t>the </a:t>
            </a:r>
            <a:r>
              <a:rPr spc="-5" dirty="0"/>
              <a:t>same </a:t>
            </a:r>
            <a:r>
              <a:rPr dirty="0"/>
              <a:t>before and </a:t>
            </a:r>
            <a:r>
              <a:rPr spc="-5" dirty="0"/>
              <a:t>after</a:t>
            </a:r>
            <a:r>
              <a:rPr spc="15" dirty="0"/>
              <a:t> </a:t>
            </a:r>
            <a:r>
              <a:rPr dirty="0"/>
              <a:t>any</a:t>
            </a:r>
            <a:r>
              <a:rPr spc="5" dirty="0"/>
              <a:t> </a:t>
            </a:r>
            <a:r>
              <a:rPr dirty="0"/>
              <a:t>process.	</a:t>
            </a:r>
            <a:r>
              <a:rPr spc="-5" dirty="0"/>
              <a:t>All </a:t>
            </a:r>
            <a:r>
              <a:rPr spc="-10" dirty="0"/>
              <a:t>energy </a:t>
            </a:r>
            <a:r>
              <a:rPr spc="-5" dirty="0"/>
              <a:t>is </a:t>
            </a:r>
            <a:r>
              <a:rPr dirty="0"/>
              <a:t>accounted</a:t>
            </a:r>
            <a:r>
              <a:rPr spc="-65" dirty="0"/>
              <a:t> </a:t>
            </a:r>
            <a:r>
              <a:rPr spc="-30" dirty="0"/>
              <a:t>for.</a:t>
            </a:r>
          </a:p>
          <a:p>
            <a:pPr marL="85090">
              <a:lnSpc>
                <a:spcPct val="100000"/>
              </a:lnSpc>
              <a:spcBef>
                <a:spcPts val="15"/>
              </a:spcBef>
            </a:pPr>
            <a:endParaRPr sz="2800"/>
          </a:p>
          <a:p>
            <a:pPr marL="478790" marR="43180" indent="-342900">
              <a:lnSpc>
                <a:spcPct val="100000"/>
              </a:lnSpc>
              <a:buClr>
                <a:srgbClr val="44536A"/>
              </a:buClr>
              <a:buSzPct val="68750"/>
              <a:buFont typeface="Wingdings"/>
              <a:buChar char=""/>
              <a:tabLst>
                <a:tab pos="478155" algn="l"/>
                <a:tab pos="478790" algn="l"/>
              </a:tabLst>
            </a:pPr>
            <a:r>
              <a:rPr dirty="0"/>
              <a:t>In 1905, Albert Einstein said that </a:t>
            </a:r>
            <a:r>
              <a:rPr spc="-10" dirty="0"/>
              <a:t>mass </a:t>
            </a:r>
            <a:r>
              <a:rPr dirty="0"/>
              <a:t>and </a:t>
            </a:r>
            <a:r>
              <a:rPr spc="-10" dirty="0"/>
              <a:t>energy </a:t>
            </a:r>
            <a:r>
              <a:rPr dirty="0"/>
              <a:t>can be converted</a:t>
            </a:r>
            <a:r>
              <a:rPr spc="-275" dirty="0"/>
              <a:t> </a:t>
            </a:r>
            <a:r>
              <a:rPr dirty="0"/>
              <a:t>into  each</a:t>
            </a:r>
            <a:r>
              <a:rPr spc="-15" dirty="0"/>
              <a:t> </a:t>
            </a:r>
            <a:r>
              <a:rPr spc="-20" dirty="0"/>
              <a:t>other.</a:t>
            </a:r>
          </a:p>
          <a:p>
            <a:pPr marL="478790" marR="67310" indent="-342900">
              <a:lnSpc>
                <a:spcPct val="100000"/>
              </a:lnSpc>
              <a:spcBef>
                <a:spcPts val="580"/>
              </a:spcBef>
              <a:buClr>
                <a:srgbClr val="44536A"/>
              </a:buClr>
              <a:buSzPct val="68750"/>
              <a:buFont typeface="Wingdings"/>
              <a:buChar char=""/>
              <a:tabLst>
                <a:tab pos="478155" algn="l"/>
                <a:tab pos="478790" algn="l"/>
              </a:tabLst>
            </a:pPr>
            <a:r>
              <a:rPr spc="-5" dirty="0"/>
              <a:t>He showed </a:t>
            </a:r>
            <a:r>
              <a:rPr dirty="0"/>
              <a:t>that if </a:t>
            </a:r>
            <a:r>
              <a:rPr spc="-5" dirty="0"/>
              <a:t>matter is </a:t>
            </a:r>
            <a:r>
              <a:rPr dirty="0"/>
              <a:t>destroyed, </a:t>
            </a:r>
            <a:r>
              <a:rPr spc="-10" dirty="0"/>
              <a:t>energy </a:t>
            </a:r>
            <a:r>
              <a:rPr spc="-5" dirty="0"/>
              <a:t>is </a:t>
            </a:r>
            <a:r>
              <a:rPr dirty="0"/>
              <a:t>created, and if </a:t>
            </a:r>
            <a:r>
              <a:rPr spc="-10" dirty="0"/>
              <a:t>energy </a:t>
            </a:r>
            <a:r>
              <a:rPr spc="-5" dirty="0"/>
              <a:t>is  </a:t>
            </a:r>
            <a:r>
              <a:rPr dirty="0"/>
              <a:t>destroyed </a:t>
            </a:r>
            <a:r>
              <a:rPr spc="-10" dirty="0"/>
              <a:t>mass </a:t>
            </a:r>
            <a:r>
              <a:rPr spc="-5" dirty="0"/>
              <a:t>is </a:t>
            </a:r>
            <a:r>
              <a:rPr dirty="0"/>
              <a:t>created.</a:t>
            </a:r>
          </a:p>
          <a:p>
            <a:pPr marL="84455" marR="791210" algn="ctr">
              <a:lnSpc>
                <a:spcPct val="100000"/>
              </a:lnSpc>
              <a:spcBef>
                <a:spcPts val="575"/>
              </a:spcBef>
            </a:pPr>
            <a:r>
              <a:rPr spc="-90" dirty="0"/>
              <a:t>E</a:t>
            </a:r>
            <a:r>
              <a:rPr spc="-90" dirty="0">
                <a:latin typeface="Verdana"/>
                <a:cs typeface="Verdana"/>
              </a:rPr>
              <a:t>=</a:t>
            </a:r>
            <a:r>
              <a:rPr spc="-275" dirty="0">
                <a:latin typeface="Verdana"/>
                <a:cs typeface="Verdana"/>
              </a:rPr>
              <a:t> </a:t>
            </a:r>
            <a:r>
              <a:rPr spc="-545" dirty="0">
                <a:latin typeface="Verdana"/>
                <a:cs typeface="Verdana"/>
              </a:rPr>
              <a:t>𝑚𝑐</a:t>
            </a:r>
            <a:r>
              <a:rPr sz="2625" spc="-817" baseline="28571" dirty="0">
                <a:latin typeface="Verdana"/>
                <a:cs typeface="Verdana"/>
              </a:rPr>
              <a:t>2</a:t>
            </a:r>
            <a:endParaRPr sz="2625" baseline="28571">
              <a:latin typeface="Verdana"/>
              <a:cs typeface="Verdana"/>
            </a:endParaRPr>
          </a:p>
          <a:p>
            <a:pPr marL="84455" marR="1166495" algn="ctr">
              <a:lnSpc>
                <a:spcPct val="100000"/>
              </a:lnSpc>
              <a:spcBef>
                <a:spcPts val="575"/>
              </a:spcBef>
            </a:pPr>
            <a:r>
              <a:rPr spc="-5" dirty="0"/>
              <a:t>Where, </a:t>
            </a:r>
            <a:r>
              <a:rPr dirty="0"/>
              <a:t>E is </a:t>
            </a:r>
            <a:r>
              <a:rPr spc="-30" dirty="0">
                <a:solidFill>
                  <a:srgbClr val="FF0000"/>
                </a:solidFill>
              </a:rPr>
              <a:t>Energy</a:t>
            </a:r>
            <a:r>
              <a:rPr spc="-30" dirty="0"/>
              <a:t>, </a:t>
            </a:r>
            <a:r>
              <a:rPr dirty="0"/>
              <a:t>m is </a:t>
            </a:r>
            <a:r>
              <a:rPr spc="-5" dirty="0"/>
              <a:t>unit</a:t>
            </a:r>
            <a:r>
              <a:rPr spc="-390" dirty="0"/>
              <a:t> </a:t>
            </a:r>
            <a:r>
              <a:rPr dirty="0">
                <a:solidFill>
                  <a:srgbClr val="FF0000"/>
                </a:solidFill>
              </a:rPr>
              <a:t>Mass</a:t>
            </a:r>
          </a:p>
          <a:p>
            <a:pPr marL="84455" marR="125095" algn="ctr">
              <a:lnSpc>
                <a:spcPct val="100000"/>
              </a:lnSpc>
              <a:spcBef>
                <a:spcPts val="580"/>
              </a:spcBef>
            </a:pPr>
            <a:r>
              <a:rPr dirty="0"/>
              <a:t>&amp; c </a:t>
            </a:r>
            <a:r>
              <a:rPr spc="-5" dirty="0"/>
              <a:t>is </a:t>
            </a:r>
            <a:r>
              <a:rPr dirty="0">
                <a:solidFill>
                  <a:srgbClr val="FF0000"/>
                </a:solidFill>
              </a:rPr>
              <a:t>Speed of light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/>
              <a:t>squared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2176" y="1056893"/>
            <a:ext cx="8623300" cy="5240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source + import = export + variation of stock + use +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loss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Consider a </a:t>
            </a:r>
            <a:r>
              <a:rPr sz="2000" spc="-5" dirty="0">
                <a:latin typeface="Times New Roman"/>
                <a:cs typeface="Times New Roman"/>
              </a:rPr>
              <a:t>primary energy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balance.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Sources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 the local (or national) </a:t>
            </a:r>
            <a:r>
              <a:rPr sz="2000" spc="-5" dirty="0">
                <a:latin typeface="Times New Roman"/>
                <a:cs typeface="Times New Roman"/>
              </a:rPr>
              <a:t>primary energy </a:t>
            </a:r>
            <a:r>
              <a:rPr sz="2000" dirty="0">
                <a:latin typeface="Times New Roman"/>
                <a:cs typeface="Times New Roman"/>
              </a:rPr>
              <a:t>sources, </a:t>
            </a:r>
            <a:r>
              <a:rPr sz="2000" spc="-5" dirty="0">
                <a:latin typeface="Times New Roman"/>
                <a:cs typeface="Times New Roman"/>
              </a:rPr>
              <a:t>like coal, </a:t>
            </a:r>
            <a:r>
              <a:rPr sz="2000" dirty="0">
                <a:latin typeface="Times New Roman"/>
                <a:cs typeface="Times New Roman"/>
              </a:rPr>
              <a:t>hydro,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biomass,  animate,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  <a:p>
            <a:pPr marL="12700" marR="789305">
              <a:lnSpc>
                <a:spcPts val="3600"/>
              </a:lnSpc>
              <a:spcBef>
                <a:spcPts val="320"/>
              </a:spcBef>
            </a:pP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Imports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energy </a:t>
            </a:r>
            <a:r>
              <a:rPr sz="2000" dirty="0">
                <a:latin typeface="Times New Roman"/>
                <a:cs typeface="Times New Roman"/>
              </a:rPr>
              <a:t>sources which </a:t>
            </a:r>
            <a:r>
              <a:rPr sz="2000" spc="-5" dirty="0">
                <a:latin typeface="Times New Roman"/>
                <a:cs typeface="Times New Roman"/>
              </a:rPr>
              <a:t>come </a:t>
            </a:r>
            <a:r>
              <a:rPr sz="2000" dirty="0">
                <a:latin typeface="Times New Roman"/>
                <a:cs typeface="Times New Roman"/>
              </a:rPr>
              <a:t>from outside the region (or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country). 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Exports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go to other regions (or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countries).</a:t>
            </a:r>
            <a:endParaRPr sz="2000">
              <a:latin typeface="Times New Roman"/>
              <a:cs typeface="Times New Roman"/>
            </a:endParaRPr>
          </a:p>
          <a:p>
            <a:pPr marL="12700" marR="223520">
              <a:lnSpc>
                <a:spcPts val="3600"/>
              </a:lnSpc>
            </a:pPr>
            <a:r>
              <a:rPr sz="20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Variations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 stock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 reductions of stocks (like of forests, coal, </a:t>
            </a:r>
            <a:r>
              <a:rPr sz="2000" spc="-5" dirty="0">
                <a:latin typeface="Times New Roman"/>
                <a:cs typeface="Times New Roman"/>
              </a:rPr>
              <a:t>etc.),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storage. 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Use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 be specified </a:t>
            </a:r>
            <a:r>
              <a:rPr sz="2000" spc="-5" dirty="0">
                <a:latin typeface="Times New Roman"/>
                <a:cs typeface="Times New Roman"/>
              </a:rPr>
              <a:t>sectoral, </a:t>
            </a:r>
            <a:r>
              <a:rPr sz="2000" dirty="0">
                <a:latin typeface="Times New Roman"/>
                <a:cs typeface="Times New Roman"/>
              </a:rPr>
              <a:t>or by </a:t>
            </a:r>
            <a:r>
              <a:rPr sz="2000" spc="-5" dirty="0">
                <a:latin typeface="Times New Roman"/>
                <a:cs typeface="Times New Roman"/>
              </a:rPr>
              <a:t>energy form, </a:t>
            </a:r>
            <a:r>
              <a:rPr sz="2000" dirty="0">
                <a:latin typeface="Times New Roman"/>
                <a:cs typeface="Times New Roman"/>
              </a:rPr>
              <a:t>or by end-use, </a:t>
            </a:r>
            <a:r>
              <a:rPr sz="2000" spc="-5" dirty="0">
                <a:latin typeface="Times New Roman"/>
                <a:cs typeface="Times New Roman"/>
              </a:rPr>
              <a:t>etc., as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required.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Losses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technical </a:t>
            </a:r>
            <a:r>
              <a:rPr sz="2000" dirty="0">
                <a:latin typeface="Times New Roman"/>
                <a:cs typeface="Times New Roman"/>
              </a:rPr>
              <a:t>losses and </a:t>
            </a:r>
            <a:r>
              <a:rPr sz="2000" spc="-5" dirty="0">
                <a:latin typeface="Times New Roman"/>
                <a:cs typeface="Times New Roman"/>
              </a:rPr>
              <a:t>administrative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losses:</a:t>
            </a:r>
            <a:endParaRPr sz="2000">
              <a:latin typeface="Times New Roman"/>
              <a:cs typeface="Times New Roman"/>
            </a:endParaRPr>
          </a:p>
          <a:p>
            <a:pPr marL="1176655" indent="-25019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1177290" algn="l"/>
              </a:tabLst>
            </a:pPr>
            <a:r>
              <a:rPr sz="2000" spc="-5" dirty="0">
                <a:solidFill>
                  <a:srgbClr val="2E5496"/>
                </a:solidFill>
                <a:latin typeface="Times New Roman"/>
                <a:cs typeface="Times New Roman"/>
              </a:rPr>
              <a:t>T</a:t>
            </a:r>
            <a:r>
              <a:rPr sz="1800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/>
                <a:cs typeface="Arial"/>
              </a:rPr>
              <a:t>echnical losses</a:t>
            </a:r>
            <a:r>
              <a:rPr sz="1800" spc="-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 due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conversions and transport or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transmission</a:t>
            </a:r>
            <a:endParaRPr sz="1800">
              <a:latin typeface="Arial"/>
              <a:cs typeface="Arial"/>
            </a:endParaRPr>
          </a:p>
          <a:p>
            <a:pPr marL="1167765" indent="-241300">
              <a:lnSpc>
                <a:spcPct val="100000"/>
              </a:lnSpc>
              <a:spcBef>
                <a:spcPts val="1135"/>
              </a:spcBef>
              <a:buClr>
                <a:srgbClr val="000000"/>
              </a:buClr>
              <a:buAutoNum type="arabicPeriod"/>
              <a:tabLst>
                <a:tab pos="1168400" algn="l"/>
              </a:tabLst>
            </a:pPr>
            <a:r>
              <a:rPr sz="1800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Arial"/>
                <a:cs typeface="Arial"/>
              </a:rPr>
              <a:t>Administrative losses</a:t>
            </a:r>
            <a:r>
              <a:rPr sz="1800" spc="-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 due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non-registered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consumptions.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1179" y="138760"/>
            <a:ext cx="3246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Energy</a:t>
            </a:r>
            <a:r>
              <a:rPr spc="-90" dirty="0"/>
              <a:t> </a:t>
            </a:r>
            <a:r>
              <a:rPr dirty="0"/>
              <a:t>Balance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1480</Words>
  <Application>Microsoft Office PowerPoint</Application>
  <PresentationFormat>Widescreen</PresentationFormat>
  <Paragraphs>223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Times New Roman</vt:lpstr>
      <vt:lpstr>Trebuchet MS</vt:lpstr>
      <vt:lpstr>Verdana</vt:lpstr>
      <vt:lpstr>Wingdings</vt:lpstr>
      <vt:lpstr>Office Theme</vt:lpstr>
      <vt:lpstr>1_Office Theme</vt:lpstr>
      <vt:lpstr>Basics of Energy Conversion </vt:lpstr>
      <vt:lpstr>Energy is all around you!</vt:lpstr>
      <vt:lpstr>ENERGY is… the ability to do WORK or cause change</vt:lpstr>
      <vt:lpstr>There are two main kinds of energy…</vt:lpstr>
      <vt:lpstr>Mechanical energy</vt:lpstr>
      <vt:lpstr>DIFFERENT FORMS OF ENERGY</vt:lpstr>
      <vt:lpstr>Energy Transformations  Conversions Between Forms of Energy</vt:lpstr>
      <vt:lpstr>Law of Conservation of Energy</vt:lpstr>
      <vt:lpstr>Energy Balance</vt:lpstr>
      <vt:lpstr>Examples of calculations of energy conversions</vt:lpstr>
      <vt:lpstr>ENERGY SOURCES</vt:lpstr>
      <vt:lpstr>DIRECT ENERGY  CONVERSION</vt:lpstr>
      <vt:lpstr>PowerPoint Presentation</vt:lpstr>
      <vt:lpstr>NEED FOR DEC</vt:lpstr>
      <vt:lpstr>TYPES OF DEC</vt:lpstr>
      <vt:lpstr>CARNOT CYCLE</vt:lpstr>
      <vt:lpstr>Video Link CARNOT CYCLE</vt:lpstr>
      <vt:lpstr>PROCESSESS OF CARNOT CYCLE</vt:lpstr>
      <vt:lpstr>P-V DIAGRM</vt:lpstr>
      <vt:lpstr>PowerPoint Presentation</vt:lpstr>
      <vt:lpstr>LIMITATION OF CARNOT CYCLE</vt:lpstr>
      <vt:lpstr>PowerPoint Presentation</vt:lpstr>
      <vt:lpstr>Carnot Ideal Heat Engine</vt:lpstr>
      <vt:lpstr>PowerPoint Presentation</vt:lpstr>
      <vt:lpstr>Carnot Cycle</vt:lpstr>
      <vt:lpstr>Step I –Isothermal expansion ( T = constant)</vt:lpstr>
      <vt:lpstr>Step II –Adiabatic Expansion (Q = 0 )</vt:lpstr>
      <vt:lpstr>Step III –Isothermal Compression ( T = constant)</vt:lpstr>
      <vt:lpstr>Step IV –Adiabatic Compression( Q = 0 )</vt:lpstr>
      <vt:lpstr>PowerPoint Presentation</vt:lpstr>
      <vt:lpstr>η = 1 – T2 / T1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Energy Conversion </dc:title>
  <dc:creator>Shayan Jan</dc:creator>
  <cp:lastModifiedBy>Shay</cp:lastModifiedBy>
  <cp:revision>5</cp:revision>
  <dcterms:created xsi:type="dcterms:W3CDTF">2020-03-29T15:28:32Z</dcterms:created>
  <dcterms:modified xsi:type="dcterms:W3CDTF">2020-03-29T16:56:57Z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2020-03-29T00:00:00Z</vt:filetime>
  </property>
</Properties>
</file>