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74" r:id="rId5"/>
    <p:sldId id="260" r:id="rId6"/>
    <p:sldId id="261" r:id="rId7"/>
    <p:sldId id="262" r:id="rId8"/>
    <p:sldId id="263" r:id="rId9"/>
    <p:sldId id="276" r:id="rId10"/>
    <p:sldId id="265" r:id="rId11"/>
    <p:sldId id="266" r:id="rId12"/>
    <p:sldId id="277" r:id="rId13"/>
    <p:sldId id="278" r:id="rId14"/>
    <p:sldId id="279" r:id="rId15"/>
    <p:sldId id="268" r:id="rId16"/>
    <p:sldId id="280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3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9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1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8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0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0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8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6911-ED6B-486E-9075-F9205AC412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241D0-09AB-4927-827C-017B375B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generation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508503" y="2692908"/>
            <a:ext cx="7437120" cy="611505"/>
            <a:chOff x="984503" y="2692907"/>
            <a:chExt cx="7437120" cy="611505"/>
          </a:xfrm>
        </p:grpSpPr>
        <p:sp>
          <p:nvSpPr>
            <p:cNvPr id="4" name="object 4"/>
            <p:cNvSpPr/>
            <p:nvPr/>
          </p:nvSpPr>
          <p:spPr>
            <a:xfrm>
              <a:off x="984503" y="3264407"/>
              <a:ext cx="7437120" cy="396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99743" y="3267455"/>
              <a:ext cx="7406640" cy="9525"/>
            </a:xfrm>
            <a:custGeom>
              <a:avLst/>
              <a:gdLst/>
              <a:ahLst/>
              <a:cxnLst/>
              <a:rect l="l" t="t" r="r" b="b"/>
              <a:pathLst>
                <a:path w="7406640" h="9525">
                  <a:moveTo>
                    <a:pt x="740664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7406640" y="9144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71A2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71700" y="2692907"/>
              <a:ext cx="6201156" cy="5273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59075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4146803" y="859536"/>
              <a:ext cx="4416552" cy="5273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57883" y="1499616"/>
              <a:ext cx="5999988" cy="50520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69436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77100" y="859536"/>
            <a:ext cx="2823972" cy="426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9941" y="1635074"/>
            <a:ext cx="8061959" cy="44135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435" indent="-293370">
              <a:lnSpc>
                <a:spcPts val="2735"/>
              </a:lnSpc>
              <a:spcBef>
                <a:spcPts val="100"/>
              </a:spcBef>
              <a:buClr>
                <a:srgbClr val="71A276"/>
              </a:buClr>
              <a:buSzPct val="68750"/>
              <a:buChar char=""/>
              <a:tabLst>
                <a:tab pos="306070" algn="l"/>
                <a:tab pos="5739765" algn="l"/>
              </a:tabLst>
            </a:pPr>
            <a:r>
              <a:rPr sz="2400" spc="-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electrons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travel,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unit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at	</a:t>
            </a:r>
            <a:r>
              <a:rPr sz="2400" spc="-5" dirty="0">
                <a:latin typeface="Arial"/>
                <a:cs typeface="Arial"/>
              </a:rPr>
              <a:t>vacuum.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This</a:t>
            </a:r>
            <a:endParaRPr sz="2400">
              <a:latin typeface="Arial"/>
              <a:cs typeface="Arial"/>
            </a:endParaRPr>
          </a:p>
          <a:p>
            <a:pPr marL="305435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limit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size </a:t>
            </a:r>
            <a:r>
              <a:rPr sz="2400" dirty="0">
                <a:latin typeface="Arial"/>
                <a:cs typeface="Arial"/>
              </a:rPr>
              <a:t>of 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generator.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50">
              <a:latin typeface="Arial"/>
              <a:cs typeface="Arial"/>
            </a:endParaRPr>
          </a:p>
          <a:p>
            <a:pPr marL="305435" marR="5080" indent="-293370">
              <a:lnSpc>
                <a:spcPct val="90100"/>
              </a:lnSpc>
              <a:spcBef>
                <a:spcPts val="5"/>
              </a:spcBef>
              <a:buClr>
                <a:srgbClr val="71A276"/>
              </a:buClr>
              <a:buSzPct val="68750"/>
              <a:buChar char=""/>
              <a:tabLst>
                <a:tab pos="306070" algn="l"/>
              </a:tabLst>
            </a:pPr>
            <a:r>
              <a:rPr sz="2400" spc="-5" dirty="0">
                <a:latin typeface="Arial"/>
                <a:cs typeface="Arial"/>
              </a:rPr>
              <a:t>Electron emission is inhibited by space charge, small  quantity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Cesium </a:t>
            </a:r>
            <a:r>
              <a:rPr sz="2400" dirty="0">
                <a:latin typeface="Arial"/>
                <a:cs typeface="Arial"/>
              </a:rPr>
              <a:t>metal is </a:t>
            </a:r>
            <a:r>
              <a:rPr sz="2400" spc="-5" dirty="0">
                <a:latin typeface="Arial"/>
                <a:cs typeface="Arial"/>
              </a:rPr>
              <a:t>introduced into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evacuated  vessel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40"/>
              </a:spcBef>
              <a:buClr>
                <a:srgbClr val="71A276"/>
              </a:buClr>
              <a:buFont typeface="Arial"/>
              <a:buChar char=""/>
            </a:pPr>
            <a:endParaRPr sz="2250">
              <a:latin typeface="Arial"/>
              <a:cs typeface="Arial"/>
            </a:endParaRPr>
          </a:p>
          <a:p>
            <a:pPr marL="305435" marR="528320" indent="-293370">
              <a:lnSpc>
                <a:spcPts val="2590"/>
              </a:lnSpc>
              <a:buClr>
                <a:srgbClr val="71A276"/>
              </a:buClr>
              <a:buSzPct val="68750"/>
              <a:buChar char=""/>
              <a:tabLst>
                <a:tab pos="306070" algn="l"/>
              </a:tabLst>
            </a:pPr>
            <a:r>
              <a:rPr sz="2400" spc="-5" dirty="0">
                <a:latin typeface="Arial"/>
                <a:cs typeface="Arial"/>
              </a:rPr>
              <a:t>Molybdenum, tantalum, tungsten impregnated </a:t>
            </a:r>
            <a:r>
              <a:rPr sz="2400" spc="-95" dirty="0">
                <a:latin typeface="Arial"/>
                <a:cs typeface="Arial"/>
              </a:rPr>
              <a:t>barium  </a:t>
            </a:r>
            <a:r>
              <a:rPr sz="2400" spc="-5" dirty="0">
                <a:latin typeface="Arial"/>
                <a:cs typeface="Arial"/>
              </a:rPr>
              <a:t>oxide.Uranium carbide, zirconium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carbide.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71A276"/>
              </a:buClr>
              <a:buFont typeface="Arial"/>
              <a:buChar char=""/>
            </a:pPr>
            <a:endParaRPr sz="2700">
              <a:latin typeface="Arial"/>
              <a:cs typeface="Arial"/>
            </a:endParaRPr>
          </a:p>
          <a:p>
            <a:pPr marL="305435" marR="629920" indent="-293370">
              <a:lnSpc>
                <a:spcPts val="2590"/>
              </a:lnSpc>
              <a:spcBef>
                <a:spcPts val="2090"/>
              </a:spcBef>
              <a:buClr>
                <a:srgbClr val="71A276"/>
              </a:buClr>
              <a:buSzPct val="68750"/>
              <a:buChar char=""/>
              <a:tabLst>
                <a:tab pos="306070" algn="l"/>
              </a:tabLst>
            </a:pPr>
            <a:r>
              <a:rPr sz="2400" dirty="0">
                <a:latin typeface="Arial"/>
                <a:cs typeface="Arial"/>
              </a:rPr>
              <a:t>Prototype </a:t>
            </a:r>
            <a:r>
              <a:rPr sz="2400" spc="-5" dirty="0">
                <a:latin typeface="Arial"/>
                <a:cs typeface="Arial"/>
              </a:rPr>
              <a:t>combustion-heated thermionic </a:t>
            </a:r>
            <a:r>
              <a:rPr sz="2400" dirty="0">
                <a:latin typeface="Arial"/>
                <a:cs typeface="Arial"/>
              </a:rPr>
              <a:t>systems </a:t>
            </a:r>
            <a:r>
              <a:rPr sz="2400" spc="-170" dirty="0">
                <a:latin typeface="Arial"/>
                <a:cs typeface="Arial"/>
              </a:rPr>
              <a:t>for  </a:t>
            </a:r>
            <a:r>
              <a:rPr sz="2400" spc="-5" dirty="0">
                <a:latin typeface="Arial"/>
                <a:cs typeface="Arial"/>
              </a:rPr>
              <a:t>domestic heat and electric power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DB5252"/>
                  </a:solidFill>
                </a:uFill>
                <a:latin typeface="Arial"/>
                <a:cs typeface="Arial"/>
                <a:hlinkClick r:id="rId3"/>
              </a:rPr>
              <a:t>cogeneration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91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458546"/>
            <a:ext cx="654367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0" dirty="0"/>
              <a:t>Important </a:t>
            </a:r>
            <a:r>
              <a:rPr spc="-420" dirty="0"/>
              <a:t>aspects</a:t>
            </a:r>
            <a:r>
              <a:rPr spc="-265" dirty="0"/>
              <a:t> </a:t>
            </a:r>
            <a:r>
              <a:rPr spc="-345" dirty="0"/>
              <a:t>considered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1607566"/>
            <a:ext cx="7977505" cy="36657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cathode </a:t>
            </a:r>
            <a:r>
              <a:rPr sz="3200" spc="-15" dirty="0">
                <a:latin typeface="Carlito"/>
                <a:cs typeface="Carlito"/>
              </a:rPr>
              <a:t>must </a:t>
            </a:r>
            <a:r>
              <a:rPr sz="3200" dirty="0">
                <a:latin typeface="Carlito"/>
                <a:cs typeface="Carlito"/>
              </a:rPr>
              <a:t>emit an </a:t>
            </a:r>
            <a:r>
              <a:rPr sz="3200" spc="-5" dirty="0">
                <a:latin typeface="Carlito"/>
                <a:cs typeface="Carlito"/>
              </a:rPr>
              <a:t>abundant supply of  </a:t>
            </a:r>
            <a:r>
              <a:rPr sz="3200" spc="-10" dirty="0">
                <a:latin typeface="Carlito"/>
                <a:cs typeface="Carlito"/>
              </a:rPr>
              <a:t>electron</a:t>
            </a:r>
            <a:endParaRPr sz="3200">
              <a:latin typeface="Carlito"/>
              <a:cs typeface="Carlito"/>
            </a:endParaRPr>
          </a:p>
          <a:p>
            <a:pPr marL="355600" marR="66675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Evaporation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20" dirty="0">
                <a:latin typeface="Carlito"/>
                <a:cs typeface="Carlito"/>
              </a:rPr>
              <a:t>atoms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10" dirty="0">
                <a:latin typeface="Carlito"/>
                <a:cs typeface="Carlito"/>
              </a:rPr>
              <a:t>cathode </a:t>
            </a:r>
            <a:r>
              <a:rPr sz="3200" spc="-5" dirty="0">
                <a:latin typeface="Carlito"/>
                <a:cs typeface="Carlito"/>
              </a:rPr>
              <a:t>should be  negligible</a:t>
            </a:r>
            <a:endParaRPr sz="3200">
              <a:latin typeface="Carlito"/>
              <a:cs typeface="Carlito"/>
            </a:endParaRPr>
          </a:p>
          <a:p>
            <a:pPr marL="355600" marR="236854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Electronic </a:t>
            </a:r>
            <a:r>
              <a:rPr sz="3200" spc="-5" dirty="0">
                <a:latin typeface="Carlito"/>
                <a:cs typeface="Carlito"/>
              </a:rPr>
              <a:t>space </a:t>
            </a:r>
            <a:r>
              <a:rPr sz="3200" spc="-15" dirty="0">
                <a:latin typeface="Carlito"/>
                <a:cs typeface="Carlito"/>
              </a:rPr>
              <a:t>charge </a:t>
            </a:r>
            <a:r>
              <a:rPr sz="3200" spc="-5" dirty="0">
                <a:latin typeface="Carlito"/>
                <a:cs typeface="Carlito"/>
              </a:rPr>
              <a:t>build-up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inter-  </a:t>
            </a:r>
            <a:r>
              <a:rPr sz="3200" spc="-10" dirty="0">
                <a:latin typeface="Carlito"/>
                <a:cs typeface="Carlito"/>
              </a:rPr>
              <a:t>electrode </a:t>
            </a:r>
            <a:r>
              <a:rPr sz="3200" spc="-5" dirty="0">
                <a:latin typeface="Carlito"/>
                <a:cs typeface="Carlito"/>
              </a:rPr>
              <a:t>spacing </a:t>
            </a:r>
            <a:r>
              <a:rPr sz="3200" spc="-10" dirty="0">
                <a:latin typeface="Carlito"/>
                <a:cs typeface="Carlito"/>
              </a:rPr>
              <a:t>must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10" dirty="0">
                <a:latin typeface="Carlito"/>
                <a:cs typeface="Carlito"/>
              </a:rPr>
              <a:t>eliminated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18355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0673" y="458546"/>
            <a:ext cx="293497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5" dirty="0"/>
              <a:t>Classification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0" y="1607565"/>
            <a:ext cx="6290310" cy="26808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3200" spc="-10" dirty="0">
                <a:latin typeface="Carlito"/>
                <a:cs typeface="Carlito"/>
              </a:rPr>
              <a:t>Classification according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methods of  </a:t>
            </a:r>
            <a:r>
              <a:rPr sz="3200" spc="-15" dirty="0">
                <a:latin typeface="Carlito"/>
                <a:cs typeface="Carlito"/>
              </a:rPr>
              <a:t>neutralization </a:t>
            </a:r>
            <a:r>
              <a:rPr sz="3200" spc="-5" dirty="0">
                <a:latin typeface="Carlito"/>
                <a:cs typeface="Carlito"/>
              </a:rPr>
              <a:t>space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charge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rlito"/>
                <a:cs typeface="Carlito"/>
              </a:rPr>
              <a:t>Vacuum</a:t>
            </a:r>
            <a:r>
              <a:rPr sz="3200" spc="-5" dirty="0">
                <a:latin typeface="Carlito"/>
                <a:cs typeface="Carlito"/>
              </a:rPr>
              <a:t> close-spaced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Cesium </a:t>
            </a:r>
            <a:r>
              <a:rPr sz="3200" dirty="0">
                <a:latin typeface="Carlito"/>
                <a:cs typeface="Carlito"/>
              </a:rPr>
              <a:t>Gas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Filled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20515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105156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65" dirty="0"/>
              <a:t>Vacuum </a:t>
            </a:r>
            <a:r>
              <a:rPr spc="-375" dirty="0"/>
              <a:t>close-spaced</a:t>
            </a:r>
            <a:r>
              <a:rPr spc="-285" dirty="0"/>
              <a:t> </a:t>
            </a:r>
            <a:r>
              <a:rPr spc="-390" dirty="0"/>
              <a:t>convertor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0" y="1510635"/>
            <a:ext cx="7976234" cy="386580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Has been under </a:t>
            </a:r>
            <a:r>
              <a:rPr sz="3200" spc="-15" dirty="0">
                <a:latin typeface="Carlito"/>
                <a:cs typeface="Carlito"/>
              </a:rPr>
              <a:t>extensive research </a:t>
            </a:r>
            <a:r>
              <a:rPr sz="3200" spc="-5" dirty="0">
                <a:latin typeface="Carlito"/>
                <a:cs typeface="Carlito"/>
              </a:rPr>
              <a:t>since </a:t>
            </a:r>
            <a:r>
              <a:rPr sz="3200" dirty="0">
                <a:latin typeface="Carlito"/>
                <a:cs typeface="Carlito"/>
              </a:rPr>
              <a:t>1957</a:t>
            </a:r>
            <a:endParaRPr sz="3200">
              <a:latin typeface="Carlito"/>
              <a:cs typeface="Carlito"/>
            </a:endParaRPr>
          </a:p>
          <a:p>
            <a:pPr marL="355600" marR="909319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Physical </a:t>
            </a:r>
            <a:r>
              <a:rPr sz="3200" spc="-5" dirty="0">
                <a:latin typeface="Carlito"/>
                <a:cs typeface="Carlito"/>
              </a:rPr>
              <a:t>spacing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.0005 </a:t>
            </a:r>
            <a:r>
              <a:rPr sz="3200" dirty="0">
                <a:latin typeface="Carlito"/>
                <a:cs typeface="Carlito"/>
              </a:rPr>
              <a:t>inch or </a:t>
            </a:r>
            <a:r>
              <a:rPr sz="3200" spc="-5" dirty="0">
                <a:latin typeface="Carlito"/>
                <a:cs typeface="Carlito"/>
              </a:rPr>
              <a:t>less </a:t>
            </a:r>
            <a:r>
              <a:rPr sz="3200" dirty="0">
                <a:latin typeface="Carlito"/>
                <a:cs typeface="Carlito"/>
              </a:rPr>
              <a:t>is  </a:t>
            </a:r>
            <a:r>
              <a:rPr sz="3200" spc="-10" dirty="0">
                <a:latin typeface="Carlito"/>
                <a:cs typeface="Carlito"/>
              </a:rPr>
              <a:t>maintained between </a:t>
            </a:r>
            <a:r>
              <a:rPr sz="3200" dirty="0">
                <a:latin typeface="Carlito"/>
                <a:cs typeface="Carlito"/>
              </a:rPr>
              <a:t>anode and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cathode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Will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dirty="0">
                <a:latin typeface="Carlito"/>
                <a:cs typeface="Carlito"/>
              </a:rPr>
              <a:t>engineering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difficulty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Lifetime </a:t>
            </a:r>
            <a:r>
              <a:rPr sz="3200" dirty="0">
                <a:latin typeface="Carlito"/>
                <a:cs typeface="Carlito"/>
              </a:rPr>
              <a:t>is 40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66407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458546"/>
            <a:ext cx="4110354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Cesium </a:t>
            </a:r>
            <a:r>
              <a:rPr spc="-145" dirty="0"/>
              <a:t>Gas</a:t>
            </a:r>
            <a:r>
              <a:rPr spc="-360" dirty="0"/>
              <a:t> </a:t>
            </a:r>
            <a:r>
              <a:rPr spc="-280" dirty="0"/>
              <a:t>Filled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0" y="1607566"/>
            <a:ext cx="8051800" cy="3768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95705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Cesium </a:t>
            </a:r>
            <a:r>
              <a:rPr sz="3200" spc="-20" dirty="0">
                <a:latin typeface="Carlito"/>
                <a:cs typeface="Carlito"/>
              </a:rPr>
              <a:t>gas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filled </a:t>
            </a:r>
            <a:r>
              <a:rPr sz="3200" spc="-10" dirty="0">
                <a:latin typeface="Carlito"/>
                <a:cs typeface="Carlito"/>
              </a:rPr>
              <a:t>between </a:t>
            </a:r>
            <a:r>
              <a:rPr sz="3200" dirty="0">
                <a:latin typeface="Carlito"/>
                <a:cs typeface="Carlito"/>
              </a:rPr>
              <a:t>anode and  </a:t>
            </a:r>
            <a:r>
              <a:rPr sz="3200" spc="-10" dirty="0">
                <a:latin typeface="Carlito"/>
                <a:cs typeface="Carlito"/>
              </a:rPr>
              <a:t>cathode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rlito"/>
                <a:cs typeface="Carlito"/>
              </a:rPr>
              <a:t>Working </a:t>
            </a:r>
            <a:r>
              <a:rPr sz="3200" spc="-10" dirty="0">
                <a:latin typeface="Carlito"/>
                <a:cs typeface="Carlito"/>
              </a:rPr>
              <a:t>efficiency is </a:t>
            </a:r>
            <a:r>
              <a:rPr sz="3200" spc="-5" dirty="0">
                <a:latin typeface="Carlito"/>
                <a:cs typeface="Carlito"/>
              </a:rPr>
              <a:t>higher </a:t>
            </a:r>
            <a:r>
              <a:rPr sz="3200" dirty="0">
                <a:latin typeface="Carlito"/>
                <a:cs typeface="Carlito"/>
              </a:rPr>
              <a:t>than </a:t>
            </a:r>
            <a:r>
              <a:rPr sz="3200" spc="-15" dirty="0">
                <a:latin typeface="Carlito"/>
                <a:cs typeface="Carlito"/>
              </a:rPr>
              <a:t>former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one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Lifetime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nearly 600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Main </a:t>
            </a:r>
            <a:r>
              <a:rPr sz="3200" spc="-10" dirty="0">
                <a:latin typeface="Carlito"/>
                <a:cs typeface="Carlito"/>
              </a:rPr>
              <a:t>problem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efficient </a:t>
            </a:r>
            <a:r>
              <a:rPr sz="3200" spc="-5" dirty="0">
                <a:latin typeface="Carlito"/>
                <a:cs typeface="Carlito"/>
              </a:rPr>
              <a:t>sealing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corrosive  nature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dirty="0">
                <a:latin typeface="Carlito"/>
                <a:cs typeface="Carlito"/>
              </a:rPr>
              <a:t> cesium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923240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545" y="898593"/>
            <a:ext cx="8929551" cy="4826210"/>
          </a:xfrm>
        </p:spPr>
      </p:pic>
    </p:spTree>
    <p:extLst>
      <p:ext uri="{BB962C8B-B14F-4D97-AF65-F5344CB8AC3E}">
        <p14:creationId xmlns:p14="http://schemas.microsoft.com/office/powerpoint/2010/main" val="4229714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458546"/>
            <a:ext cx="253492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A</a:t>
            </a:r>
            <a:r>
              <a:rPr spc="15" dirty="0"/>
              <a:t>d</a:t>
            </a:r>
            <a:r>
              <a:rPr spc="-484" dirty="0"/>
              <a:t>v</a:t>
            </a:r>
            <a:r>
              <a:rPr spc="-480" dirty="0"/>
              <a:t>a</a:t>
            </a:r>
            <a:r>
              <a:rPr spc="-445" dirty="0"/>
              <a:t>nt</a:t>
            </a:r>
            <a:r>
              <a:rPr spc="-500" dirty="0"/>
              <a:t>a</a:t>
            </a:r>
            <a:r>
              <a:rPr spc="-425" dirty="0"/>
              <a:t>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1510636"/>
            <a:ext cx="7657465" cy="337335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Rotating </a:t>
            </a:r>
            <a:r>
              <a:rPr sz="3200" spc="-10" dirty="0">
                <a:latin typeface="Carlito"/>
                <a:cs typeface="Carlito"/>
              </a:rPr>
              <a:t>equipment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not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employed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Liquid-Vapour </a:t>
            </a:r>
            <a:r>
              <a:rPr sz="3200" spc="-5" dirty="0">
                <a:latin typeface="Carlito"/>
                <a:cs typeface="Carlito"/>
              </a:rPr>
              <a:t>phase </a:t>
            </a:r>
            <a:r>
              <a:rPr sz="3200" spc="-10" dirty="0">
                <a:latin typeface="Carlito"/>
                <a:cs typeface="Carlito"/>
              </a:rPr>
              <a:t>problems </a:t>
            </a:r>
            <a:r>
              <a:rPr sz="3200" dirty="0">
                <a:latin typeface="Carlito"/>
                <a:cs typeface="Carlito"/>
              </a:rPr>
              <a:t>do </a:t>
            </a:r>
            <a:r>
              <a:rPr sz="3200" spc="-5" dirty="0">
                <a:latin typeface="Carlito"/>
                <a:cs typeface="Carlito"/>
              </a:rPr>
              <a:t>not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exist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Separators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fluids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not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required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Frictional </a:t>
            </a:r>
            <a:r>
              <a:rPr sz="3200" dirty="0">
                <a:latin typeface="Carlito"/>
                <a:cs typeface="Carlito"/>
              </a:rPr>
              <a:t>losses </a:t>
            </a:r>
            <a:r>
              <a:rPr sz="3200" spc="-5" dirty="0">
                <a:latin typeface="Carlito"/>
                <a:cs typeface="Carlito"/>
              </a:rPr>
              <a:t>due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bearings not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present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67572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458546"/>
            <a:ext cx="295529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35" dirty="0"/>
              <a:t>Disadvantage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1607566"/>
            <a:ext cx="7924165" cy="36657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7215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Individual </a:t>
            </a:r>
            <a:r>
              <a:rPr sz="3200" spc="-25" dirty="0">
                <a:latin typeface="Carlito"/>
                <a:cs typeface="Carlito"/>
              </a:rPr>
              <a:t>convertors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low </a:t>
            </a:r>
            <a:r>
              <a:rPr sz="3200" spc="-15" dirty="0">
                <a:latin typeface="Carlito"/>
                <a:cs typeface="Carlito"/>
              </a:rPr>
              <a:t>voltage, </a:t>
            </a:r>
            <a:r>
              <a:rPr sz="3200" spc="-5" dirty="0">
                <a:latin typeface="Carlito"/>
                <a:cs typeface="Carlito"/>
              </a:rPr>
              <a:t>high  </a:t>
            </a:r>
            <a:r>
              <a:rPr sz="3200" spc="-10" dirty="0">
                <a:latin typeface="Carlito"/>
                <a:cs typeface="Carlito"/>
              </a:rPr>
              <a:t>current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devices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large </a:t>
            </a:r>
            <a:r>
              <a:rPr sz="3200" spc="-5" dirty="0">
                <a:latin typeface="Carlito"/>
                <a:cs typeface="Carlito"/>
              </a:rPr>
              <a:t>number of </a:t>
            </a:r>
            <a:r>
              <a:rPr sz="3200" spc="-25" dirty="0">
                <a:latin typeface="Carlito"/>
                <a:cs typeface="Carlito"/>
              </a:rPr>
              <a:t>convertors </a:t>
            </a:r>
            <a:r>
              <a:rPr sz="3200" spc="-15" dirty="0">
                <a:latin typeface="Carlito"/>
                <a:cs typeface="Carlito"/>
              </a:rPr>
              <a:t>must </a:t>
            </a:r>
            <a:r>
              <a:rPr sz="3200" spc="-5" dirty="0">
                <a:latin typeface="Carlito"/>
                <a:cs typeface="Carlito"/>
              </a:rPr>
              <a:t>be  sequentially </a:t>
            </a:r>
            <a:r>
              <a:rPr sz="3200" spc="-10" dirty="0">
                <a:latin typeface="Carlito"/>
                <a:cs typeface="Carlito"/>
              </a:rPr>
              <a:t>arranged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obtain useful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voltage</a:t>
            </a:r>
            <a:endParaRPr sz="3200">
              <a:latin typeface="Carlito"/>
              <a:cs typeface="Carlito"/>
            </a:endParaRPr>
          </a:p>
          <a:p>
            <a:pPr marL="355600" marR="354965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Power </a:t>
            </a:r>
            <a:r>
              <a:rPr sz="3200" dirty="0">
                <a:latin typeface="Carlito"/>
                <a:cs typeface="Carlito"/>
              </a:rPr>
              <a:t>losses in </a:t>
            </a:r>
            <a:r>
              <a:rPr sz="3200" spc="-25" dirty="0">
                <a:latin typeface="Carlito"/>
                <a:cs typeface="Carlito"/>
              </a:rPr>
              <a:t>convertors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seriously </a:t>
            </a:r>
            <a:r>
              <a:rPr sz="3200" dirty="0">
                <a:latin typeface="Carlito"/>
                <a:cs typeface="Carlito"/>
              </a:rPr>
              <a:t>cut  </a:t>
            </a:r>
            <a:r>
              <a:rPr sz="3200" spc="-10" dirty="0">
                <a:latin typeface="Carlito"/>
                <a:cs typeface="Carlito"/>
              </a:rPr>
              <a:t>useful power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output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812888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458546"/>
            <a:ext cx="260540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Application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2495600" y="1306846"/>
            <a:ext cx="6937888" cy="4253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82254" y="5622113"/>
            <a:ext cx="6946363" cy="5943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66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33616" y="859536"/>
            <a:ext cx="3267455" cy="426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9940" y="1524381"/>
            <a:ext cx="807212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5435" marR="5080" indent="-293370" algn="just">
              <a:spcBef>
                <a:spcPts val="95"/>
              </a:spcBef>
              <a:buClr>
                <a:srgbClr val="71A276"/>
              </a:buClr>
              <a:buSzPct val="69642"/>
              <a:buChar char=""/>
              <a:tabLst>
                <a:tab pos="306070" algn="l"/>
              </a:tabLst>
            </a:pPr>
            <a:r>
              <a:rPr sz="2800" dirty="0">
                <a:latin typeface="Arial"/>
                <a:cs typeface="Arial"/>
              </a:rPr>
              <a:t>Thermionic </a:t>
            </a:r>
            <a:r>
              <a:rPr sz="2800" spc="-5" dirty="0">
                <a:latin typeface="Arial"/>
                <a:cs typeface="Arial"/>
              </a:rPr>
              <a:t>emission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the basis for the </a:t>
            </a:r>
            <a:r>
              <a:rPr sz="2800" spc="-90" dirty="0">
                <a:latin typeface="Arial"/>
                <a:cs typeface="Arial"/>
              </a:rPr>
              <a:t>working </a:t>
            </a:r>
            <a:r>
              <a:rPr sz="2800" spc="5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this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system.</a:t>
            </a:r>
          </a:p>
          <a:p>
            <a:pPr marL="305435" marR="6350" indent="-293370" algn="just">
              <a:spcBef>
                <a:spcPts val="5"/>
              </a:spcBef>
              <a:buClr>
                <a:srgbClr val="71A276"/>
              </a:buClr>
              <a:buSzPct val="69642"/>
              <a:buChar char=""/>
              <a:tabLst>
                <a:tab pos="306070" algn="l"/>
              </a:tabLst>
            </a:pP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1873, </a:t>
            </a:r>
            <a:r>
              <a:rPr sz="2800" spc="-5" dirty="0">
                <a:latin typeface="Arial"/>
                <a:cs typeface="Arial"/>
              </a:rPr>
              <a:t>the Britain </a:t>
            </a:r>
            <a:r>
              <a:rPr sz="2800" dirty="0">
                <a:latin typeface="Arial"/>
                <a:cs typeface="Arial"/>
              </a:rPr>
              <a:t>professor Frederic </a:t>
            </a:r>
            <a:r>
              <a:rPr sz="2800" spc="-90" dirty="0">
                <a:latin typeface="Arial"/>
                <a:cs typeface="Arial"/>
              </a:rPr>
              <a:t>Guthrie  </a:t>
            </a:r>
            <a:r>
              <a:rPr sz="2800" dirty="0">
                <a:latin typeface="Arial"/>
                <a:cs typeface="Arial"/>
              </a:rPr>
              <a:t>invented </a:t>
            </a:r>
            <a:r>
              <a:rPr sz="2800" spc="-5" dirty="0">
                <a:latin typeface="Arial"/>
                <a:cs typeface="Arial"/>
              </a:rPr>
              <a:t>the Thermionic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phenomenon.</a:t>
            </a:r>
          </a:p>
          <a:p>
            <a:pPr marL="305435" marR="5715" indent="-293370" algn="just">
              <a:buClr>
                <a:srgbClr val="71A276"/>
              </a:buClr>
              <a:buSzPct val="69642"/>
              <a:buChar char=""/>
              <a:tabLst>
                <a:tab pos="306070" algn="l"/>
              </a:tabLst>
            </a:pPr>
            <a:r>
              <a:rPr sz="2800" spc="-5" dirty="0">
                <a:latin typeface="Arial"/>
                <a:cs typeface="Arial"/>
              </a:rPr>
              <a:t>In 1883, </a:t>
            </a:r>
            <a:r>
              <a:rPr sz="2800" dirty="0">
                <a:latin typeface="Arial"/>
                <a:cs typeface="Arial"/>
              </a:rPr>
              <a:t>Thomas </a:t>
            </a:r>
            <a:r>
              <a:rPr sz="2800" spc="-10" dirty="0">
                <a:latin typeface="Arial"/>
                <a:cs typeface="Arial"/>
              </a:rPr>
              <a:t>A. </a:t>
            </a:r>
            <a:r>
              <a:rPr sz="2800" spc="-5" dirty="0">
                <a:latin typeface="Arial"/>
                <a:cs typeface="Arial"/>
              </a:rPr>
              <a:t>Edison observed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190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electrons are </a:t>
            </a:r>
            <a:r>
              <a:rPr sz="2800" spc="-5" dirty="0">
                <a:latin typeface="Arial"/>
                <a:cs typeface="Arial"/>
              </a:rPr>
              <a:t>emitted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a metal </a:t>
            </a:r>
            <a:r>
              <a:rPr sz="2800" dirty="0">
                <a:latin typeface="Arial"/>
                <a:cs typeface="Arial"/>
              </a:rPr>
              <a:t>surface </a:t>
            </a:r>
            <a:r>
              <a:rPr sz="2800" spc="-5" dirty="0">
                <a:latin typeface="Arial"/>
                <a:cs typeface="Arial"/>
              </a:rPr>
              <a:t>when  it was </a:t>
            </a:r>
            <a:r>
              <a:rPr sz="2800" dirty="0">
                <a:latin typeface="Arial"/>
                <a:cs typeface="Arial"/>
              </a:rPr>
              <a:t>heated. </a:t>
            </a:r>
            <a:r>
              <a:rPr sz="2800" spc="-5" dirty="0">
                <a:latin typeface="Arial"/>
                <a:cs typeface="Arial"/>
              </a:rPr>
              <a:t>This </a:t>
            </a:r>
            <a:r>
              <a:rPr sz="2800" spc="-10" dirty="0">
                <a:latin typeface="Arial"/>
                <a:cs typeface="Arial"/>
              </a:rPr>
              <a:t>effect </a:t>
            </a:r>
            <a:r>
              <a:rPr sz="2800" spc="-5" dirty="0">
                <a:latin typeface="Arial"/>
                <a:cs typeface="Arial"/>
              </a:rPr>
              <a:t>is called Edison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effect.</a:t>
            </a:r>
            <a:endParaRPr sz="2800" dirty="0">
              <a:latin typeface="Arial"/>
              <a:cs typeface="Arial"/>
            </a:endParaRPr>
          </a:p>
          <a:p>
            <a:pPr marL="305435" marR="5080" indent="-293370" algn="just">
              <a:buClr>
                <a:srgbClr val="71A276"/>
              </a:buClr>
              <a:buSzPct val="69642"/>
              <a:buFont typeface="Arial"/>
              <a:buChar char=""/>
              <a:tabLst>
                <a:tab pos="405130" algn="l"/>
              </a:tabLst>
            </a:pPr>
            <a:r>
              <a:rPr dirty="0"/>
              <a:t>	</a:t>
            </a:r>
            <a:r>
              <a:rPr sz="2800" spc="-5" dirty="0">
                <a:latin typeface="Arial"/>
                <a:cs typeface="Arial"/>
              </a:rPr>
              <a:t>Later in </a:t>
            </a:r>
            <a:r>
              <a:rPr sz="2800" dirty="0">
                <a:latin typeface="Arial"/>
                <a:cs typeface="Arial"/>
              </a:rPr>
              <a:t>1904, </a:t>
            </a:r>
            <a:r>
              <a:rPr sz="2800" spc="-5" dirty="0">
                <a:latin typeface="Arial"/>
                <a:cs typeface="Arial"/>
              </a:rPr>
              <a:t>a British physicist </a:t>
            </a:r>
            <a:r>
              <a:rPr sz="2800" dirty="0">
                <a:latin typeface="Arial"/>
                <a:cs typeface="Arial"/>
              </a:rPr>
              <a:t>John </a:t>
            </a:r>
            <a:r>
              <a:rPr sz="2800" spc="-90" dirty="0">
                <a:latin typeface="Arial"/>
                <a:cs typeface="Arial"/>
              </a:rPr>
              <a:t>Ambrose </a:t>
            </a:r>
            <a:r>
              <a:rPr sz="2800" spc="5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Fleming </a:t>
            </a:r>
            <a:r>
              <a:rPr sz="2800" dirty="0">
                <a:latin typeface="Arial"/>
                <a:cs typeface="Arial"/>
              </a:rPr>
              <a:t>developed two-element vacuum tube  </a:t>
            </a:r>
            <a:r>
              <a:rPr sz="2800" spc="-5" dirty="0">
                <a:latin typeface="Arial"/>
                <a:cs typeface="Arial"/>
              </a:rPr>
              <a:t>known </a:t>
            </a:r>
            <a:r>
              <a:rPr sz="2800" dirty="0">
                <a:latin typeface="Arial"/>
                <a:cs typeface="Arial"/>
              </a:rPr>
              <a:t>as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diode.</a:t>
            </a:r>
          </a:p>
        </p:txBody>
      </p:sp>
    </p:spTree>
    <p:extLst>
      <p:ext uri="{BB962C8B-B14F-4D97-AF65-F5344CB8AC3E}">
        <p14:creationId xmlns:p14="http://schemas.microsoft.com/office/powerpoint/2010/main" val="896987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9412" y="133281"/>
            <a:ext cx="7730339" cy="524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00548" y="5992606"/>
            <a:ext cx="7452496" cy="671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903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5600" y="51"/>
            <a:ext cx="5110480" cy="6857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058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458546"/>
            <a:ext cx="168275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0" dirty="0"/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0" y="1607565"/>
            <a:ext cx="7461250" cy="47532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004569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1883 </a:t>
            </a:r>
            <a:r>
              <a:rPr sz="3200" spc="-10" dirty="0">
                <a:latin typeface="Carlito"/>
                <a:cs typeface="Carlito"/>
              </a:rPr>
              <a:t>Edision </a:t>
            </a:r>
            <a:r>
              <a:rPr sz="3200" spc="-15" dirty="0">
                <a:latin typeface="Carlito"/>
                <a:cs typeface="Carlito"/>
              </a:rPr>
              <a:t>discovered </a:t>
            </a:r>
            <a:r>
              <a:rPr sz="3200" spc="-5" dirty="0">
                <a:latin typeface="Carlito"/>
                <a:cs typeface="Carlito"/>
              </a:rPr>
              <a:t>release of  </a:t>
            </a:r>
            <a:r>
              <a:rPr sz="3200" spc="-10" dirty="0">
                <a:latin typeface="Carlito"/>
                <a:cs typeface="Carlito"/>
              </a:rPr>
              <a:t>electrons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hot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body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1904 Fleming </a:t>
            </a:r>
            <a:r>
              <a:rPr sz="3200" spc="-20" dirty="0">
                <a:latin typeface="Carlito"/>
                <a:cs typeface="Carlito"/>
              </a:rPr>
              <a:t>invented </a:t>
            </a:r>
            <a:r>
              <a:rPr sz="3200" spc="-5" dirty="0">
                <a:latin typeface="Carlito"/>
                <a:cs typeface="Carlito"/>
              </a:rPr>
              <a:t>thermionic diode  rectifier</a:t>
            </a:r>
            <a:endParaRPr sz="3200">
              <a:latin typeface="Carlito"/>
              <a:cs typeface="Carlito"/>
            </a:endParaRPr>
          </a:p>
          <a:p>
            <a:pPr marL="355600" marR="80899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1915 </a:t>
            </a:r>
            <a:r>
              <a:rPr sz="3200" spc="-10" dirty="0">
                <a:latin typeface="Carlito"/>
                <a:cs typeface="Carlito"/>
              </a:rPr>
              <a:t>Schlicter proposed </a:t>
            </a:r>
            <a:r>
              <a:rPr sz="3200" spc="-5" dirty="0">
                <a:latin typeface="Carlito"/>
                <a:cs typeface="Carlito"/>
              </a:rPr>
              <a:t>thermionic  </a:t>
            </a:r>
            <a:r>
              <a:rPr sz="3200" spc="-20" dirty="0">
                <a:latin typeface="Carlito"/>
                <a:cs typeface="Carlito"/>
              </a:rPr>
              <a:t>conversion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After </a:t>
            </a:r>
            <a:r>
              <a:rPr sz="3200" spc="-5" dirty="0">
                <a:latin typeface="Carlito"/>
                <a:cs typeface="Carlito"/>
              </a:rPr>
              <a:t>1950 serious </a:t>
            </a:r>
            <a:r>
              <a:rPr sz="3200" spc="-15" dirty="0">
                <a:latin typeface="Carlito"/>
                <a:cs typeface="Carlito"/>
              </a:rPr>
              <a:t>research </a:t>
            </a:r>
            <a:r>
              <a:rPr sz="3200" spc="-5" dirty="0">
                <a:latin typeface="Carlito"/>
                <a:cs typeface="Carlito"/>
              </a:rPr>
              <a:t>on this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began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612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9311" y="221891"/>
            <a:ext cx="282321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5" dirty="0"/>
              <a:t>I</a:t>
            </a:r>
            <a:r>
              <a:rPr spc="45" dirty="0"/>
              <a:t>n</a:t>
            </a:r>
            <a:r>
              <a:rPr spc="-465" dirty="0"/>
              <a:t>t</a:t>
            </a:r>
            <a:r>
              <a:rPr spc="-490" dirty="0"/>
              <a:t>r</a:t>
            </a:r>
            <a:r>
              <a:rPr spc="-225" dirty="0"/>
              <a:t>o</a:t>
            </a:r>
            <a:r>
              <a:rPr spc="-340" dirty="0"/>
              <a:t>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6170" y="997421"/>
            <a:ext cx="9187179" cy="43832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4154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rlito"/>
                <a:cs typeface="Carlito"/>
              </a:rPr>
              <a:t>Thermionic </a:t>
            </a:r>
            <a:r>
              <a:rPr sz="2400" b="1" spc="-15" dirty="0">
                <a:latin typeface="Carlito"/>
                <a:cs typeface="Carlito"/>
              </a:rPr>
              <a:t>Power Convertor </a:t>
            </a:r>
            <a:r>
              <a:rPr sz="2400" dirty="0">
                <a:latin typeface="Carlito"/>
                <a:cs typeface="Carlito"/>
              </a:rPr>
              <a:t>is a </a:t>
            </a:r>
            <a:r>
              <a:rPr sz="2400" spc="-15" dirty="0">
                <a:latin typeface="Carlito"/>
                <a:cs typeface="Carlito"/>
              </a:rPr>
              <a:t>static </a:t>
            </a:r>
            <a:r>
              <a:rPr sz="2400" spc="-5" dirty="0">
                <a:latin typeface="Carlito"/>
                <a:cs typeface="Carlito"/>
              </a:rPr>
              <a:t>device that </a:t>
            </a:r>
            <a:r>
              <a:rPr sz="2400" spc="-15" dirty="0">
                <a:latin typeface="Carlito"/>
                <a:cs typeface="Carlito"/>
              </a:rPr>
              <a:t>converts  </a:t>
            </a:r>
            <a:r>
              <a:rPr sz="2400" spc="-10" dirty="0">
                <a:latin typeface="Carlito"/>
                <a:cs typeface="Carlito"/>
              </a:rPr>
              <a:t>heat </a:t>
            </a:r>
            <a:r>
              <a:rPr sz="2400" spc="-15" dirty="0">
                <a:latin typeface="Carlito"/>
                <a:cs typeface="Carlito"/>
              </a:rPr>
              <a:t>into </a:t>
            </a:r>
            <a:r>
              <a:rPr sz="2400" dirty="0">
                <a:latin typeface="Carlito"/>
                <a:cs typeface="Carlito"/>
              </a:rPr>
              <a:t>electricity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spc="-5" dirty="0">
                <a:latin typeface="Carlito"/>
                <a:cs typeface="Carlito"/>
              </a:rPr>
              <a:t>boiling electrons </a:t>
            </a:r>
            <a:r>
              <a:rPr sz="2400" spc="-15" dirty="0">
                <a:latin typeface="Carlito"/>
                <a:cs typeface="Carlito"/>
              </a:rPr>
              <a:t>from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hot </a:t>
            </a:r>
            <a:r>
              <a:rPr sz="2400" spc="-10" dirty="0">
                <a:latin typeface="Carlito"/>
                <a:cs typeface="Carlito"/>
              </a:rPr>
              <a:t>emitter  </a:t>
            </a:r>
            <a:r>
              <a:rPr sz="2400" spc="-15" dirty="0">
                <a:latin typeface="Carlito"/>
                <a:cs typeface="Carlito"/>
              </a:rPr>
              <a:t>surface(approx </a:t>
            </a:r>
            <a:r>
              <a:rPr sz="2400" spc="-5" dirty="0">
                <a:latin typeface="Carlito"/>
                <a:cs typeface="Carlito"/>
              </a:rPr>
              <a:t>1800 </a:t>
            </a:r>
            <a:r>
              <a:rPr sz="2400" dirty="0">
                <a:latin typeface="Carlito"/>
                <a:cs typeface="Carlito"/>
              </a:rPr>
              <a:t>K) </a:t>
            </a:r>
            <a:r>
              <a:rPr sz="2400" spc="-10" dirty="0">
                <a:latin typeface="Carlito"/>
                <a:cs typeface="Carlito"/>
              </a:rPr>
              <a:t>across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small </a:t>
            </a:r>
            <a:r>
              <a:rPr sz="2400" spc="-10" dirty="0">
                <a:latin typeface="Carlito"/>
                <a:cs typeface="Carlito"/>
              </a:rPr>
              <a:t>inter </a:t>
            </a:r>
            <a:r>
              <a:rPr sz="2400" spc="-5" dirty="0">
                <a:latin typeface="Carlito"/>
                <a:cs typeface="Carlito"/>
              </a:rPr>
              <a:t>electrode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gap(&lt;</a:t>
            </a:r>
            <a:endParaRPr sz="2400" dirty="0">
              <a:latin typeface="Carlito"/>
              <a:cs typeface="Carlito"/>
            </a:endParaRPr>
          </a:p>
          <a:p>
            <a:pPr marL="355600"/>
            <a:r>
              <a:rPr sz="2400" spc="-5" dirty="0">
                <a:latin typeface="Carlito"/>
                <a:cs typeface="Carlito"/>
              </a:rPr>
              <a:t>0.5 </a:t>
            </a:r>
            <a:r>
              <a:rPr sz="2400" dirty="0">
                <a:latin typeface="Carlito"/>
                <a:cs typeface="Carlito"/>
              </a:rPr>
              <a:t>mm)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cooler collector surface(approx </a:t>
            </a:r>
            <a:r>
              <a:rPr sz="2400" spc="-5" dirty="0">
                <a:latin typeface="Carlito"/>
                <a:cs typeface="Carlito"/>
              </a:rPr>
              <a:t>1000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K)</a:t>
            </a:r>
          </a:p>
          <a:p>
            <a:pPr marL="355600" marR="55372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b="1" spc="-5" dirty="0">
                <a:latin typeface="Carlito"/>
                <a:cs typeface="Carlito"/>
              </a:rPr>
              <a:t>Thermionic </a:t>
            </a:r>
            <a:r>
              <a:rPr sz="2400" b="1" spc="-15" dirty="0">
                <a:latin typeface="Carlito"/>
                <a:cs typeface="Carlito"/>
              </a:rPr>
              <a:t>Generator </a:t>
            </a:r>
            <a:r>
              <a:rPr sz="2400" spc="-10" dirty="0">
                <a:latin typeface="Carlito"/>
                <a:cs typeface="Carlito"/>
              </a:rPr>
              <a:t>consists of </a:t>
            </a:r>
            <a:r>
              <a:rPr sz="2400" spc="-5" dirty="0">
                <a:latin typeface="Carlito"/>
                <a:cs typeface="Carlito"/>
              </a:rPr>
              <a:t>one or </a:t>
            </a:r>
            <a:r>
              <a:rPr sz="2400" spc="-10" dirty="0">
                <a:latin typeface="Carlito"/>
                <a:cs typeface="Carlito"/>
              </a:rPr>
              <a:t>more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these  </a:t>
            </a:r>
            <a:r>
              <a:rPr sz="2400" spc="-20" dirty="0">
                <a:latin typeface="Carlito"/>
                <a:cs typeface="Carlito"/>
              </a:rPr>
              <a:t>convertors </a:t>
            </a:r>
            <a:r>
              <a:rPr sz="2400" spc="-10" dirty="0">
                <a:latin typeface="Carlito"/>
                <a:cs typeface="Carlito"/>
              </a:rPr>
              <a:t>coupled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give desired </a:t>
            </a:r>
            <a:r>
              <a:rPr sz="2400" spc="-15" dirty="0">
                <a:latin typeface="Carlito"/>
                <a:cs typeface="Carlito"/>
              </a:rPr>
              <a:t>power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output</a:t>
            </a:r>
            <a:endParaRPr sz="2400" dirty="0">
              <a:latin typeface="Carlito"/>
              <a:cs typeface="Carlito"/>
            </a:endParaRPr>
          </a:p>
          <a:p>
            <a:pPr marL="355600" marR="538480" indent="-342900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Thermionic </a:t>
            </a:r>
            <a:r>
              <a:rPr sz="2400" spc="-20" dirty="0">
                <a:latin typeface="Carlito"/>
                <a:cs typeface="Carlito"/>
              </a:rPr>
              <a:t>generators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spc="-5" dirty="0">
                <a:latin typeface="Carlito"/>
                <a:cs typeface="Carlito"/>
              </a:rPr>
              <a:t>be </a:t>
            </a:r>
            <a:r>
              <a:rPr sz="2400" spc="-15" dirty="0">
                <a:latin typeface="Carlito"/>
                <a:cs typeface="Carlito"/>
              </a:rPr>
              <a:t>operated from </a:t>
            </a:r>
            <a:r>
              <a:rPr sz="2400" spc="-20" dirty="0">
                <a:latin typeface="Carlito"/>
                <a:cs typeface="Carlito"/>
              </a:rPr>
              <a:t>any </a:t>
            </a:r>
            <a:r>
              <a:rPr sz="2400" spc="-5" dirty="0">
                <a:latin typeface="Carlito"/>
                <a:cs typeface="Carlito"/>
              </a:rPr>
              <a:t>primary  </a:t>
            </a:r>
            <a:r>
              <a:rPr sz="2400" spc="-10" dirty="0">
                <a:latin typeface="Carlito"/>
                <a:cs typeface="Carlito"/>
              </a:rPr>
              <a:t>heat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source.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For </a:t>
            </a:r>
            <a:r>
              <a:rPr sz="2400" spc="-10" dirty="0">
                <a:latin typeface="Carlito"/>
                <a:cs typeface="Carlito"/>
              </a:rPr>
              <a:t>low power </a:t>
            </a:r>
            <a:r>
              <a:rPr sz="2400" spc="-5" dirty="0">
                <a:latin typeface="Carlito"/>
                <a:cs typeface="Carlito"/>
              </a:rPr>
              <a:t>level(3 </a:t>
            </a:r>
            <a:r>
              <a:rPr sz="2400" dirty="0">
                <a:latin typeface="Carlito"/>
                <a:cs typeface="Carlito"/>
              </a:rPr>
              <a:t>kW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dirty="0">
                <a:latin typeface="Carlito"/>
                <a:cs typeface="Carlito"/>
              </a:rPr>
              <a:t>less) </a:t>
            </a:r>
            <a:r>
              <a:rPr sz="2400" spc="-5" dirty="0">
                <a:latin typeface="Carlito"/>
                <a:cs typeface="Carlito"/>
              </a:rPr>
              <a:t>solar energy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spc="-5" dirty="0">
                <a:latin typeface="Carlito"/>
                <a:cs typeface="Carlito"/>
              </a:rPr>
              <a:t>be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used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high </a:t>
            </a:r>
            <a:r>
              <a:rPr sz="2400" spc="-15" dirty="0">
                <a:latin typeface="Carlito"/>
                <a:cs typeface="Carlito"/>
              </a:rPr>
              <a:t>power </a:t>
            </a:r>
            <a:r>
              <a:rPr sz="2400" spc="-10" dirty="0">
                <a:latin typeface="Carlito"/>
                <a:cs typeface="Carlito"/>
              </a:rPr>
              <a:t>level </a:t>
            </a:r>
            <a:r>
              <a:rPr sz="2400" spc="-5" dirty="0">
                <a:latin typeface="Carlito"/>
                <a:cs typeface="Carlito"/>
              </a:rPr>
              <a:t>(50 </a:t>
            </a:r>
            <a:r>
              <a:rPr sz="2400" dirty="0">
                <a:latin typeface="Carlito"/>
                <a:cs typeface="Carlito"/>
              </a:rPr>
              <a:t>kW </a:t>
            </a:r>
            <a:r>
              <a:rPr sz="2400" spc="-10" dirty="0">
                <a:latin typeface="Carlito"/>
                <a:cs typeface="Carlito"/>
              </a:rPr>
              <a:t>or more) </a:t>
            </a:r>
            <a:r>
              <a:rPr sz="2400" spc="-5" dirty="0">
                <a:latin typeface="Carlito"/>
                <a:cs typeface="Carlito"/>
              </a:rPr>
              <a:t>nuclear </a:t>
            </a:r>
            <a:r>
              <a:rPr sz="2400" spc="-10" dirty="0">
                <a:latin typeface="Carlito"/>
                <a:cs typeface="Carlito"/>
              </a:rPr>
              <a:t>heat source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can</a:t>
            </a:r>
            <a:endParaRPr sz="2400" dirty="0">
              <a:latin typeface="Carlito"/>
              <a:cs typeface="Carlito"/>
            </a:endParaRPr>
          </a:p>
          <a:p>
            <a:pPr marL="355600"/>
            <a:r>
              <a:rPr sz="2400" spc="-5" dirty="0">
                <a:latin typeface="Carlito"/>
                <a:cs typeface="Carlito"/>
              </a:rPr>
              <a:t>be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used</a:t>
            </a:r>
            <a:endParaRPr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52397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6009132" y="859536"/>
              <a:ext cx="2567940" cy="521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8116" y="928116"/>
              <a:ext cx="4267200" cy="4800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55286" y="5743143"/>
            <a:ext cx="413892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The </a:t>
            </a:r>
            <a:r>
              <a:rPr spc="-5" dirty="0">
                <a:latin typeface="Arial"/>
                <a:cs typeface="Arial"/>
              </a:rPr>
              <a:t>idea </a:t>
            </a:r>
            <a:r>
              <a:rPr dirty="0">
                <a:latin typeface="Arial"/>
                <a:cs typeface="Arial"/>
              </a:rPr>
              <a:t>of </a:t>
            </a:r>
            <a:r>
              <a:rPr spc="-5" dirty="0">
                <a:latin typeface="Arial"/>
                <a:cs typeface="Arial"/>
              </a:rPr>
              <a:t>electrons leaving </a:t>
            </a:r>
            <a:r>
              <a:rPr dirty="0">
                <a:latin typeface="Arial"/>
                <a:cs typeface="Arial"/>
              </a:rPr>
              <a:t>the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surface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693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6009132" y="859536"/>
              <a:ext cx="2567940" cy="521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714500"/>
              <a:ext cx="6181344" cy="43571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68855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33132" y="859536"/>
            <a:ext cx="2567940" cy="521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9940" y="1604595"/>
            <a:ext cx="8073390" cy="46869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1155" marR="7620" indent="-339090" algn="just">
              <a:lnSpc>
                <a:spcPct val="80000"/>
              </a:lnSpc>
              <a:spcBef>
                <a:spcPts val="625"/>
              </a:spcBef>
              <a:buClr>
                <a:srgbClr val="71A276"/>
              </a:buClr>
              <a:buSzPct val="68181"/>
              <a:buChar char="•"/>
              <a:tabLst>
                <a:tab pos="351790" algn="l"/>
              </a:tabLst>
            </a:pPr>
            <a:r>
              <a:rPr sz="2200" spc="-5" dirty="0">
                <a:latin typeface="Arial"/>
                <a:cs typeface="Arial"/>
              </a:rPr>
              <a:t>A </a:t>
            </a:r>
            <a:r>
              <a:rPr sz="2200" dirty="0">
                <a:latin typeface="Arial"/>
                <a:cs typeface="Arial"/>
              </a:rPr>
              <a:t>thermionic </a:t>
            </a:r>
            <a:r>
              <a:rPr sz="2200" spc="-5" dirty="0">
                <a:latin typeface="Arial"/>
                <a:cs typeface="Arial"/>
              </a:rPr>
              <a:t>energy converter (or) thermionic </a:t>
            </a:r>
            <a:r>
              <a:rPr sz="2200" dirty="0">
                <a:latin typeface="Arial"/>
                <a:cs typeface="Arial"/>
              </a:rPr>
              <a:t>power  </a:t>
            </a:r>
            <a:r>
              <a:rPr sz="2200" spc="-5" dirty="0">
                <a:latin typeface="Arial"/>
                <a:cs typeface="Arial"/>
              </a:rPr>
              <a:t>generator is a device consisting of two electrodes placed  near one another in a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vacuum.</a:t>
            </a:r>
            <a:endParaRPr sz="2200" dirty="0">
              <a:latin typeface="Arial"/>
              <a:cs typeface="Arial"/>
            </a:endParaRPr>
          </a:p>
          <a:p>
            <a:pPr marL="351155" marR="5080" indent="-339090" algn="just">
              <a:lnSpc>
                <a:spcPct val="80000"/>
              </a:lnSpc>
              <a:spcBef>
                <a:spcPts val="1320"/>
              </a:spcBef>
              <a:buClr>
                <a:srgbClr val="71A276"/>
              </a:buClr>
              <a:buSzPct val="68181"/>
              <a:buFont typeface="Arial"/>
              <a:buChar char="•"/>
              <a:tabLst>
                <a:tab pos="383540" algn="l"/>
              </a:tabLst>
            </a:pPr>
            <a:r>
              <a:rPr dirty="0"/>
              <a:t>	</a:t>
            </a:r>
            <a:r>
              <a:rPr sz="2200" spc="-5" dirty="0">
                <a:latin typeface="Arial"/>
                <a:cs typeface="Arial"/>
              </a:rPr>
              <a:t>One electrode is normally called the cathode, or </a:t>
            </a:r>
            <a:r>
              <a:rPr sz="2200" spc="-15" dirty="0">
                <a:latin typeface="Arial"/>
                <a:cs typeface="Arial"/>
              </a:rPr>
              <a:t>emitter, </a:t>
            </a:r>
            <a:r>
              <a:rPr sz="2200" spc="5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and the other is called the </a:t>
            </a:r>
            <a:r>
              <a:rPr sz="2200" dirty="0">
                <a:latin typeface="Arial"/>
                <a:cs typeface="Arial"/>
              </a:rPr>
              <a:t>anode, </a:t>
            </a:r>
            <a:r>
              <a:rPr sz="2200" spc="-5" dirty="0">
                <a:latin typeface="Arial"/>
                <a:cs typeface="Arial"/>
              </a:rPr>
              <a:t>or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plate.</a:t>
            </a:r>
            <a:endParaRPr sz="2200" dirty="0">
              <a:latin typeface="Arial"/>
              <a:cs typeface="Arial"/>
            </a:endParaRPr>
          </a:p>
          <a:p>
            <a:pPr marL="351155" marR="5715" indent="-339090" algn="just">
              <a:lnSpc>
                <a:spcPct val="80000"/>
              </a:lnSpc>
              <a:spcBef>
                <a:spcPts val="1325"/>
              </a:spcBef>
              <a:buClr>
                <a:srgbClr val="71A276"/>
              </a:buClr>
              <a:buSzPct val="68181"/>
              <a:buFont typeface="Arial"/>
              <a:buChar char="•"/>
              <a:tabLst>
                <a:tab pos="383540" algn="l"/>
              </a:tabLst>
            </a:pPr>
            <a:r>
              <a:rPr dirty="0"/>
              <a:t>	</a:t>
            </a:r>
            <a:r>
              <a:rPr sz="2200" spc="-20" dirty="0">
                <a:latin typeface="Arial"/>
                <a:cs typeface="Arial"/>
              </a:rPr>
              <a:t>Ordinarily, </a:t>
            </a:r>
            <a:r>
              <a:rPr sz="2200" spc="-5" dirty="0">
                <a:latin typeface="Arial"/>
                <a:cs typeface="Arial"/>
              </a:rPr>
              <a:t>electrons in the </a:t>
            </a:r>
            <a:r>
              <a:rPr sz="2200" dirty="0">
                <a:latin typeface="Arial"/>
                <a:cs typeface="Arial"/>
              </a:rPr>
              <a:t>cathode </a:t>
            </a:r>
            <a:r>
              <a:rPr sz="2200" spc="-5" dirty="0">
                <a:latin typeface="Arial"/>
                <a:cs typeface="Arial"/>
              </a:rPr>
              <a:t>are </a:t>
            </a:r>
            <a:r>
              <a:rPr sz="2200" dirty="0">
                <a:latin typeface="Arial"/>
                <a:cs typeface="Arial"/>
              </a:rPr>
              <a:t>prevented from  </a:t>
            </a:r>
            <a:r>
              <a:rPr sz="2200" spc="-5" dirty="0">
                <a:latin typeface="Arial"/>
                <a:cs typeface="Arial"/>
              </a:rPr>
              <a:t>escaping from the surface </a:t>
            </a:r>
            <a:r>
              <a:rPr sz="2200" dirty="0">
                <a:latin typeface="Arial"/>
                <a:cs typeface="Arial"/>
              </a:rPr>
              <a:t>by </a:t>
            </a:r>
            <a:r>
              <a:rPr sz="2200" spc="-5" dirty="0">
                <a:latin typeface="Arial"/>
                <a:cs typeface="Arial"/>
              </a:rPr>
              <a:t>a potential-energy</a:t>
            </a:r>
            <a:r>
              <a:rPr sz="2200" spc="11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barrier.</a:t>
            </a:r>
            <a:endParaRPr sz="2200" dirty="0">
              <a:latin typeface="Arial"/>
              <a:cs typeface="Arial"/>
            </a:endParaRPr>
          </a:p>
          <a:p>
            <a:pPr marL="351155" marR="6985" indent="-339090" algn="just">
              <a:lnSpc>
                <a:spcPct val="80000"/>
              </a:lnSpc>
              <a:spcBef>
                <a:spcPts val="1320"/>
              </a:spcBef>
              <a:buClr>
                <a:srgbClr val="71A276"/>
              </a:buClr>
              <a:buSzPct val="68181"/>
              <a:buFont typeface="Arial"/>
              <a:buChar char="•"/>
              <a:tabLst>
                <a:tab pos="383540" algn="l"/>
              </a:tabLst>
            </a:pPr>
            <a:r>
              <a:rPr dirty="0"/>
              <a:t>	</a:t>
            </a:r>
            <a:r>
              <a:rPr sz="2200" spc="-5" dirty="0">
                <a:latin typeface="Arial"/>
                <a:cs typeface="Arial"/>
              </a:rPr>
              <a:t>When an electron starts to move away </a:t>
            </a:r>
            <a:r>
              <a:rPr sz="2200" dirty="0">
                <a:latin typeface="Arial"/>
                <a:cs typeface="Arial"/>
              </a:rPr>
              <a:t>from </a:t>
            </a:r>
            <a:r>
              <a:rPr sz="2200" spc="-5" dirty="0">
                <a:latin typeface="Arial"/>
                <a:cs typeface="Arial"/>
              </a:rPr>
              <a:t>the surface,  it induces a corresponding positive charge </a:t>
            </a:r>
            <a:r>
              <a:rPr sz="2200" dirty="0">
                <a:latin typeface="Arial"/>
                <a:cs typeface="Arial"/>
              </a:rPr>
              <a:t>in </a:t>
            </a:r>
            <a:r>
              <a:rPr sz="2200" spc="-5" dirty="0">
                <a:latin typeface="Arial"/>
                <a:cs typeface="Arial"/>
              </a:rPr>
              <a:t>the  material, which tends to </a:t>
            </a:r>
            <a:r>
              <a:rPr sz="2200" dirty="0">
                <a:latin typeface="Arial"/>
                <a:cs typeface="Arial"/>
              </a:rPr>
              <a:t>pull </a:t>
            </a:r>
            <a:r>
              <a:rPr sz="2200" spc="-5" dirty="0">
                <a:latin typeface="Arial"/>
                <a:cs typeface="Arial"/>
              </a:rPr>
              <a:t>it </a:t>
            </a:r>
            <a:r>
              <a:rPr sz="2200" dirty="0">
                <a:latin typeface="Arial"/>
                <a:cs typeface="Arial"/>
              </a:rPr>
              <a:t>back </a:t>
            </a:r>
            <a:r>
              <a:rPr sz="2200" spc="-5" dirty="0">
                <a:latin typeface="Arial"/>
                <a:cs typeface="Arial"/>
              </a:rPr>
              <a:t>into the</a:t>
            </a:r>
            <a:r>
              <a:rPr sz="2200" spc="-27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surface.</a:t>
            </a:r>
          </a:p>
          <a:p>
            <a:pPr marL="351155" marR="5080" indent="-339090">
              <a:lnSpc>
                <a:spcPct val="80000"/>
              </a:lnSpc>
              <a:spcBef>
                <a:spcPts val="1320"/>
              </a:spcBef>
              <a:buClr>
                <a:srgbClr val="71A276"/>
              </a:buClr>
              <a:buSzPct val="68181"/>
              <a:buFont typeface="Arial"/>
              <a:buChar char="•"/>
              <a:tabLst>
                <a:tab pos="378460" algn="l"/>
                <a:tab pos="379095" algn="l"/>
                <a:tab pos="869315" algn="l"/>
                <a:tab pos="2044700" algn="l"/>
                <a:tab pos="2628265" algn="l"/>
                <a:tab pos="3818890" algn="l"/>
                <a:tab pos="4426585" algn="l"/>
                <a:tab pos="4618990" algn="l"/>
                <a:tab pos="6012180" algn="l"/>
                <a:tab pos="7125970" algn="l"/>
              </a:tabLst>
            </a:pPr>
            <a:r>
              <a:rPr dirty="0"/>
              <a:t>	</a:t>
            </a:r>
            <a:r>
              <a:rPr sz="2200" spc="-245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o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pe,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ele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tron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must</a:t>
            </a:r>
            <a:r>
              <a:rPr sz="2200" dirty="0">
                <a:latin typeface="Arial"/>
                <a:cs typeface="Arial"/>
              </a:rPr>
              <a:t>		</a:t>
            </a:r>
            <a:r>
              <a:rPr sz="2200" spc="1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omeh</a:t>
            </a:r>
            <a:r>
              <a:rPr sz="2200" spc="1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w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1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qu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re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o</a:t>
            </a:r>
            <a:r>
              <a:rPr sz="2200" spc="10" dirty="0">
                <a:latin typeface="Arial"/>
                <a:cs typeface="Arial"/>
              </a:rPr>
              <a:t>u</a:t>
            </a:r>
            <a:r>
              <a:rPr sz="2200" spc="-5" dirty="0">
                <a:latin typeface="Arial"/>
                <a:cs typeface="Arial"/>
              </a:rPr>
              <a:t>gh  energy to overcome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this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energy	</a:t>
            </a:r>
            <a:r>
              <a:rPr sz="2200" spc="-20" dirty="0">
                <a:latin typeface="Arial"/>
                <a:cs typeface="Arial"/>
              </a:rPr>
              <a:t>barrier.</a:t>
            </a:r>
            <a:endParaRPr sz="2200" dirty="0">
              <a:latin typeface="Arial"/>
              <a:cs typeface="Arial"/>
            </a:endParaRPr>
          </a:p>
          <a:p>
            <a:pPr marL="305435" indent="-293370">
              <a:lnSpc>
                <a:spcPts val="2375"/>
              </a:lnSpc>
              <a:spcBef>
                <a:spcPts val="790"/>
              </a:spcBef>
              <a:buClr>
                <a:srgbClr val="71A276"/>
              </a:buClr>
              <a:buSzPct val="68181"/>
              <a:buChar char="•"/>
              <a:tabLst>
                <a:tab pos="305435" algn="l"/>
                <a:tab pos="306070" algn="l"/>
                <a:tab pos="724535" algn="l"/>
                <a:tab pos="1890395" algn="l"/>
                <a:tab pos="3773170" algn="l"/>
                <a:tab pos="4751070" algn="l"/>
                <a:tab pos="5682615" algn="l"/>
                <a:tab pos="6225540" algn="l"/>
                <a:tab pos="6923405" algn="l"/>
              </a:tabLst>
            </a:pP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ordinary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temp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5" dirty="0">
                <a:latin typeface="Arial"/>
                <a:cs typeface="Arial"/>
              </a:rPr>
              <a:t>r</a:t>
            </a:r>
            <a:r>
              <a:rPr sz="2200" spc="-5" dirty="0">
                <a:latin typeface="Arial"/>
                <a:cs typeface="Arial"/>
              </a:rPr>
              <a:t>atu</a:t>
            </a:r>
            <a:r>
              <a:rPr sz="2200" spc="5" dirty="0">
                <a:latin typeface="Arial"/>
                <a:cs typeface="Arial"/>
              </a:rPr>
              <a:t>r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almost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none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5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he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ele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tr</a:t>
            </a:r>
            <a:r>
              <a:rPr sz="2200" spc="1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ns</a:t>
            </a:r>
            <a:endParaRPr sz="2200" dirty="0">
              <a:latin typeface="Arial"/>
              <a:cs typeface="Arial"/>
            </a:endParaRPr>
          </a:p>
          <a:p>
            <a:pPr marL="351155">
              <a:lnSpc>
                <a:spcPts val="2375"/>
              </a:lnSpc>
              <a:tabLst>
                <a:tab pos="957580" algn="l"/>
                <a:tab pos="2030730" algn="l"/>
                <a:tab pos="3120390" algn="l"/>
              </a:tabLst>
            </a:pPr>
            <a:r>
              <a:rPr sz="2200" spc="-5" dirty="0">
                <a:latin typeface="Arial"/>
                <a:cs typeface="Arial"/>
              </a:rPr>
              <a:t>can	acquire	enough	energy to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escape.</a:t>
            </a:r>
          </a:p>
        </p:txBody>
      </p:sp>
    </p:spTree>
    <p:extLst>
      <p:ext uri="{BB962C8B-B14F-4D97-AF65-F5344CB8AC3E}">
        <p14:creationId xmlns:p14="http://schemas.microsoft.com/office/powerpoint/2010/main" val="288830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33132" y="859536"/>
            <a:ext cx="2567940" cy="521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9940" y="1671650"/>
            <a:ext cx="807148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2905" indent="-370840">
              <a:spcBef>
                <a:spcPts val="95"/>
              </a:spcBef>
              <a:buClr>
                <a:srgbClr val="71A276"/>
              </a:buClr>
              <a:buSzPct val="68181"/>
              <a:buChar char="•"/>
              <a:tabLst>
                <a:tab pos="382905" algn="l"/>
                <a:tab pos="383540" algn="l"/>
                <a:tab pos="1783714" algn="l"/>
                <a:tab pos="2686050" algn="l"/>
                <a:tab pos="3309620" algn="l"/>
                <a:tab pos="4539615" algn="l"/>
                <a:tab pos="4975225" algn="l"/>
                <a:tab pos="5737860" algn="l"/>
                <a:tab pos="6440170" algn="l"/>
                <a:tab pos="7063740" algn="l"/>
              </a:tabLst>
            </a:pPr>
            <a:r>
              <a:rPr sz="2200" spc="-20" dirty="0">
                <a:latin typeface="Arial"/>
                <a:cs typeface="Arial"/>
              </a:rPr>
              <a:t>However,	</a:t>
            </a:r>
            <a:r>
              <a:rPr sz="2200" spc="-5" dirty="0">
                <a:latin typeface="Arial"/>
                <a:cs typeface="Arial"/>
              </a:rPr>
              <a:t>when	the	cathode	is	very	hot,	the	electron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1" y="1839239"/>
            <a:ext cx="8072755" cy="136652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351155">
              <a:spcBef>
                <a:spcPts val="1420"/>
              </a:spcBef>
            </a:pPr>
            <a:r>
              <a:rPr sz="2200" spc="-5" dirty="0">
                <a:latin typeface="Arial"/>
                <a:cs typeface="Arial"/>
              </a:rPr>
              <a:t>energies are </a:t>
            </a:r>
            <a:r>
              <a:rPr sz="2200" dirty="0">
                <a:latin typeface="Arial"/>
                <a:cs typeface="Arial"/>
              </a:rPr>
              <a:t>greatly </a:t>
            </a:r>
            <a:r>
              <a:rPr sz="2200" spc="-5" dirty="0">
                <a:latin typeface="Arial"/>
                <a:cs typeface="Arial"/>
              </a:rPr>
              <a:t>increased by thermal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motion.</a:t>
            </a:r>
            <a:endParaRPr sz="2200" dirty="0">
              <a:latin typeface="Arial"/>
              <a:cs typeface="Arial"/>
            </a:endParaRPr>
          </a:p>
          <a:p>
            <a:pPr marL="305435" marR="5080" indent="-293370">
              <a:spcBef>
                <a:spcPts val="1320"/>
              </a:spcBef>
              <a:buClr>
                <a:srgbClr val="71A276"/>
              </a:buClr>
              <a:buSzPct val="68181"/>
              <a:buChar char="•"/>
              <a:tabLst>
                <a:tab pos="305435" algn="l"/>
                <a:tab pos="306070" algn="l"/>
                <a:tab pos="6414135" algn="l"/>
                <a:tab pos="7825740" algn="l"/>
              </a:tabLst>
            </a:pP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u</a:t>
            </a:r>
            <a:r>
              <a:rPr sz="2200" spc="-45" dirty="0">
                <a:latin typeface="Arial"/>
                <a:cs typeface="Arial"/>
              </a:rPr>
              <a:t>f</a:t>
            </a:r>
            <a:r>
              <a:rPr sz="2200" spc="-5" dirty="0">
                <a:latin typeface="Arial"/>
                <a:cs typeface="Arial"/>
              </a:rPr>
              <a:t>fi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ient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y high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temper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tur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s,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iderable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numb</a:t>
            </a:r>
            <a:r>
              <a:rPr sz="2200" spc="1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of  electrons are able to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escape.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59941" y="3348990"/>
            <a:ext cx="80740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1155" marR="5080" indent="-339090">
              <a:spcBef>
                <a:spcPts val="95"/>
              </a:spcBef>
              <a:buClr>
                <a:srgbClr val="71A276"/>
              </a:buClr>
              <a:buSzPct val="68181"/>
              <a:buFont typeface="Arial"/>
              <a:buChar char="•"/>
              <a:tabLst>
                <a:tab pos="378460" algn="l"/>
                <a:tab pos="379095" algn="l"/>
                <a:tab pos="1169035" algn="l"/>
                <a:tab pos="2614295" algn="l"/>
                <a:tab pos="3157220" algn="l"/>
                <a:tab pos="4600575" algn="l"/>
                <a:tab pos="5467985" algn="l"/>
                <a:tab pos="5932805" algn="l"/>
                <a:tab pos="6632575" algn="l"/>
                <a:tab pos="7858125" algn="l"/>
              </a:tabLst>
            </a:pPr>
            <a:r>
              <a:rPr dirty="0"/>
              <a:t>	</a:t>
            </a:r>
            <a:r>
              <a:rPr sz="2200" spc="-5" dirty="0">
                <a:latin typeface="Arial"/>
                <a:cs typeface="Arial"/>
              </a:rPr>
              <a:t>The	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berat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on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electrons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from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hot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u</a:t>
            </a:r>
            <a:r>
              <a:rPr sz="2200" spc="-5" dirty="0">
                <a:latin typeface="Arial"/>
                <a:cs typeface="Arial"/>
              </a:rPr>
              <a:t>rfa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is  called </a:t>
            </a:r>
            <a:r>
              <a:rPr sz="2200" i="1" spc="-5" dirty="0">
                <a:latin typeface="Arial"/>
                <a:cs typeface="Arial"/>
              </a:rPr>
              <a:t>thermionic</a:t>
            </a:r>
            <a:r>
              <a:rPr sz="2200" i="1" spc="35" dirty="0">
                <a:latin typeface="Arial"/>
                <a:cs typeface="Arial"/>
              </a:rPr>
              <a:t> </a:t>
            </a:r>
            <a:r>
              <a:rPr sz="2200" i="1" spc="-5" dirty="0">
                <a:latin typeface="Arial"/>
                <a:cs typeface="Arial"/>
              </a:rPr>
              <a:t>emission</a:t>
            </a: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474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458546"/>
            <a:ext cx="503555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60" dirty="0"/>
              <a:t>Common</a:t>
            </a:r>
            <a:r>
              <a:rPr spc="-360" dirty="0"/>
              <a:t> </a:t>
            </a:r>
            <a:r>
              <a:rPr spc="-345" dirty="0"/>
              <a:t>components</a:t>
            </a:r>
          </a:p>
        </p:txBody>
      </p:sp>
      <p:sp>
        <p:nvSpPr>
          <p:cNvPr id="3" name="object 3"/>
          <p:cNvSpPr/>
          <p:nvPr/>
        </p:nvSpPr>
        <p:spPr>
          <a:xfrm>
            <a:off x="3854830" y="1080683"/>
            <a:ext cx="4617466" cy="5732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1369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416</Words>
  <Application>Microsoft Office PowerPoint</Application>
  <PresentationFormat>Widescreen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Carlito</vt:lpstr>
      <vt:lpstr>Office Theme</vt:lpstr>
      <vt:lpstr>PowerPoint Presentation</vt:lpstr>
      <vt:lpstr>PowerPoint Presentation</vt:lpstr>
      <vt:lpstr>History</vt:lpstr>
      <vt:lpstr>Introduction</vt:lpstr>
      <vt:lpstr>PowerPoint Presentation</vt:lpstr>
      <vt:lpstr>PowerPoint Presentation</vt:lpstr>
      <vt:lpstr>PowerPoint Presentation</vt:lpstr>
      <vt:lpstr>PowerPoint Presentation</vt:lpstr>
      <vt:lpstr>Common components</vt:lpstr>
      <vt:lpstr>PowerPoint Presentation</vt:lpstr>
      <vt:lpstr>PowerPoint Presentation</vt:lpstr>
      <vt:lpstr>Important aspects considered</vt:lpstr>
      <vt:lpstr>Classification</vt:lpstr>
      <vt:lpstr>Vacuum close-spaced convertor</vt:lpstr>
      <vt:lpstr>Cesium Gas Filled</vt:lpstr>
      <vt:lpstr>PowerPoint Presentation</vt:lpstr>
      <vt:lpstr>Advantages</vt:lpstr>
      <vt:lpstr>Disadvantage</vt:lpstr>
      <vt:lpstr>Application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</dc:creator>
  <cp:lastModifiedBy>Shay</cp:lastModifiedBy>
  <cp:revision>3</cp:revision>
  <dcterms:created xsi:type="dcterms:W3CDTF">2020-06-11T10:55:35Z</dcterms:created>
  <dcterms:modified xsi:type="dcterms:W3CDTF">2020-06-11T11:58:40Z</dcterms:modified>
</cp:coreProperties>
</file>