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00" r:id="rId19"/>
    <p:sldId id="279" r:id="rId20"/>
    <p:sldId id="301" r:id="rId21"/>
    <p:sldId id="302" r:id="rId22"/>
    <p:sldId id="303" r:id="rId23"/>
    <p:sldId id="304" r:id="rId24"/>
    <p:sldId id="305" r:id="rId25"/>
    <p:sldId id="306" r:id="rId26"/>
    <p:sldId id="280" r:id="rId27"/>
    <p:sldId id="281" r:id="rId28"/>
    <p:sldId id="282" r:id="rId29"/>
    <p:sldId id="307" r:id="rId30"/>
    <p:sldId id="308" r:id="rId31"/>
    <p:sldId id="310" r:id="rId32"/>
    <p:sldId id="284" r:id="rId33"/>
    <p:sldId id="285" r:id="rId34"/>
    <p:sldId id="295" r:id="rId35"/>
    <p:sldId id="286" r:id="rId36"/>
    <p:sldId id="287" r:id="rId37"/>
    <p:sldId id="288" r:id="rId38"/>
    <p:sldId id="289" r:id="rId39"/>
    <p:sldId id="290" r:id="rId40"/>
    <p:sldId id="311" r:id="rId41"/>
    <p:sldId id="312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8" autoAdjust="0"/>
    <p:restoredTop sz="94660"/>
  </p:normalViewPr>
  <p:slideViewPr>
    <p:cSldViewPr>
      <p:cViewPr varScale="1">
        <p:scale>
          <a:sx n="69" d="100"/>
          <a:sy n="69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Fazl-e-Hadi, International Islamic Uninersity Islamabad.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514591-0BA8-45FC-98B6-EC18FE0A8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Fazl-e-Hadi, International Islamic Uninersity Islamabad.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E15AE-10C4-4B57-B03A-72F4BD915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11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Fazl-e-Hadi, International Islamic Uninersity Islamabad.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C099E-4692-406D-B344-45BFB285888D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2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Fazl-e-Hadi, International Islamic Uninersity Islamabad.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567C6-5E68-47F8-81BA-05AA8AA22AD0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  <p:extLst>
      <p:ext uri="{BB962C8B-B14F-4D97-AF65-F5344CB8AC3E}">
        <p14:creationId xmlns:p14="http://schemas.microsoft.com/office/powerpoint/2010/main" val="234587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Fazl-e-Hadi, International Islamic Uninersity Islamabad.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16DF2-2570-4A37-9D62-AFF861675BC5}" type="slidenum">
              <a:rPr lang="en-US"/>
              <a:pPr/>
              <a:t>29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4C5-79F6-4CA3-9581-B5770A47E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53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433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382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223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627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830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9B-424B-4D61-883A-E153DDC0A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0D9F-21E6-496A-90A2-DED2477A9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Fazl-e-Hadi, IIUI.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3EF5F4-3AD9-4884-9717-E8F8A9DC5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86FD-81A4-488D-871B-49B42B3FC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2F7-D424-435A-B689-982665C09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E1F-F77E-4632-8448-E6F3B79CB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41EE-A52F-4BB6-AD11-BAF4FDDC1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8F74-338B-4FA7-8274-8C99ACEB4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823-5FD2-49EE-8ADA-77393E439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677F-6D52-4A40-8D3C-D90B3D8E6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383-715F-4B64-8E98-E70FBDD44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Fazl-e-Hadi, IIUI.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2430-2E2E-4F86-8E0D-443E4113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  <a:t>Computer Network Management</a:t>
            </a:r>
            <a: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  <a:t>	</a:t>
            </a:r>
            <a:b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  <a:t>Lecture </a:t>
            </a:r>
            <a:r>
              <a:rPr lang="en-US" sz="4000" b="1" dirty="0">
                <a:solidFill>
                  <a:srgbClr val="FFFF00"/>
                </a:solidFill>
                <a:latin typeface="Stencil" panose="040409050D0802020404" pitchFamily="82" charset="0"/>
              </a:rPr>
              <a:t># 1</a:t>
            </a:r>
            <a:br>
              <a:rPr lang="en-US" sz="4000" b="1" dirty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  <a:t>by </a:t>
            </a:r>
            <a:b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Stencil" panose="040409050D0802020404" pitchFamily="82" charset="0"/>
              </a:rPr>
              <a:t>Dr. Sheeraz Ahmed</a:t>
            </a:r>
            <a:endParaRPr lang="en-US" sz="4000" b="1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Why not connect each node</a:t>
            </a:r>
            <a:br>
              <a:rPr lang="en-US" sz="4000" b="1">
                <a:solidFill>
                  <a:schemeClr val="folHlink"/>
                </a:solidFill>
              </a:rPr>
            </a:br>
            <a:r>
              <a:rPr lang="en-US" sz="4000" b="1">
                <a:solidFill>
                  <a:schemeClr val="folHlink"/>
                </a:solidFill>
              </a:rPr>
              <a:t>with every other node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3058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• Number of computers that can be connected becomes very </a:t>
            </a:r>
            <a:r>
              <a:rPr lang="en-US" b="1" dirty="0"/>
              <a:t>limited</a:t>
            </a:r>
          </a:p>
          <a:p>
            <a:pPr>
              <a:buFontTx/>
              <a:buNone/>
            </a:pPr>
            <a:r>
              <a:rPr lang="en-US" dirty="0"/>
              <a:t>• Number of wires coming out of each node becomes </a:t>
            </a:r>
            <a:r>
              <a:rPr lang="en-US" b="1" dirty="0"/>
              <a:t>unmanageable</a:t>
            </a:r>
          </a:p>
          <a:p>
            <a:pPr>
              <a:buFontTx/>
              <a:buNone/>
            </a:pPr>
            <a:r>
              <a:rPr lang="en-US" dirty="0"/>
              <a:t>• Amount of physical hardware/devices required becomes very </a:t>
            </a:r>
            <a:r>
              <a:rPr lang="en-US" b="1" dirty="0"/>
              <a:t>expensive</a:t>
            </a:r>
          </a:p>
          <a:p>
            <a:pPr>
              <a:buFontTx/>
              <a:buNone/>
            </a:pPr>
            <a:r>
              <a:rPr lang="en-US" dirty="0"/>
              <a:t>• Solution: indirect connectivity using intermediate data forwarding nodes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C296-C0BE-444D-92B7-E21F6E0EDB3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Switched Networks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609600"/>
          </a:xfrm>
        </p:spPr>
        <p:txBody>
          <a:bodyPr/>
          <a:lstStyle/>
          <a:p>
            <a:r>
              <a:rPr lang="en-US" sz="2800">
                <a:latin typeface="TimesNewRomanPSMT" charset="0"/>
              </a:rPr>
              <a:t>A network can be defined recursively as..</a:t>
            </a:r>
          </a:p>
          <a:p>
            <a:endParaRPr lang="en-US" sz="280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057400"/>
            <a:ext cx="8001000" cy="3810000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299A-5753-4337-8D0D-DFA5077FD89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Switched Networks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8077200" cy="4640263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2A5D-D9EE-4B30-B243-DD73C387AB5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Network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95400"/>
            <a:ext cx="8610600" cy="5334000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7254-97F8-42A1-BA02-56918FC00E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Switching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/>
              <a:t>Circuit switching:</a:t>
            </a:r>
          </a:p>
          <a:p>
            <a:pPr lvl="1"/>
            <a:r>
              <a:rPr lang="en-US" sz="2000"/>
              <a:t>carry bit streams </a:t>
            </a:r>
          </a:p>
          <a:p>
            <a:pPr lvl="1"/>
            <a:r>
              <a:rPr lang="en-US" sz="2000"/>
              <a:t>establishes a dedicated circuit</a:t>
            </a:r>
          </a:p>
          <a:p>
            <a:pPr lvl="1"/>
            <a:r>
              <a:rPr lang="en-US" sz="2000"/>
              <a:t>links reserved for use by communication channel</a:t>
            </a:r>
          </a:p>
          <a:p>
            <a:pPr lvl="1"/>
            <a:r>
              <a:rPr lang="en-US" sz="2000"/>
              <a:t>send/receive bit stream at constant rate</a:t>
            </a:r>
          </a:p>
          <a:p>
            <a:pPr lvl="1"/>
            <a:r>
              <a:rPr lang="en-US" sz="2000"/>
              <a:t>example: original telephone network</a:t>
            </a:r>
          </a:p>
          <a:p>
            <a:r>
              <a:rPr lang="en-US" sz="2000" b="1"/>
              <a:t>Packet switching: </a:t>
            </a:r>
          </a:p>
          <a:p>
            <a:pPr lvl="1"/>
            <a:r>
              <a:rPr lang="en-US" sz="2000"/>
              <a:t>Store and forward messages</a:t>
            </a:r>
          </a:p>
          <a:p>
            <a:pPr lvl="1"/>
            <a:r>
              <a:rPr lang="en-US" sz="2000"/>
              <a:t>operates on discrete blocks of data</a:t>
            </a:r>
          </a:p>
          <a:p>
            <a:pPr lvl="1"/>
            <a:r>
              <a:rPr lang="en-US" sz="2000"/>
              <a:t>utilizes resources dynamically according to traffic demand</a:t>
            </a:r>
          </a:p>
          <a:p>
            <a:pPr lvl="1"/>
            <a:r>
              <a:rPr lang="en-US" sz="2000"/>
              <a:t>send/receive messages at variable rate</a:t>
            </a:r>
          </a:p>
          <a:p>
            <a:pPr lvl="1"/>
            <a:r>
              <a:rPr lang="en-US" sz="2000"/>
              <a:t>example: Internet</a:t>
            </a:r>
          </a:p>
          <a:p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65C-AEF6-4159-A20A-AB3042EEBF2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Addressing and Routing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sz="2800"/>
              <a:t>• Address: byte-string that identifies a node</a:t>
            </a:r>
          </a:p>
          <a:p>
            <a:pPr lvl="1">
              <a:buFontTx/>
              <a:buNone/>
            </a:pPr>
            <a:r>
              <a:rPr lang="en-US" sz="2400"/>
              <a:t>– usually unique</a:t>
            </a:r>
          </a:p>
          <a:p>
            <a:pPr>
              <a:buFontTx/>
              <a:buNone/>
            </a:pPr>
            <a:r>
              <a:rPr lang="en-US" sz="2800"/>
              <a:t>• Routing: forwarding decisions</a:t>
            </a:r>
          </a:p>
          <a:p>
            <a:pPr lvl="1">
              <a:buFontTx/>
              <a:buNone/>
            </a:pPr>
            <a:r>
              <a:rPr lang="en-US" sz="2400"/>
              <a:t>– process of determining how to forward messages to the destination node based on its address</a:t>
            </a:r>
          </a:p>
          <a:p>
            <a:pPr>
              <a:buFontTx/>
              <a:buNone/>
            </a:pPr>
            <a:r>
              <a:rPr lang="en-US" sz="2800"/>
              <a:t>• Types of addresses</a:t>
            </a:r>
          </a:p>
          <a:p>
            <a:pPr lvl="1">
              <a:buFontTx/>
              <a:buNone/>
            </a:pPr>
            <a:r>
              <a:rPr lang="en-US" sz="2400"/>
              <a:t>– unicast: node-specific</a:t>
            </a:r>
          </a:p>
          <a:p>
            <a:pPr lvl="1">
              <a:buFontTx/>
              <a:buNone/>
            </a:pPr>
            <a:r>
              <a:rPr lang="en-US" sz="2400"/>
              <a:t>– broadcast: all nodes on a network</a:t>
            </a:r>
          </a:p>
          <a:p>
            <a:pPr lvl="1">
              <a:buFontTx/>
              <a:buNone/>
            </a:pPr>
            <a:r>
              <a:rPr lang="en-US" sz="2400"/>
              <a:t>– multicast: some subset of nodes on a network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1708-2ADB-4D7A-9F61-6A00B4FA8E5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Cont…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  A network can be constructed from </a:t>
            </a:r>
            <a:r>
              <a:rPr lang="en-US" sz="2400" b="1" i="1"/>
              <a:t>nesting </a:t>
            </a:r>
            <a:r>
              <a:rPr lang="en-US" sz="2400"/>
              <a:t>of networks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  An </a:t>
            </a:r>
            <a:r>
              <a:rPr lang="en-US" sz="2400" b="1" i="1"/>
              <a:t>address </a:t>
            </a:r>
            <a:r>
              <a:rPr lang="en-US" sz="2400"/>
              <a:t>is required for each node that is reachable on the network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  Address is used to </a:t>
            </a:r>
            <a:r>
              <a:rPr lang="en-US" sz="2400" b="1" i="1"/>
              <a:t>route </a:t>
            </a:r>
            <a:r>
              <a:rPr lang="en-US" sz="2400"/>
              <a:t>messages toward</a:t>
            </a:r>
            <a:br>
              <a:rPr lang="en-US" sz="2400"/>
            </a:br>
            <a:r>
              <a:rPr lang="en-US" sz="2400"/>
              <a:t>appropriate destination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Hosts know how to reach other hosts on the network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  How should a node use the network for its communication?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  All pairs of hosts should have the ability to exchange messages: </a:t>
            </a:r>
            <a:r>
              <a:rPr lang="en-US" sz="2400" b="1"/>
              <a:t>cost-effective </a:t>
            </a:r>
            <a:r>
              <a:rPr lang="en-US" sz="2400"/>
              <a:t>resource sharing for efficiency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66E-6CBE-4493-82C6-346FFC0E96F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Multiplexing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>
                <a:latin typeface="TimesNewRomanPSMT" charset="0"/>
              </a:rPr>
              <a:t>Physical links/switches must be shared among users </a:t>
            </a:r>
          </a:p>
          <a:p>
            <a:pPr lvl="1">
              <a:buFontTx/>
              <a:buNone/>
            </a:pPr>
            <a:r>
              <a:rPr lang="en-US" sz="2400">
                <a:latin typeface="TimesNewRomanPSMT" charset="0"/>
              </a:rPr>
              <a:t>– Time-Division Multiplexing (TDM)</a:t>
            </a:r>
          </a:p>
          <a:p>
            <a:pPr lvl="1">
              <a:buFontTx/>
              <a:buNone/>
            </a:pPr>
            <a:r>
              <a:rPr lang="en-US" sz="2400">
                <a:latin typeface="TimesNewRomanPSMT" charset="0"/>
              </a:rPr>
              <a:t>– Frequency-Division Multiplexing (FDM)</a:t>
            </a:r>
          </a:p>
          <a:p>
            <a:endParaRPr lang="en-US" sz="280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709988"/>
            <a:ext cx="7315200" cy="3148012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F49E-028F-47BA-AF37-858954021E2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1D80-6DAD-4D58-9110-DB54BC01B254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FDM</a:t>
              </a:r>
              <a:endParaRPr lang="fr-FR" sz="2400"/>
            </a:p>
          </p:txBody>
        </p:sp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3494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5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frequency</a:t>
                </a:r>
                <a:endParaRPr lang="fr-FR" sz="2400"/>
              </a:p>
            </p:txBody>
          </p:sp>
          <p:sp>
            <p:nvSpPr>
              <p:cNvPr id="63496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7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time</a:t>
                </a:r>
                <a:endParaRPr lang="fr-FR" sz="2400"/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TDM</a:t>
              </a:r>
              <a:endParaRPr lang="fr-FR" sz="2400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frequency</a:t>
              </a:r>
              <a:endParaRPr lang="fr-FR" sz="2400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time</a:t>
              </a:r>
              <a:endParaRPr lang="fr-FR" sz="2400"/>
            </a:p>
          </p:txBody>
        </p:sp>
        <p:sp>
          <p:nvSpPr>
            <p:cNvPr id="63509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0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63511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63517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1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63523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2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63529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34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63535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38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63539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58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63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63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63564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2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84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63585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3586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4 users</a:t>
                </a:r>
                <a:endParaRPr lang="fr-FR" sz="2400"/>
              </a:p>
            </p:txBody>
          </p:sp>
          <p:sp>
            <p:nvSpPr>
              <p:cNvPr id="63587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8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9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0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91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Example:</a:t>
              </a:r>
              <a:endParaRPr lang="fr-F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nimBg="1"/>
      <p:bldP spid="63500" grpId="0" animBg="1"/>
      <p:bldP spid="63501" grpId="0" animBg="1"/>
      <p:bldP spid="635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Statistical Multiplexing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2057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400"/>
              <a:t>• On-demand time-division</a:t>
            </a:r>
          </a:p>
          <a:p>
            <a:pPr>
              <a:buFontTx/>
              <a:buNone/>
            </a:pPr>
            <a:r>
              <a:rPr lang="en-US" sz="2400"/>
              <a:t>• Schedule link on a per-packet basis</a:t>
            </a:r>
          </a:p>
          <a:p>
            <a:pPr>
              <a:buFontTx/>
              <a:buNone/>
            </a:pPr>
            <a:r>
              <a:rPr lang="en-US" sz="2400"/>
              <a:t>• Buffer packets in switches that are </a:t>
            </a:r>
            <a:r>
              <a:rPr lang="en-US" sz="2400" i="1"/>
              <a:t>contending </a:t>
            </a:r>
            <a:r>
              <a:rPr lang="en-US" sz="2400"/>
              <a:t>for the link</a:t>
            </a:r>
          </a:p>
          <a:p>
            <a:pPr>
              <a:buFontTx/>
              <a:buNone/>
            </a:pPr>
            <a:r>
              <a:rPr lang="en-US" sz="2400"/>
              <a:t>• Packets from different sources interleaved on link</a:t>
            </a:r>
          </a:p>
          <a:p>
            <a:endParaRPr lang="en-US" sz="240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233738"/>
            <a:ext cx="7894638" cy="3090862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10F3-A717-4EF5-AE5C-6D599FA8F68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Course Contents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Overview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Introduction to network programming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Direct link networks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Packet switching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Internetworking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End-to-end protocols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Congestion control and resource allocation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End-to-end data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• Applications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71A1-7B8A-4E86-A5D2-9EA3609B0CC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Network Taxonomy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055A-DBC4-458E-A73A-4C12D300A349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Telecommunication</a:t>
            </a:r>
          </a:p>
          <a:p>
            <a:pPr algn="ctr" eaLnBrk="0" hangingPunct="0"/>
            <a:r>
              <a:rPr lang="en-US" sz="2000">
                <a:latin typeface="Comic Sans MS" pitchFamily="66" charset="0"/>
              </a:rPr>
              <a:t>networks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692150" y="2520950"/>
            <a:ext cx="3433763" cy="1957388"/>
            <a:chOff x="446" y="1472"/>
            <a:chExt cx="2163" cy="1233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Circuit-switched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446" y="2290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FDM</a:t>
              </a: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1806" y="2306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TDM</a:t>
              </a:r>
            </a:p>
          </p:txBody>
        </p:sp>
        <p:grpSp>
          <p:nvGrpSpPr>
            <p:cNvPr id="66568" name="Group 8"/>
            <p:cNvGrpSpPr>
              <a:grpSpLocks/>
            </p:cNvGrpSpPr>
            <p:nvPr/>
          </p:nvGrpSpPr>
          <p:grpSpPr bwMode="auto">
            <a:xfrm>
              <a:off x="1009" y="1954"/>
              <a:ext cx="1184" cy="361"/>
              <a:chOff x="1009" y="1954"/>
              <a:chExt cx="1184" cy="361"/>
            </a:xfrm>
          </p:grpSpPr>
          <p:grpSp>
            <p:nvGrpSpPr>
              <p:cNvPr id="66569" name="Group 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66570" name="Line 1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1" name="Line 1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2" name="Line 1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73" name="Line 1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74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66575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Packet-switched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66576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Networks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with VCs</a:t>
              </a:r>
            </a:p>
          </p:txBody>
        </p:sp>
        <p:sp>
          <p:nvSpPr>
            <p:cNvPr id="66577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Datagram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66578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66579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66580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81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82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84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66585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66586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7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8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935038" y="4997450"/>
            <a:ext cx="666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Internet provides both connection-oriented (TCP) and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connectionless services (UDP) to apps.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Internet structure: network of networks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/>
              <a:t>roughly hierarchical</a:t>
            </a:r>
          </a:p>
          <a:p>
            <a:r>
              <a:rPr lang="en-US">
                <a:solidFill>
                  <a:srgbClr val="FF0000"/>
                </a:solidFill>
              </a:rPr>
              <a:t>at center: “tier-1” ISPs </a:t>
            </a:r>
            <a:r>
              <a:rPr lang="en-US"/>
              <a:t>(e.g., UUNet, BBN/Genuity, Sprint, AT&amp;T), national/international coverage</a:t>
            </a:r>
          </a:p>
          <a:p>
            <a:pPr lvl="1"/>
            <a:r>
              <a:rPr lang="en-US" sz="2800"/>
              <a:t>treat each other as equals</a:t>
            </a: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AF53-411D-4559-89DB-AC645C05360D}" type="slidenum">
              <a:rPr lang="en-US"/>
              <a:pPr/>
              <a:t>21</a:t>
            </a:fld>
            <a:endParaRPr 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3876675" y="3286125"/>
            <a:ext cx="5267325" cy="1616075"/>
            <a:chOff x="2442" y="1810"/>
            <a:chExt cx="3318" cy="1018"/>
          </a:xfrm>
        </p:grpSpPr>
        <p:grpSp>
          <p:nvGrpSpPr>
            <p:cNvPr id="67604" name="Group 20"/>
            <p:cNvGrpSpPr>
              <a:grpSpLocks/>
            </p:cNvGrpSpPr>
            <p:nvPr/>
          </p:nvGrpSpPr>
          <p:grpSpPr bwMode="auto">
            <a:xfrm>
              <a:off x="3572" y="2372"/>
              <a:ext cx="453" cy="250"/>
              <a:chOff x="3740" y="1244"/>
              <a:chExt cx="453" cy="250"/>
            </a:xfrm>
          </p:grpSpPr>
          <p:sp>
            <p:nvSpPr>
              <p:cNvPr id="67605" name="Rectangle 21"/>
              <p:cNvSpPr>
                <a:spLocks noChangeArrowheads="1"/>
              </p:cNvSpPr>
              <p:nvPr/>
            </p:nvSpPr>
            <p:spPr bwMode="auto">
              <a:xfrm>
                <a:off x="3755" y="1248"/>
                <a:ext cx="438" cy="19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6" name="Text Box 22"/>
              <p:cNvSpPr txBox="1">
                <a:spLocks noChangeArrowheads="1"/>
              </p:cNvSpPr>
              <p:nvPr/>
            </p:nvSpPr>
            <p:spPr bwMode="auto">
              <a:xfrm>
                <a:off x="3740" y="124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NAP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 flipH="1">
              <a:off x="3290" y="2540"/>
              <a:ext cx="316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 flipH="1">
              <a:off x="3018" y="2488"/>
              <a:ext cx="568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 flipH="1">
              <a:off x="2442" y="2524"/>
              <a:ext cx="1144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4371" y="1810"/>
              <a:ext cx="1389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Tier-1 providers also interconnect at public network access points (NAPs)</a:t>
              </a:r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 flipH="1">
              <a:off x="4008" y="1952"/>
              <a:ext cx="40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Tier-1 ISP: e.g., Sprint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A47E-802B-4247-AC3E-1849E5590A0C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7088" y="1368425"/>
            <a:ext cx="427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Sprint US backbone network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68612" name="Picture 4" descr="map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878013"/>
            <a:ext cx="7775575" cy="459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Internet structure: network of networks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/>
              <a:t>Connect to one or more tier-1 ISPs, possibly other tier-2 ISPs</a:t>
            </a:r>
          </a:p>
          <a:p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5A0C-4FE9-4E80-8C83-BBA6ADCF1EF0}" type="slidenum">
              <a:rPr lang="en-US"/>
              <a:pPr/>
              <a:t>23</a:t>
            </a:fld>
            <a:endParaRPr lang="en-US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69651" name="Line 19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69655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6965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5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5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69660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1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62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63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69664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66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67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69668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9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70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71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69672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3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9674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75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69679" name="Text Box 47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 eaLnBrk="0" hangingPunct="0"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>
                  <a:latin typeface="Comic Sans MS" pitchFamily="66" charset="0"/>
                </a:rPr>
                <a:t> tier-2 ISP is c</a:t>
              </a:r>
              <a:r>
                <a:rPr lang="en-US" i="1">
                  <a:latin typeface="Comic Sans MS" pitchFamily="66" charset="0"/>
                </a:rPr>
                <a:t>ustomer</a:t>
              </a:r>
              <a:r>
                <a:rPr lang="en-US">
                  <a:latin typeface="Comic Sans MS" pitchFamily="66" charset="0"/>
                </a:rPr>
                <a:t> of</a:t>
              </a:r>
            </a:p>
            <a:p>
              <a:pPr eaLnBrk="0" hangingPunct="0"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82" name="Group 50"/>
          <p:cNvGrpSpPr>
            <a:grpSpLocks/>
          </p:cNvGrpSpPr>
          <p:nvPr/>
        </p:nvGrpSpPr>
        <p:grpSpPr bwMode="auto">
          <a:xfrm>
            <a:off x="6007100" y="3019425"/>
            <a:ext cx="3035300" cy="2136775"/>
            <a:chOff x="3784" y="1902"/>
            <a:chExt cx="1912" cy="1346"/>
          </a:xfrm>
        </p:grpSpPr>
        <p:sp>
          <p:nvSpPr>
            <p:cNvPr id="69683" name="Oval 51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4" name="Text Box 52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Tier-2 ISPs also peer privately with each other, interconnect at NAP</a:t>
              </a:r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6" name="Line 54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Oval 55"/>
            <p:cNvSpPr>
              <a:spLocks noChangeArrowheads="1"/>
            </p:cNvSpPr>
            <p:nvPr/>
          </p:nvSpPr>
          <p:spPr bwMode="auto">
            <a:xfrm>
              <a:off x="3784" y="2392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8" name="Line 56"/>
            <p:cNvSpPr>
              <a:spLocks noChangeShapeType="1"/>
            </p:cNvSpPr>
            <p:nvPr/>
          </p:nvSpPr>
          <p:spPr bwMode="auto">
            <a:xfrm>
              <a:off x="3832" y="2488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Line 57"/>
            <p:cNvSpPr>
              <a:spLocks noChangeShapeType="1"/>
            </p:cNvSpPr>
            <p:nvPr/>
          </p:nvSpPr>
          <p:spPr bwMode="auto">
            <a:xfrm flipH="1">
              <a:off x="4388" y="2000"/>
              <a:ext cx="260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58"/>
            <p:cNvSpPr>
              <a:spLocks noChangeShapeType="1"/>
            </p:cNvSpPr>
            <p:nvPr/>
          </p:nvSpPr>
          <p:spPr bwMode="auto">
            <a:xfrm flipH="1">
              <a:off x="3880" y="2012"/>
              <a:ext cx="76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Internet structure: network of networks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/>
              <a:t>last hop (“access”) network (closest to end systems)</a:t>
            </a:r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8380-9AE7-42A7-B5BE-BBD6C0CF44A2}" type="slidenum">
              <a:rPr lang="en-US"/>
              <a:pPr/>
              <a:t>24</a:t>
            </a:fld>
            <a:endParaRPr 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70675" name="Line 19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678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0679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0680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1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82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0684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5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86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7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0688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90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9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0692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3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94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95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069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omic Sans MS" pitchFamily="66" charset="0"/>
                  </a:rPr>
                  <a:t>Tier-2 ISP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99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007100" y="37973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6" name="Line 50"/>
          <p:cNvSpPr>
            <a:spLocks noChangeShapeType="1"/>
          </p:cNvSpPr>
          <p:nvPr/>
        </p:nvSpPr>
        <p:spPr bwMode="auto">
          <a:xfrm>
            <a:off x="6083300" y="3949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707" name="Group 5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0708" name="Group 5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0709" name="Oval 5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0" name="Text Box 5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11" name="Group 5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0712" name="Oval 5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3" name="Text Box 5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14" name="Group 58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0715" name="Oval 5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6" name="Text Box 60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17" name="Group 6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0718" name="Oval 6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9" name="Text Box 6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20" name="Group 6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0721" name="Oval 6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2" name="Text Box 6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23" name="Group 67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0724" name="Oval 6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5" name="Text Box 69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Tier 3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26" name="Group 70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0727" name="Oval 7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8" name="Text Box 7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29" name="Group 73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0730" name="Oval 7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1" name="Text Box 7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0732" name="Group 76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0733" name="Oval 77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4" name="Text Box 78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local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ISP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0735" name="Group 79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0736" name="Text Box 80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Local and tier- 3 ISPs are </a:t>
              </a:r>
              <a:r>
                <a:rPr lang="en-US" i="1">
                  <a:latin typeface="Comic Sans MS" pitchFamily="66" charset="0"/>
                </a:rPr>
                <a:t>customers</a:t>
              </a:r>
              <a:r>
                <a:rPr lang="en-US">
                  <a:latin typeface="Comic Sans MS" pitchFamily="66" charset="0"/>
                </a:rPr>
                <a:t> of</a:t>
              </a:r>
            </a:p>
            <a:p>
              <a:pPr eaLnBrk="0" hangingPunct="0"/>
              <a:r>
                <a:rPr lang="en-US">
                  <a:latin typeface="Comic Sans MS" pitchFamily="66" charset="0"/>
                </a:rPr>
                <a:t>higher tier ISPs</a:t>
              </a:r>
            </a:p>
            <a:p>
              <a:pPr eaLnBrk="0" hangingPunct="0"/>
              <a:r>
                <a:rPr lang="en-US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0737" name="Line 81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Line 82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Line 83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Line 84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Internet structure: network of networks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 packet passes through many networks!</a:t>
            </a:r>
            <a:endParaRPr lang="en-US"/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956-7406-40FA-B8A5-6BEF9DE7A906}" type="slidenum">
              <a:rPr lang="en-US"/>
              <a:pPr/>
              <a:t>25</a:t>
            </a:fld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71699" name="Line 19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170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1704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5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 sz="2400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06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0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1708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9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 sz="2400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10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11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171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 sz="2400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1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1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1716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7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 sz="2400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18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19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172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 sz="2400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2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6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9" name="Oval 49"/>
          <p:cNvSpPr>
            <a:spLocks noChangeArrowheads="1"/>
          </p:cNvSpPr>
          <p:nvPr/>
        </p:nvSpPr>
        <p:spPr bwMode="auto">
          <a:xfrm>
            <a:off x="6007100" y="37973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6083300" y="3949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731" name="Group 51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3" name="Text Box 5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34" name="Group 54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1735" name="Oval 5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6" name="Text Box 5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37" name="Group 57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1738" name="Oval 5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9" name="Text Box 59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40" name="Group 60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1741" name="Oval 6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2" name="Text Box 6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43" name="Group 63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1744" name="Oval 6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5" name="Text Box 6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46" name="Group 66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1747" name="Oval 6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8" name="Text Box 68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49" name="Group 69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1750" name="Oval 70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1" name="Text Box 71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52" name="Group 72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1753" name="Oval 7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4" name="Text Box 7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55" name="Group 75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1756" name="Oval 7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7" name="Text Box 7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71758" name="Object 78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9" name="Object 7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5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0" name="Freeform 80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Inter-Process Communication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• Turn host-to-host connectivity into process-to-process communication, making the communication </a:t>
            </a:r>
            <a:r>
              <a:rPr lang="en-US" sz="2400" b="1"/>
              <a:t>meaningful</a:t>
            </a:r>
            <a:r>
              <a:rPr lang="en-US" sz="2400"/>
              <a:t>.</a:t>
            </a:r>
          </a:p>
          <a:p>
            <a:pPr>
              <a:buFontTx/>
              <a:buNone/>
            </a:pPr>
            <a:r>
              <a:rPr lang="en-US" sz="2400"/>
              <a:t>• Fill gap between what applications expect and what the underlying technology provides.</a:t>
            </a:r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581400"/>
            <a:ext cx="7696200" cy="3040063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0250-578B-4EEC-A3FE-44D843B5DFC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IPC Abstractions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800"/>
              <a:t>• Semantics and interface depend on applications</a:t>
            </a:r>
          </a:p>
          <a:p>
            <a:pPr>
              <a:buFontTx/>
              <a:buNone/>
            </a:pPr>
            <a:r>
              <a:rPr lang="en-US" sz="2800"/>
              <a:t>• Request/Reply</a:t>
            </a:r>
          </a:p>
          <a:p>
            <a:pPr lvl="1">
              <a:buFontTx/>
              <a:buNone/>
            </a:pPr>
            <a:r>
              <a:rPr lang="en-US" sz="2400"/>
              <a:t>– distributed file systems</a:t>
            </a:r>
          </a:p>
          <a:p>
            <a:pPr lvl="2">
              <a:buFontTx/>
              <a:buNone/>
            </a:pPr>
            <a:r>
              <a:rPr lang="en-US" sz="2000"/>
              <a:t>• file servers (FTP)</a:t>
            </a:r>
          </a:p>
          <a:p>
            <a:pPr lvl="1">
              <a:buFontTx/>
              <a:buNone/>
            </a:pPr>
            <a:r>
              <a:rPr lang="en-US" sz="2400"/>
              <a:t>– digital libraries / HTTP</a:t>
            </a:r>
          </a:p>
          <a:p>
            <a:pPr lvl="2">
              <a:buFontTx/>
              <a:buNone/>
            </a:pPr>
            <a:r>
              <a:rPr lang="en-US" sz="2000"/>
              <a:t>• information retrieval</a:t>
            </a:r>
          </a:p>
          <a:p>
            <a:pPr>
              <a:buFontTx/>
              <a:buNone/>
            </a:pPr>
            <a:r>
              <a:rPr lang="en-US" sz="2800"/>
              <a:t>• Message stream</a:t>
            </a:r>
          </a:p>
          <a:p>
            <a:pPr lvl="1">
              <a:buFontTx/>
              <a:buNone/>
            </a:pPr>
            <a:r>
              <a:rPr lang="en-US" sz="2400"/>
              <a:t>– video on-demand</a:t>
            </a:r>
          </a:p>
          <a:p>
            <a:pPr lvl="1">
              <a:buFontTx/>
              <a:buNone/>
            </a:pPr>
            <a:r>
              <a:rPr lang="en-US" sz="2400"/>
              <a:t>– video conferencing</a:t>
            </a:r>
          </a:p>
          <a:p>
            <a:pPr lvl="2">
              <a:buFontTx/>
              <a:buNone/>
            </a:pPr>
            <a:r>
              <a:rPr lang="en-US" sz="2000"/>
              <a:t>• delay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DA6A-8BA5-4CB2-BC9F-6AC782C5C5F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Performance Metrics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• Latency / delay</a:t>
            </a:r>
          </a:p>
          <a:p>
            <a:pPr lvl="1">
              <a:buFontTx/>
              <a:buNone/>
            </a:pPr>
            <a:r>
              <a:rPr lang="en-US"/>
              <a:t>– time to send message from point A to point B</a:t>
            </a:r>
          </a:p>
          <a:p>
            <a:pPr lvl="1">
              <a:buFontTx/>
              <a:buNone/>
            </a:pPr>
            <a:r>
              <a:rPr lang="en-US"/>
              <a:t>– one-way versus round-trip time (</a:t>
            </a:r>
            <a:r>
              <a:rPr lang="en-US" b="1"/>
              <a:t>RTT</a:t>
            </a:r>
            <a:r>
              <a:rPr lang="en-US"/>
              <a:t>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• Relative importance, depends on application</a:t>
            </a:r>
          </a:p>
          <a:p>
            <a:pPr lvl="1">
              <a:buFontTx/>
              <a:buNone/>
            </a:pPr>
            <a:r>
              <a:rPr lang="en-US"/>
              <a:t>• Large data (file transfer) is bandwidth critical</a:t>
            </a:r>
          </a:p>
          <a:p>
            <a:pPr lvl="1">
              <a:buFontTx/>
              <a:buNone/>
            </a:pPr>
            <a:r>
              <a:rPr lang="en-US"/>
              <a:t>• Small data (HTTP) is latency critical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3EBB-A316-4C3F-B3C2-0115D65CFEA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How do loss and delay occur?</a:t>
            </a:r>
            <a:endParaRPr lang="en-US" sz="4800">
              <a:solidFill>
                <a:schemeClr val="folHlink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9875" y="1371600"/>
            <a:ext cx="8445500" cy="211455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/>
              <a:t>packets </a:t>
            </a:r>
            <a:r>
              <a:rPr lang="en-US" sz="3200" i="1"/>
              <a:t>queue</a:t>
            </a:r>
            <a:r>
              <a:rPr lang="en-US" sz="3200"/>
              <a:t> in router buffers</a:t>
            </a:r>
            <a:r>
              <a:rPr lang="en-US"/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/>
              <a:t>packets queue, wait for turn</a:t>
            </a:r>
          </a:p>
        </p:txBody>
      </p:sp>
      <p:sp>
        <p:nvSpPr>
          <p:cNvPr id="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B223-85CB-40C0-9482-1C375CE2ECCC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51562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72713" name="Group 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7271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25" name="Object 21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1465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39" name="Group 35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packet being transmitted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72741" name="Line 3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42" name="Group 38"/>
          <p:cNvGrpSpPr>
            <a:grpSpLocks/>
          </p:cNvGrpSpPr>
          <p:nvPr/>
        </p:nvGrpSpPr>
        <p:grpSpPr bwMode="auto">
          <a:xfrm>
            <a:off x="3276600" y="4953000"/>
            <a:ext cx="3462338" cy="804863"/>
            <a:chOff x="2103" y="3214"/>
            <a:chExt cx="2181" cy="507"/>
          </a:xfrm>
        </p:grpSpPr>
        <p:sp>
          <p:nvSpPr>
            <p:cNvPr id="72743" name="Text Box 39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packets queueing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2744" name="Line 40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72746" name="Group 42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72747" name="Line 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8" name="Line 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9" name="Line 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50" name="Group 46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72751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2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3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754" name="Rectangle 50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6" name="Rectangle 52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7" name="Rectangle 53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72760" name="Group 56"/>
          <p:cNvGrpSpPr>
            <a:grpSpLocks/>
          </p:cNvGrpSpPr>
          <p:nvPr/>
        </p:nvGrpSpPr>
        <p:grpSpPr bwMode="auto">
          <a:xfrm>
            <a:off x="2209800" y="4876800"/>
            <a:ext cx="4621213" cy="1511300"/>
            <a:chOff x="1586" y="3190"/>
            <a:chExt cx="2911" cy="952"/>
          </a:xfrm>
        </p:grpSpPr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2" name="Text Box 58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omic Sans MS" pitchFamily="66" charset="0"/>
                </a:rPr>
                <a:t>free (available) buffers: arriving packets </a:t>
              </a:r>
            </a:p>
            <a:p>
              <a:pPr eaLnBrk="0" hangingPunct="0"/>
              <a:r>
                <a:rPr lang="en-US">
                  <a:latin typeface="Comic Sans MS" pitchFamily="66" charset="0"/>
                </a:rPr>
                <a:t>dropped (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>
                  <a:latin typeface="Comic Sans MS" pitchFamily="66" charset="0"/>
                </a:rPr>
                <a:t>) if no free buffers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Network Design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Before looking inside a computer network,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 first agree on </a:t>
            </a:r>
            <a:r>
              <a:rPr lang="en-US" sz="2000" b="1"/>
              <a:t>what </a:t>
            </a:r>
            <a:r>
              <a:rPr lang="en-US" sz="2000"/>
              <a:t>a computer network is?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Set of serial lines to attach  terminals to mainframe ?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•  Telephone network carrying voice traffic 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•  Cable network to disseminate video signals 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Specialized to handle: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Keystrokes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Voice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Video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A7A-C3F9-4377-917E-48141F44F2A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Four sources of packet delay</a:t>
            </a:r>
            <a:endParaRPr lang="en-US" sz="4800">
              <a:solidFill>
                <a:schemeClr val="folHlink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2125" y="1628775"/>
            <a:ext cx="3810000" cy="133985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nodal processing</a:t>
            </a:r>
          </a:p>
          <a:p>
            <a:r>
              <a:rPr lang="en-US"/>
              <a:t>queuing</a:t>
            </a:r>
          </a:p>
          <a:p>
            <a:r>
              <a:rPr lang="en-US"/>
              <a:t>Transmission delay </a:t>
            </a:r>
          </a:p>
          <a:p>
            <a:r>
              <a:rPr lang="en-US"/>
              <a:t>Propagation delay</a:t>
            </a: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F96E-E2B9-476F-9EF2-7A060AD2B67D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2590800" y="3810000"/>
            <a:ext cx="6021388" cy="2174875"/>
            <a:chOff x="494" y="2702"/>
            <a:chExt cx="3793" cy="1370"/>
          </a:xfrm>
        </p:grpSpPr>
        <p:graphicFrame>
          <p:nvGraphicFramePr>
            <p:cNvPr id="73733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5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4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36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73738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373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0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1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742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374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3746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49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750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6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51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1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2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3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3764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3765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6" name="Text Box 38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3767" name="Line 39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8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3769" name="Line 41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0" name="Text Box 42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3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3774" name="Line 46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75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73776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377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78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79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780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378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82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83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Nodal delay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22538"/>
            <a:ext cx="8229600" cy="3603625"/>
          </a:xfrm>
        </p:spPr>
        <p:txBody>
          <a:bodyPr/>
          <a:lstStyle/>
          <a:p>
            <a:r>
              <a:rPr lang="en-US" sz="2800"/>
              <a:t>d</a:t>
            </a:r>
            <a:r>
              <a:rPr lang="en-US" sz="2800" baseline="-25000"/>
              <a:t>proc</a:t>
            </a:r>
            <a:r>
              <a:rPr lang="en-US" sz="2800"/>
              <a:t> = processing delay</a:t>
            </a:r>
          </a:p>
          <a:p>
            <a:pPr lvl="1"/>
            <a:r>
              <a:rPr lang="en-US" sz="2400"/>
              <a:t>typically a few microsecs or less</a:t>
            </a:r>
          </a:p>
          <a:p>
            <a:r>
              <a:rPr lang="en-US" sz="2800"/>
              <a:t>d</a:t>
            </a:r>
            <a:r>
              <a:rPr lang="en-US" sz="2800" baseline="-25000"/>
              <a:t>queue</a:t>
            </a:r>
            <a:r>
              <a:rPr lang="en-US" sz="2800"/>
              <a:t> = queuing delay</a:t>
            </a:r>
          </a:p>
          <a:p>
            <a:pPr lvl="1"/>
            <a:r>
              <a:rPr lang="en-US" sz="2400"/>
              <a:t>depends on congestion</a:t>
            </a:r>
          </a:p>
          <a:p>
            <a:r>
              <a:rPr lang="en-US" sz="2800"/>
              <a:t>d</a:t>
            </a:r>
            <a:r>
              <a:rPr lang="en-US" sz="2800" baseline="-25000"/>
              <a:t>trans</a:t>
            </a:r>
            <a:r>
              <a:rPr lang="en-US" sz="2800"/>
              <a:t> = transmission delay</a:t>
            </a:r>
          </a:p>
          <a:p>
            <a:r>
              <a:rPr lang="en-US" sz="2800"/>
              <a:t>d</a:t>
            </a:r>
            <a:r>
              <a:rPr lang="en-US" sz="2800" baseline="-25000"/>
              <a:t>prop</a:t>
            </a:r>
            <a:r>
              <a:rPr lang="en-US" sz="2800"/>
              <a:t> = propagation delay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3D19-8EB1-4FD4-9ABE-8C0FFA4A0B50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Equation" r:id="rId3" imgW="2006600" imgH="241300" progId="Equation.3">
                  <p:embed/>
                </p:oleObj>
              </mc:Choice>
              <mc:Fallback>
                <p:oleObj name="Equation" r:id="rId3" imgW="20066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1371600"/>
                        <a:ext cx="5314950" cy="63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folHlink"/>
                </a:solidFill>
              </a:rPr>
              <a:t/>
            </a:r>
            <a:br>
              <a:rPr lang="en-US" sz="4000">
                <a:solidFill>
                  <a:schemeClr val="folHlink"/>
                </a:solidFill>
              </a:rPr>
            </a:br>
            <a:r>
              <a:rPr lang="en-US" sz="4000">
                <a:solidFill>
                  <a:schemeClr val="folHlink"/>
                </a:solidFill>
              </a:rPr>
              <a:t>Network Architecture (Layering)</a:t>
            </a:r>
            <a:br>
              <a:rPr lang="en-US" sz="4000">
                <a:solidFill>
                  <a:schemeClr val="folHlink"/>
                </a:solidFill>
              </a:rPr>
            </a:br>
            <a:endParaRPr lang="en-US" sz="4000">
              <a:solidFill>
                <a:schemeClr val="folHlink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• Use abstractions to hide complexity</a:t>
            </a:r>
          </a:p>
          <a:p>
            <a:pPr>
              <a:buFontTx/>
              <a:buNone/>
            </a:pPr>
            <a:r>
              <a:rPr lang="en-US" sz="2800"/>
              <a:t>• Abstractions naturally lead to layering</a:t>
            </a:r>
          </a:p>
          <a:p>
            <a:pPr>
              <a:buFontTx/>
              <a:buNone/>
            </a:pPr>
            <a:r>
              <a:rPr lang="en-US" sz="2800"/>
              <a:t>• Each layer provides some functionality</a:t>
            </a:r>
          </a:p>
          <a:p>
            <a:endParaRPr lang="en-US" sz="2800"/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3352800"/>
            <a:ext cx="4191000" cy="3132138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7535-B303-4B33-A9D0-C641582E2D2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Protocols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/>
              <a:t>• Building blocks of a network architecture</a:t>
            </a:r>
          </a:p>
          <a:p>
            <a:pPr>
              <a:buFontTx/>
              <a:buNone/>
            </a:pPr>
            <a:r>
              <a:rPr lang="en-US" sz="2800" dirty="0"/>
              <a:t>• Each protocol object has two different interfaces</a:t>
            </a:r>
          </a:p>
          <a:p>
            <a:pPr lvl="1">
              <a:buFontTx/>
              <a:buNone/>
            </a:pPr>
            <a:r>
              <a:rPr lang="en-US" sz="2400" dirty="0"/>
              <a:t>– </a:t>
            </a:r>
            <a:r>
              <a:rPr lang="en-US" sz="2400" i="1" dirty="0"/>
              <a:t>service interface</a:t>
            </a:r>
            <a:r>
              <a:rPr lang="en-US" sz="2400" dirty="0"/>
              <a:t>: operations on this protocol</a:t>
            </a:r>
          </a:p>
          <a:p>
            <a:pPr lvl="1">
              <a:buFontTx/>
              <a:buNone/>
            </a:pPr>
            <a:r>
              <a:rPr lang="en-US" sz="2400" dirty="0"/>
              <a:t>– </a:t>
            </a:r>
            <a:r>
              <a:rPr lang="en-US" sz="2400" i="1" dirty="0"/>
              <a:t>peer-to-peer interface</a:t>
            </a:r>
            <a:r>
              <a:rPr lang="en-US" sz="2400" dirty="0"/>
              <a:t>: messages exchanged with peer</a:t>
            </a:r>
          </a:p>
          <a:p>
            <a:pPr>
              <a:buFontTx/>
              <a:buNone/>
            </a:pPr>
            <a:r>
              <a:rPr lang="en-US" sz="2800" dirty="0"/>
              <a:t>• Term “protocol” is overloaded</a:t>
            </a:r>
          </a:p>
          <a:p>
            <a:pPr lvl="1">
              <a:buFontTx/>
              <a:buNone/>
            </a:pPr>
            <a:r>
              <a:rPr lang="en-US" sz="2400" dirty="0"/>
              <a:t>– specification of peer-to-peer interface</a:t>
            </a:r>
          </a:p>
          <a:p>
            <a:pPr lvl="1">
              <a:buFontTx/>
              <a:buNone/>
            </a:pPr>
            <a:r>
              <a:rPr lang="en-US" sz="2400" dirty="0"/>
              <a:t>– module that implements this interface</a:t>
            </a:r>
          </a:p>
          <a:p>
            <a:pPr lvl="1">
              <a:buFontTx/>
              <a:buNone/>
            </a:pPr>
            <a:r>
              <a:rPr lang="en-US" sz="2400" dirty="0"/>
              <a:t>– peer modules are interoperable if both accurately follow the specifications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3D1-B2F9-4202-A20D-5EB6C856668A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What’s a protocol?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581400" cy="4648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u="sng">
                <a:solidFill>
                  <a:srgbClr val="FF0000"/>
                </a:solidFill>
              </a:rPr>
              <a:t>human protocols:</a:t>
            </a:r>
            <a:endParaRPr lang="en-US"/>
          </a:p>
          <a:p>
            <a:r>
              <a:rPr lang="en-US"/>
              <a:t>“what’s the time?”</a:t>
            </a:r>
          </a:p>
          <a:p>
            <a:r>
              <a:rPr lang="en-US"/>
              <a:t>“I have a question”</a:t>
            </a:r>
          </a:p>
          <a:p>
            <a:r>
              <a:rPr lang="en-US"/>
              <a:t>introductions</a:t>
            </a:r>
            <a:endParaRPr lang="en-US" sz="3200"/>
          </a:p>
          <a:p>
            <a:pPr lvl="1"/>
            <a:endParaRPr lang="en-US"/>
          </a:p>
          <a:p>
            <a:pPr>
              <a:buFontTx/>
              <a:buNone/>
            </a:pPr>
            <a:r>
              <a:rPr lang="en-US"/>
              <a:t>… specific msgs sent</a:t>
            </a:r>
          </a:p>
          <a:p>
            <a:pPr>
              <a:buFontTx/>
              <a:buNone/>
            </a:pPr>
            <a:r>
              <a:rPr lang="en-US"/>
              <a:t>… specific actions taken when msgs received, or other events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371600"/>
            <a:ext cx="3810000" cy="25908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machines rather than humans</a:t>
            </a:r>
          </a:p>
          <a:p>
            <a:r>
              <a:rPr lang="en-US" sz="2400"/>
              <a:t>all communication activity in Internet governed by protocols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356D-8ACE-4BC9-97CF-72A8A3A75559}" type="slidenum">
              <a:rPr lang="en-US"/>
              <a:pPr/>
              <a:t>34</a:t>
            </a:fld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/>
              <a:t>protocols define format, order of msgs sent and received among network entities, and actions taken on msg transmission, receipt</a:t>
            </a:r>
            <a:r>
              <a:rPr lang="en-US" sz="24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495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>
                <a:solidFill>
                  <a:schemeClr val="folHlink"/>
                </a:solidFill>
              </a:rPr>
              <a:t>Message Transmission Using Layers</a:t>
            </a:r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314" y="2615605"/>
            <a:ext cx="5273497" cy="3069827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E1C-83A7-4A9E-8D97-1E7D4F88FED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Standard Architectures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• Open System Interconnect (OSI) Architecture</a:t>
            </a:r>
          </a:p>
          <a:p>
            <a:pPr lvl="1">
              <a:buFontTx/>
              <a:buNone/>
            </a:pPr>
            <a:r>
              <a:rPr lang="en-US" dirty="0"/>
              <a:t>– International Standards Organization (ISO)</a:t>
            </a:r>
          </a:p>
          <a:p>
            <a:pPr lvl="1">
              <a:buFontTx/>
              <a:buNone/>
            </a:pPr>
            <a:r>
              <a:rPr lang="en-US" dirty="0"/>
              <a:t>– International Telecommunications Union (ITU)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1953-B36A-4C11-8ABA-BAC08D29FBE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OSI Architecture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142" y="2748614"/>
            <a:ext cx="5105842" cy="2803810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401-3E56-49E6-9AA8-5E967417C334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Internet Architecture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• TCP/IP Architecture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Internet Engineering Task Force (IETF)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• Culture: implement, then standardize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• OSI culture: standardize, then implement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Became popular with release of Berkeley Software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Distribution (BSD) Unix; i.e. free software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Standard suggestions traditionally debated publicly through “Request For Comments” (RFC’s)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A1EB-3F16-496F-B810-25D6DF9405E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Internet Architecture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• Layering is not very strict</a:t>
            </a:r>
          </a:p>
          <a:p>
            <a:endParaRPr lang="en-US" sz="280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514600"/>
            <a:ext cx="5943600" cy="4114800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0C25-A9CD-4E0E-B73C-3E6FDD15734C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>
                <a:solidFill>
                  <a:schemeClr val="folHlink"/>
                </a:solidFill>
              </a:rPr>
              <a:t>What Distinguishes a Computer Network ?</a:t>
            </a:r>
            <a:r>
              <a:rPr lang="en-US" sz="2800" b="1">
                <a:solidFill>
                  <a:schemeClr val="tx1"/>
                </a:solidFill>
              </a:rPr>
              <a:t/>
            </a:r>
            <a:br>
              <a:rPr lang="en-US" sz="2800" b="1">
                <a:solidFill>
                  <a:schemeClr val="tx1"/>
                </a:solidFill>
              </a:rPr>
            </a:b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• Generality</a:t>
            </a:r>
          </a:p>
          <a:p>
            <a:pPr>
              <a:buFontTx/>
              <a:buNone/>
            </a:pPr>
            <a:r>
              <a:rPr lang="en-US"/>
              <a:t>• Built from general purpose</a:t>
            </a:r>
          </a:p>
          <a:p>
            <a:pPr>
              <a:buFontTx/>
              <a:buNone/>
            </a:pPr>
            <a:r>
              <a:rPr lang="en-US" b="1"/>
              <a:t>   programmable </a:t>
            </a:r>
            <a:r>
              <a:rPr lang="en-US"/>
              <a:t>hardware</a:t>
            </a:r>
          </a:p>
          <a:p>
            <a:pPr>
              <a:buFontTx/>
              <a:buNone/>
            </a:pPr>
            <a:r>
              <a:rPr lang="en-US"/>
              <a:t>• Supports wide range of applications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B3D9-574F-42DB-838E-D1370A0A291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Internet protocol stack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524000"/>
            <a:ext cx="5715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application:</a:t>
            </a:r>
            <a:r>
              <a:rPr lang="en-US" sz="2400" dirty="0"/>
              <a:t> supporting network applications</a:t>
            </a:r>
          </a:p>
          <a:p>
            <a:pPr lvl="1"/>
            <a:r>
              <a:rPr lang="en-US" sz="2000" dirty="0"/>
              <a:t>FTP, SMTP, STTP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transport:</a:t>
            </a:r>
            <a:r>
              <a:rPr lang="en-US" sz="2400" dirty="0"/>
              <a:t> host-host data transfer</a:t>
            </a:r>
          </a:p>
          <a:p>
            <a:pPr lvl="1"/>
            <a:r>
              <a:rPr lang="en-US" sz="2000" dirty="0"/>
              <a:t>TCP, UDP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network:</a:t>
            </a:r>
            <a:r>
              <a:rPr lang="en-US" sz="2400" dirty="0"/>
              <a:t> routing of </a:t>
            </a:r>
            <a:r>
              <a:rPr lang="en-US" sz="2400" dirty="0" err="1"/>
              <a:t>datagrams</a:t>
            </a:r>
            <a:r>
              <a:rPr lang="en-US" sz="2400" dirty="0"/>
              <a:t> from source to destination</a:t>
            </a:r>
          </a:p>
          <a:p>
            <a:pPr lvl="1"/>
            <a:r>
              <a:rPr lang="en-US" sz="2000" dirty="0"/>
              <a:t>IP, routing protocols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link:</a:t>
            </a:r>
            <a:r>
              <a:rPr lang="en-US" sz="2400" dirty="0"/>
              <a:t> data transfer between neighboring  network elements</a:t>
            </a:r>
          </a:p>
          <a:p>
            <a:pPr lvl="1"/>
            <a:r>
              <a:rPr lang="en-US" sz="2000" dirty="0"/>
              <a:t>PPP, Ethernet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physical:</a:t>
            </a:r>
            <a:r>
              <a:rPr lang="en-US" sz="2400" dirty="0"/>
              <a:t> bits “on the wire”</a:t>
            </a:r>
          </a:p>
          <a:p>
            <a:endParaRPr lang="en-US" sz="240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CC25-C812-4BFF-BB91-1E2D9AAA152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endParaRPr lang="en-US" sz="2400">
                <a:latin typeface="Comic Sans MS" pitchFamily="66" charset="0"/>
              </a:endParaRPr>
            </a:p>
            <a:p>
              <a:pPr algn="ctr" eaLnBrk="0" hangingPunct="0"/>
              <a:r>
                <a:rPr lang="en-US" sz="2400"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endParaRPr lang="en-US" sz="2400">
                <a:latin typeface="Comic Sans MS" pitchFamily="66" charset="0"/>
              </a:endParaRPr>
            </a:p>
            <a:p>
              <a:pPr algn="ctr" eaLnBrk="0" hangingPunct="0"/>
              <a:r>
                <a:rPr lang="en-US" sz="2400"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endParaRPr lang="en-US" sz="2400">
                <a:latin typeface="Comic Sans MS" pitchFamily="66" charset="0"/>
              </a:endParaRPr>
            </a:p>
            <a:p>
              <a:pPr algn="ctr" eaLnBrk="0" hangingPunct="0"/>
              <a:r>
                <a:rPr lang="en-US" sz="2400"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endParaRPr lang="en-US" sz="2400">
                <a:latin typeface="Comic Sans MS" pitchFamily="66" charset="0"/>
              </a:endParaRPr>
            </a:p>
            <a:p>
              <a:pPr algn="ctr" eaLnBrk="0" hangingPunct="0"/>
              <a:r>
                <a:rPr lang="en-US" sz="24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15" name="Rectangle 167"/>
          <p:cNvSpPr>
            <a:spLocks noGrp="1" noChangeArrowheads="1"/>
          </p:cNvSpPr>
          <p:nvPr>
            <p:ph type="title"/>
          </p:nvPr>
        </p:nvSpPr>
        <p:spPr>
          <a:xfrm>
            <a:off x="4995863" y="58738"/>
            <a:ext cx="3805237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Encapsulation</a:t>
            </a:r>
          </a:p>
        </p:txBody>
      </p:sp>
      <p:sp>
        <p:nvSpPr>
          <p:cNvPr id="1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73C-6DB9-447C-ACB5-DDF7A708C707}" type="slidenum">
              <a:rPr lang="en-US"/>
              <a:pPr/>
              <a:t>41</a:t>
            </a:fld>
            <a:endParaRPr lang="en-US"/>
          </a:p>
        </p:txBody>
      </p:sp>
      <p:sp>
        <p:nvSpPr>
          <p:cNvPr id="78850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58825" y="6969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25463" y="9715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41300" y="1284288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95263" y="16176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8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859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78860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63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78864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5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7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78868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9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0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physical</a:t>
            </a:r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78" name="Group 30"/>
          <p:cNvGrpSpPr>
            <a:grpSpLocks/>
          </p:cNvGrpSpPr>
          <p:nvPr/>
        </p:nvGrpSpPr>
        <p:grpSpPr bwMode="auto">
          <a:xfrm>
            <a:off x="1041400" y="1641475"/>
            <a:ext cx="1479550" cy="303213"/>
            <a:chOff x="332" y="2224"/>
            <a:chExt cx="932" cy="191"/>
          </a:xfrm>
        </p:grpSpPr>
        <p:sp>
          <p:nvSpPr>
            <p:cNvPr id="78879" name="Rectangle 31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881" name="Rectangle 33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8883" name="Rectangle 35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884" name="Line 36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Line 37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Line 38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87" name="Group 39"/>
          <p:cNvGrpSpPr>
            <a:grpSpLocks/>
          </p:cNvGrpSpPr>
          <p:nvPr/>
        </p:nvGrpSpPr>
        <p:grpSpPr bwMode="auto">
          <a:xfrm>
            <a:off x="1309688" y="1343025"/>
            <a:ext cx="1208087" cy="303213"/>
            <a:chOff x="501" y="1990"/>
            <a:chExt cx="761" cy="191"/>
          </a:xfrm>
        </p:grpSpPr>
        <p:sp>
          <p:nvSpPr>
            <p:cNvPr id="78888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9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890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891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94" name="Group 46"/>
          <p:cNvGrpSpPr>
            <a:grpSpLocks/>
          </p:cNvGrpSpPr>
          <p:nvPr/>
        </p:nvGrpSpPr>
        <p:grpSpPr bwMode="auto">
          <a:xfrm>
            <a:off x="1612900" y="1035050"/>
            <a:ext cx="890588" cy="303213"/>
            <a:chOff x="645" y="1734"/>
            <a:chExt cx="561" cy="191"/>
          </a:xfrm>
        </p:grpSpPr>
        <p:sp>
          <p:nvSpPr>
            <p:cNvPr id="78895" name="Rectangle 47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6" name="Rectangle 48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897" name="Rectangle 49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898" name="Line 50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99" name="Group 51"/>
          <p:cNvGrpSpPr>
            <a:grpSpLocks/>
          </p:cNvGrpSpPr>
          <p:nvPr/>
        </p:nvGrpSpPr>
        <p:grpSpPr bwMode="auto">
          <a:xfrm>
            <a:off x="1819275" y="723900"/>
            <a:ext cx="679450" cy="301625"/>
            <a:chOff x="780" y="1553"/>
            <a:chExt cx="428" cy="190"/>
          </a:xfrm>
        </p:grpSpPr>
        <p:sp>
          <p:nvSpPr>
            <p:cNvPr id="78900" name="Rectangle 52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1" name="Rectangle 53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78902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78903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9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04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905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6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7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8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>
                <a:latin typeface="Comic Sans MS" pitchFamily="66" charset="0"/>
              </a:rPr>
              <a:t>physical</a:t>
            </a:r>
          </a:p>
        </p:txBody>
      </p:sp>
      <p:sp>
        <p:nvSpPr>
          <p:cNvPr id="78909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10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11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12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78913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15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16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8917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18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7892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2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2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2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2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28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7892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3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3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3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33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78934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35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78936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78937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38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39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0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8941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42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78943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4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5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6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7894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948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78949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0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1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2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953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954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8955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6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7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58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895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962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63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78964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65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66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67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8968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69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70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71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7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78973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74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75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76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77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78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79" name="Group 131"/>
          <p:cNvGrpSpPr>
            <a:grpSpLocks/>
          </p:cNvGrpSpPr>
          <p:nvPr/>
        </p:nvGrpSpPr>
        <p:grpSpPr bwMode="auto">
          <a:xfrm>
            <a:off x="7035800" y="4575175"/>
            <a:ext cx="1479550" cy="303213"/>
            <a:chOff x="332" y="2224"/>
            <a:chExt cx="932" cy="191"/>
          </a:xfrm>
        </p:grpSpPr>
        <p:sp>
          <p:nvSpPr>
            <p:cNvPr id="78980" name="Rectangle 132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81" name="Rectangle 133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82" name="Rectangle 134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83" name="Rectangle 135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8984" name="Rectangle 136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85" name="Line 137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86" name="Line 138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87" name="Line 139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88" name="Group 140"/>
          <p:cNvGrpSpPr>
            <a:grpSpLocks/>
          </p:cNvGrpSpPr>
          <p:nvPr/>
        </p:nvGrpSpPr>
        <p:grpSpPr bwMode="auto">
          <a:xfrm>
            <a:off x="7294563" y="4268788"/>
            <a:ext cx="1208087" cy="303212"/>
            <a:chOff x="501" y="1990"/>
            <a:chExt cx="761" cy="191"/>
          </a:xfrm>
        </p:grpSpPr>
        <p:sp>
          <p:nvSpPr>
            <p:cNvPr id="78989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90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91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92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8993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94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95" name="Group 147"/>
          <p:cNvGrpSpPr>
            <a:grpSpLocks/>
          </p:cNvGrpSpPr>
          <p:nvPr/>
        </p:nvGrpSpPr>
        <p:grpSpPr bwMode="auto">
          <a:xfrm>
            <a:off x="4408488" y="2354263"/>
            <a:ext cx="1479550" cy="303212"/>
            <a:chOff x="332" y="2224"/>
            <a:chExt cx="932" cy="191"/>
          </a:xfrm>
        </p:grpSpPr>
        <p:sp>
          <p:nvSpPr>
            <p:cNvPr id="78996" name="Rectangle 148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97" name="Rectangle 149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8998" name="Rectangle 150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8999" name="Rectangle 151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9000" name="Rectangle 152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9001" name="Line 153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02" name="Line 154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03" name="Line 155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004" name="Group 156"/>
          <p:cNvGrpSpPr>
            <a:grpSpLocks/>
          </p:cNvGrpSpPr>
          <p:nvPr/>
        </p:nvGrpSpPr>
        <p:grpSpPr bwMode="auto">
          <a:xfrm>
            <a:off x="7250113" y="2382838"/>
            <a:ext cx="1479550" cy="303212"/>
            <a:chOff x="332" y="2224"/>
            <a:chExt cx="932" cy="191"/>
          </a:xfrm>
        </p:grpSpPr>
        <p:sp>
          <p:nvSpPr>
            <p:cNvPr id="79005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06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79007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79008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79009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79010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11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12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013" name="Text Box 165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router</a:t>
            </a:r>
          </a:p>
        </p:txBody>
      </p:sp>
      <p:sp>
        <p:nvSpPr>
          <p:cNvPr id="79014" name="Text Box 166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Network Models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305800" cy="5410200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8C9D-1142-423E-ADDA-049615C2F12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>
                <a:solidFill>
                  <a:schemeClr val="folHlink"/>
                </a:solidFill>
              </a:rPr>
              <a:t>How Layers Fit Together in Practice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331" y="2706709"/>
            <a:ext cx="5113463" cy="2887619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Fazl-e-Hadi, IIUI.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F048-946C-4487-82E3-54ACCFA7D954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Acronyms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• (T)FTP – (Trivial) File Transfer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HTTP – Hyper Text Transport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SMTP – Simple Mail Transfer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TCP – Transmission Control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UDP – User Datagram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IP – Internet Protocol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FDDI – Fiber Distributed Data Interface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ATM – Asynchronous Transfer Mode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70C4-18A7-4896-B13F-18E64187047D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chemeClr val="folHlink"/>
                </a:solidFill>
              </a:rPr>
              <a:t>Applications – Consumers of Networks</a:t>
            </a:r>
            <a:br>
              <a:rPr lang="en-US" sz="3200">
                <a:solidFill>
                  <a:schemeClr val="folHlink"/>
                </a:solidFill>
              </a:rPr>
            </a:br>
            <a:endParaRPr lang="en-US" sz="320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On a simple click, several messages may be exchanged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over the Internet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In a web browser, 17 messages may be exchanged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– up to six messages to translate the server name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– three messages to set up a TCP connection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– four messages to send HTTP “get” request + response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– four messages to tear down the TCP connection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• Moreover, </a:t>
            </a:r>
            <a:r>
              <a:rPr lang="en-US" sz="2400" b="1"/>
              <a:t>millions of messages </a:t>
            </a:r>
            <a:r>
              <a:rPr lang="en-US" sz="2400"/>
              <a:t>are exchanged each day by Internet nodes to make their presence and services known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34CA-2D6F-479F-9A1C-02566AE190B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Applications – the Driving Force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Streaming audio and video is an emerging application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– Source generates and sends the video stream in messages across the Internet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  Video-on-demand: reads a preexisting movie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– One-way data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  Videoconferencing: interactive session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– Very tight timing constraints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  </a:t>
            </a:r>
            <a:r>
              <a:rPr lang="en-US" sz="2400" b="1" dirty="0"/>
              <a:t>Diversity </a:t>
            </a:r>
            <a:r>
              <a:rPr lang="en-US" sz="2400" dirty="0"/>
              <a:t>of applications that can be built on top of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Internet hint at the </a:t>
            </a:r>
            <a:r>
              <a:rPr lang="en-US" sz="2400" b="1" dirty="0"/>
              <a:t>complexity </a:t>
            </a:r>
            <a:r>
              <a:rPr lang="en-US" sz="2400" dirty="0"/>
              <a:t>of the Internet design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We </a:t>
            </a:r>
            <a:r>
              <a:rPr lang="en-US" sz="2400" dirty="0"/>
              <a:t>will study that </a:t>
            </a:r>
            <a:r>
              <a:rPr lang="en-US" sz="2400" b="1" dirty="0"/>
              <a:t>why </a:t>
            </a:r>
            <a:r>
              <a:rPr lang="en-US" sz="2400" dirty="0"/>
              <a:t>networks are designed the way they are?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46A1-0A26-4322-B69C-A3BF8D43B9E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Network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• What must a network provide 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connectivity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cost-effective sharing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functionality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performance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• How are networks designed and built 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layering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protocols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– standards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37C-E829-433F-80C6-4D01A5D9483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Perspective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• For network user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– connectivity: for services required; error free delivery within acceptable time limits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For network designer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– efficiency: cost-effective design, fair allocation and efficient use of resources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• For network operator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– maintenance: easy to administer, fault localization &amp; isolation, usage accounting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02AE-A723-4716-9632-78F493C1D2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Building</a:t>
            </a:r>
            <a:r>
              <a:rPr lang="en-US"/>
              <a:t> </a:t>
            </a:r>
            <a:r>
              <a:rPr lang="en-US" sz="4000" b="1">
                <a:solidFill>
                  <a:schemeClr val="folHlink"/>
                </a:solidFill>
              </a:rPr>
              <a:t>Blocks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800"/>
              <a:t>Nodes: PC, special-purpose hardware…</a:t>
            </a:r>
          </a:p>
          <a:p>
            <a:pPr lvl="1">
              <a:buFontTx/>
              <a:buNone/>
            </a:pPr>
            <a:r>
              <a:rPr lang="en-US" sz="2400"/>
              <a:t>– hosts</a:t>
            </a:r>
          </a:p>
          <a:p>
            <a:pPr lvl="1">
              <a:buFontTx/>
              <a:buNone/>
            </a:pPr>
            <a:r>
              <a:rPr lang="en-US" sz="2400"/>
              <a:t>– switches</a:t>
            </a:r>
          </a:p>
          <a:p>
            <a:pPr>
              <a:buFontTx/>
              <a:buNone/>
            </a:pPr>
            <a:r>
              <a:rPr lang="en-US" sz="2800"/>
              <a:t>• Links: coax cable, optical fiber…</a:t>
            </a:r>
          </a:p>
          <a:p>
            <a:pPr lvl="1">
              <a:buFontTx/>
              <a:buNone/>
            </a:pPr>
            <a:r>
              <a:rPr lang="en-US" sz="2400"/>
              <a:t>– point-to-point</a:t>
            </a:r>
          </a:p>
          <a:p>
            <a:pPr lvl="1">
              <a:buFontTx/>
              <a:buNone/>
            </a:pPr>
            <a:r>
              <a:rPr lang="en-US" sz="2400"/>
              <a:t>– multiple access </a:t>
            </a:r>
          </a:p>
          <a:p>
            <a:endParaRPr lang="en-US" sz="280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3810000"/>
            <a:ext cx="4495800" cy="2209800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D399-C51C-4FB8-8D7B-29F199487B6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495</TotalTime>
  <Words>1801</Words>
  <Application>Microsoft Office PowerPoint</Application>
  <PresentationFormat>On-screen Show (4:3)</PresentationFormat>
  <Paragraphs>486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Ion</vt:lpstr>
      <vt:lpstr>Clip</vt:lpstr>
      <vt:lpstr>Equation</vt:lpstr>
      <vt:lpstr>Computer Network Management  Lecture # 1 by  Dr. Sheeraz Ahmed</vt:lpstr>
      <vt:lpstr>Course Contents</vt:lpstr>
      <vt:lpstr>Network Design</vt:lpstr>
      <vt:lpstr>What Distinguishes a Computer Network ? </vt:lpstr>
      <vt:lpstr>Applications – Consumers of Networks </vt:lpstr>
      <vt:lpstr>Applications – the Driving Force</vt:lpstr>
      <vt:lpstr>Network Overview</vt:lpstr>
      <vt:lpstr>Perspective</vt:lpstr>
      <vt:lpstr>Building Blocks</vt:lpstr>
      <vt:lpstr>Why not connect each node with every other node ?</vt:lpstr>
      <vt:lpstr>Switched Networks</vt:lpstr>
      <vt:lpstr>Switched Networks</vt:lpstr>
      <vt:lpstr>Components of a Network</vt:lpstr>
      <vt:lpstr>Switching Strategies</vt:lpstr>
      <vt:lpstr>Addressing and Routing</vt:lpstr>
      <vt:lpstr>Cont…</vt:lpstr>
      <vt:lpstr>Multiplexing</vt:lpstr>
      <vt:lpstr>Circuit Switching: FDM and TDM</vt:lpstr>
      <vt:lpstr>Statistical Multiplexing</vt:lpstr>
      <vt:lpstr>Network Taxonomy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Inter-Process Communication</vt:lpstr>
      <vt:lpstr>IPC Abstractions</vt:lpstr>
      <vt:lpstr>Performance Metrics</vt:lpstr>
      <vt:lpstr>How do loss and delay occur?</vt:lpstr>
      <vt:lpstr>Four sources of packet delay</vt:lpstr>
      <vt:lpstr>Nodal delay</vt:lpstr>
      <vt:lpstr> Network Architecture (Layering) </vt:lpstr>
      <vt:lpstr>Protocols</vt:lpstr>
      <vt:lpstr>What’s a protocol?</vt:lpstr>
      <vt:lpstr>Message Transmission Using Layers</vt:lpstr>
      <vt:lpstr>Standard Architectures</vt:lpstr>
      <vt:lpstr>OSI Architecture</vt:lpstr>
      <vt:lpstr>Internet Architecture</vt:lpstr>
      <vt:lpstr>Internet Architecture</vt:lpstr>
      <vt:lpstr>Internet protocol stack</vt:lpstr>
      <vt:lpstr>Encapsulation</vt:lpstr>
      <vt:lpstr>Network Models</vt:lpstr>
      <vt:lpstr>How Layers Fit Together in Practice</vt:lpstr>
      <vt:lpstr>Protocol Acronyms</vt:lpstr>
    </vt:vector>
  </TitlesOfParts>
  <Company>iiui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hadi</dc:creator>
  <cp:lastModifiedBy>Windows User</cp:lastModifiedBy>
  <cp:revision>37</cp:revision>
  <dcterms:created xsi:type="dcterms:W3CDTF">2007-03-06T18:49:10Z</dcterms:created>
  <dcterms:modified xsi:type="dcterms:W3CDTF">2020-03-09T11:21:34Z</dcterms:modified>
</cp:coreProperties>
</file>