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7" r:id="rId2"/>
    <p:sldId id="363" r:id="rId3"/>
    <p:sldId id="283" r:id="rId4"/>
    <p:sldId id="369" r:id="rId5"/>
    <p:sldId id="366" r:id="rId6"/>
    <p:sldId id="367" r:id="rId7"/>
    <p:sldId id="368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349" r:id="rId16"/>
    <p:sldId id="350" r:id="rId17"/>
    <p:sldId id="302" r:id="rId18"/>
    <p:sldId id="314" r:id="rId19"/>
    <p:sldId id="315" r:id="rId20"/>
    <p:sldId id="359" r:id="rId21"/>
    <p:sldId id="316" r:id="rId22"/>
    <p:sldId id="360" r:id="rId23"/>
    <p:sldId id="36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Wingdings" charset="2"/>
      <a:buChar char="§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Wingdings" charset="2"/>
      <a:buChar char="§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Wingdings" charset="2"/>
      <a:buChar char="§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Wingdings" charset="2"/>
      <a:buChar char="§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Wingdings" charset="2"/>
      <a:buChar char="§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8000"/>
    <a:srgbClr val="C0C0C0"/>
    <a:srgbClr val="990033"/>
    <a:srgbClr val="66FF66"/>
    <a:srgbClr val="E6B380"/>
    <a:srgbClr val="FFCCFF"/>
    <a:srgbClr val="FF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7" autoAdjust="0"/>
    <p:restoredTop sz="94595" autoAdjust="0"/>
  </p:normalViewPr>
  <p:slideViewPr>
    <p:cSldViewPr>
      <p:cViewPr varScale="1">
        <p:scale>
          <a:sx n="69" d="100"/>
          <a:sy n="69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effectLst/>
              </a:defRPr>
            </a:lvl1pPr>
          </a:lstStyle>
          <a:p>
            <a:fld id="{7DB9DF7C-6E91-4B93-AB1A-4D93D711D5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CE261-3427-47DA-9604-9FE0A5D56538}" type="slidenum">
              <a:rPr lang="en-US"/>
              <a:pPr/>
              <a:t>3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585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FFF7D-D998-4DCF-9465-298BB0EE8F41}" type="slidenum">
              <a:rPr lang="en-US"/>
              <a:pPr/>
              <a:t>8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591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9E4E3-EA48-4E17-863A-0BEE3CC92B6A}" type="slidenum">
              <a:rPr lang="en-US"/>
              <a:pPr/>
              <a:t>14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600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AE6E5-4C62-45BB-ACBA-D28C4F0EFE54}" type="slidenum">
              <a:rPr lang="en-US"/>
              <a:pPr/>
              <a:t>15</a:t>
            </a:fld>
            <a:endParaRPr 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70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1CB4A-A513-4BAC-8EF9-522760D1F311}" type="slidenum">
              <a:rPr lang="en-US"/>
              <a:pPr/>
              <a:t>16</a:t>
            </a:fld>
            <a:endParaRPr 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70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C3772-8FE1-4DBB-AC6A-0807212AE73D}" type="slidenum">
              <a:rPr lang="en-US"/>
              <a:pPr/>
              <a:t>18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6379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4B2A0-D418-45D9-A5AB-CFDA3230CDE4}" type="slidenum">
              <a:rPr lang="en-US"/>
              <a:pPr/>
              <a:t>19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6400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AB9F0E-DBC9-447C-B3B4-6D9EE674D0EE}" type="slidenum">
              <a:rPr lang="en-US"/>
              <a:pPr/>
              <a:t>20</a:t>
            </a:fld>
            <a:endParaRPr 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72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3C214-E84B-4DA5-A038-661C990FB129}" type="slidenum">
              <a:rPr lang="en-US"/>
              <a:pPr/>
              <a:t>21</a:t>
            </a:fld>
            <a:endParaRPr lang="en-US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3662" tIns="47625" rIns="93662" bIns="47625"/>
          <a:lstStyle/>
          <a:p>
            <a:endParaRPr lang="en-AU"/>
          </a:p>
        </p:txBody>
      </p:sp>
      <p:sp>
        <p:nvSpPr>
          <p:cNvPr id="6420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994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r>
              <a:rPr lang="en-US" sz="4000" b="0" dirty="0" smtClean="0">
                <a:solidFill>
                  <a:srgbClr val="99CC00"/>
                </a:solidFill>
              </a:rPr>
              <a:t> </a:t>
            </a:r>
            <a:br>
              <a:rPr lang="en-US" sz="4000" b="0" dirty="0" smtClean="0">
                <a:solidFill>
                  <a:srgbClr val="99CC00"/>
                </a:solidFill>
              </a:rPr>
            </a:br>
            <a:r>
              <a:rPr lang="en-US" dirty="0" smtClean="0"/>
              <a:t>R153-G64-B0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77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C464-B2BC-478A-855C-08849D379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9CAAAE58-0611-4DAA-8C63-EE5578DE1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677849D7-BAF8-4DEC-85FD-0DD3E8039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11-</a:t>
            </a:r>
            <a:fld id="{1834F286-A69F-4F7B-B5EB-DD46E4EBF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2011 John Wiley &amp; Sons, Inc.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7958138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625" y="4230688"/>
            <a:ext cx="7958138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11-</a:t>
            </a:r>
            <a:fld id="{1834F286-A69F-4F7B-B5EB-DD46E4EBF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7958138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625" y="4230688"/>
            <a:ext cx="7958138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11-</a:t>
            </a:r>
            <a:fld id="{1834F286-A69F-4F7B-B5EB-DD46E4EBF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9625" y="2214563"/>
            <a:ext cx="3902075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09625" y="4230688"/>
            <a:ext cx="7958138" cy="1865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11-</a:t>
            </a:r>
            <a:fld id="{1834F286-A69F-4F7B-B5EB-DD46E4EBF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11-</a:t>
            </a:r>
            <a:fld id="{1834F286-A69F-4F7B-B5EB-DD46E4EBF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4100" y="2214563"/>
            <a:ext cx="3903663" cy="1863725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64100" y="4230688"/>
            <a:ext cx="3903663" cy="186531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9713" y="6376988"/>
            <a:ext cx="219392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11-</a:t>
            </a:r>
            <a:fld id="{DC50492A-0260-4FA8-AA8E-E0290ADFB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11-</a:t>
            </a:r>
            <a:fld id="{DD9F6D58-5522-4A0E-A204-252F0C780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E8907E7B-3656-4101-AB99-A86CCBC1F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4B1942E6-63EA-4143-9AB4-C9DCAD3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3971E324-DF65-4E8A-B5AF-81E24B34F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37A12EE1-5926-4BF6-9483-85D58C664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827E0494-5778-43E4-838D-F5E0CD86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9557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DBF59477-FD7C-4A5E-B6BC-A25EA2C09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11-</a:t>
            </a:r>
            <a:fld id="{53B56FB3-7BDF-48D1-839F-64E5A6550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153-64-0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styles 0-102-0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11-</a:t>
            </a:r>
            <a:fld id="{1834F286-A69F-4F7B-B5EB-DD46E4EBF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994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" y="0"/>
            <a:ext cx="91440" cy="6858000"/>
          </a:xfrm>
          <a:prstGeom prst="rect">
            <a:avLst/>
          </a:prstGeom>
          <a:solidFill>
            <a:srgbClr val="994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" y="0"/>
            <a:ext cx="91440" cy="6858000"/>
          </a:xfrm>
          <a:prstGeom prst="rect">
            <a:avLst/>
          </a:prstGeom>
          <a:solidFill>
            <a:srgbClr val="994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" y="0"/>
            <a:ext cx="91440" cy="6858000"/>
          </a:xfrm>
          <a:prstGeom prst="rect">
            <a:avLst/>
          </a:prstGeom>
          <a:solidFill>
            <a:srgbClr val="994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600" kern="1200" smtClean="0">
          <a:solidFill>
            <a:srgbClr val="994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lang="en-US" sz="2800" kern="1200" baseline="0" smtClean="0">
          <a:solidFill>
            <a:srgbClr val="0066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ightquote.com/" TargetMode="External"/><Relationship Id="rId2" Type="http://schemas.openxmlformats.org/officeDocument/2006/relationships/hyperlink" Target="http://www.nte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64973" y="2504661"/>
            <a:ext cx="6400800" cy="1752600"/>
          </a:xfrm>
        </p:spPr>
        <p:txBody>
          <a:bodyPr/>
          <a:lstStyle/>
          <a:p>
            <a:r>
              <a:rPr lang="en-US" i="1" dirty="0" smtClean="0"/>
              <a:t>Global Supply Chain</a:t>
            </a:r>
            <a:br>
              <a:rPr lang="en-US" i="1" dirty="0" smtClean="0"/>
            </a:br>
            <a:r>
              <a:rPr lang="en-US" i="1" dirty="0" smtClean="0"/>
              <a:t>Procurement and Distribution</a:t>
            </a:r>
            <a:endParaRPr lang="en-US" i="1" dirty="0"/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85800" y="683453"/>
            <a:ext cx="7772400" cy="1470025"/>
          </a:xfrm>
        </p:spPr>
        <p:txBody>
          <a:bodyPr/>
          <a:lstStyle/>
          <a:p>
            <a:r>
              <a:rPr lang="en-US" sz="3600" i="1" dirty="0" smtClean="0"/>
              <a:t>Lecture</a:t>
            </a:r>
            <a:r>
              <a:rPr lang="en-US" sz="3600" i="1" dirty="0" smtClean="0"/>
              <a:t>11</a:t>
            </a:r>
            <a:endParaRPr lang="en-US" sz="36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888"/>
            <a:ext cx="8229600" cy="94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Warehouse Management Systems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59905" y="1249017"/>
            <a:ext cx="8229600" cy="4525963"/>
          </a:xfrm>
        </p:spPr>
        <p:txBody>
          <a:bodyPr/>
          <a:lstStyle/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Highly automated system that runs day-to-day operations of a DC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Controls item </a:t>
            </a:r>
            <a:r>
              <a:rPr lang="en-US" sz="2400" dirty="0" err="1" smtClean="0"/>
              <a:t>putaway</a:t>
            </a:r>
            <a:r>
              <a:rPr lang="en-US" sz="2400" dirty="0" smtClean="0"/>
              <a:t>, picking, packing, and shipping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Features</a:t>
            </a:r>
          </a:p>
          <a:p>
            <a:pPr marL="682625" lvl="1" indent="-287338" eaLnBrk="0" hangingPunct="0">
              <a:spcBef>
                <a:spcPct val="0"/>
              </a:spcBef>
            </a:pPr>
            <a:r>
              <a:rPr lang="en-US" sz="2400" dirty="0" smtClean="0"/>
              <a:t>transportation management</a:t>
            </a:r>
          </a:p>
          <a:p>
            <a:pPr marL="682625" lvl="1" indent="-287338" eaLnBrk="0" hangingPunct="0">
              <a:spcBef>
                <a:spcPct val="0"/>
              </a:spcBef>
            </a:pPr>
            <a:r>
              <a:rPr lang="en-US" sz="2400" dirty="0" smtClean="0"/>
              <a:t>order management</a:t>
            </a:r>
          </a:p>
          <a:p>
            <a:pPr marL="682625" lvl="1" indent="-287338" eaLnBrk="0" hangingPunct="0">
              <a:spcBef>
                <a:spcPct val="0"/>
              </a:spcBef>
            </a:pPr>
            <a:r>
              <a:rPr lang="en-US" sz="2400" dirty="0" smtClean="0"/>
              <a:t>yard management</a:t>
            </a:r>
          </a:p>
          <a:p>
            <a:pPr marL="682625" lvl="1" indent="-287338" eaLnBrk="0" hangingPunct="0">
              <a:spcBef>
                <a:spcPct val="0"/>
              </a:spcBef>
            </a:pPr>
            <a:r>
              <a:rPr lang="en-US" sz="2400" dirty="0" smtClean="0"/>
              <a:t>labor management</a:t>
            </a:r>
          </a:p>
          <a:p>
            <a:pPr marL="682625" lvl="1" indent="-287338" eaLnBrk="0" hangingPunct="0">
              <a:spcBef>
                <a:spcPct val="0"/>
              </a:spcBef>
            </a:pPr>
            <a:r>
              <a:rPr lang="en-US" sz="2400" dirty="0" smtClean="0"/>
              <a:t>warehouse optimization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324600" y="5410200"/>
            <a:ext cx="1952625" cy="769938"/>
          </a:xfrm>
        </p:spPr>
        <p:txBody>
          <a:bodyPr/>
          <a:lstStyle/>
          <a:p>
            <a:pPr marL="1044575" indent="-1044575">
              <a:lnSpc>
                <a:spcPct val="90000"/>
              </a:lnSpc>
            </a:pPr>
            <a:r>
              <a:rPr lang="en-US" sz="4000">
                <a:solidFill>
                  <a:schemeClr val="tx1"/>
                </a:solidFill>
                <a:effectLst/>
                <a:latin typeface="Helvetica" charset="0"/>
              </a:rPr>
              <a:t>A WMS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9600" y="228600"/>
            <a:ext cx="8153400" cy="6248400"/>
            <a:chOff x="609600" y="228600"/>
            <a:chExt cx="8153400" cy="6248400"/>
          </a:xfrm>
        </p:grpSpPr>
        <p:sp>
          <p:nvSpPr>
            <p:cNvPr id="595972" name="Rectangle 4"/>
            <p:cNvSpPr>
              <a:spLocks noChangeArrowheads="1"/>
            </p:cNvSpPr>
            <p:nvPr/>
          </p:nvSpPr>
          <p:spPr bwMode="auto">
            <a:xfrm>
              <a:off x="609600" y="228600"/>
              <a:ext cx="8153400" cy="6248400"/>
            </a:xfrm>
            <a:prstGeom prst="rect">
              <a:avLst/>
            </a:prstGeom>
            <a:solidFill>
              <a:srgbClr val="FFCC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5959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381000"/>
              <a:ext cx="7848600" cy="588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39"/>
            <a:ext cx="8229600" cy="9445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Vendor-Managed Inventory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7383" y="1209261"/>
            <a:ext cx="8229600" cy="4525963"/>
          </a:xfrm>
        </p:spPr>
        <p:txBody>
          <a:bodyPr/>
          <a:lstStyle/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Manufacturers generate orders, not distributors or retailers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Stocking information is accessed using EDI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A first step towards supply chain collaboration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Increased speed, reduced errors, and improved service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Collaborative Logistics and Distribution Outsourcing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7261" y="1590261"/>
            <a:ext cx="8229600" cy="4525963"/>
          </a:xfrm>
        </p:spPr>
        <p:txBody>
          <a:bodyPr/>
          <a:lstStyle/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Collaborative planning, forecasting, and replenishment create greater economies of scale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Internet-based exchange of data and information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Significant decrease in inventory levels and costs and more efficient logistics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Companies focus on core competencies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132"/>
            <a:ext cx="8229600" cy="944562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Transportation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47261" y="130533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Rail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low-value, high-density, bulk products, raw materials, intermodal containers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not as economical for small loads, slower, less flexible than trucking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Trucking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main mode of freight transport in U.S.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small loads, point-to-point service, flexible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More reliable, less damage than rails; more expensive than rails for long distance</a:t>
            </a:r>
          </a:p>
          <a:p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46383"/>
            <a:ext cx="8229600" cy="1096962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15617" y="1305339"/>
            <a:ext cx="8229600" cy="4525963"/>
          </a:xfrm>
        </p:spPr>
        <p:txBody>
          <a:bodyPr>
            <a:normAutofit/>
          </a:bodyPr>
          <a:lstStyle/>
          <a:p>
            <a:pPr marL="120650" indent="-120650">
              <a:lnSpc>
                <a:spcPct val="80000"/>
              </a:lnSpc>
            </a:pPr>
            <a:r>
              <a:rPr lang="en-US" dirty="0" smtClean="0"/>
              <a:t>Air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most expensive and fastest, mode of freight transport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lightweight, small packages &lt;500 lbs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high-value, perishable and critical goods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less theft</a:t>
            </a:r>
          </a:p>
          <a:p>
            <a:pPr marL="120650" indent="-120650">
              <a:lnSpc>
                <a:spcPct val="80000"/>
              </a:lnSpc>
            </a:pPr>
            <a:r>
              <a:rPr lang="en-US" dirty="0" smtClean="0"/>
              <a:t>Package Delivery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small packages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fast and reliable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increased with e-Business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primary shipping mode for Internet companies</a:t>
            </a:r>
          </a:p>
          <a:p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9695"/>
            <a:ext cx="8229600" cy="944562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05678" y="1295400"/>
            <a:ext cx="8229600" cy="4525963"/>
          </a:xfrm>
        </p:spPr>
        <p:txBody>
          <a:bodyPr>
            <a:noAutofit/>
          </a:bodyPr>
          <a:lstStyle/>
          <a:p>
            <a:pPr marL="120650" indent="-120650">
              <a:lnSpc>
                <a:spcPct val="80000"/>
              </a:lnSpc>
            </a:pPr>
            <a:r>
              <a:rPr lang="en-US" dirty="0" smtClean="0"/>
              <a:t>Water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low-cost shipping mode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primary means of international shipping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U.S. waterways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slowest shipping mode</a:t>
            </a:r>
          </a:p>
          <a:p>
            <a:pPr marL="120650" indent="-120650">
              <a:lnSpc>
                <a:spcPct val="80000"/>
              </a:lnSpc>
            </a:pPr>
            <a:r>
              <a:rPr lang="en-US" dirty="0" smtClean="0"/>
              <a:t>Intermodal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combines several modes of shipping-truck, water and rail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key component is containers</a:t>
            </a:r>
          </a:p>
          <a:p>
            <a:pPr marL="120650" indent="-120650">
              <a:lnSpc>
                <a:spcPct val="80000"/>
              </a:lnSpc>
            </a:pPr>
            <a:r>
              <a:rPr lang="en-US" dirty="0" smtClean="0"/>
              <a:t>Pipeline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transport oil and products in liquid form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high capital cost, economical use</a:t>
            </a:r>
          </a:p>
          <a:p>
            <a:pPr marL="465138" lvl="1" indent="-180975">
              <a:lnSpc>
                <a:spcPct val="80000"/>
              </a:lnSpc>
            </a:pPr>
            <a:r>
              <a:rPr lang="en-US" sz="2400" dirty="0" smtClean="0"/>
              <a:t>long life and low operating cost</a:t>
            </a:r>
          </a:p>
          <a:p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29817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Internet Transportation Exchanges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7383" y="1199322"/>
            <a:ext cx="8229600" cy="4525963"/>
          </a:xfrm>
        </p:spPr>
        <p:txBody>
          <a:bodyPr/>
          <a:lstStyle/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Bring together shippers and carriers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Initial contact, negotiations, auctions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dirty="0" smtClean="0"/>
              <a:t>Examples</a:t>
            </a:r>
          </a:p>
          <a:p>
            <a:pPr marL="571500" lvl="1" eaLnBrk="0" hangingPunct="0">
              <a:spcBef>
                <a:spcPct val="0"/>
              </a:spcBef>
            </a:pPr>
            <a:r>
              <a:rPr lang="en-US" dirty="0" smtClean="0">
                <a:hlinkClick r:id="rId2"/>
              </a:rPr>
              <a:t>www.nte.com</a:t>
            </a:r>
            <a:endParaRPr lang="en-US" dirty="0" smtClean="0"/>
          </a:p>
          <a:p>
            <a:pPr marL="571500" lvl="1" eaLnBrk="0" hangingPunct="0">
              <a:spcBef>
                <a:spcPct val="0"/>
              </a:spcBef>
            </a:pPr>
            <a:r>
              <a:rPr lang="en-US" dirty="0" smtClean="0">
                <a:hlinkClick r:id="rId3"/>
              </a:rPr>
              <a:t>www.freightquote.com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505"/>
            <a:ext cx="8229600" cy="944562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Global Supply Chain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7383" y="1192695"/>
            <a:ext cx="8229600" cy="4525963"/>
          </a:xfrm>
        </p:spPr>
        <p:txBody>
          <a:bodyPr/>
          <a:lstStyle/>
          <a:p>
            <a:pPr marL="381000" indent="-381000"/>
            <a:r>
              <a:rPr lang="en-US" dirty="0" smtClean="0"/>
              <a:t>International trade barriers have fallen</a:t>
            </a:r>
          </a:p>
          <a:p>
            <a:pPr marL="381000" indent="-381000"/>
            <a:r>
              <a:rPr lang="en-US" dirty="0" smtClean="0"/>
              <a:t>New trade agreements</a:t>
            </a:r>
          </a:p>
          <a:p>
            <a:pPr marL="381000" indent="-381000"/>
            <a:r>
              <a:rPr lang="en-US" dirty="0" smtClean="0"/>
              <a:t>To compete globally requires an effective supply chain</a:t>
            </a:r>
          </a:p>
          <a:p>
            <a:pPr marL="381000" indent="-381000"/>
            <a:r>
              <a:rPr lang="en-US" dirty="0" smtClean="0"/>
              <a:t>Information technology is an “enabler” of global trade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9634"/>
            <a:ext cx="8229600" cy="11430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sz="4000" dirty="0"/>
              <a:t>Obstacles to Global Chain Transactions</a:t>
            </a:r>
          </a:p>
        </p:txBody>
      </p:sp>
      <p:sp>
        <p:nvSpPr>
          <p:cNvPr id="63898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51986"/>
            <a:ext cx="8229600" cy="4525963"/>
          </a:xfrm>
        </p:spPr>
        <p:txBody>
          <a:bodyPr/>
          <a:lstStyle/>
          <a:p>
            <a:r>
              <a:rPr lang="en-US" sz="2400" dirty="0">
                <a:effectLst/>
              </a:rPr>
              <a:t>Increased documentation for invoices, cargo insurance, letters of credit, ocean bills of lading or air waybills, and inspections</a:t>
            </a:r>
          </a:p>
          <a:p>
            <a:r>
              <a:rPr lang="en-US" sz="2400" dirty="0" smtClean="0">
                <a:effectLst/>
              </a:rPr>
              <a:t>Ever-changing </a:t>
            </a:r>
            <a:r>
              <a:rPr lang="en-US" sz="2400" dirty="0">
                <a:effectLst/>
              </a:rPr>
              <a:t>regulations that vary from country to country that govern the import and export of goods</a:t>
            </a:r>
          </a:p>
          <a:p>
            <a:r>
              <a:rPr lang="en-US" sz="2400" dirty="0">
                <a:effectLst/>
              </a:rPr>
              <a:t>Trade groups, tariffs, duties, and landing costs</a:t>
            </a:r>
          </a:p>
          <a:p>
            <a:r>
              <a:rPr lang="en-US" sz="2400" dirty="0">
                <a:effectLst/>
              </a:rPr>
              <a:t>Limited shipping modes</a:t>
            </a:r>
          </a:p>
          <a:p>
            <a:r>
              <a:rPr lang="en-US" sz="2400" dirty="0">
                <a:effectLst/>
              </a:rPr>
              <a:t>Differences in communication technology and availability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9634"/>
            <a:ext cx="8229600" cy="1143000"/>
          </a:xfrm>
        </p:spPr>
        <p:txBody>
          <a:bodyPr/>
          <a:lstStyle/>
          <a:p>
            <a:r>
              <a:rPr lang="en-US" dirty="0"/>
              <a:t>Procurement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0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purchase of goods and services from suppliers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Cross enterprise teams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coordinate processes between a company and its supplier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On-demand (direct-response) delivery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requires the supplier to deliver goods when demanded by the customer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Continuous replenishment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supplying orders in a short period of time according to a predetermined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6322"/>
            <a:ext cx="8229600" cy="11430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sz="4000" dirty="0"/>
              <a:t>Obstacles to Global Chain </a:t>
            </a:r>
            <a:r>
              <a:rPr lang="en-US" sz="4000" dirty="0" smtClean="0"/>
              <a:t>Transactions</a:t>
            </a:r>
            <a:endParaRPr lang="en-US" sz="4000" dirty="0"/>
          </a:p>
        </p:txBody>
      </p:sp>
      <p:sp>
        <p:nvSpPr>
          <p:cNvPr id="72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2149"/>
            <a:ext cx="8229600" cy="4525963"/>
          </a:xfrm>
        </p:spPr>
        <p:txBody>
          <a:bodyPr/>
          <a:lstStyle/>
          <a:p>
            <a:r>
              <a:rPr lang="en-US" sz="2400" dirty="0">
                <a:effectLst/>
              </a:rPr>
              <a:t>Different business practices as well as language barriers</a:t>
            </a:r>
          </a:p>
          <a:p>
            <a:r>
              <a:rPr lang="en-US" sz="2400" dirty="0">
                <a:effectLst/>
              </a:rPr>
              <a:t>Government codes and reporting requirements that vary from country to country</a:t>
            </a:r>
          </a:p>
          <a:p>
            <a:r>
              <a:rPr lang="en-US" sz="2400" dirty="0">
                <a:effectLst/>
              </a:rPr>
              <a:t>Numerous players, including forwarding agents, custom house brokers, financial institutions, insurance providers, multiple transportation carriers, and government agencies</a:t>
            </a:r>
          </a:p>
          <a:p>
            <a:r>
              <a:rPr lang="en-US" sz="2400" dirty="0">
                <a:effectLst/>
              </a:rPr>
              <a:t>Since 9/11, numerous security regulations and requirements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27"/>
            <a:ext cx="8229600" cy="1020762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Duties and Tariffs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7322" y="1255298"/>
            <a:ext cx="8229600" cy="4525963"/>
          </a:xfrm>
        </p:spPr>
        <p:txBody>
          <a:bodyPr/>
          <a:lstStyle/>
          <a:p>
            <a:pPr marL="381000" indent="-381000"/>
            <a:r>
              <a:rPr lang="en-US" sz="2400" dirty="0" smtClean="0"/>
              <a:t>Proliferation of trade agreements</a:t>
            </a:r>
          </a:p>
          <a:p>
            <a:pPr marL="381000" indent="-381000"/>
            <a:r>
              <a:rPr lang="en-US" sz="2400" dirty="0" smtClean="0"/>
              <a:t>Nations form trading groups</a:t>
            </a:r>
          </a:p>
          <a:p>
            <a:pPr marL="571500" lvl="1"/>
            <a:r>
              <a:rPr lang="en-US" sz="2000" dirty="0" smtClean="0"/>
              <a:t>no tariffs or duties within group</a:t>
            </a:r>
          </a:p>
          <a:p>
            <a:pPr marL="571500" lvl="1"/>
            <a:r>
              <a:rPr lang="en-US" sz="2000" dirty="0" smtClean="0"/>
              <a:t>charge uniform tariffs to nonmembers</a:t>
            </a:r>
          </a:p>
          <a:p>
            <a:pPr marL="381000" indent="-381000" eaLnBrk="0" hangingPunct="0">
              <a:spcBef>
                <a:spcPct val="0"/>
              </a:spcBef>
            </a:pPr>
            <a:r>
              <a:rPr lang="en-US" sz="2400" dirty="0" smtClean="0"/>
              <a:t>Member nations have a competitive advantage within the group</a:t>
            </a:r>
          </a:p>
          <a:p>
            <a:pPr marL="381000" indent="-381000"/>
            <a:r>
              <a:rPr lang="en-US" sz="2400" dirty="0" smtClean="0"/>
              <a:t>Trade specialists</a:t>
            </a:r>
          </a:p>
          <a:p>
            <a:pPr marL="571500" lvl="1"/>
            <a:r>
              <a:rPr lang="en-US" sz="2000" dirty="0" smtClean="0"/>
              <a:t>include freight forwarders, customs house brokers, export packers, and export management and trading companies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20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Web-based International Trade Logistic Systems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idx="1"/>
          </p:nvPr>
        </p:nvSpPr>
        <p:spPr>
          <a:xfrm>
            <a:off x="447261" y="1595023"/>
            <a:ext cx="7958138" cy="3881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effectLst/>
              </a:rPr>
              <a:t>International trade logistics web-based software systems reduce obstacles to global trade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convert language and currency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provide information on tariffs, duties, and customs processes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attach appropriate weights, measurements, and unit prices to individual products ordered over the Web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incorporate transportation costs and conversion rates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calculate shipping costs online while a company enters an order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ffectLst/>
              </a:rPr>
              <a:t>track global shipments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05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Global Terrorism and </a:t>
            </a:r>
            <a:r>
              <a:rPr lang="en-US" dirty="0"/>
              <a:t>Global Chains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>
          <a:xfrm>
            <a:off x="447260" y="1258956"/>
            <a:ext cx="8544339" cy="48370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Increase security measures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added time to supply chain schedules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Increased supply chain costs</a:t>
            </a:r>
          </a:p>
          <a:p>
            <a:pPr>
              <a:lnSpc>
                <a:spcPct val="90000"/>
              </a:lnSpc>
            </a:pPr>
            <a:r>
              <a:rPr lang="en-US" dirty="0"/>
              <a:t>24 hours rules for “risk screening”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extended documentation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extend time by 3-4 days</a:t>
            </a:r>
          </a:p>
          <a:p>
            <a:pPr>
              <a:lnSpc>
                <a:spcPct val="90000"/>
              </a:lnSpc>
            </a:pPr>
            <a:r>
              <a:rPr lang="en-US" dirty="0"/>
              <a:t>Inventory levels have increased 5%</a:t>
            </a:r>
          </a:p>
          <a:p>
            <a:pPr>
              <a:lnSpc>
                <a:spcPct val="90000"/>
              </a:lnSpc>
            </a:pPr>
            <a:r>
              <a:rPr lang="en-US" dirty="0"/>
              <a:t>Other costs </a:t>
            </a:r>
            <a:r>
              <a:rPr lang="en-US" dirty="0">
                <a:effectLst/>
              </a:rPr>
              <a:t>include: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new people, technologies, equipment, surveillance, communication, and security systems, and training necessary for screening at airports and seaports around the world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Rectangle 3"/>
          <p:cNvSpPr>
            <a:spLocks noGrp="1" noChangeArrowheads="1"/>
          </p:cNvSpPr>
          <p:nvPr>
            <p:ph type="title"/>
          </p:nvPr>
        </p:nvSpPr>
        <p:spPr>
          <a:xfrm>
            <a:off x="1139688" y="-72888"/>
            <a:ext cx="6872288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Outsourcing</a:t>
            </a:r>
          </a:p>
        </p:txBody>
      </p:sp>
      <p:sp>
        <p:nvSpPr>
          <p:cNvPr id="584709" name="Rectangle 5"/>
          <p:cNvSpPr>
            <a:spLocks noGrp="1" noChangeArrowheads="1"/>
          </p:cNvSpPr>
          <p:nvPr>
            <p:ph idx="1"/>
          </p:nvPr>
        </p:nvSpPr>
        <p:spPr>
          <a:xfrm>
            <a:off x="467139" y="1298712"/>
            <a:ext cx="7115175" cy="38814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Sourcing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selection of suppliers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Outsourcing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purchase of goods and services from an outside supplier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Core competencies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what a company does best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ffectLst/>
              </a:rPr>
              <a:t>Single sourcing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ffectLst/>
              </a:rPr>
              <a:t>a company purchases goods and services from only a few (or one) suppliers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51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dirty="0"/>
              <a:t>Categories of Goods and </a:t>
            </a:r>
            <a:r>
              <a:rPr lang="en-US" sz="4000" dirty="0" smtClean="0"/>
              <a:t>Services</a:t>
            </a:r>
            <a:endParaRPr lang="en-US" sz="4000" dirty="0"/>
          </a:p>
        </p:txBody>
      </p:sp>
      <p:pic>
        <p:nvPicPr>
          <p:cNvPr id="7352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6477000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6322"/>
            <a:ext cx="8229600" cy="1143000"/>
          </a:xfrm>
        </p:spPr>
        <p:txBody>
          <a:bodyPr/>
          <a:lstStyle/>
          <a:p>
            <a:r>
              <a:rPr lang="en-US" dirty="0"/>
              <a:t>E-Procurement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05949"/>
            <a:ext cx="8229600" cy="4525963"/>
          </a:xfrm>
        </p:spPr>
        <p:txBody>
          <a:bodyPr/>
          <a:lstStyle/>
          <a:p>
            <a:r>
              <a:rPr lang="en-US" dirty="0"/>
              <a:t>Direct purchase from suppliers over the Internet, by using software packages or through e-marketplaces, e-hubs, and trading exchanges</a:t>
            </a:r>
          </a:p>
          <a:p>
            <a:r>
              <a:rPr lang="en-US" dirty="0"/>
              <a:t>Can streamline and speed up the purchase order and transaction process</a:t>
            </a:r>
          </a:p>
          <a:p>
            <a:pPr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05"/>
            <a:ext cx="8229600" cy="944562"/>
          </a:xfrm>
        </p:spPr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>
          <a:xfrm>
            <a:off x="487017" y="1218854"/>
            <a:ext cx="8229600" cy="4525963"/>
          </a:xfrm>
        </p:spPr>
        <p:txBody>
          <a:bodyPr/>
          <a:lstStyle/>
          <a:p>
            <a:r>
              <a:rPr lang="en-US" dirty="0"/>
              <a:t>What can companies buy over the Internet?</a:t>
            </a:r>
          </a:p>
          <a:p>
            <a:pPr lvl="1"/>
            <a:r>
              <a:rPr lang="en-US" dirty="0"/>
              <a:t>Manufacturing inputs 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the raw materials and components that go directly into the production process of the product</a:t>
            </a:r>
          </a:p>
          <a:p>
            <a:pPr lvl="1"/>
            <a:r>
              <a:rPr lang="en-US" dirty="0"/>
              <a:t>Operating inputs 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maintenance, repair, and operation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644"/>
            <a:ext cx="8229600" cy="792162"/>
          </a:xfrm>
        </p:spPr>
        <p:txBody>
          <a:bodyPr/>
          <a:lstStyle/>
          <a:p>
            <a:r>
              <a:rPr lang="en-US" dirty="0" smtClean="0"/>
              <a:t>E-Procurement</a:t>
            </a:r>
            <a:endParaRPr lang="en-US" dirty="0"/>
          </a:p>
        </p:txBody>
      </p:sp>
      <p:sp>
        <p:nvSpPr>
          <p:cNvPr id="734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9322"/>
            <a:ext cx="8229600" cy="4525963"/>
          </a:xfrm>
        </p:spPr>
        <p:txBody>
          <a:bodyPr/>
          <a:lstStyle/>
          <a:p>
            <a:r>
              <a:rPr lang="en-US" dirty="0"/>
              <a:t>E-marketplaces (e-hubs) </a:t>
            </a:r>
          </a:p>
          <a:p>
            <a:pPr lvl="1"/>
            <a:r>
              <a:rPr lang="en-US" dirty="0"/>
              <a:t>Websites where companies and suppliers conduct business-to-business activities</a:t>
            </a:r>
          </a:p>
          <a:p>
            <a:r>
              <a:rPr lang="en-US" dirty="0"/>
              <a:t>Reverse auction</a:t>
            </a:r>
          </a:p>
          <a:p>
            <a:pPr lvl="1"/>
            <a:r>
              <a:rPr lang="en-US" dirty="0"/>
              <a:t>process used by e-marketplaces for buyers to purchase items; company posts orders on the internet for suppliers to bid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916"/>
            <a:ext cx="8229600" cy="868362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Distribution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9783" y="1249017"/>
            <a:ext cx="8229600" cy="4525963"/>
          </a:xfrm>
        </p:spPr>
        <p:txBody>
          <a:bodyPr/>
          <a:lstStyle/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Encompasses all channels, processes, and functions, including warehousing and transportation, that a product passes on its way to final customer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Order fulfillment</a:t>
            </a:r>
          </a:p>
          <a:p>
            <a:pPr marL="736600" lvl="1" indent="-273050" eaLnBrk="0" hangingPunct="0">
              <a:spcBef>
                <a:spcPct val="0"/>
              </a:spcBef>
            </a:pPr>
            <a:r>
              <a:rPr lang="en-US" sz="2400" dirty="0" smtClean="0"/>
              <a:t>process of ensuring on-time delivery of an order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Logistics</a:t>
            </a:r>
          </a:p>
          <a:p>
            <a:pPr marL="736600" lvl="1" indent="-273050"/>
            <a:r>
              <a:rPr lang="en-US" sz="2400" dirty="0" smtClean="0"/>
              <a:t> transportation and distribution of goods and services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Driving force today is speed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sz="2400" dirty="0" smtClean="0"/>
              <a:t>Particularly important for Internet dot-</a:t>
            </a:r>
            <a:r>
              <a:rPr lang="en-US" sz="2400" dirty="0" err="1" smtClean="0"/>
              <a:t>coms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065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Distribution Centers (DC)</a:t>
            </a:r>
            <a:br>
              <a:rPr lang="en-US" dirty="0"/>
            </a:br>
            <a:r>
              <a:rPr lang="en-US" dirty="0"/>
              <a:t>and Warehousing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6468" y="1590261"/>
            <a:ext cx="8229600" cy="4525963"/>
          </a:xfrm>
        </p:spPr>
        <p:txBody>
          <a:bodyPr/>
          <a:lstStyle/>
          <a:p>
            <a:pPr marL="231775" indent="-231775" eaLnBrk="0" hangingPunct="0">
              <a:spcBef>
                <a:spcPct val="0"/>
              </a:spcBef>
            </a:pPr>
            <a:r>
              <a:rPr lang="en-US" dirty="0" smtClean="0"/>
              <a:t>DCs are some of the largest business facilities in the United States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dirty="0" smtClean="0"/>
              <a:t>Trend is for more frequent orders in smaller quantities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dirty="0" smtClean="0"/>
              <a:t>Flow-through facilities and automated material handling</a:t>
            </a:r>
          </a:p>
          <a:p>
            <a:pPr marL="231775" indent="-231775" eaLnBrk="0" hangingPunct="0">
              <a:spcBef>
                <a:spcPct val="0"/>
              </a:spcBef>
            </a:pPr>
            <a:r>
              <a:rPr lang="en-US" dirty="0" smtClean="0"/>
              <a:t>Postponement</a:t>
            </a:r>
          </a:p>
          <a:p>
            <a:pPr marL="627063" lvl="1" indent="-231775" eaLnBrk="0" hangingPunct="0">
              <a:spcBef>
                <a:spcPct val="0"/>
              </a:spcBef>
            </a:pPr>
            <a:r>
              <a:rPr lang="en-US" dirty="0" smtClean="0"/>
              <a:t>final assembly and product configuration may be done at the DC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ssell_7_ed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Russell_7_ed_theme</Template>
  <TotalTime>3600</TotalTime>
  <Words>918</Words>
  <Application>Microsoft Office PowerPoint</Application>
  <PresentationFormat>On-screen Show (4:3)</PresentationFormat>
  <Paragraphs>157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Helvetica</vt:lpstr>
      <vt:lpstr>Wingdings</vt:lpstr>
      <vt:lpstr>Russell_7_ed_theme</vt:lpstr>
      <vt:lpstr>Lecture11</vt:lpstr>
      <vt:lpstr>Procurement</vt:lpstr>
      <vt:lpstr>Outsourcing</vt:lpstr>
      <vt:lpstr>Categories of Goods and Services</vt:lpstr>
      <vt:lpstr>E-Procurement</vt:lpstr>
      <vt:lpstr>E-Procurement</vt:lpstr>
      <vt:lpstr>E-Procurement</vt:lpstr>
      <vt:lpstr>Distribution</vt:lpstr>
      <vt:lpstr>Distribution Centers (DC) and Warehousing</vt:lpstr>
      <vt:lpstr>Warehouse Management Systems</vt:lpstr>
      <vt:lpstr>A WMS</vt:lpstr>
      <vt:lpstr>Vendor-Managed Inventory</vt:lpstr>
      <vt:lpstr>Collaborative Logistics and Distribution Outsourcing</vt:lpstr>
      <vt:lpstr>Transportation</vt:lpstr>
      <vt:lpstr>Transportation</vt:lpstr>
      <vt:lpstr>Transportation</vt:lpstr>
      <vt:lpstr>Internet Transportation Exchanges</vt:lpstr>
      <vt:lpstr>Global Supply Chain</vt:lpstr>
      <vt:lpstr>Obstacles to Global Chain Transactions</vt:lpstr>
      <vt:lpstr>Obstacles to Global Chain Transactions</vt:lpstr>
      <vt:lpstr>Duties and Tariffs </vt:lpstr>
      <vt:lpstr>Web-based International Trade Logistic Systems</vt:lpstr>
      <vt:lpstr>Global Terrorism and Global Chains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Chain Management</dc:title>
  <dc:creator>azmat</dc:creator>
  <cp:lastModifiedBy>Windows User</cp:lastModifiedBy>
  <cp:revision>87</cp:revision>
  <dcterms:created xsi:type="dcterms:W3CDTF">2004-12-04T04:02:51Z</dcterms:created>
  <dcterms:modified xsi:type="dcterms:W3CDTF">2020-09-10T06:35:18Z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