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92" r:id="rId23"/>
    <p:sldId id="287" r:id="rId24"/>
    <p:sldId id="293" r:id="rId25"/>
    <p:sldId id="288" r:id="rId26"/>
    <p:sldId id="289" r:id="rId27"/>
    <p:sldId id="290" r:id="rId28"/>
    <p:sldId id="294" r:id="rId29"/>
    <p:sldId id="278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469" autoAdjust="0"/>
  </p:normalViewPr>
  <p:slideViewPr>
    <p:cSldViewPr>
      <p:cViewPr varScale="1">
        <p:scale>
          <a:sx n="52" d="100"/>
          <a:sy n="52" d="100"/>
        </p:scale>
        <p:origin x="-18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BFA1A-B163-47CC-816D-A5DE260326A3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4A0A7-7336-4BF4-8EA3-A254EC297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60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926CB-9FF6-430F-BEE1-7C049282581B}" type="datetimeFigureOut">
              <a:rPr lang="en-GB" smtClean="0"/>
              <a:pPr/>
              <a:t>11/10/2019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42ECD-5EE1-4BC5-BB45-CC85CEC67E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45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6174B91-71D7-42E0-B0C3-DB571995249F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701B65A-305B-4844-B118-097D326345B5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597CCB8-1F2E-4812-9C9D-ED13F5522DE8}" type="slidenum">
              <a:rPr lang="en-US" smtClean="0">
                <a:latin typeface="Times New Roman" charset="0"/>
              </a:rPr>
              <a:pPr/>
              <a:t>21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597CCB8-1F2E-4812-9C9D-ED13F5522DE8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860DEEA-4528-4CE6-A544-3A47E5A4F794}" type="slidenum">
              <a:rPr lang="en-US" smtClean="0">
                <a:latin typeface="Times New Roman" charset="0"/>
              </a:rPr>
              <a:pPr/>
              <a:t>23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860DEEA-4528-4CE6-A544-3A47E5A4F794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538EB96-6396-4D3F-82FE-B36FEA31F635}" type="slidenum">
              <a:rPr lang="en-US" smtClean="0">
                <a:latin typeface="Times New Roman" charset="0"/>
              </a:rPr>
              <a:pPr/>
              <a:t>25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63A1A22-2510-4BD9-BAB1-C8A1AB11823C}" type="slidenum">
              <a:rPr lang="en-US" smtClean="0">
                <a:latin typeface="Times New Roman" charset="0"/>
              </a:rPr>
              <a:pPr/>
              <a:t>26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3415E5D-9634-4187-96FD-B789733EA193}" type="slidenum">
              <a:rPr lang="en-US" smtClean="0">
                <a:latin typeface="Times New Roman" charset="0"/>
              </a:rPr>
              <a:pPr/>
              <a:t>27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3415E5D-9634-4187-96FD-B789733EA193}" type="slidenum">
              <a:rPr lang="en-US" smtClean="0">
                <a:latin typeface="Times New Roman" charset="0"/>
              </a:rPr>
              <a:pPr/>
              <a:t>28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13E2826-50BB-4893-BB9E-F562CBC7CDB5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7A45462-003C-4512-AF1B-AD4EB400D7F2}" type="slidenum">
              <a:rPr lang="en-US" smtClean="0">
                <a:latin typeface="Times New Roman" charset="0"/>
              </a:rPr>
              <a:pPr/>
              <a:t>11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81521A3-0155-4484-895B-BBBF1B9C2F95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i="1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81521A3-0155-4484-895B-BBBF1B9C2F95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i="1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54968EC-11E6-46EC-A7E6-B5FA8D58B52E}" type="slidenum">
              <a:rPr lang="en-US" smtClean="0">
                <a:latin typeface="Times New Roman" charset="0"/>
              </a:rPr>
              <a:pPr/>
              <a:t>16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CCACA41-3977-4C3B-9AC3-CB568C762945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2930607-843C-412A-BF2C-FBA9412AFAE7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154A8D-AD03-4F8A-A74A-EDB2BE6DF899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37B34-D97B-4AB1-AEAD-EC9938822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1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him Shahzad\Desktop\Course outlines\Paper\iqra_national_university_peshawar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3127"/>
            <a:ext cx="24384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72400" cy="1199704"/>
          </a:xfrm>
        </p:spPr>
        <p:txBody>
          <a:bodyPr/>
          <a:lstStyle/>
          <a:p>
            <a:pPr algn="ctr"/>
            <a:r>
              <a:rPr lang="en-GB" sz="2800" dirty="0" smtClean="0"/>
              <a:t>Data Communication and Networks</a:t>
            </a:r>
          </a:p>
          <a:p>
            <a:pPr algn="ctr"/>
            <a:r>
              <a:rPr lang="en-GB" sz="2800" dirty="0" smtClean="0"/>
              <a:t>By: Engr. Ghassan </a:t>
            </a:r>
            <a:r>
              <a:rPr lang="en-GB" sz="2800" dirty="0" err="1" smtClean="0"/>
              <a:t>Husnain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6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711891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3. Transmission </a:t>
            </a:r>
            <a:r>
              <a:rPr lang="en-GB" b="1" u="sng" dirty="0"/>
              <a:t>system</a:t>
            </a:r>
            <a:r>
              <a:rPr lang="en-GB" u="sng" dirty="0"/>
              <a:t>:</a:t>
            </a:r>
            <a:r>
              <a:rPr lang="en-GB" dirty="0"/>
              <a:t> This can be a single transmission line or a complex </a:t>
            </a:r>
            <a:r>
              <a:rPr lang="en-GB" dirty="0" smtClean="0"/>
              <a:t>network connecting </a:t>
            </a:r>
            <a:r>
              <a:rPr lang="en-GB" dirty="0"/>
              <a:t>source and destination.</a:t>
            </a:r>
          </a:p>
          <a:p>
            <a:r>
              <a:rPr lang="en-GB" b="1" u="sng" dirty="0" smtClean="0"/>
              <a:t>4. Receiver</a:t>
            </a:r>
            <a:r>
              <a:rPr lang="en-GB" u="sng" dirty="0"/>
              <a:t>:</a:t>
            </a:r>
            <a:r>
              <a:rPr lang="en-GB" dirty="0"/>
              <a:t> The receiver accepts the signal from the transmission system </a:t>
            </a:r>
            <a:r>
              <a:rPr lang="en-GB" dirty="0" smtClean="0"/>
              <a:t>and converts </a:t>
            </a:r>
            <a:r>
              <a:rPr lang="en-GB" dirty="0"/>
              <a:t>it into a form that can be handled by the destination device. </a:t>
            </a:r>
            <a:endParaRPr lang="en-GB" dirty="0" smtClean="0"/>
          </a:p>
          <a:p>
            <a:r>
              <a:rPr lang="en-GB" b="1" u="sng" dirty="0" smtClean="0"/>
              <a:t>5. Destination</a:t>
            </a:r>
            <a:r>
              <a:rPr lang="en-GB" u="sng" dirty="0"/>
              <a:t>:</a:t>
            </a:r>
            <a:r>
              <a:rPr lang="en-GB" dirty="0"/>
              <a:t> Takes the incoming data from the receiver.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GB" sz="3500" dirty="0" smtClean="0"/>
              <a:t>Key elements of a communication model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696668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Communications Tasks</a:t>
            </a:r>
          </a:p>
        </p:txBody>
      </p:sp>
      <p:graphicFrame>
        <p:nvGraphicFramePr>
          <p:cNvPr id="51266" name="Group 6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78460803"/>
              </p:ext>
            </p:extLst>
          </p:nvPr>
        </p:nvGraphicFramePr>
        <p:xfrm>
          <a:off x="457200" y="1371600"/>
          <a:ext cx="8178800" cy="4702174"/>
        </p:xfrm>
        <a:graphic>
          <a:graphicData uri="http://schemas.openxmlformats.org/drawingml/2006/table">
            <a:tbl>
              <a:tblPr/>
              <a:tblGrid>
                <a:gridCol w="4089400"/>
                <a:gridCol w="4089400"/>
              </a:tblGrid>
              <a:tr h="611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Transmission system utilization</a:t>
                      </a:r>
                    </a:p>
                  </a:txBody>
                  <a:tcPr marL="90000" marR="90000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Addressing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Interfacing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Routing</a:t>
                      </a:r>
                    </a:p>
                  </a:txBody>
                  <a:tcPr marL="90000" marR="90000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Signal generation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Recovery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Synchronization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Message formatting</a:t>
                      </a:r>
                    </a:p>
                  </a:txBody>
                  <a:tcPr marL="90000" marR="90000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Exchange management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Security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Error detection and correction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Network management</a:t>
                      </a:r>
                    </a:p>
                  </a:txBody>
                  <a:tcPr marL="90000" marR="90000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Flow control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</a:txBody>
                  <a:tcPr marL="90000" marR="90000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19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communications model</a:t>
            </a:r>
            <a:endParaRPr lang="en-GB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55"/>
          <a:stretch>
            <a:fillRect/>
          </a:stretch>
        </p:blipFill>
        <p:spPr bwMode="auto">
          <a:xfrm>
            <a:off x="457200" y="2268410"/>
            <a:ext cx="8229600" cy="295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87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communications model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7118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Take </a:t>
            </a:r>
            <a:r>
              <a:rPr lang="en-US" dirty="0"/>
              <a:t>electronic mail as an </a:t>
            </a:r>
            <a:r>
              <a:rPr lang="en-US" dirty="0" smtClean="0"/>
              <a:t>example for data communications model. </a:t>
            </a:r>
          </a:p>
          <a:p>
            <a:r>
              <a:rPr lang="en-US" dirty="0" smtClean="0"/>
              <a:t>The </a:t>
            </a:r>
            <a:r>
              <a:rPr lang="en-US" dirty="0"/>
              <a:t>process is modeled as follows:</a:t>
            </a:r>
          </a:p>
          <a:p>
            <a:pPr>
              <a:buFontTx/>
              <a:buChar char="•"/>
            </a:pPr>
            <a:r>
              <a:rPr lang="en-US" dirty="0" smtClean="0"/>
              <a:t>User </a:t>
            </a:r>
            <a:r>
              <a:rPr lang="en-US" dirty="0"/>
              <a:t>keys in message m comprising bits g buffered in source PC memory</a:t>
            </a:r>
          </a:p>
          <a:p>
            <a:pPr>
              <a:buFontTx/>
              <a:buChar char="•"/>
            </a:pPr>
            <a:r>
              <a:rPr lang="en-US" dirty="0" smtClean="0"/>
              <a:t>Input </a:t>
            </a:r>
            <a:r>
              <a:rPr lang="en-US" dirty="0"/>
              <a:t>data is transferred to I/O device (transmitter) as sequence of bits g(t) using voltage shifts</a:t>
            </a:r>
          </a:p>
          <a:p>
            <a:pPr>
              <a:buFontTx/>
              <a:buChar char="•"/>
            </a:pPr>
            <a:r>
              <a:rPr lang="en-US" dirty="0" smtClean="0"/>
              <a:t>Transmitter </a:t>
            </a:r>
            <a:r>
              <a:rPr lang="en-US" dirty="0"/>
              <a:t>converts these into a signal s(t) suitable for transmission media being used</a:t>
            </a:r>
          </a:p>
          <a:p>
            <a:pPr>
              <a:buFontTx/>
              <a:buChar char="•"/>
            </a:pPr>
            <a:r>
              <a:rPr lang="en-US" dirty="0" smtClean="0"/>
              <a:t>Whilst </a:t>
            </a:r>
            <a:r>
              <a:rPr lang="en-US" dirty="0"/>
              <a:t>transiting </a:t>
            </a:r>
            <a:r>
              <a:rPr lang="en-US" dirty="0" smtClean="0"/>
              <a:t>media, </a:t>
            </a:r>
            <a:r>
              <a:rPr lang="en-US" dirty="0"/>
              <a:t>signal may be impaired so received signal r(t) may differ from s(t)</a:t>
            </a:r>
          </a:p>
          <a:p>
            <a:pPr>
              <a:buFontTx/>
              <a:buChar char="•"/>
            </a:pPr>
            <a:r>
              <a:rPr lang="en-US" dirty="0" smtClean="0"/>
              <a:t>Receiver </a:t>
            </a:r>
            <a:r>
              <a:rPr lang="en-US" dirty="0"/>
              <a:t>decodes signal recovering g’(t) as estimate of original g(t)</a:t>
            </a:r>
          </a:p>
          <a:p>
            <a:pPr>
              <a:buFontTx/>
              <a:buChar char="•"/>
            </a:pPr>
            <a:r>
              <a:rPr lang="en-US" dirty="0" smtClean="0"/>
              <a:t>Which </a:t>
            </a:r>
            <a:r>
              <a:rPr lang="en-US" dirty="0"/>
              <a:t>is buffered in destination PC memory as bits g’ being the received message m’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087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Transmission Medium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" charset="0"/>
              </a:rPr>
              <a:t>The basic building block of any communications facility is the transmission line. </a:t>
            </a:r>
          </a:p>
          <a:p>
            <a:r>
              <a:rPr lang="en-US" dirty="0" smtClean="0">
                <a:latin typeface="Times" charset="0"/>
              </a:rPr>
              <a:t>For </a:t>
            </a:r>
            <a:r>
              <a:rPr lang="en-US" dirty="0">
                <a:latin typeface="Times" charset="0"/>
              </a:rPr>
              <a:t>use within the business premises, this choice is generally completely up to the business. </a:t>
            </a:r>
            <a:endParaRPr lang="en-US" dirty="0" smtClean="0">
              <a:latin typeface="Times" charset="0"/>
            </a:endParaRPr>
          </a:p>
          <a:p>
            <a:r>
              <a:rPr lang="en-US" dirty="0" smtClean="0">
                <a:latin typeface="Times" charset="0"/>
              </a:rPr>
              <a:t>For </a:t>
            </a:r>
            <a:r>
              <a:rPr lang="en-US" dirty="0">
                <a:latin typeface="Times" charset="0"/>
              </a:rPr>
              <a:t>long-distance communications, the choice is generally but not always made by the long-distance carrier. </a:t>
            </a:r>
          </a:p>
          <a:p>
            <a:r>
              <a:rPr lang="en-US" dirty="0">
                <a:latin typeface="Times" charset="0"/>
              </a:rPr>
              <a:t>In either case, changes in technology are rapidly changing the mix of media used. </a:t>
            </a:r>
            <a:endParaRPr lang="en-US" dirty="0" smtClean="0">
              <a:latin typeface="Times" charset="0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69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Transmission Medium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" charset="0"/>
              </a:rPr>
              <a:t>The ever-increasing capacity of fiber optic channels is making channel capacity a virtually free resource. </a:t>
            </a:r>
          </a:p>
          <a:p>
            <a:r>
              <a:rPr lang="en-US" dirty="0">
                <a:latin typeface="Times" charset="0"/>
              </a:rPr>
              <a:t>The growing use of wireless transmission, is a result of the trend toward universal personal telecommunications and universal access to communications.</a:t>
            </a:r>
          </a:p>
          <a:p>
            <a:r>
              <a:rPr lang="en-US" dirty="0">
                <a:latin typeface="Times" charset="0"/>
              </a:rPr>
              <a:t>Despite the growth in the capacity and the drop in cost of transmission facilities, transmission services remain the most costly component of a communications budget.</a:t>
            </a:r>
          </a:p>
          <a:p>
            <a:r>
              <a:rPr lang="en-US" dirty="0">
                <a:latin typeface="Times" charset="0"/>
              </a:rPr>
              <a:t>Thus, techniques that increase the efficiency of the use of these facilities, such as </a:t>
            </a:r>
            <a:r>
              <a:rPr lang="en-US" i="1" dirty="0">
                <a:latin typeface="Times" charset="0"/>
              </a:rPr>
              <a:t>multiplexing</a:t>
            </a:r>
            <a:r>
              <a:rPr lang="en-US" dirty="0">
                <a:latin typeface="Times" charset="0"/>
              </a:rPr>
              <a:t> and </a:t>
            </a:r>
            <a:r>
              <a:rPr lang="en-US" i="1" dirty="0">
                <a:latin typeface="Times" charset="0"/>
              </a:rPr>
              <a:t>compression </a:t>
            </a:r>
            <a:r>
              <a:rPr lang="en-US" dirty="0">
                <a:latin typeface="Times" charset="0"/>
              </a:rPr>
              <a:t>become important</a:t>
            </a:r>
            <a:r>
              <a:rPr lang="en-US" i="1" dirty="0">
                <a:latin typeface="Times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3103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Networking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number of computers in use worldwide is in the hundreds of </a:t>
            </a:r>
            <a:r>
              <a:rPr lang="en-US" dirty="0" smtClean="0"/>
              <a:t>millions.</a:t>
            </a:r>
          </a:p>
          <a:p>
            <a:r>
              <a:rPr lang="en-US" dirty="0" smtClean="0"/>
              <a:t>Advances </a:t>
            </a:r>
            <a:r>
              <a:rPr lang="en-US" dirty="0"/>
              <a:t>in technology have led to greatly increased capacity and the concept of integration, allowing equipment and networks to deal simultaneously with voice, data, image, and even video. </a:t>
            </a:r>
          </a:p>
          <a:p>
            <a:r>
              <a:rPr lang="en-US" dirty="0" smtClean="0"/>
              <a:t>There are </a:t>
            </a:r>
            <a:r>
              <a:rPr lang="en-US" dirty="0"/>
              <a:t>two broad categories of networks: </a:t>
            </a:r>
            <a:r>
              <a:rPr kumimoji="1" lang="en-GB" dirty="0"/>
              <a:t>Local Area Networks (LAN) and Wide Area Networks (WAN).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02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Wide Area Networks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Wide area networks generally cover a large geographical </a:t>
            </a:r>
            <a:r>
              <a:rPr lang="en-US" dirty="0" smtClean="0"/>
              <a:t>area.</a:t>
            </a:r>
          </a:p>
          <a:p>
            <a:r>
              <a:rPr lang="en-US" dirty="0" smtClean="0"/>
              <a:t>Typically</a:t>
            </a:r>
            <a:r>
              <a:rPr lang="en-US" dirty="0"/>
              <a:t>, a WAN consists of a number of interconnected switching </a:t>
            </a:r>
            <a:r>
              <a:rPr lang="en-US" dirty="0" smtClean="0"/>
              <a:t>nodes.</a:t>
            </a:r>
          </a:p>
          <a:p>
            <a:r>
              <a:rPr lang="en-US" dirty="0" smtClean="0"/>
              <a:t>Traditionally</a:t>
            </a:r>
            <a:r>
              <a:rPr lang="en-US" dirty="0"/>
              <a:t>, WANs have been implemented using one of two technologies: circuit switching and packet switching. 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recently, frame relay and ATM networks have assumed major roles.</a:t>
            </a:r>
          </a:p>
        </p:txBody>
      </p:sp>
    </p:spTree>
    <p:extLst>
      <p:ext uri="{BB962C8B-B14F-4D97-AF65-F5344CB8AC3E}">
        <p14:creationId xmlns:p14="http://schemas.microsoft.com/office/powerpoint/2010/main" val="1204641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Circuit Switching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90872"/>
          </a:xfrm>
        </p:spPr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dedicated communications path is established between two stations through the nodes of the network. </a:t>
            </a:r>
            <a:endParaRPr lang="en-US" sz="2800" dirty="0" smtClean="0"/>
          </a:p>
          <a:p>
            <a:r>
              <a:rPr lang="en-US" sz="2800" dirty="0" smtClean="0"/>
              <a:t>That </a:t>
            </a:r>
            <a:r>
              <a:rPr lang="en-US" sz="2800" dirty="0"/>
              <a:t>path is a connected sequence of physical links between nodes, with a logical channel dedicated to the connection. </a:t>
            </a:r>
            <a:endParaRPr lang="en-US" sz="2800" dirty="0" smtClean="0"/>
          </a:p>
          <a:p>
            <a:r>
              <a:rPr lang="en-US" sz="2800" dirty="0" smtClean="0"/>
              <a:t>Data </a:t>
            </a:r>
            <a:r>
              <a:rPr lang="en-US" sz="2800" dirty="0"/>
              <a:t>generated by the source station are transmitted along the dedicated path as rapidly as possible.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most common example of circuit switching is the telephone network.</a:t>
            </a:r>
          </a:p>
        </p:txBody>
      </p:sp>
    </p:spTree>
    <p:extLst>
      <p:ext uri="{BB962C8B-B14F-4D97-AF65-F5344CB8AC3E}">
        <p14:creationId xmlns:p14="http://schemas.microsoft.com/office/powerpoint/2010/main" val="3034347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Packet Switching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is sent in a sequence of small chunks, called packets.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packet is passed through the network from node to node along some path leading from source to destination.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each node, the entire packet is received, stored briefly, and then transmitted to the next node. </a:t>
            </a:r>
            <a:endParaRPr lang="en-US" dirty="0" smtClean="0"/>
          </a:p>
          <a:p>
            <a:r>
              <a:rPr lang="en-US" dirty="0" smtClean="0"/>
              <a:t>Packet-switching </a:t>
            </a:r>
            <a:r>
              <a:rPr lang="en-US" dirty="0"/>
              <a:t>networks are commonly used for terminal-to-computer and computer-to-computer communications.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0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Communications and Networking” Latest Edition by </a:t>
            </a:r>
            <a:r>
              <a:rPr lang="en-GB" dirty="0" err="1" smtClean="0"/>
              <a:t>Behrouz</a:t>
            </a:r>
            <a:r>
              <a:rPr lang="en-GB" dirty="0" smtClean="0"/>
              <a:t> A. </a:t>
            </a:r>
            <a:r>
              <a:rPr lang="en-GB" dirty="0" err="1" smtClean="0"/>
              <a:t>Forouzan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Reference Book:</a:t>
            </a:r>
          </a:p>
          <a:p>
            <a:pPr lvl="0"/>
            <a:r>
              <a:rPr lang="en-GB" dirty="0" smtClean="0"/>
              <a:t>“Data and Computer Communication” Latest Edition by William Stallings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 Book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Frame Relay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Frame relay was developed to take advantage of high data rates and low error rates on modern WAN links. </a:t>
            </a:r>
            <a:endParaRPr lang="en-US" dirty="0" smtClean="0"/>
          </a:p>
          <a:p>
            <a:r>
              <a:rPr lang="en-US" dirty="0" smtClean="0"/>
              <a:t>Original </a:t>
            </a:r>
            <a:r>
              <a:rPr lang="en-US" dirty="0"/>
              <a:t>packet-switching networks were designed with a data rate to the end user of about 64 </a:t>
            </a:r>
            <a:r>
              <a:rPr lang="en-US" dirty="0" smtClean="0"/>
              <a:t>kbps.</a:t>
            </a:r>
          </a:p>
          <a:p>
            <a:r>
              <a:rPr lang="en-US" dirty="0" smtClean="0"/>
              <a:t>Frame </a:t>
            </a:r>
            <a:r>
              <a:rPr lang="en-US" dirty="0"/>
              <a:t>relay networks are designed to operate efficiently at user data rates of up to 2 </a:t>
            </a:r>
            <a:r>
              <a:rPr lang="en-US" dirty="0" smtClean="0"/>
              <a:t>Mbps.</a:t>
            </a:r>
          </a:p>
          <a:p>
            <a:r>
              <a:rPr lang="en-US" dirty="0" smtClean="0"/>
              <a:t>The </a:t>
            </a:r>
            <a:r>
              <a:rPr lang="en-US" dirty="0"/>
              <a:t>key to achieving these high data rates is to strip out most of the overhead involved with error control.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49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Asynchronous Transfer Mode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ATM is </a:t>
            </a:r>
            <a:r>
              <a:rPr lang="en-US" sz="3200" dirty="0"/>
              <a:t>a </a:t>
            </a:r>
            <a:r>
              <a:rPr lang="en-US" sz="3200" dirty="0" smtClean="0"/>
              <a:t>result </a:t>
            </a:r>
            <a:r>
              <a:rPr lang="en-US" sz="3200" dirty="0"/>
              <a:t>of developments in circuit switching and packet switching. </a:t>
            </a:r>
            <a:endParaRPr lang="en-US" sz="3200" dirty="0" smtClean="0"/>
          </a:p>
          <a:p>
            <a:r>
              <a:rPr lang="en-US" sz="3200" dirty="0" smtClean="0"/>
              <a:t>ATM </a:t>
            </a:r>
            <a:r>
              <a:rPr lang="en-US" sz="3200" dirty="0"/>
              <a:t>can be viewed as an evolution from frame relay. </a:t>
            </a:r>
            <a:endParaRPr lang="en-US" sz="3200" dirty="0" smtClean="0"/>
          </a:p>
          <a:p>
            <a:r>
              <a:rPr lang="en-US" sz="3200" dirty="0" smtClean="0"/>
              <a:t>ATM </a:t>
            </a:r>
            <a:r>
              <a:rPr lang="en-US" sz="3200" dirty="0"/>
              <a:t>uses fixed-length packets, called cells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As </a:t>
            </a:r>
            <a:r>
              <a:rPr lang="en-US" sz="3200" dirty="0"/>
              <a:t>with frame relay, ATM provides little overhead for error </a:t>
            </a:r>
            <a:r>
              <a:rPr lang="en-US" sz="3200" dirty="0" smtClean="0"/>
              <a:t>control.</a:t>
            </a:r>
          </a:p>
        </p:txBody>
      </p:sp>
    </p:spTree>
    <p:extLst>
      <p:ext uri="{BB962C8B-B14F-4D97-AF65-F5344CB8AC3E}">
        <p14:creationId xmlns:p14="http://schemas.microsoft.com/office/powerpoint/2010/main" val="1272952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Asynchronous Transfer Mode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By using a fixed packet length, the processing overhead is reduced even further for ATM compared to frame relay.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result is that ATM is designed to work in the range of 10s and 100s of Mbps, and in the </a:t>
            </a:r>
            <a:r>
              <a:rPr lang="en-US" sz="3200" dirty="0" err="1"/>
              <a:t>Gbps</a:t>
            </a:r>
            <a:r>
              <a:rPr lang="en-US" sz="3200" dirty="0"/>
              <a:t> range. </a:t>
            </a:r>
            <a:endParaRPr lang="en-US" sz="3200" dirty="0" smtClean="0"/>
          </a:p>
          <a:p>
            <a:r>
              <a:rPr lang="en-US" sz="3200" dirty="0" smtClean="0"/>
              <a:t>ATM </a:t>
            </a:r>
            <a:r>
              <a:rPr lang="en-US" sz="3200" dirty="0"/>
              <a:t>allows the definition of multiple virtual channels with data rates that are dynamically defined at the time the virtual channel is created. </a:t>
            </a:r>
          </a:p>
        </p:txBody>
      </p:sp>
    </p:spTree>
    <p:extLst>
      <p:ext uri="{BB962C8B-B14F-4D97-AF65-F5344CB8AC3E}">
        <p14:creationId xmlns:p14="http://schemas.microsoft.com/office/powerpoint/2010/main" val="659008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Local Area Networks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LAN is a communications network that interconnects a variety of devices and provides a means for information exchange among those devices.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scope of the LAN is small, typically a single building or a cluster of buildings.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usually the case that the LAN is owned by the same organization that owns the attached devices.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internal data rates of LANs are typically much greater than those of WANs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01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smtClean="0"/>
              <a:t>Local Area Networks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LANs come in a number of different configurations. </a:t>
            </a:r>
          </a:p>
          <a:p>
            <a:r>
              <a:rPr lang="en-US" dirty="0"/>
              <a:t>The most common are switched LANs and wireless LANs. </a:t>
            </a:r>
          </a:p>
          <a:p>
            <a:r>
              <a:rPr lang="en-US" dirty="0"/>
              <a:t>The most common switched LAN is a switched Ethernet LAN, others are ATM &amp; </a:t>
            </a:r>
            <a:r>
              <a:rPr lang="en-US" dirty="0" err="1"/>
              <a:t>Fibre</a:t>
            </a:r>
            <a:r>
              <a:rPr lang="en-US" dirty="0"/>
              <a:t> Channel LANs. </a:t>
            </a:r>
          </a:p>
          <a:p>
            <a:r>
              <a:rPr lang="en-US" dirty="0"/>
              <a:t>Wireless networks provide advantages in the areas of mobility and ease of installation and configuration. </a:t>
            </a:r>
          </a:p>
        </p:txBody>
      </p:sp>
    </p:spTree>
    <p:extLst>
      <p:ext uri="{BB962C8B-B14F-4D97-AF65-F5344CB8AC3E}">
        <p14:creationId xmlns:p14="http://schemas.microsoft.com/office/powerpoint/2010/main" val="3818027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GB" smtClean="0"/>
              <a:t>Metropolitan Area Networks</a:t>
            </a:r>
            <a:endParaRPr kumimoji="1"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GB" dirty="0" smtClean="0"/>
              <a:t>MAN</a:t>
            </a:r>
          </a:p>
          <a:p>
            <a:pPr eaLnBrk="1" hangingPunct="1"/>
            <a:r>
              <a:rPr kumimoji="1" lang="en-GB" dirty="0" smtClean="0"/>
              <a:t>middle ground between LAN and WAN</a:t>
            </a:r>
          </a:p>
          <a:p>
            <a:pPr eaLnBrk="1" hangingPunct="1"/>
            <a:r>
              <a:rPr kumimoji="1" lang="en-GB" dirty="0" smtClean="0"/>
              <a:t>private or public network</a:t>
            </a:r>
          </a:p>
          <a:p>
            <a:pPr eaLnBrk="1" hangingPunct="1"/>
            <a:r>
              <a:rPr kumimoji="1" lang="en-GB" dirty="0" smtClean="0"/>
              <a:t>high speed</a:t>
            </a:r>
          </a:p>
          <a:p>
            <a:pPr eaLnBrk="1" hangingPunct="1"/>
            <a:r>
              <a:rPr kumimoji="1" lang="en-GB" dirty="0" smtClean="0"/>
              <a:t>large area</a:t>
            </a:r>
            <a:endParaRPr kumimoji="1"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2916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GB" smtClean="0"/>
              <a:t>The Internet</a:t>
            </a:r>
            <a:endParaRPr kumimoji="1" lang="en-US" smtClean="0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Internet evolved from the ARPANET, developed in 1969 by the Advanced Research Projects Agency (ARPA) of the U.S. Department of Defense.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</a:t>
            </a:r>
            <a:r>
              <a:rPr lang="en-US" dirty="0"/>
              <a:t>was the first operational packet-switching network.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network was so successful that ARPA applied the same packet-switching technology to tactical radio communication (packet radio) and to satellite communication (SATNET).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need for interworking between these led </a:t>
            </a:r>
            <a:r>
              <a:rPr lang="en-US" dirty="0" smtClean="0"/>
              <a:t>development of </a:t>
            </a:r>
            <a:r>
              <a:rPr lang="en-US" dirty="0"/>
              <a:t>methods and protocols for such </a:t>
            </a:r>
            <a:r>
              <a:rPr lang="en-US" i="1" dirty="0"/>
              <a:t>internetworking</a:t>
            </a:r>
            <a:r>
              <a:rPr lang="en-US" dirty="0"/>
              <a:t>, which led eventually to the development of </a:t>
            </a:r>
            <a:r>
              <a:rPr lang="en-US" dirty="0" smtClean="0"/>
              <a:t>TCP/IP.</a:t>
            </a:r>
            <a:endParaRPr kumimoji="1"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2764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GB" smtClean="0"/>
              <a:t>Internet Elements</a:t>
            </a:r>
            <a:endParaRPr kumimoji="1" lang="en-US" smtClean="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850188" y="5337175"/>
            <a:ext cx="180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0" hangingPunct="0"/>
            <a:endParaRPr lang="en-US" sz="2400">
              <a:latin typeface="Times New Roman" charset="0"/>
            </a:endParaRPr>
          </a:p>
        </p:txBody>
      </p:sp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5" b="13898"/>
          <a:stretch>
            <a:fillRect/>
          </a:stretch>
        </p:blipFill>
        <p:spPr bwMode="auto">
          <a:xfrm>
            <a:off x="533400" y="1447800"/>
            <a:ext cx="8043863" cy="477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5015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GB" smtClean="0"/>
              <a:t>Internet Elements</a:t>
            </a:r>
            <a:endParaRPr kumimoji="1" lang="en-US" smtClean="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850188" y="5337175"/>
            <a:ext cx="180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0" hangingPunct="0"/>
            <a:endParaRPr lang="en-US" sz="2400">
              <a:latin typeface="Times New Roman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spcBef>
                <a:spcPts val="0"/>
              </a:spcBef>
              <a:buSzTx/>
              <a:buFont typeface="Wingdings" pitchFamily="2" charset="2"/>
              <a:buChar char="Ø"/>
              <a:defRPr/>
            </a:pPr>
            <a:r>
              <a:rPr lang="en-US" sz="2400" dirty="0"/>
              <a:t>Figure illustrates the key elements that comprise the </a:t>
            </a:r>
            <a:r>
              <a:rPr lang="en-US" sz="2400" dirty="0" smtClean="0"/>
              <a:t>Internet.</a:t>
            </a:r>
          </a:p>
          <a:p>
            <a:pPr marL="342900" indent="-342900">
              <a:spcBef>
                <a:spcPts val="0"/>
              </a:spcBef>
              <a:buSzTx/>
              <a:buFont typeface="Wingdings" pitchFamily="2" charset="2"/>
              <a:buChar char="Ø"/>
              <a:defRPr/>
            </a:pPr>
            <a:r>
              <a:rPr lang="en-US" sz="2400" dirty="0" smtClean="0"/>
              <a:t>The </a:t>
            </a:r>
            <a:r>
              <a:rPr lang="en-US" sz="2400" dirty="0"/>
              <a:t>purpose is to interconnect end systems, called </a:t>
            </a:r>
            <a:r>
              <a:rPr lang="en-US" sz="2400" b="1" dirty="0"/>
              <a:t>hosts</a:t>
            </a:r>
            <a:r>
              <a:rPr lang="en-US" sz="2400" dirty="0"/>
              <a:t>; including PCs, workstations, servers, mainframes, and so on. </a:t>
            </a:r>
            <a:endParaRPr lang="en-US" sz="2400" dirty="0" smtClean="0"/>
          </a:p>
          <a:p>
            <a:pPr marL="342900" indent="-342900">
              <a:spcBef>
                <a:spcPts val="0"/>
              </a:spcBef>
              <a:buSzTx/>
              <a:buFont typeface="Wingdings" pitchFamily="2" charset="2"/>
              <a:buChar char="Ø"/>
              <a:defRPr/>
            </a:pPr>
            <a:r>
              <a:rPr lang="en-US" sz="2400" dirty="0" smtClean="0"/>
              <a:t>Most </a:t>
            </a:r>
            <a:r>
              <a:rPr lang="en-US" sz="2400" dirty="0"/>
              <a:t>hosts that use the Internet are connected to a </a:t>
            </a:r>
            <a:r>
              <a:rPr lang="en-US" sz="2400" b="1" dirty="0"/>
              <a:t>network</a:t>
            </a:r>
            <a:r>
              <a:rPr lang="en-US" sz="2400" dirty="0"/>
              <a:t>, such as a local area network (LAN) or a wide area network (WAN). </a:t>
            </a:r>
            <a:endParaRPr lang="en-US" sz="2400" dirty="0" smtClean="0"/>
          </a:p>
          <a:p>
            <a:pPr marL="342900" indent="-342900">
              <a:spcBef>
                <a:spcPts val="0"/>
              </a:spcBef>
              <a:buSzTx/>
              <a:buFont typeface="Wingdings" pitchFamily="2" charset="2"/>
              <a:buChar char="Ø"/>
              <a:defRPr/>
            </a:pPr>
            <a:r>
              <a:rPr lang="en-US" sz="2400" dirty="0" smtClean="0"/>
              <a:t>These </a:t>
            </a:r>
            <a:r>
              <a:rPr lang="en-US" sz="2400" dirty="0"/>
              <a:t>networks are in turn connected by </a:t>
            </a:r>
            <a:r>
              <a:rPr lang="en-US" sz="2400" b="1" dirty="0"/>
              <a:t>routers</a:t>
            </a:r>
            <a:r>
              <a:rPr lang="en-US" sz="2400" dirty="0"/>
              <a:t>. </a:t>
            </a:r>
          </a:p>
          <a:p>
            <a:endParaRPr lang="en-US" dirty="0">
              <a:latin typeface="Times" charset="0"/>
            </a:endParaRPr>
          </a:p>
          <a:p>
            <a:endParaRPr kumimoji="1" lang="en-US" dirty="0"/>
          </a:p>
          <a:p>
            <a:pPr marL="109728" indent="0">
              <a:buNone/>
            </a:pPr>
            <a:endParaRPr kumimoji="1"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28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3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4449762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Chapter 1: Introduction </a:t>
            </a:r>
            <a:br>
              <a:rPr lang="en-GB" sz="6000" dirty="0" smtClean="0"/>
            </a:br>
            <a:r>
              <a:rPr lang="en-GB" sz="6000" dirty="0" smtClean="0"/>
              <a:t>to </a:t>
            </a:r>
            <a:br>
              <a:rPr lang="en-GB" sz="6000" dirty="0" smtClean="0"/>
            </a:br>
            <a:r>
              <a:rPr lang="en-GB" sz="6000" dirty="0" smtClean="0"/>
              <a:t>Data communications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7859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1752600"/>
          </a:xfrm>
        </p:spPr>
        <p:txBody>
          <a:bodyPr/>
          <a:lstStyle/>
          <a:p>
            <a:pPr eaLnBrk="1" hangingPunct="1"/>
            <a:r>
              <a:rPr kumimoji="1" lang="en-GB" dirty="0" smtClean="0"/>
              <a:t>Theory of communication</a:t>
            </a:r>
            <a:endParaRPr kumimoji="1" lang="en-A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39893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/>
              <a:t>The fundamental problem of communication is that of reproducing at one point either exactly or approximately a message selected at another point </a:t>
            </a:r>
            <a:r>
              <a:rPr lang="en-US" dirty="0" smtClean="0"/>
              <a:t>- </a:t>
            </a:r>
            <a:r>
              <a:rPr lang="en-US" i="1" dirty="0" smtClean="0"/>
              <a:t>The Mathematical Theory of Communication</a:t>
            </a:r>
            <a:r>
              <a:rPr lang="en-US" dirty="0" smtClean="0"/>
              <a:t>, Claude Shannon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" charset="0"/>
              </a:rPr>
              <a:t>Data communications deals with the transmission of signals in a reliable and efficient manner. </a:t>
            </a:r>
            <a:endParaRPr lang="en-US" dirty="0" smtClean="0">
              <a:latin typeface="Times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" charset="0"/>
              </a:rPr>
              <a:t>Networking deals with the technology and architecture of the communications networks used to interconnect communicating devices.</a:t>
            </a:r>
          </a:p>
          <a:p>
            <a:pPr>
              <a:lnSpc>
                <a:spcPct val="90000"/>
              </a:lnSpc>
            </a:pPr>
            <a:endParaRPr lang="en-US" dirty="0">
              <a:latin typeface="Times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AU" dirty="0" smtClean="0"/>
          </a:p>
          <a:p>
            <a:pPr eaLnBrk="1" hangingPunct="1">
              <a:lnSpc>
                <a:spcPct val="90000"/>
              </a:lnSpc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4160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Trends in Data communication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Trends</a:t>
            </a:r>
          </a:p>
          <a:p>
            <a:pPr lvl="1" eaLnBrk="1" hangingPunct="1"/>
            <a:r>
              <a:rPr lang="en-US" smtClean="0"/>
              <a:t>traffic growth at a high &amp; steady rate</a:t>
            </a:r>
          </a:p>
          <a:p>
            <a:pPr lvl="1" eaLnBrk="1" hangingPunct="1"/>
            <a:r>
              <a:rPr lang="en-US" smtClean="0"/>
              <a:t>development of new services</a:t>
            </a:r>
          </a:p>
          <a:p>
            <a:pPr lvl="1" eaLnBrk="1" hangingPunct="1"/>
            <a:r>
              <a:rPr lang="en-US" smtClean="0"/>
              <a:t>advances in technology</a:t>
            </a:r>
          </a:p>
          <a:p>
            <a:pPr eaLnBrk="1" hangingPunct="1"/>
            <a:r>
              <a:rPr lang="en-US" sz="2800" smtClean="0"/>
              <a:t>Data Transmission &amp; Network requirements</a:t>
            </a:r>
          </a:p>
          <a:p>
            <a:pPr lvl="1" eaLnBrk="1" hangingPunct="1"/>
            <a:r>
              <a:rPr lang="en-US" smtClean="0"/>
              <a:t>emergence of high-speed LANs</a:t>
            </a:r>
          </a:p>
          <a:p>
            <a:pPr lvl="1" eaLnBrk="1" hangingPunct="1"/>
            <a:r>
              <a:rPr lang="en-US" smtClean="0"/>
              <a:t>corporate WAN needs</a:t>
            </a:r>
          </a:p>
          <a:p>
            <a:pPr lvl="1" eaLnBrk="1" hangingPunct="1"/>
            <a:r>
              <a:rPr lang="en-US" smtClean="0"/>
              <a:t>digital electronics</a:t>
            </a:r>
          </a:p>
        </p:txBody>
      </p:sp>
    </p:spTree>
    <p:extLst>
      <p:ext uri="{BB962C8B-B14F-4D97-AF65-F5344CB8AC3E}">
        <p14:creationId xmlns:p14="http://schemas.microsoft.com/office/powerpoint/2010/main" val="32686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09" y="6927"/>
            <a:ext cx="8229600" cy="1143000"/>
          </a:xfrm>
        </p:spPr>
        <p:txBody>
          <a:bodyPr/>
          <a:lstStyle/>
          <a:p>
            <a:r>
              <a:rPr lang="en-GB" dirty="0" smtClean="0"/>
              <a:t>Services </a:t>
            </a:r>
            <a:r>
              <a:rPr lang="en-GB" dirty="0" err="1" smtClean="0"/>
              <a:t>vs</a:t>
            </a:r>
            <a:r>
              <a:rPr lang="en-GB" dirty="0" smtClean="0"/>
              <a:t> Data rate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6226"/>
            <a:ext cx="7086600" cy="602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9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76800"/>
          </a:xfrm>
        </p:spPr>
        <p:txBody>
          <a:bodyPr>
            <a:normAutofit/>
          </a:bodyPr>
          <a:lstStyle/>
          <a:p>
            <a:r>
              <a:rPr lang="en-GB" dirty="0"/>
              <a:t>The fundamental purpose of a communications system is the exchange of </a:t>
            </a:r>
            <a:r>
              <a:rPr lang="en-GB" dirty="0" smtClean="0"/>
              <a:t>data between </a:t>
            </a:r>
            <a:r>
              <a:rPr lang="en-GB" dirty="0"/>
              <a:t>two parties. </a:t>
            </a:r>
            <a:endParaRPr lang="en-GB" dirty="0" smtClean="0"/>
          </a:p>
          <a:p>
            <a:r>
              <a:rPr lang="en-GB" dirty="0" smtClean="0"/>
              <a:t>An example is shown in the next slide, </a:t>
            </a:r>
            <a:r>
              <a:rPr lang="en-GB" dirty="0"/>
              <a:t>which is </a:t>
            </a:r>
            <a:r>
              <a:rPr lang="en-GB" dirty="0" smtClean="0"/>
              <a:t>communication between </a:t>
            </a:r>
            <a:r>
              <a:rPr lang="en-GB" dirty="0"/>
              <a:t>a workstation and a server over a public telephone network.</a:t>
            </a:r>
          </a:p>
          <a:p>
            <a:r>
              <a:rPr lang="en-GB" dirty="0"/>
              <a:t>Another example is the exchange of voice signals between two telephones over </a:t>
            </a:r>
            <a:r>
              <a:rPr lang="en-GB" dirty="0" smtClean="0"/>
              <a:t>the same </a:t>
            </a:r>
            <a:r>
              <a:rPr lang="en-GB" dirty="0"/>
              <a:t>network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communication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82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communication model</a:t>
            </a:r>
            <a:endParaRPr lang="en-GB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44"/>
          <a:stretch>
            <a:fillRect/>
          </a:stretch>
        </p:blipFill>
        <p:spPr bwMode="auto">
          <a:xfrm>
            <a:off x="685800" y="1524000"/>
            <a:ext cx="7990949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626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711891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1. Source</a:t>
            </a:r>
            <a:r>
              <a:rPr lang="en-GB" u="sng" dirty="0"/>
              <a:t>:</a:t>
            </a:r>
            <a:r>
              <a:rPr lang="en-GB" dirty="0" smtClean="0"/>
              <a:t> </a:t>
            </a:r>
            <a:r>
              <a:rPr lang="en-GB" dirty="0"/>
              <a:t>This device generates the data to be transmitted; examples are </a:t>
            </a:r>
            <a:r>
              <a:rPr lang="en-GB" dirty="0" smtClean="0"/>
              <a:t>telephones and </a:t>
            </a:r>
            <a:r>
              <a:rPr lang="en-GB" dirty="0"/>
              <a:t>personal computers</a:t>
            </a:r>
            <a:r>
              <a:rPr lang="en-GB" dirty="0" smtClean="0"/>
              <a:t>.</a:t>
            </a:r>
          </a:p>
          <a:p>
            <a:r>
              <a:rPr lang="en-GB" b="1" u="sng" dirty="0" smtClean="0"/>
              <a:t>2. Transmitter</a:t>
            </a:r>
            <a:r>
              <a:rPr lang="en-GB" u="sng" dirty="0"/>
              <a:t>:</a:t>
            </a:r>
            <a:r>
              <a:rPr lang="en-GB" dirty="0"/>
              <a:t> Usually, the data generated by a source system </a:t>
            </a:r>
            <a:r>
              <a:rPr lang="en-GB" dirty="0" smtClean="0"/>
              <a:t>is </a:t>
            </a:r>
            <a:r>
              <a:rPr lang="en-GB" dirty="0"/>
              <a:t>not </a:t>
            </a:r>
            <a:r>
              <a:rPr lang="en-GB" dirty="0" smtClean="0"/>
              <a:t>transmitted directly </a:t>
            </a:r>
            <a:r>
              <a:rPr lang="en-GB" dirty="0"/>
              <a:t>in the form in which they were generated. </a:t>
            </a:r>
            <a:endParaRPr lang="en-GB" dirty="0" smtClean="0"/>
          </a:p>
          <a:p>
            <a:r>
              <a:rPr lang="en-GB" dirty="0" smtClean="0"/>
              <a:t>Rather</a:t>
            </a:r>
            <a:r>
              <a:rPr lang="en-GB" dirty="0"/>
              <a:t>, a </a:t>
            </a:r>
            <a:r>
              <a:rPr lang="en-GB" dirty="0" smtClean="0"/>
              <a:t>transmitter transforms </a:t>
            </a:r>
            <a:r>
              <a:rPr lang="en-GB" dirty="0"/>
              <a:t>and encodes the </a:t>
            </a:r>
            <a:r>
              <a:rPr lang="en-GB" dirty="0" smtClean="0"/>
              <a:t>information so that it can be </a:t>
            </a:r>
            <a:r>
              <a:rPr lang="en-GB" dirty="0"/>
              <a:t>transmitted across some sort of transmission system.</a:t>
            </a:r>
          </a:p>
          <a:p>
            <a:r>
              <a:rPr lang="en-GB" dirty="0"/>
              <a:t>For example, a modem takes a digital bit stream from an attached </a:t>
            </a:r>
            <a:r>
              <a:rPr lang="en-GB" dirty="0" smtClean="0"/>
              <a:t>device such </a:t>
            </a:r>
            <a:r>
              <a:rPr lang="en-GB" dirty="0"/>
              <a:t>as a personal computer and transforms that bit stream into an analog </a:t>
            </a:r>
            <a:r>
              <a:rPr lang="en-GB" dirty="0" smtClean="0"/>
              <a:t>signal that </a:t>
            </a:r>
            <a:r>
              <a:rPr lang="en-GB" dirty="0"/>
              <a:t>can be handled by the telephone network.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GB" sz="3500" dirty="0" smtClean="0"/>
              <a:t>Key elements of a communication model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975065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1485</Words>
  <Application>Microsoft Office PowerPoint</Application>
  <PresentationFormat>On-screen Show (4:3)</PresentationFormat>
  <Paragraphs>152</Paragraphs>
  <Slides>29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PowerPoint Presentation</vt:lpstr>
      <vt:lpstr>Text Book</vt:lpstr>
      <vt:lpstr>Chapter 1: Introduction  to  Data communications</vt:lpstr>
      <vt:lpstr>Theory of communication</vt:lpstr>
      <vt:lpstr>Trends in Data communication</vt:lpstr>
      <vt:lpstr>Services vs Data rate</vt:lpstr>
      <vt:lpstr>A communication model</vt:lpstr>
      <vt:lpstr>Basic communication model</vt:lpstr>
      <vt:lpstr>Key elements of a communication model</vt:lpstr>
      <vt:lpstr>Key elements of a communication model</vt:lpstr>
      <vt:lpstr>Communications Tasks</vt:lpstr>
      <vt:lpstr>Data communications model</vt:lpstr>
      <vt:lpstr>Data communications model</vt:lpstr>
      <vt:lpstr>Transmission Medium</vt:lpstr>
      <vt:lpstr>Transmission Medium</vt:lpstr>
      <vt:lpstr>Networking</vt:lpstr>
      <vt:lpstr>Wide Area Networks</vt:lpstr>
      <vt:lpstr>Circuit Switching</vt:lpstr>
      <vt:lpstr>Packet Switching</vt:lpstr>
      <vt:lpstr>Frame Relay</vt:lpstr>
      <vt:lpstr>Asynchronous Transfer Mode</vt:lpstr>
      <vt:lpstr>Asynchronous Transfer Mode</vt:lpstr>
      <vt:lpstr>Local Area Networks</vt:lpstr>
      <vt:lpstr>Local Area Networks</vt:lpstr>
      <vt:lpstr>Metropolitan Area Networks</vt:lpstr>
      <vt:lpstr>The Internet</vt:lpstr>
      <vt:lpstr>Internet Elements</vt:lpstr>
      <vt:lpstr>Internet Elements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Communications</dc:title>
  <dc:creator>Fahim Shahzad</dc:creator>
  <cp:lastModifiedBy>Ghassan</cp:lastModifiedBy>
  <cp:revision>23</cp:revision>
  <cp:lastPrinted>2017-03-17T10:01:54Z</cp:lastPrinted>
  <dcterms:created xsi:type="dcterms:W3CDTF">2006-08-16T00:00:00Z</dcterms:created>
  <dcterms:modified xsi:type="dcterms:W3CDTF">2019-10-11T04:58:43Z</dcterms:modified>
</cp:coreProperties>
</file>