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5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898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562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7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55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837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881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6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23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97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2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60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53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1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8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1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C293-D2FB-415D-8BC8-47A055EFD78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E8A1-6759-4D63-9C47-80E0E74C1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72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Probability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76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Probability Distributions for a Continuous Random </a:t>
            </a:r>
            <a:r>
              <a:rPr lang="en-US" dirty="0" smtClean="0"/>
              <a:t>Variable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continuous random variable</a:t>
            </a:r>
            <a:r>
              <a:rPr lang="en-US" dirty="0"/>
              <a:t> is a </a:t>
            </a:r>
            <a:r>
              <a:rPr lang="en-US" b="1" dirty="0"/>
              <a:t>random variable</a:t>
            </a:r>
            <a:r>
              <a:rPr lang="en-US" dirty="0"/>
              <a:t> where the data can take infinitely many values. For example, a </a:t>
            </a:r>
            <a:r>
              <a:rPr lang="en-US" b="1" dirty="0"/>
              <a:t>random variable</a:t>
            </a:r>
            <a:r>
              <a:rPr lang="en-US" dirty="0"/>
              <a:t> measuring the time taken for something to be done is </a:t>
            </a:r>
            <a:r>
              <a:rPr lang="en-US" b="1" dirty="0"/>
              <a:t>continuous</a:t>
            </a:r>
            <a:r>
              <a:rPr lang="en-US" dirty="0"/>
              <a:t> since there are an infinite number of possible times that can be taken.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504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1-Normal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normal distribution</a:t>
            </a:r>
            <a:r>
              <a:rPr lang="en-US" dirty="0"/>
              <a:t> is a probability function that describes how the values of a variable are </a:t>
            </a:r>
            <a:r>
              <a:rPr lang="en-US" b="1" dirty="0"/>
              <a:t>distributed</a:t>
            </a:r>
            <a:r>
              <a:rPr lang="en-US" dirty="0"/>
              <a:t>. It is a symmetric </a:t>
            </a:r>
            <a:r>
              <a:rPr lang="en-US" b="1" dirty="0"/>
              <a:t>distribution</a:t>
            </a:r>
            <a:r>
              <a:rPr lang="en-US" dirty="0"/>
              <a:t> where most of the observations cluster around the central peak and the probabilities for values further away from the mean taper off equally in both directions.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83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Probability</a:t>
            </a:r>
            <a:r>
              <a:rPr lang="en-US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9256"/>
            <a:ext cx="11219758" cy="452048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Probability</a:t>
            </a:r>
            <a:r>
              <a:rPr lang="en-US" dirty="0"/>
              <a:t> is simply how likely something is to happen. </a:t>
            </a:r>
            <a:endParaRPr lang="en-US" dirty="0" smtClean="0"/>
          </a:p>
          <a:p>
            <a:r>
              <a:rPr lang="en-US" dirty="0" smtClean="0"/>
              <a:t>Whenever </a:t>
            </a:r>
            <a:r>
              <a:rPr lang="en-US" dirty="0"/>
              <a:t>we're unsure about the outcome of an event, we can talk about the </a:t>
            </a:r>
            <a:r>
              <a:rPr lang="en-US" b="1" dirty="0"/>
              <a:t>probabilities</a:t>
            </a:r>
            <a:r>
              <a:rPr lang="en-US" dirty="0"/>
              <a:t> of certain outcomes—how likely they are</a:t>
            </a:r>
            <a:r>
              <a:rPr lang="en-US" dirty="0" smtClean="0"/>
              <a:t>.</a:t>
            </a:r>
          </a:p>
          <a:p>
            <a:r>
              <a:rPr lang="en-US" dirty="0"/>
              <a:t>The probability of an event is a number between 0 and 1, where, roughly speaking, 0 indicates impossibility of the event and 1 indicates certainty</a:t>
            </a:r>
            <a:r>
              <a:rPr lang="en-US" dirty="0" smtClean="0"/>
              <a:t>. They </a:t>
            </a:r>
            <a:r>
              <a:rPr lang="en-US" dirty="0"/>
              <a:t>can also be expressed as percentages ranging from 0% to 100%</a:t>
            </a:r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r>
              <a:rPr lang="en-US" dirty="0"/>
              <a:t>When a coin is tossed, there are two possible outcomes:</a:t>
            </a:r>
          </a:p>
          <a:p>
            <a:r>
              <a:rPr lang="en-US" dirty="0"/>
              <a:t>heads (H) or</a:t>
            </a:r>
          </a:p>
          <a:p>
            <a:r>
              <a:rPr lang="en-US" dirty="0"/>
              <a:t>tails (T)</a:t>
            </a:r>
          </a:p>
          <a:p>
            <a:r>
              <a:rPr lang="en-US" dirty="0"/>
              <a:t>We say that the probability of the coin landing </a:t>
            </a:r>
            <a:r>
              <a:rPr lang="en-US" b="1" dirty="0"/>
              <a:t>H</a:t>
            </a:r>
            <a:r>
              <a:rPr lang="en-US" dirty="0"/>
              <a:t> is </a:t>
            </a:r>
            <a:r>
              <a:rPr lang="en-US" dirty="0" smtClean="0"/>
              <a:t>50%</a:t>
            </a:r>
            <a:endParaRPr lang="en-US" dirty="0"/>
          </a:p>
          <a:p>
            <a:r>
              <a:rPr lang="en-US" dirty="0"/>
              <a:t>And the probability of the coin landing </a:t>
            </a:r>
            <a:r>
              <a:rPr lang="en-US" b="1" dirty="0"/>
              <a:t>T</a:t>
            </a:r>
            <a:r>
              <a:rPr lang="en-US" dirty="0"/>
              <a:t> is </a:t>
            </a:r>
            <a:r>
              <a:rPr lang="en-US" dirty="0" smtClean="0"/>
              <a:t>50%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66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there are 5 marbles in a bag: 4 are blue, and 1 is red. What is the probability that a blue marble gets picked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Number of ways it can happen: 4</a:t>
            </a:r>
            <a:r>
              <a:rPr lang="en-US" dirty="0"/>
              <a:t> (there are 4 blues)</a:t>
            </a:r>
          </a:p>
          <a:p>
            <a:pPr marL="0" indent="0">
              <a:buNone/>
            </a:pPr>
            <a:r>
              <a:rPr lang="en-US" b="1" dirty="0"/>
              <a:t>Total number of outcomes: 5</a:t>
            </a:r>
            <a:r>
              <a:rPr lang="en-US" dirty="0"/>
              <a:t> (there are 5 marbles in total)</a:t>
            </a:r>
          </a:p>
          <a:p>
            <a:pPr marL="0" indent="0">
              <a:buNone/>
            </a:pPr>
            <a:r>
              <a:rPr lang="en-US" dirty="0"/>
              <a:t>So the probability = </a:t>
            </a:r>
            <a:r>
              <a:rPr lang="en-US" i="1" dirty="0" smtClean="0"/>
              <a:t>4/</a:t>
            </a:r>
            <a:r>
              <a:rPr lang="en-US" b="1" dirty="0" smtClean="0"/>
              <a:t>5</a:t>
            </a:r>
            <a:r>
              <a:rPr lang="en-US" dirty="0"/>
              <a:t> = 0.8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13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Basic </a:t>
            </a:r>
            <a:r>
              <a:rPr lang="en-US" dirty="0"/>
              <a:t>Probability Concepts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2106338"/>
          </a:xfrm>
        </p:spPr>
        <p:txBody>
          <a:bodyPr>
            <a:normAutofit/>
          </a:bodyPr>
          <a:lstStyle/>
          <a:p>
            <a:r>
              <a:rPr lang="en-US" dirty="0"/>
              <a:t>The concept of probability can be illustrated in the context of a study of obesity in children 5-10 years of age who are seeking medical care at a particular pediatric practice. The population (sampling frame) includes all children who were seen in the practice in the past 12 months and is summarized below</a:t>
            </a:r>
            <a:r>
              <a:rPr lang="en-US" dirty="0" smtClean="0"/>
              <a:t>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11" y="4204913"/>
            <a:ext cx="9593340" cy="209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7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Conditional Probability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Conditional probability</a:t>
            </a:r>
            <a:r>
              <a:rPr lang="en-US" dirty="0"/>
              <a:t> is the </a:t>
            </a:r>
            <a:r>
              <a:rPr lang="en-US" b="1" dirty="0"/>
              <a:t>probability</a:t>
            </a:r>
            <a:r>
              <a:rPr lang="en-US" dirty="0"/>
              <a:t> of one event occurring with some relationship to one or more other events. For example</a:t>
            </a:r>
            <a:r>
              <a:rPr lang="en-US" dirty="0" smtClean="0"/>
              <a:t>:</a:t>
            </a:r>
          </a:p>
          <a:p>
            <a:pPr fontAlgn="base"/>
            <a:r>
              <a:rPr lang="en-US" dirty="0"/>
              <a:t>Event A is that it is raining outside, and it has a 0.3 (30%) chance of raining today.</a:t>
            </a:r>
          </a:p>
          <a:p>
            <a:pPr fontAlgn="base"/>
            <a:r>
              <a:rPr lang="en-US" dirty="0"/>
              <a:t>Event B is that you will need to go outside, and that has a probability of 0.5 (50%).</a:t>
            </a:r>
          </a:p>
          <a:p>
            <a:pPr marL="0" indent="0" fontAlgn="base">
              <a:buNone/>
            </a:pPr>
            <a:r>
              <a:rPr lang="en-US" dirty="0"/>
              <a:t>A conditional probability would look at these two events in relationship with one another, such as </a:t>
            </a:r>
            <a:r>
              <a:rPr lang="en-US" b="1" dirty="0"/>
              <a:t>the probability that it is both raining </a:t>
            </a:r>
            <a:r>
              <a:rPr lang="en-US" b="1" i="1" dirty="0"/>
              <a:t>and </a:t>
            </a:r>
            <a:r>
              <a:rPr lang="en-US" b="1" dirty="0"/>
              <a:t>you will need to go outside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31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</a:t>
            </a:r>
            <a:r>
              <a:rPr lang="en-US" dirty="0" smtClean="0"/>
              <a:t>Distributions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probability distribution</a:t>
            </a:r>
            <a:r>
              <a:rPr lang="en-US" dirty="0"/>
              <a:t> is a function that describes the likelihood of obtaining the possible values that a random variable can assume. In other words, the values of the variable vary based on the underlying </a:t>
            </a:r>
            <a:r>
              <a:rPr lang="en-US" b="1" dirty="0"/>
              <a:t>probability distribution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90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Probability Distributions for a Discrete Random </a:t>
            </a:r>
            <a:r>
              <a:rPr lang="en-US" dirty="0" smtClean="0"/>
              <a:t>Variable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random variable</a:t>
            </a:r>
            <a:r>
              <a:rPr lang="en-US" dirty="0"/>
              <a:t> is a </a:t>
            </a:r>
            <a:r>
              <a:rPr lang="en-US" b="1" dirty="0"/>
              <a:t>variable</a:t>
            </a:r>
            <a:r>
              <a:rPr lang="en-US" dirty="0"/>
              <a:t> taking on numerical values determined by the outcome of a </a:t>
            </a:r>
            <a:r>
              <a:rPr lang="en-US" b="1" dirty="0"/>
              <a:t>random</a:t>
            </a:r>
            <a:r>
              <a:rPr lang="en-US" dirty="0"/>
              <a:t> phenomenon. </a:t>
            </a:r>
            <a:r>
              <a:rPr lang="en-US" dirty="0" smtClean="0"/>
              <a:t>...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discrete random variable</a:t>
            </a:r>
            <a:r>
              <a:rPr lang="en-US" dirty="0"/>
              <a:t> has a countable number of possible values. The probability of each value of a </a:t>
            </a:r>
            <a:r>
              <a:rPr lang="en-US" b="1" dirty="0"/>
              <a:t>discrete random variable</a:t>
            </a:r>
            <a:r>
              <a:rPr lang="en-US" dirty="0"/>
              <a:t> is between 0 and 1, and the sum of all the probabilities is equal to 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89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1-Binomial </a:t>
            </a:r>
            <a:r>
              <a:rPr lang="en-US" dirty="0" smtClean="0"/>
              <a:t>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/>
              <a:t>binomial distribution</a:t>
            </a:r>
            <a:r>
              <a:rPr lang="en-US" dirty="0"/>
              <a:t> can be thought of as simply the probability of a SUCCESS or FAILURE outcome in an experiment or survey that is repeated multiple times. The </a:t>
            </a:r>
            <a:r>
              <a:rPr lang="en-US" b="1" dirty="0"/>
              <a:t>binomial</a:t>
            </a:r>
            <a:r>
              <a:rPr lang="en-US" dirty="0"/>
              <a:t> is a type of </a:t>
            </a:r>
            <a:r>
              <a:rPr lang="en-US" b="1" dirty="0"/>
              <a:t>distribution</a:t>
            </a:r>
            <a:r>
              <a:rPr lang="en-US" dirty="0"/>
              <a:t> that has two possible outcomes (the prefix “bi” means two, or twice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For </a:t>
            </a:r>
            <a:r>
              <a:rPr lang="en-US" dirty="0"/>
              <a:t>example, a coin toss has only two possible outcomes: heads or tails and taking a test could have two possible outcomes: pass or fail.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45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2-Poisson </a:t>
            </a:r>
            <a:r>
              <a:rPr lang="en-US" b="1" dirty="0"/>
              <a:t>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Poisson distribution</a:t>
            </a:r>
            <a:r>
              <a:rPr lang="en-US" dirty="0"/>
              <a:t> is the discrete probability </a:t>
            </a:r>
            <a:r>
              <a:rPr lang="en-US" b="1" dirty="0"/>
              <a:t>distribution</a:t>
            </a:r>
            <a:r>
              <a:rPr lang="en-US" dirty="0"/>
              <a:t> of the number of events occurring in a given time period, given the average number of times the event occurs over that time period. A certain fast-food restaurant gets an average of 3 visitors to the drive-through per minute.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51868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44</TotalTime>
  <Words>140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Basic Probability</vt:lpstr>
      <vt:lpstr>Probability </vt:lpstr>
      <vt:lpstr>PowerPoint Presentation</vt:lpstr>
      <vt:lpstr>1. Basic Probability Concepts </vt:lpstr>
      <vt:lpstr>2. Conditional Probability</vt:lpstr>
      <vt:lpstr>Probability Distributions</vt:lpstr>
      <vt:lpstr>The Probability Distributions for a Discrete Random Variable</vt:lpstr>
      <vt:lpstr>1-Binomial Distribution</vt:lpstr>
      <vt:lpstr>2-Poisson distribution</vt:lpstr>
      <vt:lpstr>The Probability Distributions for a Continuous Random Variable</vt:lpstr>
      <vt:lpstr>1-Normal distribution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Probability</dc:title>
  <dc:creator>Windows User</dc:creator>
  <cp:lastModifiedBy>Windows User</cp:lastModifiedBy>
  <cp:revision>35</cp:revision>
  <dcterms:created xsi:type="dcterms:W3CDTF">2020-09-09T09:49:35Z</dcterms:created>
  <dcterms:modified xsi:type="dcterms:W3CDTF">2020-09-09T10:41:15Z</dcterms:modified>
</cp:coreProperties>
</file>