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1EB905-3E3A-407E-BC95-45AAC3D71192}" type="datetimeFigureOut">
              <a:rPr lang="en-GB" smtClean="0"/>
              <a:t>14/09/2020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DC9548-6BDA-4321-AA58-5141C8B03B97}" type="slidenum">
              <a:rPr lang="en-GB" smtClean="0"/>
              <a:t>‹#›</a:t>
            </a:fld>
            <a:endParaRPr lang="en-GB"/>
          </a:p>
        </p:txBody>
      </p:sp>
    </p:spTree>
    <p:extLst>
      <p:ext uri="{BB962C8B-B14F-4D97-AF65-F5344CB8AC3E}">
        <p14:creationId xmlns:p14="http://schemas.microsoft.com/office/powerpoint/2010/main" val="397513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1EB905-3E3A-407E-BC95-45AAC3D71192}" type="datetimeFigureOut">
              <a:rPr lang="en-GB" smtClean="0"/>
              <a:t>14/09/2020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DC9548-6BDA-4321-AA58-5141C8B03B97}" type="slidenum">
              <a:rPr lang="en-GB" smtClean="0"/>
              <a:t>‹#›</a:t>
            </a:fld>
            <a:endParaRPr lang="en-GB"/>
          </a:p>
        </p:txBody>
      </p:sp>
    </p:spTree>
    <p:extLst>
      <p:ext uri="{BB962C8B-B14F-4D97-AF65-F5344CB8AC3E}">
        <p14:creationId xmlns:p14="http://schemas.microsoft.com/office/powerpoint/2010/main" val="3751019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1EB905-3E3A-407E-BC95-45AAC3D71192}" type="datetimeFigureOut">
              <a:rPr lang="en-GB" smtClean="0"/>
              <a:t>14/09/2020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DC9548-6BDA-4321-AA58-5141C8B03B97}" type="slidenum">
              <a:rPr lang="en-GB" smtClean="0"/>
              <a:t>‹#›</a:t>
            </a:fld>
            <a:endParaRPr lang="en-GB"/>
          </a:p>
        </p:txBody>
      </p:sp>
    </p:spTree>
    <p:extLst>
      <p:ext uri="{BB962C8B-B14F-4D97-AF65-F5344CB8AC3E}">
        <p14:creationId xmlns:p14="http://schemas.microsoft.com/office/powerpoint/2010/main" val="1728179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1EB905-3E3A-407E-BC95-45AAC3D71192}" type="datetimeFigureOut">
              <a:rPr lang="en-GB" smtClean="0"/>
              <a:t>14/09/2020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DC9548-6BDA-4321-AA58-5141C8B03B97}"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199822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1EB905-3E3A-407E-BC95-45AAC3D71192}" type="datetimeFigureOut">
              <a:rPr lang="en-GB" smtClean="0"/>
              <a:t>14/09/2020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DC9548-6BDA-4321-AA58-5141C8B03B97}" type="slidenum">
              <a:rPr lang="en-GB" smtClean="0"/>
              <a:t>‹#›</a:t>
            </a:fld>
            <a:endParaRPr lang="en-GB"/>
          </a:p>
        </p:txBody>
      </p:sp>
    </p:spTree>
    <p:extLst>
      <p:ext uri="{BB962C8B-B14F-4D97-AF65-F5344CB8AC3E}">
        <p14:creationId xmlns:p14="http://schemas.microsoft.com/office/powerpoint/2010/main" val="2513134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F1EB905-3E3A-407E-BC95-45AAC3D71192}" type="datetimeFigureOut">
              <a:rPr lang="en-GB" smtClean="0"/>
              <a:t>14/09/2020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DC9548-6BDA-4321-AA58-5141C8B03B97}" type="slidenum">
              <a:rPr lang="en-GB" smtClean="0"/>
              <a:t>‹#›</a:t>
            </a:fld>
            <a:endParaRPr lang="en-GB"/>
          </a:p>
        </p:txBody>
      </p:sp>
    </p:spTree>
    <p:extLst>
      <p:ext uri="{BB962C8B-B14F-4D97-AF65-F5344CB8AC3E}">
        <p14:creationId xmlns:p14="http://schemas.microsoft.com/office/powerpoint/2010/main" val="2744501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F1EB905-3E3A-407E-BC95-45AAC3D71192}" type="datetimeFigureOut">
              <a:rPr lang="en-GB" smtClean="0"/>
              <a:t>14/09/2020</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DC9548-6BDA-4321-AA58-5141C8B03B97}" type="slidenum">
              <a:rPr lang="en-GB" smtClean="0"/>
              <a:t>‹#›</a:t>
            </a:fld>
            <a:endParaRPr lang="en-GB"/>
          </a:p>
        </p:txBody>
      </p:sp>
    </p:spTree>
    <p:extLst>
      <p:ext uri="{BB962C8B-B14F-4D97-AF65-F5344CB8AC3E}">
        <p14:creationId xmlns:p14="http://schemas.microsoft.com/office/powerpoint/2010/main" val="1399943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1EB905-3E3A-407E-BC95-45AAC3D71192}" type="datetimeFigureOut">
              <a:rPr lang="en-GB" smtClean="0"/>
              <a:t>14/09/2020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DC9548-6BDA-4321-AA58-5141C8B03B97}" type="slidenum">
              <a:rPr lang="en-GB" smtClean="0"/>
              <a:t>‹#›</a:t>
            </a:fld>
            <a:endParaRPr lang="en-GB"/>
          </a:p>
        </p:txBody>
      </p:sp>
    </p:spTree>
    <p:extLst>
      <p:ext uri="{BB962C8B-B14F-4D97-AF65-F5344CB8AC3E}">
        <p14:creationId xmlns:p14="http://schemas.microsoft.com/office/powerpoint/2010/main" val="116458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1EB905-3E3A-407E-BC95-45AAC3D71192}" type="datetimeFigureOut">
              <a:rPr lang="en-GB" smtClean="0"/>
              <a:t>14/09/2020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DC9548-6BDA-4321-AA58-5141C8B03B97}" type="slidenum">
              <a:rPr lang="en-GB" smtClean="0"/>
              <a:t>‹#›</a:t>
            </a:fld>
            <a:endParaRPr lang="en-GB"/>
          </a:p>
        </p:txBody>
      </p:sp>
    </p:spTree>
    <p:extLst>
      <p:ext uri="{BB962C8B-B14F-4D97-AF65-F5344CB8AC3E}">
        <p14:creationId xmlns:p14="http://schemas.microsoft.com/office/powerpoint/2010/main" val="4256711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EF1EB905-3E3A-407E-BC95-45AAC3D71192}" type="datetimeFigureOut">
              <a:rPr lang="en-GB" smtClean="0"/>
              <a:t>14/09/2020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DC9548-6BDA-4321-AA58-5141C8B03B97}" type="slidenum">
              <a:rPr lang="en-GB" smtClean="0"/>
              <a:t>‹#›</a:t>
            </a:fld>
            <a:endParaRPr lang="en-GB"/>
          </a:p>
        </p:txBody>
      </p:sp>
    </p:spTree>
    <p:extLst>
      <p:ext uri="{BB962C8B-B14F-4D97-AF65-F5344CB8AC3E}">
        <p14:creationId xmlns:p14="http://schemas.microsoft.com/office/powerpoint/2010/main" val="2568141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1EB905-3E3A-407E-BC95-45AAC3D71192}" type="datetimeFigureOut">
              <a:rPr lang="en-GB" smtClean="0"/>
              <a:t>14/09/2020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DC9548-6BDA-4321-AA58-5141C8B03B97}" type="slidenum">
              <a:rPr lang="en-GB" smtClean="0"/>
              <a:t>‹#›</a:t>
            </a:fld>
            <a:endParaRPr lang="en-GB"/>
          </a:p>
        </p:txBody>
      </p:sp>
    </p:spTree>
    <p:extLst>
      <p:ext uri="{BB962C8B-B14F-4D97-AF65-F5344CB8AC3E}">
        <p14:creationId xmlns:p14="http://schemas.microsoft.com/office/powerpoint/2010/main" val="3580821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1EB905-3E3A-407E-BC95-45AAC3D71192}" type="datetimeFigureOut">
              <a:rPr lang="en-GB" smtClean="0"/>
              <a:t>14/09/2020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DC9548-6BDA-4321-AA58-5141C8B03B97}" type="slidenum">
              <a:rPr lang="en-GB" smtClean="0"/>
              <a:t>‹#›</a:t>
            </a:fld>
            <a:endParaRPr lang="en-GB"/>
          </a:p>
        </p:txBody>
      </p:sp>
    </p:spTree>
    <p:extLst>
      <p:ext uri="{BB962C8B-B14F-4D97-AF65-F5344CB8AC3E}">
        <p14:creationId xmlns:p14="http://schemas.microsoft.com/office/powerpoint/2010/main" val="3654671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1EB905-3E3A-407E-BC95-45AAC3D71192}" type="datetimeFigureOut">
              <a:rPr lang="en-GB" smtClean="0"/>
              <a:t>14/09/2020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DC9548-6BDA-4321-AA58-5141C8B03B97}" type="slidenum">
              <a:rPr lang="en-GB" smtClean="0"/>
              <a:t>‹#›</a:t>
            </a:fld>
            <a:endParaRPr lang="en-GB"/>
          </a:p>
        </p:txBody>
      </p:sp>
    </p:spTree>
    <p:extLst>
      <p:ext uri="{BB962C8B-B14F-4D97-AF65-F5344CB8AC3E}">
        <p14:creationId xmlns:p14="http://schemas.microsoft.com/office/powerpoint/2010/main" val="919028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EF1EB905-3E3A-407E-BC95-45AAC3D71192}" type="datetimeFigureOut">
              <a:rPr lang="en-GB" smtClean="0"/>
              <a:t>14/09/2020</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84DC9548-6BDA-4321-AA58-5141C8B03B97}" type="slidenum">
              <a:rPr lang="en-GB" smtClean="0"/>
              <a:t>‹#›</a:t>
            </a:fld>
            <a:endParaRPr lang="en-GB"/>
          </a:p>
        </p:txBody>
      </p:sp>
    </p:spTree>
    <p:extLst>
      <p:ext uri="{BB962C8B-B14F-4D97-AF65-F5344CB8AC3E}">
        <p14:creationId xmlns:p14="http://schemas.microsoft.com/office/powerpoint/2010/main" val="3486751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F1EB905-3E3A-407E-BC95-45AAC3D71192}" type="datetimeFigureOut">
              <a:rPr lang="en-GB" smtClean="0"/>
              <a:t>14/09/2020</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84DC9548-6BDA-4321-AA58-5141C8B03B97}" type="slidenum">
              <a:rPr lang="en-GB" smtClean="0"/>
              <a:t>‹#›</a:t>
            </a:fld>
            <a:endParaRPr lang="en-GB"/>
          </a:p>
        </p:txBody>
      </p:sp>
    </p:spTree>
    <p:extLst>
      <p:ext uri="{BB962C8B-B14F-4D97-AF65-F5344CB8AC3E}">
        <p14:creationId xmlns:p14="http://schemas.microsoft.com/office/powerpoint/2010/main" val="4142621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EF1EB905-3E3A-407E-BC95-45AAC3D71192}" type="datetimeFigureOut">
              <a:rPr lang="en-GB" smtClean="0"/>
              <a:t>14/09/2020</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84DC9548-6BDA-4321-AA58-5141C8B03B97}" type="slidenum">
              <a:rPr lang="en-GB" smtClean="0"/>
              <a:t>‹#›</a:t>
            </a:fld>
            <a:endParaRPr lang="en-GB"/>
          </a:p>
        </p:txBody>
      </p:sp>
    </p:spTree>
    <p:extLst>
      <p:ext uri="{BB962C8B-B14F-4D97-AF65-F5344CB8AC3E}">
        <p14:creationId xmlns:p14="http://schemas.microsoft.com/office/powerpoint/2010/main" val="2251085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1EB905-3E3A-407E-BC95-45AAC3D71192}" type="datetimeFigureOut">
              <a:rPr lang="en-GB" smtClean="0"/>
              <a:t>14/09/2020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DC9548-6BDA-4321-AA58-5141C8B03B97}" type="slidenum">
              <a:rPr lang="en-GB" smtClean="0"/>
              <a:t>‹#›</a:t>
            </a:fld>
            <a:endParaRPr lang="en-GB"/>
          </a:p>
        </p:txBody>
      </p:sp>
    </p:spTree>
    <p:extLst>
      <p:ext uri="{BB962C8B-B14F-4D97-AF65-F5344CB8AC3E}">
        <p14:creationId xmlns:p14="http://schemas.microsoft.com/office/powerpoint/2010/main" val="3021913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F1EB905-3E3A-407E-BC95-45AAC3D71192}" type="datetimeFigureOut">
              <a:rPr lang="en-GB" smtClean="0"/>
              <a:t>14/09/2020</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4DC9548-6BDA-4321-AA58-5141C8B03B97}" type="slidenum">
              <a:rPr lang="en-GB" smtClean="0"/>
              <a:t>‹#›</a:t>
            </a:fld>
            <a:endParaRPr lang="en-GB"/>
          </a:p>
        </p:txBody>
      </p:sp>
    </p:spTree>
    <p:extLst>
      <p:ext uri="{BB962C8B-B14F-4D97-AF65-F5344CB8AC3E}">
        <p14:creationId xmlns:p14="http://schemas.microsoft.com/office/powerpoint/2010/main" val="115661025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B-Cultural </a:t>
            </a:r>
            <a:r>
              <a:rPr lang="en-US" dirty="0"/>
              <a:t>diversity within </a:t>
            </a:r>
            <a:r>
              <a:rPr lang="en-US" dirty="0" smtClean="0"/>
              <a:t>culture</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617528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631066"/>
            <a:ext cx="8946541" cy="5617334"/>
          </a:xfrm>
        </p:spPr>
        <p:txBody>
          <a:bodyPr>
            <a:normAutofit lnSpcReduction="10000"/>
          </a:bodyPr>
          <a:lstStyle/>
          <a:p>
            <a:r>
              <a:rPr lang="en-US" b="1" dirty="0"/>
              <a:t>Cultural Diversity is the existence of a variety of cultural groups within a society</a:t>
            </a:r>
            <a:r>
              <a:rPr lang="en-US" b="1" dirty="0" smtClean="0"/>
              <a:t>.</a:t>
            </a:r>
          </a:p>
          <a:p>
            <a:pPr fontAlgn="base"/>
            <a:r>
              <a:rPr lang="en-US" b="1" dirty="0"/>
              <a:t>Cultural groups can share many different characteristics. They include:</a:t>
            </a:r>
            <a:endParaRPr lang="en-US" dirty="0"/>
          </a:p>
          <a:p>
            <a:pPr marL="0" indent="0" fontAlgn="base">
              <a:buNone/>
            </a:pPr>
            <a:r>
              <a:rPr lang="en-US" dirty="0"/>
              <a:t>Culture, religion, ethnicity, language, nationality, sexual orientation, class, gender, age, disability, health differences, geographic location and lots of other things.</a:t>
            </a:r>
          </a:p>
          <a:p>
            <a:r>
              <a:rPr lang="en-US" dirty="0"/>
              <a:t>Culture is the lens with which we evaluate everything around us; we evaluate what is proper or improper, normal or abnormal, through our culture. If we are immersed in a culture that is unlike our own we may experience culture shock and become disoriented when we come into contact with a fundamentally different culture. People naturally use their own culture as the standard to judge other </a:t>
            </a:r>
            <a:r>
              <a:rPr lang="en-US" dirty="0" smtClean="0"/>
              <a:t>cultures. </a:t>
            </a:r>
          </a:p>
          <a:p>
            <a:r>
              <a:rPr lang="en-US" dirty="0" smtClean="0"/>
              <a:t>Cultural </a:t>
            </a:r>
            <a:r>
              <a:rPr lang="en-US" dirty="0"/>
              <a:t>diversity helps us recognize and respect “ways of being” that are not necessarily our own, so that as we interact with others we can build bridges to trust, respect, and understanding across cultures. </a:t>
            </a:r>
            <a:endParaRPr lang="en-GB" dirty="0"/>
          </a:p>
        </p:txBody>
      </p:sp>
    </p:spTree>
    <p:extLst>
      <p:ext uri="{BB962C8B-B14F-4D97-AF65-F5344CB8AC3E}">
        <p14:creationId xmlns:p14="http://schemas.microsoft.com/office/powerpoint/2010/main" val="251120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Cultural Perceptions and Values</a:t>
            </a:r>
            <a:endParaRPr lang="en-GB" dirty="0"/>
          </a:p>
        </p:txBody>
      </p:sp>
      <p:sp>
        <p:nvSpPr>
          <p:cNvPr id="3" name="Content Placeholder 2"/>
          <p:cNvSpPr>
            <a:spLocks noGrp="1"/>
          </p:cNvSpPr>
          <p:nvPr>
            <p:ph idx="1"/>
          </p:nvPr>
        </p:nvSpPr>
        <p:spPr/>
        <p:txBody>
          <a:bodyPr/>
          <a:lstStyle/>
          <a:p>
            <a:r>
              <a:rPr lang="en-US" b="1" dirty="0"/>
              <a:t>Cultural perception</a:t>
            </a:r>
            <a:r>
              <a:rPr lang="en-US" dirty="0"/>
              <a:t> is how an individual's </a:t>
            </a:r>
            <a:r>
              <a:rPr lang="en-US" b="1" dirty="0"/>
              <a:t>culture</a:t>
            </a:r>
            <a:r>
              <a:rPr lang="en-US" dirty="0"/>
              <a:t> affects the way he or she's see the world. Since </a:t>
            </a:r>
            <a:r>
              <a:rPr lang="en-US" b="1" dirty="0"/>
              <a:t>culture</a:t>
            </a:r>
            <a:r>
              <a:rPr lang="en-US" dirty="0"/>
              <a:t> informs all areas of life (including the arts, thought, religion, language, food, etc.), </a:t>
            </a:r>
            <a:r>
              <a:rPr lang="en-US" b="1" dirty="0"/>
              <a:t>perception</a:t>
            </a:r>
            <a:r>
              <a:rPr lang="en-US" dirty="0"/>
              <a:t> (how they see the world) is significantly impacted by </a:t>
            </a:r>
            <a:r>
              <a:rPr lang="en-US" b="1" dirty="0"/>
              <a:t>culture</a:t>
            </a:r>
            <a:r>
              <a:rPr lang="en-US" dirty="0" smtClean="0"/>
              <a:t>.</a:t>
            </a:r>
          </a:p>
          <a:p>
            <a:r>
              <a:rPr lang="en-US" b="1" dirty="0"/>
              <a:t>Cultural values</a:t>
            </a:r>
            <a:r>
              <a:rPr lang="en-US" dirty="0"/>
              <a:t> are the core principles and ideals upon which an entire community exists. This is made up of several parts: customs, which are traditions and rituals; </a:t>
            </a:r>
            <a:r>
              <a:rPr lang="en-US" b="1" dirty="0"/>
              <a:t>values</a:t>
            </a:r>
            <a:r>
              <a:rPr lang="en-US" dirty="0"/>
              <a:t>, which are beliefs; and </a:t>
            </a:r>
            <a:r>
              <a:rPr lang="en-US" b="1" dirty="0"/>
              <a:t>culture</a:t>
            </a:r>
            <a:r>
              <a:rPr lang="en-US" dirty="0"/>
              <a:t>, which is all of a group's guiding </a:t>
            </a:r>
            <a:r>
              <a:rPr lang="en-US" b="1" dirty="0"/>
              <a:t>values</a:t>
            </a:r>
            <a:r>
              <a:rPr lang="en-US" dirty="0"/>
              <a:t>.</a:t>
            </a:r>
            <a:endParaRPr lang="en-GB" dirty="0"/>
          </a:p>
        </p:txBody>
      </p:sp>
    </p:spTree>
    <p:extLst>
      <p:ext uri="{BB962C8B-B14F-4D97-AF65-F5344CB8AC3E}">
        <p14:creationId xmlns:p14="http://schemas.microsoft.com/office/powerpoint/2010/main" val="1417371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nature of </a:t>
            </a:r>
            <a:r>
              <a:rPr lang="en-US" dirty="0" smtClean="0"/>
              <a:t>perception</a:t>
            </a:r>
            <a:endParaRPr lang="en-GB" dirty="0"/>
          </a:p>
        </p:txBody>
      </p:sp>
      <p:sp>
        <p:nvSpPr>
          <p:cNvPr id="3" name="Content Placeholder 2"/>
          <p:cNvSpPr>
            <a:spLocks noGrp="1"/>
          </p:cNvSpPr>
          <p:nvPr>
            <p:ph idx="1"/>
          </p:nvPr>
        </p:nvSpPr>
        <p:spPr/>
        <p:txBody>
          <a:bodyPr/>
          <a:lstStyle/>
          <a:p>
            <a:r>
              <a:rPr lang="en-US" b="1" dirty="0"/>
              <a:t>Perception</a:t>
            </a:r>
            <a:r>
              <a:rPr lang="en-US" dirty="0"/>
              <a:t> is a process by which individuals organize and interpret their sensory impressions in order to give meaning to their environment. </a:t>
            </a:r>
            <a:r>
              <a:rPr lang="en-US" dirty="0" smtClean="0"/>
              <a:t>People's </a:t>
            </a:r>
            <a:r>
              <a:rPr lang="en-US" dirty="0"/>
              <a:t>behavior is based on their </a:t>
            </a:r>
            <a:r>
              <a:rPr lang="en-US" b="1" dirty="0"/>
              <a:t>perception</a:t>
            </a:r>
            <a:r>
              <a:rPr lang="en-US" dirty="0"/>
              <a:t> of what reality is, not on reality itself. </a:t>
            </a:r>
            <a:r>
              <a:rPr lang="en-US" dirty="0" smtClean="0"/>
              <a:t>The </a:t>
            </a:r>
            <a:r>
              <a:rPr lang="en-US" dirty="0"/>
              <a:t>world as it is </a:t>
            </a:r>
            <a:r>
              <a:rPr lang="en-US" b="1" dirty="0"/>
              <a:t>perceived</a:t>
            </a:r>
            <a:r>
              <a:rPr lang="en-US" dirty="0"/>
              <a:t> is the world that is behaviorally important.</a:t>
            </a:r>
            <a:endParaRPr lang="en-GB" dirty="0"/>
          </a:p>
        </p:txBody>
      </p:sp>
    </p:spTree>
    <p:extLst>
      <p:ext uri="{BB962C8B-B14F-4D97-AF65-F5344CB8AC3E}">
        <p14:creationId xmlns:p14="http://schemas.microsoft.com/office/powerpoint/2010/main" val="1791029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Cultural influences on </a:t>
            </a:r>
            <a:r>
              <a:rPr lang="en-US" dirty="0" smtClean="0"/>
              <a:t>perceptions</a:t>
            </a:r>
            <a:endParaRPr lang="en-GB" dirty="0"/>
          </a:p>
        </p:txBody>
      </p:sp>
      <p:sp>
        <p:nvSpPr>
          <p:cNvPr id="3" name="Content Placeholder 2"/>
          <p:cNvSpPr>
            <a:spLocks noGrp="1"/>
          </p:cNvSpPr>
          <p:nvPr>
            <p:ph idx="1"/>
          </p:nvPr>
        </p:nvSpPr>
        <p:spPr>
          <a:xfrm>
            <a:off x="1103312" y="1519708"/>
            <a:ext cx="8946541" cy="4728692"/>
          </a:xfrm>
        </p:spPr>
        <p:txBody>
          <a:bodyPr>
            <a:normAutofit/>
          </a:bodyPr>
          <a:lstStyle/>
          <a:p>
            <a:r>
              <a:rPr lang="en-US" dirty="0" smtClean="0"/>
              <a:t>Culture </a:t>
            </a:r>
            <a:r>
              <a:rPr lang="en-US" dirty="0"/>
              <a:t>plays an important role in molding us into the people we are today. It creates an environment of a shared belief, way of thinking, and method interacting among that group of people. It is dynamic and constantly changing across time. The culture you are born into will shape your eating behavior, such as what you eat, when you eat, and even how you eat. It will influence the clothes you choose to wear and the sports you play. Social norms set forth by your culture will determine how you interact with family members, friends, and strangers</a:t>
            </a:r>
            <a:r>
              <a:rPr lang="en-US" dirty="0" smtClean="0"/>
              <a:t>.</a:t>
            </a:r>
          </a:p>
          <a:p>
            <a:r>
              <a:rPr lang="en-US" dirty="0"/>
              <a:t>Culture is all around us, shaping our brain and behavior. Consequently, people from various cultures will process the world differently. Furthermore subcultures exist within cultures. Religions, communities, ad regional accents and customs all work to influence your cognition and perception.</a:t>
            </a:r>
            <a:endParaRPr lang="en-GB" dirty="0"/>
          </a:p>
        </p:txBody>
      </p:sp>
    </p:spTree>
    <p:extLst>
      <p:ext uri="{BB962C8B-B14F-4D97-AF65-F5344CB8AC3E}">
        <p14:creationId xmlns:p14="http://schemas.microsoft.com/office/powerpoint/2010/main" val="3652061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Stereotypes</a:t>
            </a:r>
            <a:endParaRPr lang="en-GB" dirty="0"/>
          </a:p>
        </p:txBody>
      </p:sp>
      <p:sp>
        <p:nvSpPr>
          <p:cNvPr id="3" name="Content Placeholder 2"/>
          <p:cNvSpPr>
            <a:spLocks noGrp="1"/>
          </p:cNvSpPr>
          <p:nvPr>
            <p:ph idx="1"/>
          </p:nvPr>
        </p:nvSpPr>
        <p:spPr>
          <a:xfrm>
            <a:off x="1103312" y="2052919"/>
            <a:ext cx="4640665" cy="1514530"/>
          </a:xfrm>
        </p:spPr>
        <p:txBody>
          <a:bodyPr/>
          <a:lstStyle/>
          <a:p>
            <a:r>
              <a:rPr lang="en-US" b="1" dirty="0"/>
              <a:t>stereotype</a:t>
            </a:r>
            <a:r>
              <a:rPr lang="en-US" dirty="0"/>
              <a:t> is an over-generalized belief about a particular category of people. </a:t>
            </a:r>
            <a:endParaRPr lang="en-US" dirty="0" smtClean="0"/>
          </a:p>
          <a:p>
            <a:endParaRPr lang="en-GB" dirty="0"/>
          </a:p>
        </p:txBody>
      </p:sp>
      <p:pic>
        <p:nvPicPr>
          <p:cNvPr id="2050" name="Picture 2" descr="The Problem With Monster Stereotypes In Litera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8036" y="1694194"/>
            <a:ext cx="5870689" cy="4410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7452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Prejudice</a:t>
            </a:r>
            <a:endParaRPr lang="en-GB" dirty="0"/>
          </a:p>
        </p:txBody>
      </p:sp>
      <p:sp>
        <p:nvSpPr>
          <p:cNvPr id="3" name="Content Placeholder 2"/>
          <p:cNvSpPr>
            <a:spLocks noGrp="1"/>
          </p:cNvSpPr>
          <p:nvPr>
            <p:ph idx="1"/>
          </p:nvPr>
        </p:nvSpPr>
        <p:spPr>
          <a:xfrm>
            <a:off x="646111" y="1459917"/>
            <a:ext cx="11157158" cy="2596928"/>
          </a:xfrm>
        </p:spPr>
        <p:txBody>
          <a:bodyPr>
            <a:normAutofit lnSpcReduction="10000"/>
          </a:bodyPr>
          <a:lstStyle/>
          <a:p>
            <a:r>
              <a:rPr lang="en-US" b="1" dirty="0" smtClean="0"/>
              <a:t>Prejudice</a:t>
            </a:r>
            <a:r>
              <a:rPr lang="en-US" dirty="0"/>
              <a:t> is an affective feeling towards a person based on their perceived group membership. </a:t>
            </a:r>
            <a:endParaRPr lang="en-US" dirty="0" smtClean="0"/>
          </a:p>
          <a:p>
            <a:r>
              <a:rPr lang="en-US" dirty="0" smtClean="0"/>
              <a:t>The </a:t>
            </a:r>
            <a:r>
              <a:rPr lang="en-US" dirty="0"/>
              <a:t>word is often used to refer to a preconceived, usually </a:t>
            </a:r>
            <a:r>
              <a:rPr lang="en-US" dirty="0" smtClean="0"/>
              <a:t>unfavorable, </a:t>
            </a:r>
            <a:r>
              <a:rPr lang="en-US" dirty="0"/>
              <a:t>evaluation of another person based on that person's </a:t>
            </a:r>
            <a:r>
              <a:rPr lang="en-US" dirty="0" smtClean="0"/>
              <a:t>political </a:t>
            </a:r>
            <a:r>
              <a:rPr lang="en-US" dirty="0"/>
              <a:t>affiliation, sex, gender, beliefs, values, </a:t>
            </a:r>
            <a:r>
              <a:rPr lang="en-US" dirty="0" smtClean="0"/>
              <a:t>social </a:t>
            </a:r>
            <a:r>
              <a:rPr lang="en-US" dirty="0"/>
              <a:t>class, age, disability, religion, sexuality, race, ethnicity, language, nationality, beauty, occupation, education, criminality, sport team affiliation or other personal characteristics.</a:t>
            </a:r>
            <a:endParaRPr lang="en-GB" dirty="0"/>
          </a:p>
          <a:p>
            <a:endParaRPr lang="en-GB" dirty="0"/>
          </a:p>
        </p:txBody>
      </p:sp>
      <p:pic>
        <p:nvPicPr>
          <p:cNvPr id="1026" name="Picture 2" descr="How to reduce prejudice among groups of children at scho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33807" y="3676306"/>
            <a:ext cx="5369462" cy="29363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6416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2" y="452718"/>
            <a:ext cx="4891804" cy="783654"/>
          </a:xfrm>
        </p:spPr>
        <p:txBody>
          <a:bodyPr/>
          <a:lstStyle/>
          <a:p>
            <a:r>
              <a:rPr lang="en-US" dirty="0"/>
              <a:t>Ethnocentrism</a:t>
            </a:r>
            <a:endParaRPr lang="en-GB" dirty="0"/>
          </a:p>
        </p:txBody>
      </p:sp>
      <p:sp>
        <p:nvSpPr>
          <p:cNvPr id="3" name="Content Placeholder 2"/>
          <p:cNvSpPr>
            <a:spLocks noGrp="1"/>
          </p:cNvSpPr>
          <p:nvPr>
            <p:ph idx="1"/>
          </p:nvPr>
        </p:nvSpPr>
        <p:spPr>
          <a:xfrm>
            <a:off x="646112" y="1236373"/>
            <a:ext cx="10944874" cy="1918951"/>
          </a:xfrm>
        </p:spPr>
        <p:txBody>
          <a:bodyPr>
            <a:normAutofit fontScale="92500" lnSpcReduction="10000"/>
          </a:bodyPr>
          <a:lstStyle/>
          <a:p>
            <a:r>
              <a:rPr lang="en-US" dirty="0" smtClean="0"/>
              <a:t>Evaluation </a:t>
            </a:r>
            <a:r>
              <a:rPr lang="en-US" dirty="0"/>
              <a:t>of other cultures according to preconceptions originating in the standards and customs of one's own culture</a:t>
            </a:r>
            <a:r>
              <a:rPr lang="en-US" dirty="0" smtClean="0"/>
              <a:t>.</a:t>
            </a:r>
          </a:p>
          <a:p>
            <a:r>
              <a:rPr lang="en-US" dirty="0" smtClean="0"/>
              <a:t>Or</a:t>
            </a:r>
          </a:p>
          <a:p>
            <a:r>
              <a:rPr lang="en-US" dirty="0"/>
              <a:t>Ethnocentrism </a:t>
            </a:r>
            <a:r>
              <a:rPr lang="en-US" dirty="0" smtClean="0"/>
              <a:t>means </a:t>
            </a:r>
            <a:r>
              <a:rPr lang="en-US" dirty="0"/>
              <a:t>to apply one's own culture as a frame of reference in order to judge other cultures, practices, behaviors, beliefs, and people, instead of using the standards of the particular culture involved.</a:t>
            </a:r>
            <a:endParaRPr lang="en-GB" dirty="0"/>
          </a:p>
        </p:txBody>
      </p:sp>
      <p:pic>
        <p:nvPicPr>
          <p:cNvPr id="3074" name="Picture 2" descr="What is ethnocentrism? - Quor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6112" y="3368572"/>
            <a:ext cx="4427549" cy="291631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Ethnocentrism Examples | Animated Review - YouTub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7916" y="3368572"/>
            <a:ext cx="5457378" cy="29163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53472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91</TotalTime>
  <Words>270</Words>
  <Application>Microsoft Office PowerPoint</Application>
  <PresentationFormat>Widescreen</PresentationFormat>
  <Paragraphs>23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vt:lpstr>
      <vt:lpstr>B-Cultural diversity within culture</vt:lpstr>
      <vt:lpstr>PowerPoint Presentation</vt:lpstr>
      <vt:lpstr>Cultural Perceptions and Values</vt:lpstr>
      <vt:lpstr>The nature of perception</vt:lpstr>
      <vt:lpstr>Cultural influences on perceptions</vt:lpstr>
      <vt:lpstr>Stereotypes</vt:lpstr>
      <vt:lpstr>Prejudice</vt:lpstr>
      <vt:lpstr>Ethnocentrism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diversity within culture</dc:title>
  <dc:creator>Windows User</dc:creator>
  <cp:lastModifiedBy>Windows User</cp:lastModifiedBy>
  <cp:revision>32</cp:revision>
  <dcterms:created xsi:type="dcterms:W3CDTF">2020-09-09T11:00:37Z</dcterms:created>
  <dcterms:modified xsi:type="dcterms:W3CDTF">2020-09-14T17:21:28Z</dcterms:modified>
</cp:coreProperties>
</file>