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  <p:sldId id="268" r:id="rId15"/>
    <p:sldId id="272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25B6A5-F87A-43CA-9EFA-CF4E63601D64}" type="datetimeFigureOut">
              <a:rPr lang="en-US" smtClean="0"/>
              <a:pPr/>
              <a:t>05-Mar-19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4EB1C1-10AD-4750-85EB-7D1B88043E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3733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/>
              <a:t>Internet Programming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HTML</a:t>
            </a:r>
            <a:br>
              <a:rPr lang="en-US" dirty="0" smtClean="0"/>
            </a:br>
            <a:r>
              <a:rPr lang="en-US" sz="3600" dirty="0" smtClean="0"/>
              <a:t>Lecture 02</a:t>
            </a:r>
            <a:br>
              <a:rPr lang="en-US" sz="3600" dirty="0" smtClean="0"/>
            </a:br>
            <a:r>
              <a:rPr lang="en-US" sz="3600" dirty="0" smtClean="0"/>
              <a:t>By </a:t>
            </a:r>
            <a:br>
              <a:rPr lang="en-US" sz="3600" dirty="0" smtClean="0"/>
            </a:br>
            <a:r>
              <a:rPr lang="en-US" sz="3600" dirty="0" smtClean="0"/>
              <a:t>Shahab Ul Islam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HTML Text Formatting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 Text </a:t>
            </a:r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HTML also defines special </a:t>
            </a:r>
            <a:r>
              <a:rPr lang="en-US" b="1" dirty="0"/>
              <a:t>elements</a:t>
            </a:r>
            <a:r>
              <a:rPr lang="en-US" dirty="0"/>
              <a:t> for defining text with a special </a:t>
            </a:r>
            <a:r>
              <a:rPr lang="en-US" b="1" dirty="0"/>
              <a:t>meaning</a:t>
            </a:r>
            <a:r>
              <a:rPr lang="en-US" dirty="0"/>
              <a:t>.</a:t>
            </a:r>
          </a:p>
          <a:p>
            <a:r>
              <a:rPr lang="en-US" dirty="0"/>
              <a:t>HTML uses elements like &lt;b&gt; and &lt;</a:t>
            </a:r>
            <a:r>
              <a:rPr lang="en-US" dirty="0" err="1"/>
              <a:t>i</a:t>
            </a:r>
            <a:r>
              <a:rPr lang="en-US" dirty="0"/>
              <a:t>&gt; for formatting output, like </a:t>
            </a:r>
            <a:r>
              <a:rPr lang="en-US" b="1" dirty="0"/>
              <a:t>bold</a:t>
            </a:r>
            <a:r>
              <a:rPr lang="en-US" dirty="0"/>
              <a:t> or </a:t>
            </a:r>
            <a:r>
              <a:rPr lang="en-US" i="1" dirty="0"/>
              <a:t>italic</a:t>
            </a:r>
            <a:r>
              <a:rPr lang="en-US" dirty="0"/>
              <a:t> text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Formatting elements were designed to display special types of text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&lt;b&gt; - Bold text</a:t>
            </a:r>
          </a:p>
          <a:p>
            <a:pPr lvl="1"/>
            <a:r>
              <a:rPr lang="en-US" dirty="0"/>
              <a:t>&lt;strong&gt; - Important text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i</a:t>
            </a:r>
            <a:r>
              <a:rPr lang="en-US" dirty="0"/>
              <a:t>&gt; - Italic text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em</a:t>
            </a:r>
            <a:r>
              <a:rPr lang="en-US" dirty="0"/>
              <a:t>&gt; - Emphasized text</a:t>
            </a:r>
          </a:p>
          <a:p>
            <a:pPr lvl="1"/>
            <a:r>
              <a:rPr lang="en-US" dirty="0"/>
              <a:t>&lt;mark&gt; - Marked text</a:t>
            </a:r>
          </a:p>
          <a:p>
            <a:pPr lvl="1"/>
            <a:r>
              <a:rPr lang="en-US" dirty="0"/>
              <a:t>&lt;small&gt; - Small text</a:t>
            </a:r>
          </a:p>
          <a:p>
            <a:pPr lvl="1"/>
            <a:r>
              <a:rPr lang="en-US" dirty="0"/>
              <a:t>&lt;del&gt; - Deleted text</a:t>
            </a:r>
          </a:p>
          <a:p>
            <a:pPr lvl="1"/>
            <a:r>
              <a:rPr lang="en-US" dirty="0"/>
              <a:t>&lt;ins&gt; - Inserted text</a:t>
            </a:r>
          </a:p>
          <a:p>
            <a:pPr lvl="1"/>
            <a:r>
              <a:rPr lang="en-US" dirty="0"/>
              <a:t>&lt;sub&gt; - Subscript text</a:t>
            </a:r>
          </a:p>
          <a:p>
            <a:pPr lvl="1"/>
            <a:r>
              <a:rPr lang="en-US" dirty="0"/>
              <a:t>&lt;sup&gt; - Superscript text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&lt;mark&gt;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HTML </a:t>
            </a:r>
            <a:r>
              <a:rPr lang="en-US" b="1" dirty="0"/>
              <a:t>&lt;mark&gt;</a:t>
            </a:r>
            <a:r>
              <a:rPr lang="en-US" dirty="0"/>
              <a:t> element defines </a:t>
            </a:r>
            <a:r>
              <a:rPr lang="en-US" dirty="0" smtClean="0"/>
              <a:t>marked</a:t>
            </a:r>
            <a:r>
              <a:rPr lang="en-US" dirty="0"/>
              <a:t> or </a:t>
            </a:r>
            <a:r>
              <a:rPr lang="en-US" dirty="0" smtClean="0"/>
              <a:t>highlighted</a:t>
            </a:r>
            <a:r>
              <a:rPr lang="en-US" dirty="0"/>
              <a:t> text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de-DE" dirty="0"/>
              <a:t>&lt;h2</a:t>
            </a:r>
            <a:r>
              <a:rPr lang="de-DE" dirty="0" smtClean="0"/>
              <a:t>&gt;</a:t>
            </a:r>
          </a:p>
          <a:p>
            <a:pPr>
              <a:buNone/>
            </a:pPr>
            <a:r>
              <a:rPr lang="de-DE" dirty="0" smtClean="0"/>
              <a:t>HTML</a:t>
            </a:r>
            <a:r>
              <a:rPr lang="de-DE" dirty="0"/>
              <a:t> &lt;mark&gt;Marked&lt;/mark&gt; </a:t>
            </a:r>
            <a:r>
              <a:rPr lang="de-DE" dirty="0" smtClean="0"/>
              <a:t>Formatting</a:t>
            </a:r>
          </a:p>
          <a:p>
            <a:pPr>
              <a:buNone/>
            </a:pPr>
            <a:r>
              <a:rPr lang="de-DE" dirty="0" smtClean="0"/>
              <a:t>&lt;/</a:t>
            </a:r>
            <a:r>
              <a:rPr lang="de-DE" dirty="0"/>
              <a:t>h2&gt;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&lt;del&gt;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HTML </a:t>
            </a:r>
            <a:r>
              <a:rPr lang="en-US" b="1" dirty="0"/>
              <a:t>&lt;del&gt;</a:t>
            </a:r>
            <a:r>
              <a:rPr lang="en-US" dirty="0"/>
              <a:t> element defines </a:t>
            </a:r>
            <a:r>
              <a:rPr lang="en-US" dirty="0" smtClean="0"/>
              <a:t>deleted</a:t>
            </a:r>
            <a:r>
              <a:rPr lang="en-US" dirty="0"/>
              <a:t> (removed) text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&lt;p&gt;My favorite color is &lt;del&gt;blue&lt;/del&gt; red.&lt;/p&gt;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&lt;ins&gt;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HTML </a:t>
            </a:r>
            <a:r>
              <a:rPr lang="en-US" b="1" dirty="0"/>
              <a:t>&lt;ins&gt;</a:t>
            </a:r>
            <a:r>
              <a:rPr lang="en-US" dirty="0"/>
              <a:t> element defines inserted (added) text.</a:t>
            </a:r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>
              <a:buNone/>
            </a:pPr>
            <a:r>
              <a:rPr lang="en-US" dirty="0"/>
              <a:t>&lt;p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My </a:t>
            </a:r>
            <a:r>
              <a:rPr lang="en-US" dirty="0"/>
              <a:t>favorite &lt;ins&gt;color&lt;/ins&gt; is red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/>
              <a:t>p&gt;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en-US" dirty="0" smtClean="0"/>
              <a:t>HTML Quotations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&lt;q&gt; for Short </a:t>
            </a:r>
            <a:r>
              <a:rPr lang="en-US" dirty="0" smtClean="0"/>
              <a:t>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HTML </a:t>
            </a:r>
            <a:r>
              <a:rPr lang="en-US" b="1" dirty="0"/>
              <a:t>&lt;q&gt;</a:t>
            </a:r>
            <a:r>
              <a:rPr lang="en-US" dirty="0"/>
              <a:t> element defines a short quotation.</a:t>
            </a:r>
          </a:p>
          <a:p>
            <a:r>
              <a:rPr lang="en-US" dirty="0"/>
              <a:t>Browsers usually insert quotation marks around the &lt;q&gt; element.</a:t>
            </a:r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>
              <a:buNone/>
            </a:pPr>
            <a:r>
              <a:rPr lang="en-US" dirty="0"/>
              <a:t>&lt;p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WWF's </a:t>
            </a:r>
            <a:r>
              <a:rPr lang="en-US" dirty="0"/>
              <a:t>goal is to: &lt;q&gt;Build a future where people live in harmony with nature.&lt;/q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/>
              <a:t>p&gt;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HTML &lt;</a:t>
            </a:r>
            <a:r>
              <a:rPr lang="en-US" dirty="0" err="1" smtClean="0"/>
              <a:t>blockquote</a:t>
            </a:r>
            <a:r>
              <a:rPr lang="en-US" dirty="0" smtClean="0"/>
              <a:t>&gt; for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HTML </a:t>
            </a:r>
            <a:r>
              <a:rPr lang="en-US" b="1" dirty="0"/>
              <a:t>&lt;</a:t>
            </a:r>
            <a:r>
              <a:rPr lang="en-US" b="1" dirty="0" err="1"/>
              <a:t>blockquote</a:t>
            </a:r>
            <a:r>
              <a:rPr lang="en-US" b="1" dirty="0"/>
              <a:t>&gt;</a:t>
            </a:r>
            <a:r>
              <a:rPr lang="en-US" dirty="0"/>
              <a:t> element defines a section that is quoted from another source.</a:t>
            </a:r>
          </a:p>
          <a:p>
            <a:r>
              <a:rPr lang="en-US" dirty="0"/>
              <a:t>Browsers usually indent &lt;</a:t>
            </a:r>
            <a:r>
              <a:rPr lang="en-US" dirty="0" err="1"/>
              <a:t>blockquote</a:t>
            </a:r>
            <a:r>
              <a:rPr lang="en-US" dirty="0"/>
              <a:t>&gt; elements.</a:t>
            </a:r>
          </a:p>
          <a:p>
            <a:pPr>
              <a:buNone/>
            </a:pPr>
            <a:r>
              <a:rPr lang="en-US" b="1" dirty="0" smtClean="0"/>
              <a:t>Example:</a:t>
            </a:r>
            <a:endParaRPr lang="en-US" b="1" dirty="0"/>
          </a:p>
          <a:p>
            <a:pPr>
              <a:buNone/>
            </a:pPr>
            <a:r>
              <a:rPr lang="en-US" dirty="0"/>
              <a:t>&lt;p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Here </a:t>
            </a:r>
            <a:r>
              <a:rPr lang="en-US" dirty="0"/>
              <a:t>is a quote from WWF's website:&lt;/p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/>
              <a:t>blockquote</a:t>
            </a:r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cite</a:t>
            </a:r>
            <a:r>
              <a:rPr lang="en-US" dirty="0"/>
              <a:t>="</a:t>
            </a:r>
            <a:r>
              <a:rPr lang="en-US" dirty="0">
                <a:solidFill>
                  <a:srgbClr val="00B0F0"/>
                </a:solidFill>
              </a:rPr>
              <a:t>http://www.worldwildlife.org/who/index.html</a:t>
            </a:r>
            <a:r>
              <a:rPr lang="en-US" dirty="0"/>
              <a:t>"&gt;</a:t>
            </a:r>
            <a:br>
              <a:rPr lang="en-US" dirty="0"/>
            </a:br>
            <a:r>
              <a:rPr lang="en-US" dirty="0"/>
              <a:t>For 50 years, WWF has been protecting the future of nature.</a:t>
            </a:r>
            <a:br>
              <a:rPr lang="en-US" dirty="0"/>
            </a:br>
            <a:r>
              <a:rPr lang="en-US" dirty="0"/>
              <a:t>The world's leading conservation organization,</a:t>
            </a:r>
            <a:br>
              <a:rPr lang="en-US" dirty="0"/>
            </a:br>
            <a:r>
              <a:rPr lang="en-US" dirty="0"/>
              <a:t>WWF works in 100 countries and is supported by</a:t>
            </a:r>
            <a:br>
              <a:rPr lang="en-US" dirty="0"/>
            </a:br>
            <a:r>
              <a:rPr lang="en-US" dirty="0"/>
              <a:t>1.2 million members in the United States and</a:t>
            </a:r>
            <a:br>
              <a:rPr lang="en-US" dirty="0"/>
            </a:br>
            <a:r>
              <a:rPr lang="en-US" dirty="0"/>
              <a:t>close to 5 million globally.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blockquote</a:t>
            </a:r>
            <a:r>
              <a:rPr lang="en-US" dirty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&lt;</a:t>
            </a:r>
            <a:r>
              <a:rPr lang="en-US" dirty="0" err="1"/>
              <a:t>abbr</a:t>
            </a:r>
            <a:r>
              <a:rPr lang="en-US" dirty="0"/>
              <a:t>&gt; for Abbreviations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HTML </a:t>
            </a:r>
            <a:r>
              <a:rPr lang="en-US" b="1" dirty="0"/>
              <a:t>&lt;</a:t>
            </a:r>
            <a:r>
              <a:rPr lang="en-US" b="1" dirty="0" err="1"/>
              <a:t>abbr</a:t>
            </a:r>
            <a:r>
              <a:rPr lang="en-US" b="1" dirty="0"/>
              <a:t>&gt;</a:t>
            </a:r>
            <a:r>
              <a:rPr lang="en-US" dirty="0"/>
              <a:t> element defines an abbreviation or an acronym.</a:t>
            </a:r>
          </a:p>
          <a:p>
            <a:r>
              <a:rPr lang="en-US" dirty="0"/>
              <a:t>Marking abbreviations can give useful information to browsers, translation systems and search-engines.</a:t>
            </a:r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>
              <a:buNone/>
            </a:pPr>
            <a:r>
              <a:rPr lang="en-US" dirty="0"/>
              <a:t>&lt;p&gt;The &lt;</a:t>
            </a:r>
            <a:r>
              <a:rPr lang="en-US" dirty="0" err="1"/>
              <a:t>abbr</a:t>
            </a:r>
            <a:r>
              <a:rPr lang="en-US" dirty="0"/>
              <a:t> title</a:t>
            </a:r>
            <a:r>
              <a:rPr lang="en-US" dirty="0" smtClean="0"/>
              <a:t>=“IQRA National University"&gt;INU&lt;/</a:t>
            </a:r>
            <a:r>
              <a:rPr lang="en-US" dirty="0" err="1"/>
              <a:t>abbr</a:t>
            </a:r>
            <a:r>
              <a:rPr lang="en-US" dirty="0"/>
              <a:t>&gt; was founded in 1948.&lt;/p&gt;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HTML Comments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1225" y="1447800"/>
            <a:ext cx="7851775" cy="1828800"/>
          </a:xfrm>
        </p:spPr>
        <p:txBody>
          <a:bodyPr/>
          <a:lstStyle/>
          <a:p>
            <a:pPr algn="ctr"/>
            <a:r>
              <a:rPr lang="en-US" dirty="0" smtClean="0"/>
              <a:t>HTML Attributes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tags are used to insert comments in the HTML source code</a:t>
            </a:r>
            <a:r>
              <a:rPr lang="en-US" dirty="0" smtClean="0"/>
              <a:t>.</a:t>
            </a:r>
          </a:p>
          <a:p>
            <a:r>
              <a:rPr lang="en-US" dirty="0"/>
              <a:t>You can add comments to your HTML source by using the following syntax:</a:t>
            </a:r>
          </a:p>
          <a:p>
            <a:pPr>
              <a:buNone/>
            </a:pPr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/>
              <a:t>&lt;!-- </a:t>
            </a:r>
            <a:r>
              <a:rPr lang="en-US" dirty="0"/>
              <a:t>Write your comments here --&gt;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HTML Tables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HTML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HTML table is defined with the </a:t>
            </a:r>
            <a:r>
              <a:rPr lang="en-US" b="1" dirty="0"/>
              <a:t>&lt;table&gt;</a:t>
            </a:r>
            <a:r>
              <a:rPr lang="en-US" dirty="0"/>
              <a:t> tag.</a:t>
            </a:r>
          </a:p>
          <a:p>
            <a:r>
              <a:rPr lang="en-US" dirty="0"/>
              <a:t>Each table row is defined with the </a:t>
            </a:r>
            <a:r>
              <a:rPr lang="en-US" b="1" dirty="0"/>
              <a:t>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  <a:r>
              <a:rPr lang="en-US" dirty="0"/>
              <a:t> tag.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table header is defined with the </a:t>
            </a: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  <a:r>
              <a:rPr lang="en-US" dirty="0"/>
              <a:t> tag. By default, table headings are bold and </a:t>
            </a:r>
            <a:r>
              <a:rPr lang="en-US" dirty="0" smtClean="0"/>
              <a:t>centered.</a:t>
            </a:r>
          </a:p>
          <a:p>
            <a:r>
              <a:rPr lang="en-US" dirty="0" smtClean="0"/>
              <a:t>A </a:t>
            </a:r>
            <a:r>
              <a:rPr lang="en-US" dirty="0"/>
              <a:t>table data/cell is defined with the </a:t>
            </a:r>
            <a:r>
              <a:rPr lang="en-US" b="1" dirty="0"/>
              <a:t>&lt;td&gt;</a:t>
            </a:r>
            <a:r>
              <a:rPr lang="en-US" dirty="0"/>
              <a:t> tag.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&lt;table style="width:100%"&gt;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Firstname</a:t>
            </a:r>
            <a:r>
              <a:rPr lang="en-US" dirty="0"/>
              <a:t>&lt;/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Lastname</a:t>
            </a:r>
            <a:r>
              <a:rPr lang="en-US" dirty="0"/>
              <a:t>&lt;/</a:t>
            </a:r>
            <a:r>
              <a:rPr lang="en-US" dirty="0" err="1"/>
              <a:t>th</a:t>
            </a:r>
            <a:r>
              <a:rPr lang="en-US" dirty="0"/>
              <a:t>&gt;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</a:t>
            </a:r>
            <a:r>
              <a:rPr lang="en-US" dirty="0" err="1"/>
              <a:t>th</a:t>
            </a:r>
            <a:r>
              <a:rPr lang="en-US" dirty="0"/>
              <a:t>&gt;Age&lt;/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   &lt;td&gt;Jill&lt;/td&gt;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&lt;td&gt;Smith&lt;/td&gt;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&lt;td&gt;50&lt;/td&gt;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&lt;td&gt;Eve&lt;/td&gt;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&lt;td&gt;Jackson&lt;/td&gt;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&lt;td&gt;94&lt;/td&gt;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&lt;/table&gt;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Table - Adding a </a:t>
            </a:r>
            <a:r>
              <a:rPr lang="en-US" dirty="0" smtClean="0"/>
              <a:t>Border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do not specify a border for the table, it will be displayed without borders.</a:t>
            </a:r>
          </a:p>
          <a:p>
            <a:r>
              <a:rPr lang="en-US" dirty="0"/>
              <a:t>A border is set using the CSS </a:t>
            </a:r>
            <a:r>
              <a:rPr lang="en-US" b="1" dirty="0"/>
              <a:t>border</a:t>
            </a:r>
            <a:r>
              <a:rPr lang="en-US" dirty="0"/>
              <a:t> property: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&lt;table border=1&gt;</a:t>
            </a:r>
          </a:p>
          <a:p>
            <a:pPr>
              <a:buNone/>
            </a:pPr>
            <a:r>
              <a:rPr lang="en-US" dirty="0" smtClean="0"/>
              <a:t>OR</a:t>
            </a:r>
            <a:endParaRPr lang="en-US" dirty="0"/>
          </a:p>
          <a:p>
            <a:pPr>
              <a:buNone/>
            </a:pPr>
            <a:r>
              <a:rPr lang="en-US" dirty="0"/>
              <a:t>table, </a:t>
            </a:r>
            <a:r>
              <a:rPr lang="en-US" dirty="0" err="1"/>
              <a:t>th</a:t>
            </a:r>
            <a:r>
              <a:rPr lang="en-US" dirty="0"/>
              <a:t>, td {</a:t>
            </a:r>
            <a:br>
              <a:rPr lang="en-US" dirty="0"/>
            </a:br>
            <a:r>
              <a:rPr lang="en-US" dirty="0"/>
              <a:t>    border: 1px solid black;</a:t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HTML Table </a:t>
            </a:r>
            <a:r>
              <a:rPr lang="en-US" dirty="0" smtClean="0"/>
              <a:t>– Cells that spans many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 make a cell span more than one column, use the </a:t>
            </a:r>
            <a:r>
              <a:rPr lang="en-US" b="1" dirty="0" err="1"/>
              <a:t>colspan</a:t>
            </a:r>
            <a:r>
              <a:rPr lang="en-US" dirty="0"/>
              <a:t> attribute:</a:t>
            </a:r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>
              <a:buNone/>
            </a:pPr>
            <a:r>
              <a:rPr lang="en-US" dirty="0"/>
              <a:t>&lt;table style="width:100%"&gt;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th</a:t>
            </a:r>
            <a:r>
              <a:rPr lang="en-US" dirty="0"/>
              <a:t>&gt;Name&lt;/</a:t>
            </a:r>
            <a:r>
              <a:rPr lang="en-US" dirty="0" err="1"/>
              <a:t>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th</a:t>
            </a:r>
            <a:r>
              <a:rPr lang="en-US" dirty="0"/>
              <a:t> </a:t>
            </a:r>
            <a:r>
              <a:rPr lang="en-US" dirty="0" err="1"/>
              <a:t>colspan</a:t>
            </a:r>
            <a:r>
              <a:rPr lang="en-US" dirty="0"/>
              <a:t>="2"&gt;Telephone&lt;/</a:t>
            </a:r>
            <a:r>
              <a:rPr lang="en-US" dirty="0" err="1"/>
              <a:t>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&lt;td&gt;Bill Gates&lt;/td&gt;</a:t>
            </a:r>
            <a:br>
              <a:rPr lang="en-US" dirty="0"/>
            </a:br>
            <a:r>
              <a:rPr lang="en-US" dirty="0"/>
              <a:t>    &lt;td&gt;55577854&lt;/td&gt;</a:t>
            </a:r>
            <a:br>
              <a:rPr lang="en-US" dirty="0"/>
            </a:br>
            <a:r>
              <a:rPr lang="en-US" dirty="0"/>
              <a:t>    &lt;td&gt;55577855&lt;/td&gt;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&lt;/table&gt;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HTML Table - Cells that Span Many </a:t>
            </a:r>
            <a:r>
              <a:rPr lang="en-US" dirty="0" smtClean="0"/>
              <a:t>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To make a cell span more than one row, use the </a:t>
            </a:r>
            <a:r>
              <a:rPr lang="en-US" b="1" dirty="0" err="1"/>
              <a:t>rowspan</a:t>
            </a:r>
            <a:r>
              <a:rPr lang="en-US" dirty="0"/>
              <a:t> attribute:</a:t>
            </a:r>
          </a:p>
          <a:p>
            <a:pPr>
              <a:buNone/>
            </a:pPr>
            <a:r>
              <a:rPr lang="en-US" b="1" dirty="0" smtClean="0"/>
              <a:t>Example:</a:t>
            </a:r>
            <a:endParaRPr lang="en-US" b="1" dirty="0"/>
          </a:p>
          <a:p>
            <a:pPr>
              <a:buNone/>
            </a:pPr>
            <a:r>
              <a:rPr lang="en-US" dirty="0"/>
              <a:t>&lt;table style="width:100%"&gt;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th</a:t>
            </a:r>
            <a:r>
              <a:rPr lang="en-US" dirty="0"/>
              <a:t>&gt;Name:&lt;/</a:t>
            </a:r>
            <a:r>
              <a:rPr lang="en-US" dirty="0" err="1"/>
              <a:t>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&lt;td&gt;Bill Gates&lt;/td&gt;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th</a:t>
            </a:r>
            <a:r>
              <a:rPr lang="en-US" dirty="0"/>
              <a:t> </a:t>
            </a:r>
            <a:r>
              <a:rPr lang="en-US" dirty="0" err="1"/>
              <a:t>rowspan</a:t>
            </a:r>
            <a:r>
              <a:rPr lang="en-US" dirty="0"/>
              <a:t>="2"&gt;Telephone:&lt;/</a:t>
            </a:r>
            <a:r>
              <a:rPr lang="en-US" dirty="0" err="1"/>
              <a:t>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&lt;td&gt;55577854&lt;/td&gt;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&lt;td&gt;55577855&lt;/td&gt;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&lt;/table&gt;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Table - Adding a </a:t>
            </a:r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To add a caption to a table, use the </a:t>
            </a:r>
            <a:r>
              <a:rPr lang="en-US" b="1" dirty="0"/>
              <a:t>&lt;caption&gt;</a:t>
            </a:r>
            <a:r>
              <a:rPr lang="en-US" dirty="0"/>
              <a:t> tag:</a:t>
            </a:r>
          </a:p>
          <a:p>
            <a:pPr>
              <a:buNone/>
            </a:pPr>
            <a:r>
              <a:rPr lang="en-US" b="1" dirty="0" smtClean="0"/>
              <a:t>Example:</a:t>
            </a:r>
            <a:endParaRPr lang="en-US" b="1" dirty="0"/>
          </a:p>
          <a:p>
            <a:pPr>
              <a:buNone/>
            </a:pPr>
            <a:r>
              <a:rPr lang="en-US" dirty="0"/>
              <a:t>&lt;table style="width:100%"&gt;</a:t>
            </a:r>
            <a:br>
              <a:rPr lang="en-US" dirty="0"/>
            </a:br>
            <a:r>
              <a:rPr lang="en-US" dirty="0"/>
              <a:t>  &lt;caption&gt;Monthly savings&lt;/caption&gt;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th</a:t>
            </a:r>
            <a:r>
              <a:rPr lang="en-US" dirty="0"/>
              <a:t>&gt;Month&lt;/</a:t>
            </a:r>
            <a:r>
              <a:rPr lang="en-US" dirty="0" err="1"/>
              <a:t>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th</a:t>
            </a:r>
            <a:r>
              <a:rPr lang="en-US" dirty="0"/>
              <a:t>&gt;Savings&lt;/</a:t>
            </a:r>
            <a:r>
              <a:rPr lang="en-US" dirty="0" err="1"/>
              <a:t>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&lt;td&gt;January&lt;/td&gt;</a:t>
            </a:r>
            <a:br>
              <a:rPr lang="en-US" dirty="0"/>
            </a:br>
            <a:r>
              <a:rPr lang="en-US" dirty="0"/>
              <a:t>    &lt;td&gt;$100&lt;/td&gt;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&lt;td&gt;February&lt;/td&gt;</a:t>
            </a:r>
            <a:br>
              <a:rPr lang="en-US" dirty="0"/>
            </a:br>
            <a:r>
              <a:rPr lang="en-US" dirty="0"/>
              <a:t>    &lt;td&gt;$50&lt;/td&gt;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&lt;/table&gt;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HTML </a:t>
            </a:r>
            <a:r>
              <a:rPr lang="en-US" dirty="0" smtClean="0"/>
              <a:t>Lists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Unordered HTML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unordered list starts with the </a:t>
            </a:r>
            <a:r>
              <a:rPr lang="en-US" b="1" dirty="0"/>
              <a:t>&lt;</a:t>
            </a:r>
            <a:r>
              <a:rPr lang="en-US" b="1" dirty="0" err="1"/>
              <a:t>ul</a:t>
            </a:r>
            <a:r>
              <a:rPr lang="en-US" b="1" dirty="0"/>
              <a:t>&gt;</a:t>
            </a:r>
            <a:r>
              <a:rPr lang="en-US" dirty="0"/>
              <a:t> tag. Each list item starts with the </a:t>
            </a:r>
            <a:r>
              <a:rPr lang="en-US" b="1" dirty="0"/>
              <a:t>&lt;</a:t>
            </a:r>
            <a:r>
              <a:rPr lang="en-US" b="1" dirty="0" err="1"/>
              <a:t>li</a:t>
            </a:r>
            <a:r>
              <a:rPr lang="en-US" b="1" dirty="0"/>
              <a:t>&gt;</a:t>
            </a:r>
            <a:r>
              <a:rPr lang="en-US" dirty="0"/>
              <a:t> tag.</a:t>
            </a:r>
          </a:p>
          <a:p>
            <a:r>
              <a:rPr lang="en-US" dirty="0"/>
              <a:t>The list items will be marked with bullets (small black circles) by default:</a:t>
            </a:r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/>
              <a:t>ul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li</a:t>
            </a:r>
            <a:r>
              <a:rPr lang="en-US" dirty="0"/>
              <a:t>&gt;Coffee&lt;/</a:t>
            </a:r>
            <a:r>
              <a:rPr lang="en-US" dirty="0" err="1"/>
              <a:t>li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li</a:t>
            </a:r>
            <a:r>
              <a:rPr lang="en-US" dirty="0"/>
              <a:t>&gt;Tea&lt;/</a:t>
            </a:r>
            <a:r>
              <a:rPr lang="en-US" dirty="0" err="1"/>
              <a:t>li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li</a:t>
            </a:r>
            <a:r>
              <a:rPr lang="en-US" dirty="0"/>
              <a:t>&gt;Milk&lt;/</a:t>
            </a:r>
            <a:r>
              <a:rPr lang="en-US" dirty="0" err="1"/>
              <a:t>li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ul</a:t>
            </a:r>
            <a:r>
              <a:rPr lang="en-US" dirty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Attributes provide additional information about HTML elements</a:t>
            </a:r>
            <a:r>
              <a:rPr lang="en-US" dirty="0" smtClean="0"/>
              <a:t>.</a:t>
            </a:r>
          </a:p>
          <a:p>
            <a:r>
              <a:rPr lang="en-US" dirty="0"/>
              <a:t>All HTML elements can have </a:t>
            </a:r>
            <a:r>
              <a:rPr lang="en-US" b="1" dirty="0"/>
              <a:t>attributes</a:t>
            </a:r>
            <a:endParaRPr lang="en-US" dirty="0"/>
          </a:p>
          <a:p>
            <a:r>
              <a:rPr lang="en-US" dirty="0" smtClean="0"/>
              <a:t>Attributes </a:t>
            </a:r>
            <a:r>
              <a:rPr lang="en-US" dirty="0"/>
              <a:t>are always specified in </a:t>
            </a:r>
            <a:r>
              <a:rPr lang="en-US" b="1" dirty="0"/>
              <a:t>the start tag</a:t>
            </a:r>
            <a:endParaRPr lang="en-US" dirty="0"/>
          </a:p>
          <a:p>
            <a:r>
              <a:rPr lang="en-US" dirty="0"/>
              <a:t>Attributes usually come in name/value pairs like: </a:t>
            </a:r>
            <a:r>
              <a:rPr lang="en-US" b="1" dirty="0"/>
              <a:t>name="value"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Unordered HTML List - Choose List Item </a:t>
            </a:r>
            <a:r>
              <a:rPr lang="en-US" dirty="0" smtClean="0"/>
              <a:t>Marker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CSS </a:t>
            </a:r>
            <a:r>
              <a:rPr lang="en-US" b="1" dirty="0"/>
              <a:t>list-style-type</a:t>
            </a:r>
            <a:r>
              <a:rPr lang="en-US" dirty="0"/>
              <a:t> property is used to define the style of the list item marker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it-IT" dirty="0"/>
              <a:t>&lt;ul style="</a:t>
            </a:r>
            <a:r>
              <a:rPr lang="it-IT" dirty="0" smtClean="0"/>
              <a:t>list-style-type:disc"&gt;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or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/>
              <a:t>ul</a:t>
            </a:r>
            <a:r>
              <a:rPr lang="en-US" dirty="0"/>
              <a:t> style="list-style-</a:t>
            </a:r>
            <a:r>
              <a:rPr lang="en-US" dirty="0" err="1"/>
              <a:t>type:circle</a:t>
            </a:r>
            <a:r>
              <a:rPr lang="en-US" dirty="0"/>
              <a:t>"&gt;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or</a:t>
            </a:r>
          </a:p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ul</a:t>
            </a:r>
            <a:r>
              <a:rPr lang="en-US" dirty="0"/>
              <a:t> style="list-style-</a:t>
            </a:r>
            <a:r>
              <a:rPr lang="en-US" dirty="0" err="1"/>
              <a:t>type:square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	or</a:t>
            </a:r>
          </a:p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ul</a:t>
            </a:r>
            <a:r>
              <a:rPr lang="en-US" dirty="0"/>
              <a:t> style="list-style-</a:t>
            </a:r>
            <a:r>
              <a:rPr lang="en-US" dirty="0" err="1"/>
              <a:t>type:none</a:t>
            </a:r>
            <a:r>
              <a:rPr lang="en-US" dirty="0"/>
              <a:t>"&gt;</a:t>
            </a:r>
            <a:endParaRPr lang="it-IT" dirty="0" smtClean="0"/>
          </a:p>
          <a:p>
            <a:pPr>
              <a:buNone/>
            </a:pPr>
            <a:r>
              <a:rPr lang="it-IT" dirty="0"/>
              <a:t>  &lt;li&gt;Coffee&lt;/li&gt;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&lt;li&gt;Tea&lt;/li&gt;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&lt;li&gt;Milk&lt;/li&gt;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&lt;/ul&gt;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Ordered HTML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ordered list starts with the </a:t>
            </a:r>
            <a:r>
              <a:rPr lang="en-US" b="1" dirty="0"/>
              <a:t>&lt;</a:t>
            </a:r>
            <a:r>
              <a:rPr lang="en-US" b="1" dirty="0" err="1"/>
              <a:t>ol</a:t>
            </a:r>
            <a:r>
              <a:rPr lang="en-US" b="1" dirty="0"/>
              <a:t>&gt;</a:t>
            </a:r>
            <a:r>
              <a:rPr lang="en-US" dirty="0"/>
              <a:t> tag. Each list item starts with the </a:t>
            </a:r>
            <a:r>
              <a:rPr lang="en-US" b="1" dirty="0"/>
              <a:t>&lt;</a:t>
            </a:r>
            <a:r>
              <a:rPr lang="en-US" b="1" dirty="0" err="1"/>
              <a:t>li</a:t>
            </a:r>
            <a:r>
              <a:rPr lang="en-US" b="1" dirty="0"/>
              <a:t>&gt;</a:t>
            </a:r>
            <a:r>
              <a:rPr lang="en-US" dirty="0"/>
              <a:t> tag.</a:t>
            </a:r>
          </a:p>
          <a:p>
            <a:r>
              <a:rPr lang="en-US" dirty="0"/>
              <a:t>The list items will be marked with numbers by default: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/>
              <a:t>ol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li</a:t>
            </a:r>
            <a:r>
              <a:rPr lang="en-US" dirty="0"/>
              <a:t>&gt;Coffee&lt;/</a:t>
            </a:r>
            <a:r>
              <a:rPr lang="en-US" dirty="0" err="1"/>
              <a:t>li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li</a:t>
            </a:r>
            <a:r>
              <a:rPr lang="en-US" dirty="0"/>
              <a:t>&gt;Tea&lt;/</a:t>
            </a:r>
            <a:r>
              <a:rPr lang="en-US" dirty="0" err="1"/>
              <a:t>li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li</a:t>
            </a:r>
            <a:r>
              <a:rPr lang="en-US" dirty="0"/>
              <a:t>&gt;Milk&lt;/</a:t>
            </a:r>
            <a:r>
              <a:rPr lang="en-US" dirty="0" err="1"/>
              <a:t>li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Ordered HTML List - The Type </a:t>
            </a:r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 </a:t>
            </a:r>
            <a:r>
              <a:rPr lang="en-US" b="1" dirty="0"/>
              <a:t>type</a:t>
            </a:r>
            <a:r>
              <a:rPr lang="en-US" dirty="0"/>
              <a:t> attribute of the &lt;</a:t>
            </a:r>
            <a:r>
              <a:rPr lang="en-US" dirty="0" err="1"/>
              <a:t>ol</a:t>
            </a:r>
            <a:r>
              <a:rPr lang="en-US" dirty="0"/>
              <a:t>&gt; tag, defines the type of the list item marker:</a:t>
            </a:r>
          </a:p>
          <a:p>
            <a:r>
              <a:rPr lang="en-US" dirty="0" smtClean="0"/>
              <a:t>Type Description type="1“ The list items will be numbered with numbers (default)</a:t>
            </a:r>
          </a:p>
          <a:p>
            <a:r>
              <a:rPr lang="en-US" dirty="0"/>
              <a:t>T</a:t>
            </a:r>
            <a:r>
              <a:rPr lang="en-US" dirty="0" smtClean="0"/>
              <a:t>ype="A“ The list items will be numbered with uppercase letters</a:t>
            </a:r>
          </a:p>
          <a:p>
            <a:r>
              <a:rPr lang="en-US" dirty="0"/>
              <a:t>T</a:t>
            </a:r>
            <a:r>
              <a:rPr lang="en-US" dirty="0" smtClean="0"/>
              <a:t>ype="a“ The list items will be numbered with lowercase letters</a:t>
            </a:r>
          </a:p>
          <a:p>
            <a:r>
              <a:rPr lang="en-US" dirty="0"/>
              <a:t>T</a:t>
            </a:r>
            <a:r>
              <a:rPr lang="en-US" dirty="0" smtClean="0"/>
              <a:t>ype="I“ The list items will be numbered with uppercase roman numbers</a:t>
            </a:r>
          </a:p>
          <a:p>
            <a:r>
              <a:rPr lang="en-US" dirty="0"/>
              <a:t>T</a:t>
            </a:r>
            <a:r>
              <a:rPr lang="en-US" dirty="0" smtClean="0"/>
              <a:t>ype="</a:t>
            </a:r>
            <a:r>
              <a:rPr lang="en-US" dirty="0" err="1" smtClean="0"/>
              <a:t>i</a:t>
            </a:r>
            <a:r>
              <a:rPr lang="en-US" dirty="0" smtClean="0"/>
              <a:t>“ The list items will be numbered with lowercase roman numbers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&lt;h2&gt;Ordered List with Numbers&lt;/h2&gt;</a:t>
            </a:r>
          </a:p>
          <a:p>
            <a:pPr>
              <a:buNone/>
            </a:pPr>
            <a:r>
              <a:rPr lang="en-US" b="1" dirty="0" smtClean="0"/>
              <a:t>&lt;</a:t>
            </a:r>
            <a:r>
              <a:rPr lang="en-US" b="1" dirty="0" err="1" smtClean="0"/>
              <a:t>ol</a:t>
            </a:r>
            <a:r>
              <a:rPr lang="en-US" b="1" dirty="0" smtClean="0"/>
              <a:t> type="1"&gt;</a:t>
            </a:r>
          </a:p>
          <a:p>
            <a:pPr>
              <a:buNone/>
            </a:pPr>
            <a:r>
              <a:rPr lang="en-US" b="1" dirty="0" smtClean="0"/>
              <a:t>&lt;</a:t>
            </a:r>
            <a:r>
              <a:rPr lang="en-US" b="1" dirty="0" err="1" smtClean="0"/>
              <a:t>ol</a:t>
            </a:r>
            <a:r>
              <a:rPr lang="en-US" b="1" dirty="0" smtClean="0"/>
              <a:t> type=“A"&gt;</a:t>
            </a:r>
          </a:p>
          <a:p>
            <a:pPr>
              <a:buNone/>
            </a:pPr>
            <a:r>
              <a:rPr lang="en-US" b="1" dirty="0" smtClean="0"/>
              <a:t>&lt;</a:t>
            </a:r>
            <a:r>
              <a:rPr lang="en-US" b="1" dirty="0" err="1" smtClean="0"/>
              <a:t>ol</a:t>
            </a:r>
            <a:r>
              <a:rPr lang="en-US" b="1" dirty="0" smtClean="0"/>
              <a:t> type=“a"&gt;</a:t>
            </a:r>
          </a:p>
          <a:p>
            <a:pPr>
              <a:buNone/>
            </a:pPr>
            <a:r>
              <a:rPr lang="en-US" b="1" dirty="0" smtClean="0"/>
              <a:t>&lt;</a:t>
            </a:r>
            <a:r>
              <a:rPr lang="en-US" b="1" dirty="0" err="1" smtClean="0"/>
              <a:t>ol</a:t>
            </a:r>
            <a:r>
              <a:rPr lang="en-US" b="1" dirty="0" smtClean="0"/>
              <a:t> type=“</a:t>
            </a:r>
            <a:r>
              <a:rPr lang="en-US" b="1" dirty="0" err="1" smtClean="0"/>
              <a:t>i</a:t>
            </a:r>
            <a:r>
              <a:rPr lang="en-US" b="1" dirty="0" smtClean="0"/>
              <a:t>"&gt;</a:t>
            </a:r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li</a:t>
            </a:r>
            <a:r>
              <a:rPr lang="en-US" dirty="0" smtClean="0"/>
              <a:t>&gt;Coffee&lt;/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li</a:t>
            </a:r>
            <a:r>
              <a:rPr lang="en-US" dirty="0" smtClean="0"/>
              <a:t>&gt;Tea&lt;/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li</a:t>
            </a:r>
            <a:r>
              <a:rPr lang="en-US" dirty="0" smtClean="0"/>
              <a:t>&gt;Milk&lt;/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ol</a:t>
            </a:r>
            <a:r>
              <a:rPr lang="en-US" dirty="0" smtClean="0"/>
              <a:t>&gt;  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Description </a:t>
            </a:r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HTML also supports description lists.</a:t>
            </a:r>
          </a:p>
          <a:p>
            <a:r>
              <a:rPr lang="en-US" dirty="0"/>
              <a:t>A description list is a list of terms, with a description of each term.</a:t>
            </a:r>
          </a:p>
          <a:p>
            <a:r>
              <a:rPr lang="en-US" dirty="0"/>
              <a:t>The </a:t>
            </a:r>
            <a:r>
              <a:rPr lang="en-US" b="1" dirty="0"/>
              <a:t>&lt;dl&gt;</a:t>
            </a:r>
            <a:r>
              <a:rPr lang="en-US" dirty="0"/>
              <a:t> tag defines the description list, the </a:t>
            </a:r>
            <a:r>
              <a:rPr lang="en-US" b="1" dirty="0"/>
              <a:t>&lt;</a:t>
            </a:r>
            <a:r>
              <a:rPr lang="en-US" b="1" dirty="0" err="1"/>
              <a:t>dt</a:t>
            </a:r>
            <a:r>
              <a:rPr lang="en-US" b="1" dirty="0"/>
              <a:t>&gt;</a:t>
            </a:r>
            <a:r>
              <a:rPr lang="en-US" dirty="0"/>
              <a:t> tag defines the term (name), and the </a:t>
            </a:r>
            <a:r>
              <a:rPr lang="en-US" b="1" dirty="0"/>
              <a:t>&lt;</a:t>
            </a:r>
            <a:r>
              <a:rPr lang="en-US" b="1" dirty="0" err="1"/>
              <a:t>dd</a:t>
            </a:r>
            <a:r>
              <a:rPr lang="en-US" b="1" dirty="0"/>
              <a:t>&gt;</a:t>
            </a:r>
            <a:r>
              <a:rPr lang="en-US" dirty="0"/>
              <a:t> tag describes each term: </a:t>
            </a:r>
          </a:p>
          <a:p>
            <a:pPr>
              <a:buNone/>
            </a:pPr>
            <a:r>
              <a:rPr lang="en-US" b="1" dirty="0" smtClean="0"/>
              <a:t>Example:</a:t>
            </a:r>
            <a:endParaRPr lang="en-US" b="1" dirty="0"/>
          </a:p>
          <a:p>
            <a:pPr>
              <a:buNone/>
            </a:pPr>
            <a:r>
              <a:rPr lang="en-US" dirty="0"/>
              <a:t>&lt;dl&gt;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dt</a:t>
            </a:r>
            <a:r>
              <a:rPr lang="en-US" dirty="0"/>
              <a:t>&gt;Coffee&lt;/</a:t>
            </a:r>
            <a:r>
              <a:rPr lang="en-US" dirty="0" err="1"/>
              <a:t>dt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dd</a:t>
            </a:r>
            <a:r>
              <a:rPr lang="en-US" dirty="0"/>
              <a:t>&gt;- black hot drink&lt;/</a:t>
            </a:r>
            <a:r>
              <a:rPr lang="en-US" dirty="0" err="1"/>
              <a:t>dd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dt</a:t>
            </a:r>
            <a:r>
              <a:rPr lang="en-US" dirty="0"/>
              <a:t>&gt;Milk&lt;/</a:t>
            </a:r>
            <a:r>
              <a:rPr lang="en-US" dirty="0" err="1"/>
              <a:t>dt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dd</a:t>
            </a:r>
            <a:r>
              <a:rPr lang="en-US" dirty="0"/>
              <a:t>&gt;- white cold drink&lt;/</a:t>
            </a:r>
            <a:r>
              <a:rPr lang="en-US" dirty="0" err="1"/>
              <a:t>dd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&lt;/dl&gt;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HTML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List can be nested (lists inside lists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it-IT" dirty="0"/>
              <a:t>&lt;ul&gt;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&lt;li&gt;Coffee&lt;/li&gt;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&lt;li&gt;Tea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   &lt;ul&gt;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    &lt;li&gt;Black tea&lt;/li&gt;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    &lt;li&gt;Green tea&lt;/li&gt;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  &lt;/ul&gt;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&lt;/li&gt;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  &lt;li&gt;Milk&lt;/li&gt;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&lt;/ul&gt;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HTML Block and Inline </a:t>
            </a:r>
            <a:r>
              <a:rPr lang="en-US" dirty="0" smtClean="0"/>
              <a:t>Elements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Every </a:t>
            </a:r>
            <a:r>
              <a:rPr lang="en-US" dirty="0"/>
              <a:t>HTML element has a default display value depending on what type of element it is. The default display value for most elements is block or inline.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Block-level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dirty="0"/>
              <a:t>block-level element always starts on a new line and takes up the full width available (stretches out to the left and right as far as it can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Examples of block-level elements:</a:t>
            </a:r>
          </a:p>
          <a:p>
            <a:r>
              <a:rPr lang="en-US" dirty="0" smtClean="0"/>
              <a:t>The </a:t>
            </a:r>
            <a:r>
              <a:rPr lang="en-US" dirty="0"/>
              <a:t>&lt;div&gt; element is a block-level element.</a:t>
            </a:r>
          </a:p>
          <a:p>
            <a:r>
              <a:rPr lang="en-US" dirty="0" smtClean="0"/>
              <a:t>&lt;</a:t>
            </a:r>
            <a:r>
              <a:rPr lang="en-US" dirty="0"/>
              <a:t>div&gt;</a:t>
            </a:r>
          </a:p>
          <a:p>
            <a:r>
              <a:rPr lang="en-US" dirty="0"/>
              <a:t>&lt;h1&gt; - &lt;h6&gt;</a:t>
            </a:r>
          </a:p>
          <a:p>
            <a:r>
              <a:rPr lang="en-US" dirty="0"/>
              <a:t>&lt;p&gt;</a:t>
            </a:r>
          </a:p>
          <a:p>
            <a:r>
              <a:rPr lang="en-US" dirty="0"/>
              <a:t>&lt;form&gt;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Inline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inline element does not start on a new line and only takes up as much width as necessary.</a:t>
            </a:r>
          </a:p>
          <a:p>
            <a:r>
              <a:rPr lang="en-US" dirty="0"/>
              <a:t>This is an inline &lt;span&gt; element inside a paragraph.</a:t>
            </a:r>
          </a:p>
          <a:p>
            <a:r>
              <a:rPr lang="en-US" dirty="0"/>
              <a:t>Examples of inline elements:</a:t>
            </a:r>
          </a:p>
          <a:p>
            <a:r>
              <a:rPr lang="en-US" dirty="0"/>
              <a:t>&lt;span&gt;</a:t>
            </a:r>
          </a:p>
          <a:p>
            <a:r>
              <a:rPr lang="en-US" dirty="0"/>
              <a:t>&lt;a&gt;</a:t>
            </a:r>
          </a:p>
          <a:p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title</a:t>
            </a:r>
            <a:r>
              <a:rPr lang="en-US" dirty="0"/>
              <a:t> attribute is added to the </a:t>
            </a:r>
            <a:r>
              <a:rPr lang="en-US" b="1" dirty="0"/>
              <a:t>&lt;p&gt;</a:t>
            </a:r>
            <a:r>
              <a:rPr lang="en-US" dirty="0"/>
              <a:t> element. The value of the title attribute will be displayed as a tooltip when you mouse over the </a:t>
            </a:r>
            <a:r>
              <a:rPr lang="en-US" dirty="0" smtClean="0"/>
              <a:t>paragraph.</a:t>
            </a:r>
          </a:p>
          <a:p>
            <a:pPr algn="just">
              <a:buNone/>
            </a:pPr>
            <a:r>
              <a:rPr lang="en-US" dirty="0" smtClean="0"/>
              <a:t>Example:</a:t>
            </a:r>
          </a:p>
          <a:p>
            <a:pPr algn="just">
              <a:buNone/>
            </a:pPr>
            <a:r>
              <a:rPr lang="en-US" dirty="0" smtClean="0"/>
              <a:t>&lt;p title="I'm a tooltip"&gt;</a:t>
            </a:r>
          </a:p>
          <a:p>
            <a:pPr algn="just">
              <a:buNone/>
            </a:pPr>
            <a:r>
              <a:rPr lang="en-US" dirty="0" smtClean="0"/>
              <a:t>Mouse over this paragraph, to display the title attribute as a tooltip.</a:t>
            </a:r>
          </a:p>
          <a:p>
            <a:pPr algn="just">
              <a:buNone/>
            </a:pPr>
            <a:r>
              <a:rPr lang="en-US" dirty="0" smtClean="0"/>
              <a:t>&lt;/p&gt;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 </a:t>
            </a:r>
            <a:r>
              <a:rPr lang="en-US" dirty="0" err="1" smtClean="0"/>
              <a:t>Iframes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iframe</a:t>
            </a:r>
            <a:r>
              <a:rPr lang="en-US" dirty="0"/>
              <a:t> is used to display a web page within a web page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/>
              <a:t>Iframe</a:t>
            </a:r>
            <a:r>
              <a:rPr lang="en-US" dirty="0"/>
              <a:t> </a:t>
            </a:r>
            <a:r>
              <a:rPr lang="en-US" dirty="0" smtClean="0"/>
              <a:t>Syntax:</a:t>
            </a:r>
            <a:endParaRPr lang="en-US" dirty="0"/>
          </a:p>
          <a:p>
            <a:pPr>
              <a:buNone/>
            </a:pPr>
            <a:r>
              <a:rPr lang="en-US" dirty="0"/>
              <a:t>An HTML </a:t>
            </a:r>
            <a:r>
              <a:rPr lang="en-US" dirty="0" err="1"/>
              <a:t>iframe</a:t>
            </a:r>
            <a:r>
              <a:rPr lang="en-US" dirty="0"/>
              <a:t> is defined </a:t>
            </a:r>
            <a:r>
              <a:rPr lang="en-US" dirty="0" smtClean="0"/>
              <a:t>with the</a:t>
            </a:r>
            <a:r>
              <a:rPr lang="en-US" dirty="0"/>
              <a:t> </a:t>
            </a:r>
            <a:r>
              <a:rPr lang="en-US" b="1" dirty="0"/>
              <a:t>&lt;</a:t>
            </a:r>
            <a:r>
              <a:rPr lang="en-US" b="1" dirty="0" err="1"/>
              <a:t>iframe</a:t>
            </a:r>
            <a:r>
              <a:rPr lang="en-US" b="1" dirty="0"/>
              <a:t>&gt;</a:t>
            </a:r>
            <a:r>
              <a:rPr lang="en-US" dirty="0"/>
              <a:t> tag:</a:t>
            </a:r>
          </a:p>
          <a:p>
            <a:pPr>
              <a:buNone/>
            </a:pPr>
            <a:r>
              <a:rPr lang="en-US" b="1" dirty="0"/>
              <a:t>&lt;</a:t>
            </a:r>
            <a:r>
              <a:rPr lang="en-US" b="1" dirty="0" err="1"/>
              <a:t>iframe</a:t>
            </a:r>
            <a:r>
              <a:rPr lang="en-US" b="1" dirty="0"/>
              <a:t> </a:t>
            </a:r>
            <a:r>
              <a:rPr lang="en-US" b="1" dirty="0" err="1"/>
              <a:t>src</a:t>
            </a:r>
            <a:r>
              <a:rPr lang="en-US" b="1" dirty="0"/>
              <a:t>="</a:t>
            </a:r>
            <a:r>
              <a:rPr lang="en-US" b="1" i="1" dirty="0"/>
              <a:t>URL</a:t>
            </a:r>
            <a:r>
              <a:rPr lang="en-US" b="1" dirty="0"/>
              <a:t>"&gt;&lt;/</a:t>
            </a:r>
            <a:r>
              <a:rPr lang="en-US" b="1" dirty="0" err="1"/>
              <a:t>iframe</a:t>
            </a:r>
            <a:r>
              <a:rPr lang="en-US" b="1" dirty="0"/>
              <a:t>&gt;</a:t>
            </a:r>
          </a:p>
          <a:p>
            <a:pPr>
              <a:buNone/>
            </a:pPr>
            <a:r>
              <a:rPr lang="en-US" dirty="0"/>
              <a:t>The </a:t>
            </a:r>
            <a:r>
              <a:rPr lang="en-US" b="1" dirty="0" err="1"/>
              <a:t>src</a:t>
            </a:r>
            <a:r>
              <a:rPr lang="en-US" dirty="0"/>
              <a:t> attribute specifies the URL (web address) of the inline frame page.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Iframe</a:t>
            </a:r>
            <a:r>
              <a:rPr lang="en-US" dirty="0"/>
              <a:t> - Set Height and </a:t>
            </a:r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 </a:t>
            </a:r>
            <a:r>
              <a:rPr lang="en-US" b="1" dirty="0"/>
              <a:t>height</a:t>
            </a:r>
            <a:r>
              <a:rPr lang="en-US" dirty="0"/>
              <a:t> and </a:t>
            </a:r>
            <a:r>
              <a:rPr lang="en-US" b="1" dirty="0"/>
              <a:t>width</a:t>
            </a:r>
            <a:r>
              <a:rPr lang="en-US" dirty="0"/>
              <a:t> attributes to specify the size of the </a:t>
            </a:r>
            <a:r>
              <a:rPr lang="en-US" dirty="0" err="1"/>
              <a:t>iframe</a:t>
            </a:r>
            <a:r>
              <a:rPr lang="en-US" dirty="0"/>
              <a:t>.</a:t>
            </a:r>
          </a:p>
          <a:p>
            <a:r>
              <a:rPr lang="en-US" dirty="0"/>
              <a:t>The attribute values are specified in pixels by default, but they can also be in percent (like "80%").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/>
              <a:t>iframe</a:t>
            </a:r>
            <a:r>
              <a:rPr lang="en-US" dirty="0"/>
              <a:t> </a:t>
            </a:r>
            <a:r>
              <a:rPr lang="en-US" dirty="0" err="1"/>
              <a:t>src</a:t>
            </a:r>
            <a:r>
              <a:rPr lang="en-US" dirty="0"/>
              <a:t>="demo_iframe.htm" height="200" width="300"&gt;&lt;/</a:t>
            </a:r>
            <a:r>
              <a:rPr lang="en-US" dirty="0" err="1"/>
              <a:t>iframe</a:t>
            </a:r>
            <a:r>
              <a:rPr lang="en-US" dirty="0"/>
              <a:t>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Iframe</a:t>
            </a:r>
            <a:r>
              <a:rPr lang="en-US" dirty="0"/>
              <a:t> - Target for a </a:t>
            </a:r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dirty="0" err="1"/>
              <a:t>iframe</a:t>
            </a:r>
            <a:r>
              <a:rPr lang="en-US" dirty="0"/>
              <a:t> can be used as the target frame for a link.</a:t>
            </a:r>
          </a:p>
          <a:p>
            <a:r>
              <a:rPr lang="en-US" dirty="0"/>
              <a:t>The </a:t>
            </a:r>
            <a:r>
              <a:rPr lang="en-US" b="1" dirty="0"/>
              <a:t>target</a:t>
            </a:r>
            <a:r>
              <a:rPr lang="en-US" dirty="0"/>
              <a:t> attribute of the link must refer to the </a:t>
            </a:r>
            <a:r>
              <a:rPr lang="en-US" b="1" dirty="0"/>
              <a:t>name</a:t>
            </a:r>
            <a:r>
              <a:rPr lang="en-US" dirty="0"/>
              <a:t> attribute of the </a:t>
            </a:r>
            <a:r>
              <a:rPr lang="en-US" dirty="0" err="1" smtClean="0"/>
              <a:t>iframe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/>
              <a:t>iframe</a:t>
            </a:r>
            <a:r>
              <a:rPr lang="en-US" dirty="0"/>
              <a:t> </a:t>
            </a:r>
            <a:r>
              <a:rPr lang="en-US" dirty="0" err="1"/>
              <a:t>src</a:t>
            </a:r>
            <a:r>
              <a:rPr lang="en-US" dirty="0"/>
              <a:t>="demo_iframe.htm" name</a:t>
            </a:r>
            <a:r>
              <a:rPr lang="en-US" dirty="0" smtClean="0"/>
              <a:t>="</a:t>
            </a:r>
            <a:r>
              <a:rPr lang="en-US" dirty="0" err="1" smtClean="0"/>
              <a:t>iframe_a</a:t>
            </a:r>
            <a:r>
              <a:rPr lang="en-US" dirty="0"/>
              <a:t>"&gt;&lt;/</a:t>
            </a:r>
            <a:r>
              <a:rPr lang="en-US" dirty="0" err="1" smtClean="0"/>
              <a:t>iframe</a:t>
            </a:r>
            <a:r>
              <a:rPr lang="en-US" dirty="0" smtClean="0"/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&lt;p&gt;&lt;a </a:t>
            </a:r>
            <a:r>
              <a:rPr lang="en-US" dirty="0" err="1"/>
              <a:t>href</a:t>
            </a:r>
            <a:r>
              <a:rPr lang="en-US" dirty="0"/>
              <a:t>="https://www.w3schools.com" target="</a:t>
            </a:r>
            <a:r>
              <a:rPr lang="en-US" dirty="0" err="1"/>
              <a:t>iframe_a</a:t>
            </a:r>
            <a:r>
              <a:rPr lang="en-US" dirty="0"/>
              <a:t>"&gt;W3Schools.com&lt;/a&gt;&lt;/p&gt;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 File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file path describes the location of a file in a web site's folder structure.</a:t>
            </a:r>
          </a:p>
          <a:p>
            <a:r>
              <a:rPr lang="en-US" dirty="0"/>
              <a:t>File paths are used when linking to external files like:</a:t>
            </a:r>
          </a:p>
          <a:p>
            <a:r>
              <a:rPr lang="en-US" dirty="0"/>
              <a:t>Web pages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Style sheets</a:t>
            </a:r>
          </a:p>
          <a:p>
            <a:r>
              <a:rPr lang="en-US" dirty="0" err="1"/>
              <a:t>JavaScripts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Absolute File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absolute file path is the full URL to an internet file:</a:t>
            </a:r>
          </a:p>
          <a:p>
            <a:pPr>
              <a:buNone/>
            </a:pPr>
            <a:r>
              <a:rPr lang="en-US" b="1" dirty="0" smtClean="0"/>
              <a:t>Example:</a:t>
            </a:r>
            <a:endParaRPr lang="en-US" b="1" dirty="0"/>
          </a:p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 </a:t>
            </a:r>
            <a:r>
              <a:rPr lang="en-US" dirty="0" err="1"/>
              <a:t>src</a:t>
            </a:r>
            <a:r>
              <a:rPr lang="en-US" dirty="0"/>
              <a:t>="https://www.w3schools.com/images/picture.jpg" alt="Mountain"&gt;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Relative File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 relative file path points to a file relative to the current page.</a:t>
            </a:r>
          </a:p>
          <a:p>
            <a:r>
              <a:rPr lang="en-US" sz="2000" dirty="0"/>
              <a:t>In this example the file path points to a file in the images folder located at the root of the current web</a:t>
            </a:r>
            <a:r>
              <a:rPr lang="en-US" sz="2000" dirty="0" smtClean="0"/>
              <a:t>: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Example 01: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img</a:t>
            </a:r>
            <a:r>
              <a:rPr lang="en-US" sz="2000" dirty="0"/>
              <a:t> </a:t>
            </a:r>
            <a:r>
              <a:rPr lang="en-US" sz="2000" dirty="0" err="1"/>
              <a:t>src</a:t>
            </a:r>
            <a:r>
              <a:rPr lang="en-US" sz="2000" dirty="0"/>
              <a:t>="/images/picture.jpg" alt="Mountain</a:t>
            </a:r>
            <a:r>
              <a:rPr lang="en-US" sz="2000" dirty="0" smtClean="0"/>
              <a:t>"&gt;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Example 02: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&lt;</a:t>
            </a:r>
            <a:r>
              <a:rPr lang="en-US" sz="2000" dirty="0" err="1" smtClean="0"/>
              <a:t>img</a:t>
            </a:r>
            <a:r>
              <a:rPr lang="en-US" sz="2000" dirty="0" smtClean="0"/>
              <a:t> </a:t>
            </a:r>
            <a:r>
              <a:rPr lang="en-US" sz="2000" dirty="0" err="1" smtClean="0"/>
              <a:t>src</a:t>
            </a:r>
            <a:r>
              <a:rPr lang="en-US" sz="2000" dirty="0" smtClean="0"/>
              <a:t>="../images/picture.jpg" alt="Mountain"&gt;</a:t>
            </a:r>
          </a:p>
          <a:p>
            <a:pPr>
              <a:buNone/>
            </a:pPr>
            <a:r>
              <a:rPr lang="en-US" sz="2000" dirty="0" smtClean="0"/>
              <a:t>	In </a:t>
            </a:r>
            <a:r>
              <a:rPr lang="en-US" sz="2000" dirty="0"/>
              <a:t>this example the file path points to a file in the images folder located in the </a:t>
            </a:r>
            <a:r>
              <a:rPr lang="en-US" sz="2000" dirty="0" smtClean="0"/>
              <a:t>folder one </a:t>
            </a:r>
            <a:r>
              <a:rPr lang="en-US" sz="2000" dirty="0"/>
              <a:t>level above the current </a:t>
            </a:r>
            <a:r>
              <a:rPr lang="en-US" sz="2000" dirty="0" smtClean="0"/>
              <a:t>folder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 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Reserved characters in HTML must be replaced with character entities.</a:t>
            </a:r>
          </a:p>
          <a:p>
            <a:r>
              <a:rPr lang="en-US" dirty="0" smtClean="0"/>
              <a:t>Characters that are not present on your keyboard can also be replaced by entities.</a:t>
            </a:r>
          </a:p>
          <a:p>
            <a:r>
              <a:rPr lang="en-US" dirty="0" smtClean="0"/>
              <a:t>Some characters are reserved in HTML.</a:t>
            </a:r>
          </a:p>
          <a:p>
            <a:r>
              <a:rPr lang="en-US" dirty="0" smtClean="0"/>
              <a:t>If you use the less than (&lt;) or greater than (&gt;) signs in your text, the browser might mix them with tags.</a:t>
            </a:r>
          </a:p>
          <a:p>
            <a:r>
              <a:rPr lang="en-US" dirty="0" smtClean="0"/>
              <a:t>Character entities are used to display reserved characters in HTML.</a:t>
            </a:r>
          </a:p>
          <a:p>
            <a:r>
              <a:rPr lang="en-US" dirty="0" smtClean="0"/>
              <a:t>A character entity looks like this: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&amp;</a:t>
            </a:r>
            <a:r>
              <a:rPr lang="en-US" i="1" dirty="0" err="1" smtClean="0"/>
              <a:t>entity_name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OR</a:t>
            </a:r>
          </a:p>
          <a:p>
            <a:pPr>
              <a:buNone/>
            </a:pPr>
            <a:r>
              <a:rPr lang="en-US" dirty="0" smtClean="0"/>
              <a:t>	&amp;#</a:t>
            </a:r>
            <a:r>
              <a:rPr lang="en-US" i="1" dirty="0" err="1" smtClean="0"/>
              <a:t>entity_number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To display a less than sign (&lt;) we must write: </a:t>
            </a:r>
            <a:r>
              <a:rPr lang="en-US" b="1" dirty="0" smtClean="0"/>
              <a:t>&amp;</a:t>
            </a:r>
            <a:r>
              <a:rPr lang="en-US" b="1" dirty="0" err="1" smtClean="0"/>
              <a:t>lt</a:t>
            </a:r>
            <a:r>
              <a:rPr lang="en-US" b="1" dirty="0" smtClean="0"/>
              <a:t>;</a:t>
            </a:r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To display a less than sign (&gt;) we must write: </a:t>
            </a:r>
            <a:r>
              <a:rPr lang="en-US" b="1" dirty="0" smtClean="0"/>
              <a:t>&amp;</a:t>
            </a:r>
            <a:r>
              <a:rPr lang="en-US" b="1" dirty="0" err="1" smtClean="0"/>
              <a:t>gt</a:t>
            </a:r>
            <a:r>
              <a:rPr lang="en-US" b="1" dirty="0" smtClean="0"/>
              <a:t>;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 common character entity used in HTML is the non-breaking space: </a:t>
            </a:r>
            <a:r>
              <a:rPr lang="en-US" b="1" dirty="0" smtClean="0"/>
              <a:t>&amp;</a:t>
            </a:r>
            <a:r>
              <a:rPr lang="en-US" b="1" dirty="0" err="1" smtClean="0"/>
              <a:t>nbsp</a:t>
            </a:r>
            <a:r>
              <a:rPr lang="en-US" b="1" dirty="0" smtClean="0"/>
              <a:t>;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XHTML?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XHTML stands for </a:t>
            </a:r>
            <a:r>
              <a:rPr lang="en-US" dirty="0" err="1" smtClean="0"/>
              <a:t>E</a:t>
            </a:r>
            <a:r>
              <a:rPr lang="en-US" b="1" dirty="0" err="1" smtClean="0"/>
              <a:t>X</a:t>
            </a:r>
            <a:r>
              <a:rPr lang="en-US" dirty="0" err="1" smtClean="0"/>
              <a:t>tensible</a:t>
            </a:r>
            <a:r>
              <a:rPr lang="en-US" dirty="0" smtClean="0"/>
              <a:t> </a:t>
            </a:r>
            <a:r>
              <a:rPr lang="en-US" b="1" dirty="0" err="1" smtClean="0"/>
              <a:t>H</a:t>
            </a:r>
            <a:r>
              <a:rPr lang="en-US" dirty="0" err="1" smtClean="0"/>
              <a:t>yper</a:t>
            </a:r>
            <a:r>
              <a:rPr lang="en-US" b="1" dirty="0" err="1" smtClean="0"/>
              <a:t>T</a:t>
            </a:r>
            <a:r>
              <a:rPr lang="en-US" dirty="0" err="1" smtClean="0"/>
              <a:t>ext</a:t>
            </a:r>
            <a:r>
              <a:rPr lang="en-US" dirty="0" smtClean="0"/>
              <a:t> </a:t>
            </a:r>
            <a:r>
              <a:rPr lang="en-US" b="1" dirty="0" smtClean="0"/>
              <a:t>M</a:t>
            </a:r>
            <a:r>
              <a:rPr lang="en-US" dirty="0" smtClean="0"/>
              <a:t>arkup </a:t>
            </a:r>
            <a:r>
              <a:rPr lang="en-US" b="1" dirty="0" smtClean="0"/>
              <a:t>L</a:t>
            </a:r>
            <a:r>
              <a:rPr lang="en-US" dirty="0" smtClean="0"/>
              <a:t>anguage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XHTML is almost identical to HTML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XHTML is stricter than HTML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XHTML is supported by all major browsers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Most Important Differences from HTML: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XHTML DOCTYPE is </a:t>
            </a:r>
            <a:r>
              <a:rPr lang="en-US" b="1" dirty="0" smtClean="0"/>
              <a:t>mandatory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&lt;html&gt;, &lt;head&gt;, &lt;title&gt;, and &lt;body&gt; are </a:t>
            </a:r>
            <a:r>
              <a:rPr lang="en-US" b="1" dirty="0" smtClean="0"/>
              <a:t>mandatory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XHTML elements must always be </a:t>
            </a:r>
            <a:r>
              <a:rPr lang="en-US" b="1" dirty="0" smtClean="0"/>
              <a:t>closed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XHTML elements must be in </a:t>
            </a:r>
            <a:r>
              <a:rPr lang="en-US" b="1" dirty="0" smtClean="0"/>
              <a:t>lowercase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Attribute names must be in </a:t>
            </a:r>
            <a:r>
              <a:rPr lang="en-US" b="1" dirty="0" smtClean="0"/>
              <a:t>lower case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Attribute values must be </a:t>
            </a:r>
            <a:r>
              <a:rPr lang="en-US" b="1" dirty="0" smtClean="0"/>
              <a:t>quoted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Attribute minimization is </a:t>
            </a:r>
            <a:r>
              <a:rPr lang="en-US" b="1" dirty="0" smtClean="0"/>
              <a:t>forbidden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href</a:t>
            </a:r>
            <a:r>
              <a:rPr lang="en-US" dirty="0"/>
              <a:t> </a:t>
            </a:r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links are defined with the </a:t>
            </a:r>
            <a:r>
              <a:rPr lang="en-US" b="1" dirty="0"/>
              <a:t>&lt;a&gt;</a:t>
            </a:r>
            <a:r>
              <a:rPr lang="en-US" dirty="0"/>
              <a:t> tag. The link address is specified in the </a:t>
            </a:r>
            <a:r>
              <a:rPr lang="en-US" b="1" dirty="0" err="1"/>
              <a:t>href</a:t>
            </a:r>
            <a:r>
              <a:rPr lang="en-US" dirty="0"/>
              <a:t> attribute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&lt;a </a:t>
            </a:r>
            <a:r>
              <a:rPr lang="en-US" dirty="0" err="1"/>
              <a:t>href</a:t>
            </a:r>
            <a:r>
              <a:rPr lang="en-US" dirty="0"/>
              <a:t>="https://</a:t>
            </a:r>
            <a:r>
              <a:rPr lang="en-US" dirty="0" smtClean="0"/>
              <a:t>www.inu.edu.pk"&gt;</a:t>
            </a:r>
            <a:r>
              <a:rPr lang="en-US" dirty="0"/>
              <a:t>This is a link&lt;/a&gt;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Size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HTML images are defined with the </a:t>
            </a:r>
            <a:r>
              <a:rPr lang="en-US" b="1" dirty="0"/>
              <a:t>&lt;</a:t>
            </a:r>
            <a:r>
              <a:rPr lang="en-US" b="1" dirty="0" err="1"/>
              <a:t>img</a:t>
            </a:r>
            <a:r>
              <a:rPr lang="en-US" b="1" dirty="0"/>
              <a:t>&gt;</a:t>
            </a:r>
            <a:r>
              <a:rPr lang="en-US" dirty="0"/>
              <a:t> tag.</a:t>
            </a:r>
          </a:p>
          <a:p>
            <a:pPr algn="just"/>
            <a:r>
              <a:rPr lang="en-US" dirty="0"/>
              <a:t>The filename of the source (</a:t>
            </a:r>
            <a:r>
              <a:rPr lang="en-US" b="1" dirty="0" err="1"/>
              <a:t>src</a:t>
            </a:r>
            <a:r>
              <a:rPr lang="en-US" dirty="0"/>
              <a:t>), and the size of the image (</a:t>
            </a:r>
            <a:r>
              <a:rPr lang="en-US" b="1" dirty="0"/>
              <a:t>width</a:t>
            </a:r>
            <a:r>
              <a:rPr lang="en-US" dirty="0"/>
              <a:t> and </a:t>
            </a:r>
            <a:r>
              <a:rPr lang="en-US" b="1" dirty="0"/>
              <a:t>height</a:t>
            </a:r>
            <a:r>
              <a:rPr lang="en-US" dirty="0"/>
              <a:t>) are all provided as </a:t>
            </a:r>
            <a:r>
              <a:rPr lang="en-US" b="1" dirty="0"/>
              <a:t>attributes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Example:</a:t>
            </a:r>
          </a:p>
          <a:p>
            <a:pPr algn="just">
              <a:buNone/>
            </a:pPr>
            <a:r>
              <a:rPr lang="en-US" dirty="0" smtClean="0"/>
              <a:t>&lt;</a:t>
            </a:r>
            <a:r>
              <a:rPr lang="en-US" dirty="0" err="1"/>
              <a:t>img</a:t>
            </a:r>
            <a:r>
              <a:rPr lang="en-US" dirty="0"/>
              <a:t> </a:t>
            </a:r>
            <a:r>
              <a:rPr lang="en-US" dirty="0" err="1"/>
              <a:t>src</a:t>
            </a:r>
            <a:r>
              <a:rPr lang="en-US" dirty="0"/>
              <a:t>="w3schools.jpg" width="104" height="142"&gt;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alt </a:t>
            </a:r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alt</a:t>
            </a:r>
            <a:r>
              <a:rPr lang="en-US" dirty="0"/>
              <a:t> attribute specifies an alternative text to be used, when an image cannot be displayed.</a:t>
            </a:r>
          </a:p>
          <a:p>
            <a:r>
              <a:rPr lang="en-US" dirty="0"/>
              <a:t>The value of the attribute can be read by screen readers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 </a:t>
            </a:r>
            <a:r>
              <a:rPr lang="en-US" dirty="0" err="1"/>
              <a:t>src</a:t>
            </a:r>
            <a:r>
              <a:rPr lang="en-US" dirty="0"/>
              <a:t>="w3schools.jpg" alt="W3Schools.com" width="104" height="142"&gt;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Line </a:t>
            </a:r>
            <a:r>
              <a:rPr lang="en-US" dirty="0" smtClean="0"/>
              <a:t>Breaks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HTML </a:t>
            </a:r>
            <a:r>
              <a:rPr lang="en-US" b="1" dirty="0"/>
              <a:t>&lt;</a:t>
            </a:r>
            <a:r>
              <a:rPr lang="en-US" b="1" dirty="0" err="1"/>
              <a:t>br</a:t>
            </a:r>
            <a:r>
              <a:rPr lang="en-US" b="1" dirty="0"/>
              <a:t>&gt;</a:t>
            </a:r>
            <a:r>
              <a:rPr lang="en-US" dirty="0"/>
              <a:t> element defines a </a:t>
            </a:r>
            <a:r>
              <a:rPr lang="en-US" b="1" dirty="0"/>
              <a:t>line break</a:t>
            </a:r>
            <a:r>
              <a:rPr lang="en-US" dirty="0"/>
              <a:t>.</a:t>
            </a:r>
          </a:p>
          <a:p>
            <a:r>
              <a:rPr lang="en-US" dirty="0"/>
              <a:t>Use &lt;</a:t>
            </a:r>
            <a:r>
              <a:rPr lang="en-US" dirty="0" err="1"/>
              <a:t>br</a:t>
            </a:r>
            <a:r>
              <a:rPr lang="en-US" dirty="0"/>
              <a:t>&gt; if you want a line break (a new line) without starting a new paragraph: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&lt;p&gt;This is&lt;</a:t>
            </a:r>
            <a:r>
              <a:rPr lang="en-US" dirty="0" err="1"/>
              <a:t>br</a:t>
            </a:r>
            <a:r>
              <a:rPr lang="en-US" dirty="0"/>
              <a:t>&gt;a paragraph&lt;</a:t>
            </a:r>
            <a:r>
              <a:rPr lang="en-US" dirty="0" err="1"/>
              <a:t>br</a:t>
            </a:r>
            <a:r>
              <a:rPr lang="en-US" dirty="0"/>
              <a:t>&gt;with line breaks.&lt;/p&gt;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HTML Style </a:t>
            </a:r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the style of an HTML element, can be done with the </a:t>
            </a:r>
            <a:r>
              <a:rPr lang="en-US" b="1" dirty="0"/>
              <a:t>style attribute</a:t>
            </a:r>
            <a:r>
              <a:rPr lang="en-US" dirty="0"/>
              <a:t>.</a:t>
            </a:r>
          </a:p>
          <a:p>
            <a:r>
              <a:rPr lang="en-US" dirty="0"/>
              <a:t>The HTML style attribute has </a:t>
            </a:r>
            <a:r>
              <a:rPr lang="en-US" dirty="0" smtClean="0"/>
              <a:t>the following</a:t>
            </a:r>
            <a:r>
              <a:rPr lang="en-US" dirty="0"/>
              <a:t> </a:t>
            </a:r>
            <a:r>
              <a:rPr lang="en-US" b="1" dirty="0"/>
              <a:t>syntax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tagname</a:t>
            </a:r>
            <a:r>
              <a:rPr lang="en-US" dirty="0"/>
              <a:t> style="</a:t>
            </a:r>
            <a:r>
              <a:rPr lang="en-US" i="1" dirty="0" err="1"/>
              <a:t>property</a:t>
            </a:r>
            <a:r>
              <a:rPr lang="en-US" dirty="0" err="1"/>
              <a:t>:</a:t>
            </a:r>
            <a:r>
              <a:rPr lang="en-US" i="1" dirty="0" err="1"/>
              <a:t>value</a:t>
            </a:r>
            <a:r>
              <a:rPr lang="en-US" i="1" dirty="0"/>
              <a:t>;</a:t>
            </a:r>
            <a:r>
              <a:rPr lang="en-US" dirty="0"/>
              <a:t>"&gt;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699</Words>
  <Application>Microsoft Office PowerPoint</Application>
  <PresentationFormat>On-screen Show (4:3)</PresentationFormat>
  <Paragraphs>260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Flow</vt:lpstr>
      <vt:lpstr>Internet Programming  HTML Lecture 02 By  Shahab Ul Islam  </vt:lpstr>
      <vt:lpstr>HTML Attributes</vt:lpstr>
      <vt:lpstr>HTML Attributes</vt:lpstr>
      <vt:lpstr>Title Attributes</vt:lpstr>
      <vt:lpstr>The href Attribute</vt:lpstr>
      <vt:lpstr>Size Attributes</vt:lpstr>
      <vt:lpstr>The alt Attribute</vt:lpstr>
      <vt:lpstr>HTML Line Breaks</vt:lpstr>
      <vt:lpstr>The HTML Style Attribute</vt:lpstr>
      <vt:lpstr>HTML Text Formatting</vt:lpstr>
      <vt:lpstr>HTML Text Formatting</vt:lpstr>
      <vt:lpstr>HTML &lt;mark&gt; Element</vt:lpstr>
      <vt:lpstr>HTML &lt;del&gt; Element</vt:lpstr>
      <vt:lpstr>HTML &lt;ins&gt; Element</vt:lpstr>
      <vt:lpstr>HTML Quotations</vt:lpstr>
      <vt:lpstr>HTML &lt;q&gt; for Short Quotations</vt:lpstr>
      <vt:lpstr>HTML &lt;blockquote&gt; for Quotations</vt:lpstr>
      <vt:lpstr>HTML &lt;abbr&gt; for Abbreviations</vt:lpstr>
      <vt:lpstr>HTML Comments</vt:lpstr>
      <vt:lpstr>Comments tag</vt:lpstr>
      <vt:lpstr>HTML Tables</vt:lpstr>
      <vt:lpstr>Defining HTML Tables</vt:lpstr>
      <vt:lpstr>Table Example:</vt:lpstr>
      <vt:lpstr>HTML Table - Adding a Border</vt:lpstr>
      <vt:lpstr>HTML Table – Cells that spans many columns</vt:lpstr>
      <vt:lpstr>HTML Table - Cells that Span Many Rows</vt:lpstr>
      <vt:lpstr>HTML Table - Adding a Caption</vt:lpstr>
      <vt:lpstr>HTML Lists</vt:lpstr>
      <vt:lpstr>Unordered HTML List</vt:lpstr>
      <vt:lpstr>Unordered HTML List - Choose List Item Marker</vt:lpstr>
      <vt:lpstr>Ordered HTML List</vt:lpstr>
      <vt:lpstr>Ordered HTML List - The Type Attribute</vt:lpstr>
      <vt:lpstr>Example:</vt:lpstr>
      <vt:lpstr>HTML Description Lists</vt:lpstr>
      <vt:lpstr>Nested HTML Lists</vt:lpstr>
      <vt:lpstr>HTML Block and Inline Elements</vt:lpstr>
      <vt:lpstr>Slide 37</vt:lpstr>
      <vt:lpstr>Block-level Elements</vt:lpstr>
      <vt:lpstr>Inline Elements</vt:lpstr>
      <vt:lpstr>HTML Iframes</vt:lpstr>
      <vt:lpstr>Iframe - Set Height and Width</vt:lpstr>
      <vt:lpstr>Iframe - Target for a Link</vt:lpstr>
      <vt:lpstr>HTML File Paths</vt:lpstr>
      <vt:lpstr>Absolute File Paths</vt:lpstr>
      <vt:lpstr>Relative File Paths</vt:lpstr>
      <vt:lpstr>HTML Entities</vt:lpstr>
      <vt:lpstr>HTML Entities</vt:lpstr>
      <vt:lpstr>What Is XHTML?</vt:lpstr>
      <vt:lpstr>The Most Important Differences from HTML: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Attributes</dc:title>
  <dc:creator>SHAHAB</dc:creator>
  <cp:lastModifiedBy>SHAHAB</cp:lastModifiedBy>
  <cp:revision>77</cp:revision>
  <dcterms:created xsi:type="dcterms:W3CDTF">2017-07-12T15:03:58Z</dcterms:created>
  <dcterms:modified xsi:type="dcterms:W3CDTF">2019-03-05T14:59:27Z</dcterms:modified>
</cp:coreProperties>
</file>