
<file path=[Content_Types].xml><?xml version="1.0" encoding="utf-8"?>
<Types xmlns="http://schemas.openxmlformats.org/package/2006/content-types">
  <Default ContentType="image/png" Extension="png"/>
  <Default ContentType="image/png" Extension="tmp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1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DB86-FF48-492F-8868-20F2AD4F27A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CE43-2C38-4661-9C03-E1718E24C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7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8.tmp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9.jpeg" Type="http://schemas.openxmlformats.org/officeDocument/2006/relationships/image"/><Relationship Id="rId7" Target="../media/image2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5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6.tmp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7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8.tmp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9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0.tmp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1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3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6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4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5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6.tmp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1383" y="1496291"/>
            <a:ext cx="9712036" cy="4308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2381711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House Drainage System &amp; Its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292" y="4627822"/>
            <a:ext cx="645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Lecture # 14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1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127157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Traps (Requirements)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40" y="4556213"/>
            <a:ext cx="3343966" cy="21632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9" y="3970099"/>
            <a:ext cx="3099267" cy="27493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8" y="3861550"/>
            <a:ext cx="3610479" cy="28578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436" y="1578722"/>
            <a:ext cx="6070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1.</a:t>
            </a:r>
            <a:r>
              <a:rPr lang="en-US" sz="2400" dirty="0"/>
              <a:t>It should possess a adequate water seal at all times 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2.</a:t>
            </a:r>
            <a:r>
              <a:rPr lang="en-US" sz="2400" dirty="0"/>
              <a:t>It should be not absorbent material 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The internal and external surface should have smooth finish </a:t>
            </a:r>
            <a:r>
              <a:rPr lang="en-US" sz="2400" dirty="0" smtClean="0"/>
              <a:t>so that </a:t>
            </a:r>
            <a:r>
              <a:rPr lang="en-US" sz="2400" dirty="0"/>
              <a:t>dirt , etc. Does not stick to it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516709" y="1519567"/>
            <a:ext cx="5422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4.</a:t>
            </a:r>
            <a:r>
              <a:rPr lang="en-US" sz="2400" dirty="0"/>
              <a:t>It should be free from any inside projection , angles ,</a:t>
            </a:r>
          </a:p>
          <a:p>
            <a:pPr algn="just"/>
            <a:r>
              <a:rPr lang="en-US" sz="2400" dirty="0"/>
              <a:t>contractions, so that flow is not obstructed.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5.</a:t>
            </a:r>
            <a:r>
              <a:rPr lang="en-US" sz="2400" dirty="0"/>
              <a:t>It should be self cleansing 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6.</a:t>
            </a:r>
            <a:r>
              <a:rPr lang="en-US" sz="2400" dirty="0"/>
              <a:t>It should be simple in construction , cheap and readily available.</a:t>
            </a:r>
          </a:p>
        </p:txBody>
      </p:sp>
    </p:spTree>
    <p:extLst>
      <p:ext uri="{BB962C8B-B14F-4D97-AF65-F5344CB8AC3E}">
        <p14:creationId xmlns:p14="http://schemas.microsoft.com/office/powerpoint/2010/main" val="16193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Pipes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6" y="1474423"/>
            <a:ext cx="7927923" cy="5342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5581"/>
            <a:ext cx="395381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671" y="124247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Pipes (Sizes &amp; Materials)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" y="3729795"/>
            <a:ext cx="5229955" cy="29817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84" y="1604782"/>
            <a:ext cx="6743638" cy="509658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97746" y="1549367"/>
            <a:ext cx="2473338" cy="15712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554831" y="1933781"/>
            <a:ext cx="1841679" cy="190412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54422" y="2038631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Materials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606055" y="2273580"/>
            <a:ext cx="18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Sizes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631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Sanitary Fittings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113"/>
            <a:ext cx="2781837" cy="2781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569" y="1463113"/>
            <a:ext cx="3131176" cy="2781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597" y="1463113"/>
            <a:ext cx="6006695" cy="4242228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57" y="4247335"/>
            <a:ext cx="2229508" cy="2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0" y="4244950"/>
            <a:ext cx="2434107" cy="25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8" y="4341987"/>
            <a:ext cx="2454645" cy="24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735" y="1647741"/>
            <a:ext cx="210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1. Wash Basin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608" y="3284117"/>
            <a:ext cx="19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Sink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4523" y="4244950"/>
            <a:ext cx="190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</a:t>
            </a:r>
            <a:r>
              <a:rPr lang="en-US" sz="2800" b="1" dirty="0" smtClean="0"/>
              <a:t>. Bathing Tub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84878" y="5842525"/>
            <a:ext cx="190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4. Water Closet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9791" y="4662959"/>
            <a:ext cx="19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5. Urinal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3284" y="5279317"/>
            <a:ext cx="190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2800" b="1" dirty="0" smtClean="0"/>
              <a:t>. Flushing </a:t>
            </a:r>
          </a:p>
          <a:p>
            <a:pPr algn="ctr"/>
            <a:r>
              <a:rPr lang="en-US" sz="2800" b="1" dirty="0" smtClean="0"/>
              <a:t>Cistern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5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Wash Basins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7" y="1463113"/>
            <a:ext cx="8955304" cy="53290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10" y="1848092"/>
            <a:ext cx="4242784" cy="116556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888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Sinks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54" y="1463113"/>
            <a:ext cx="8278946" cy="53948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" y="2975021"/>
            <a:ext cx="3863197" cy="3882980"/>
          </a:xfrm>
          <a:prstGeom prst="rect">
            <a:avLst/>
          </a:prstGeom>
          <a:ln w="317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465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9913" y="397616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Bath Tubs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8" y="1750772"/>
            <a:ext cx="8293994" cy="47195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9" y="3388641"/>
            <a:ext cx="4153480" cy="160042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952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Water Closets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95" y="1463113"/>
            <a:ext cx="8014766" cy="5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8397" y="134081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Water Closets (Types)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5" y="1496119"/>
            <a:ext cx="7161939" cy="51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Urinals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8" y="1485030"/>
            <a:ext cx="8392727" cy="52540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545481"/>
            <a:ext cx="3224122" cy="5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99" y="1903487"/>
            <a:ext cx="6339759" cy="4759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Introduction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405" y="1647741"/>
            <a:ext cx="5039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i="1" dirty="0"/>
              <a:t>House drainage :- </a:t>
            </a:r>
            <a:endParaRPr lang="en-US" sz="2000" b="1" i="1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principles and procedure to be followed </a:t>
            </a:r>
            <a:r>
              <a:rPr lang="en-US" sz="2000" dirty="0" smtClean="0"/>
              <a:t>while </a:t>
            </a:r>
            <a:r>
              <a:rPr lang="en-US" sz="2000" b="1" i="1" dirty="0" smtClean="0">
                <a:solidFill>
                  <a:srgbClr val="00B050"/>
                </a:solidFill>
              </a:rPr>
              <a:t>constructing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00B0F0"/>
                </a:solidFill>
              </a:rPr>
              <a:t>laying sewer lines</a:t>
            </a:r>
            <a:r>
              <a:rPr lang="en-US" sz="2000" dirty="0"/>
              <a:t> in private buildings are referred as ‘</a:t>
            </a:r>
            <a:r>
              <a:rPr lang="en-US" sz="2000" dirty="0" smtClean="0"/>
              <a:t>house drainage.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0405" y="3402843"/>
            <a:ext cx="52331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b="1" i="1" dirty="0"/>
              <a:t>Aims :-</a:t>
            </a: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maintain healthy condition in the building .</a:t>
            </a: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dispose off waste water as early and quickly as possible .</a:t>
            </a: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avoid the entry of foul gases from the sewer or the septic tank .</a:t>
            </a: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facilitate quick removal of foul matter.</a:t>
            </a: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collect and remove waste matters </a:t>
            </a:r>
            <a:r>
              <a:rPr lang="en-US" sz="2000" dirty="0" smtClean="0"/>
              <a:t>systematically.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97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Flushing Sinks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502040"/>
            <a:ext cx="8762230" cy="5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792" y="207369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Maintainace Testing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1463112"/>
            <a:ext cx="8565718" cy="51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Sanitary Fittings: </a:t>
            </a:r>
            <a:r>
              <a:rPr lang="en-US" i="1" dirty="0" smtClean="0">
                <a:solidFill>
                  <a:srgbClr val="0070C0"/>
                </a:solidFill>
              </a:rPr>
              <a:t>Wash Basins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1479777"/>
            <a:ext cx="8374509" cy="53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3" y="332651"/>
            <a:ext cx="8449296" cy="63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Principles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488" y="1720840"/>
            <a:ext cx="11526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House Drainage should be preferable laid by side of the </a:t>
            </a:r>
            <a:r>
              <a:rPr lang="en-US" sz="2800" b="1" i="1" dirty="0">
                <a:solidFill>
                  <a:srgbClr val="00B0F0"/>
                </a:solidFill>
              </a:rPr>
              <a:t>building</a:t>
            </a:r>
            <a:r>
              <a:rPr lang="en-US" sz="2800" dirty="0"/>
              <a:t> </a:t>
            </a:r>
            <a:r>
              <a:rPr lang="en-US" sz="2800" dirty="0" smtClean="0"/>
              <a:t>to facilitate </a:t>
            </a:r>
            <a:r>
              <a:rPr lang="en-US" sz="2800" dirty="0"/>
              <a:t>easy repair and better maintenance.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House </a:t>
            </a:r>
            <a:r>
              <a:rPr lang="en-US" sz="2800" dirty="0"/>
              <a:t>sewer joints should be </a:t>
            </a:r>
            <a:r>
              <a:rPr lang="en-US" sz="2800" b="1" i="1" dirty="0">
                <a:solidFill>
                  <a:srgbClr val="00B050"/>
                </a:solidFill>
              </a:rPr>
              <a:t>leek proof </a:t>
            </a:r>
            <a:r>
              <a:rPr lang="en-US" sz="2800" dirty="0"/>
              <a:t>because leakage if any </a:t>
            </a:r>
            <a:r>
              <a:rPr lang="en-US" sz="2800" dirty="0" smtClean="0"/>
              <a:t>shall create </a:t>
            </a:r>
            <a:r>
              <a:rPr lang="en-US" sz="2800" dirty="0"/>
              <a:t>an </a:t>
            </a:r>
            <a:r>
              <a:rPr lang="en-US" sz="2800" b="1" i="1" dirty="0">
                <a:solidFill>
                  <a:srgbClr val="00B050"/>
                </a:solidFill>
              </a:rPr>
              <a:t>odor problem </a:t>
            </a:r>
            <a:r>
              <a:rPr lang="en-US" sz="2800" dirty="0"/>
              <a:t>and leaked wastewater </a:t>
            </a:r>
            <a:r>
              <a:rPr lang="en-US" sz="2800" b="1" i="1" dirty="0">
                <a:solidFill>
                  <a:srgbClr val="00B050"/>
                </a:solidFill>
              </a:rPr>
              <a:t>shall infiltrate </a:t>
            </a:r>
            <a:r>
              <a:rPr lang="en-US" sz="2800" dirty="0"/>
              <a:t>in </a:t>
            </a:r>
            <a:r>
              <a:rPr lang="en-US" sz="2800" dirty="0" smtClean="0"/>
              <a:t>the ground </a:t>
            </a:r>
            <a:r>
              <a:rPr lang="en-US" sz="2800" dirty="0"/>
              <a:t>and shall reduce </a:t>
            </a:r>
            <a:r>
              <a:rPr lang="en-US" sz="2800" b="1" i="1" dirty="0">
                <a:solidFill>
                  <a:srgbClr val="00B050"/>
                </a:solidFill>
              </a:rPr>
              <a:t>bearing capacity of soil </a:t>
            </a:r>
            <a:r>
              <a:rPr lang="en-US" sz="2800" dirty="0"/>
              <a:t>below </a:t>
            </a:r>
            <a:r>
              <a:rPr lang="en-US" sz="2800" dirty="0" smtClean="0"/>
              <a:t>foundation, which </a:t>
            </a:r>
            <a:r>
              <a:rPr lang="en-US" sz="2800" dirty="0"/>
              <a:t>is not desirable.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sewage or </a:t>
            </a:r>
            <a:r>
              <a:rPr lang="en-US" sz="2800" dirty="0" err="1"/>
              <a:t>sullage</a:t>
            </a:r>
            <a:r>
              <a:rPr lang="en-US" sz="2800" dirty="0"/>
              <a:t> should </a:t>
            </a:r>
            <a:r>
              <a:rPr lang="en-US" sz="2800" b="1" i="1" dirty="0"/>
              <a:t>flow under the force of gravity</a:t>
            </a:r>
            <a:r>
              <a:rPr lang="en-US" sz="2800" dirty="0"/>
              <a:t>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house sewer should </a:t>
            </a:r>
            <a:r>
              <a:rPr lang="en-US" sz="2800" b="1" i="1" dirty="0">
                <a:solidFill>
                  <a:srgbClr val="FF0000"/>
                </a:solidFill>
              </a:rPr>
              <a:t>always be straight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76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Principles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68" y="1530825"/>
            <a:ext cx="11925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entire system should be </a:t>
            </a:r>
            <a:r>
              <a:rPr lang="en-US" sz="2800" i="1" dirty="0">
                <a:solidFill>
                  <a:srgbClr val="FF0000"/>
                </a:solidFill>
              </a:rPr>
              <a:t>well ventilated </a:t>
            </a:r>
            <a:r>
              <a:rPr lang="en-US" sz="2800" dirty="0"/>
              <a:t>from start to the end.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house sewer should be </a:t>
            </a:r>
            <a:r>
              <a:rPr lang="en-US" sz="2800" i="1" dirty="0">
                <a:solidFill>
                  <a:srgbClr val="00B050"/>
                </a:solidFill>
              </a:rPr>
              <a:t>connected to the manhole </a:t>
            </a:r>
            <a:r>
              <a:rPr lang="en-US" sz="2800" dirty="0"/>
              <a:t>such that </a:t>
            </a: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00B050"/>
                </a:solidFill>
              </a:rPr>
              <a:t>invert </a:t>
            </a:r>
            <a:r>
              <a:rPr lang="en-US" sz="2800" i="1" dirty="0">
                <a:solidFill>
                  <a:srgbClr val="00B050"/>
                </a:solidFill>
              </a:rPr>
              <a:t>level</a:t>
            </a:r>
            <a:r>
              <a:rPr lang="en-US" sz="2800" dirty="0"/>
              <a:t> is sufficiently higher to </a:t>
            </a:r>
            <a:r>
              <a:rPr lang="en-US" sz="2800" i="1" dirty="0">
                <a:solidFill>
                  <a:srgbClr val="00B050"/>
                </a:solidFill>
              </a:rPr>
              <a:t>avoid back flow </a:t>
            </a:r>
            <a:r>
              <a:rPr lang="en-US" sz="2800" dirty="0"/>
              <a:t>of sewage </a:t>
            </a:r>
            <a:r>
              <a:rPr lang="en-US" sz="2800" dirty="0" smtClean="0"/>
              <a:t>in house </a:t>
            </a:r>
            <a:r>
              <a:rPr lang="en-US" sz="2800" dirty="0"/>
              <a:t>sewer.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Where </a:t>
            </a:r>
            <a:r>
              <a:rPr lang="en-US" sz="2800" dirty="0"/>
              <a:t>ever there is change in direction of sewer line in the </a:t>
            </a:r>
            <a:r>
              <a:rPr lang="en-US" sz="2800" dirty="0" smtClean="0"/>
              <a:t>premises, provide </a:t>
            </a:r>
            <a:r>
              <a:rPr lang="en-US" sz="2800" i="1" dirty="0">
                <a:solidFill>
                  <a:srgbClr val="00B0F0"/>
                </a:solidFill>
              </a:rPr>
              <a:t>inspection chamber at the junction</a:t>
            </a:r>
            <a:r>
              <a:rPr lang="en-US" sz="2800" dirty="0"/>
              <a:t>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Rain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water </a:t>
            </a:r>
            <a:r>
              <a:rPr lang="en-US" sz="2800" dirty="0"/>
              <a:t>from roofs or open courtyards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should not be allowed </a:t>
            </a:r>
            <a:r>
              <a:rPr lang="en-US" sz="2800" dirty="0" smtClean="0"/>
              <a:t>to flow </a:t>
            </a:r>
            <a:r>
              <a:rPr lang="en-US" sz="2800" dirty="0"/>
              <a:t>through the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house sewers</a:t>
            </a:r>
            <a:r>
              <a:rPr lang="en-US" sz="2800" dirty="0"/>
              <a:t>.</a:t>
            </a:r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Adequate </a:t>
            </a:r>
            <a:r>
              <a:rPr lang="en-US" sz="2800" i="1" dirty="0">
                <a:solidFill>
                  <a:srgbClr val="92D050"/>
                </a:solidFill>
              </a:rPr>
              <a:t>ventilation systems </a:t>
            </a:r>
            <a:r>
              <a:rPr lang="en-US" sz="2800" dirty="0"/>
              <a:t>should be installed.</a:t>
            </a:r>
          </a:p>
        </p:txBody>
      </p:sp>
    </p:spTree>
    <p:extLst>
      <p:ext uri="{BB962C8B-B14F-4D97-AF65-F5344CB8AC3E}">
        <p14:creationId xmlns:p14="http://schemas.microsoft.com/office/powerpoint/2010/main" val="205560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Components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0" y="1463112"/>
            <a:ext cx="7569851" cy="53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Traps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470824"/>
            <a:ext cx="9225869" cy="50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410495"/>
            <a:ext cx="68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traps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8" y="1647741"/>
            <a:ext cx="7278116" cy="21910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90" y="2513484"/>
            <a:ext cx="7059010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550" y="62767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traps (Classification)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229" y="1608717"/>
            <a:ext cx="466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Classification according to </a:t>
            </a:r>
            <a:r>
              <a:rPr lang="en-US" sz="2400" dirty="0" smtClean="0">
                <a:solidFill>
                  <a:srgbClr val="00B050"/>
                </a:solidFill>
              </a:rPr>
              <a:t>shape: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620" y="2070382"/>
            <a:ext cx="864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P – Trap                                b. Q – Trap                         c. S - Trap</a:t>
            </a:r>
            <a:endParaRPr lang="en-US" sz="2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0" y="2583563"/>
            <a:ext cx="9451865" cy="41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352283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5" y="1407698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61" y="134081"/>
            <a:ext cx="1190493" cy="119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8550" y="62767"/>
            <a:ext cx="687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smtClean="0"/>
              <a:t>House Drainage: </a:t>
            </a:r>
            <a:r>
              <a:rPr lang="en-US" i="1" dirty="0" smtClean="0">
                <a:solidFill>
                  <a:srgbClr val="0070C0"/>
                </a:solidFill>
              </a:rPr>
              <a:t>traps (Classification)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229" y="1608717"/>
            <a:ext cx="4410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2.  Classification </a:t>
            </a:r>
            <a:r>
              <a:rPr lang="en-US" sz="2400" dirty="0">
                <a:solidFill>
                  <a:srgbClr val="00B050"/>
                </a:solidFill>
              </a:rPr>
              <a:t>according to </a:t>
            </a:r>
            <a:r>
              <a:rPr lang="en-US" sz="2400" dirty="0" smtClean="0">
                <a:solidFill>
                  <a:srgbClr val="00B050"/>
                </a:solidFill>
              </a:rPr>
              <a:t>Use: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6859" y="1962526"/>
            <a:ext cx="10521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a.  Floor </a:t>
            </a:r>
            <a:r>
              <a:rPr lang="en-US" sz="2400" dirty="0"/>
              <a:t>Traps (Nahni </a:t>
            </a:r>
            <a:r>
              <a:rPr lang="en-US" sz="2400" dirty="0" smtClean="0"/>
              <a:t>Trap)               b.  Gully Traps                         c.  Intercepting </a:t>
            </a:r>
            <a:r>
              <a:rPr lang="en-US" sz="2400" dirty="0"/>
              <a:t>Traps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6" y="2419609"/>
            <a:ext cx="3505689" cy="4372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5496" y="2419609"/>
            <a:ext cx="33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This trap is generally used to admit </a:t>
            </a:r>
            <a:r>
              <a:rPr lang="en-US" sz="2400" dirty="0" smtClean="0"/>
              <a:t>sewage </a:t>
            </a:r>
            <a:r>
              <a:rPr lang="en-US" sz="2400" dirty="0"/>
              <a:t>from the floors </a:t>
            </a:r>
            <a:r>
              <a:rPr lang="en-US" sz="2400" dirty="0" smtClean="0"/>
              <a:t>of rooms, bathrooms</a:t>
            </a:r>
            <a:r>
              <a:rPr lang="en-US" sz="2400" dirty="0"/>
              <a:t>, </a:t>
            </a:r>
            <a:r>
              <a:rPr lang="en-US" sz="2400" dirty="0" smtClean="0"/>
              <a:t>kitchen etc.</a:t>
            </a:r>
            <a:endParaRPr lang="en-US" sz="24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22" y="4210559"/>
            <a:ext cx="3486637" cy="2581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9822" y="2419608"/>
            <a:ext cx="3486637" cy="1778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0513" y="2376616"/>
            <a:ext cx="3465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 Gully trap or gully is provided at a junction of a </a:t>
            </a:r>
            <a:r>
              <a:rPr lang="en-US" sz="2400" dirty="0" smtClean="0"/>
              <a:t>roof drain </a:t>
            </a:r>
            <a:r>
              <a:rPr lang="en-US" sz="2400" dirty="0"/>
              <a:t>and other drain coming from kitchen or </a:t>
            </a:r>
            <a:r>
              <a:rPr lang="en-US" sz="2400" dirty="0" smtClean="0"/>
              <a:t>bathroom. </a:t>
            </a:r>
            <a:endParaRPr lang="en-US" sz="2400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99" y="2419608"/>
            <a:ext cx="3452105" cy="28293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7698" y="5337507"/>
            <a:ext cx="3452105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Intercepting traps is provided at junction of a house </a:t>
            </a:r>
            <a:r>
              <a:rPr lang="en-US" sz="2000" dirty="0" smtClean="0"/>
              <a:t>sewer and </a:t>
            </a:r>
            <a:r>
              <a:rPr lang="en-US" sz="2000" dirty="0"/>
              <a:t>municipal </a:t>
            </a:r>
            <a:r>
              <a:rPr lang="en-US" sz="2000" dirty="0" smtClean="0"/>
              <a:t>sewer, mainly at manhole.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6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566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Asim</dc:creator>
  <cp:lastModifiedBy>Ali Asim</cp:lastModifiedBy>
  <cp:revision>24</cp:revision>
  <dcterms:created xsi:type="dcterms:W3CDTF">2019-05-22T04:23:08Z</dcterms:created>
  <dcterms:modified xsi:type="dcterms:W3CDTF">2019-06-14T11:17:45Z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1168518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