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2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4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8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4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04F7-0580-4A1A-AAF4-4BFC4A87609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E789-CFB9-4A81-AD47-450DEC91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8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1383" y="1496291"/>
            <a:ext cx="9712036" cy="43087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20983" y="263501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/>
              <a:t>Waste Water Treatment:</a:t>
            </a:r>
          </a:p>
          <a:p>
            <a:pPr algn="ctr"/>
            <a:r>
              <a:rPr lang="en-US" sz="6000" i="1" dirty="0" smtClean="0"/>
              <a:t>Trickling Filters (Design)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9292" y="4627822"/>
            <a:ext cx="6456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Lecture # 11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 smtClean="0">
                <a:solidFill>
                  <a:srgbClr val="0070C0"/>
                </a:solidFill>
              </a:rPr>
              <a:t>Design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trickling fil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99" y="2021982"/>
            <a:ext cx="8685704" cy="423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40913" y="1687132"/>
            <a:ext cx="3090929" cy="991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Depth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8334" y="5600473"/>
            <a:ext cx="3090929" cy="991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Number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944038" y="1519231"/>
            <a:ext cx="3090929" cy="991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Filter Loading Rate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 smtClean="0">
                <a:solidFill>
                  <a:srgbClr val="0070C0"/>
                </a:solidFill>
              </a:rPr>
              <a:t>Design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006" y="1828800"/>
            <a:ext cx="2768957" cy="11075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Depth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0005" y="3458371"/>
            <a:ext cx="2768957" cy="1107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Number</a:t>
            </a:r>
          </a:p>
        </p:txBody>
      </p:sp>
      <p:sp>
        <p:nvSpPr>
          <p:cNvPr id="8" name="Rectangle 7"/>
          <p:cNvSpPr/>
          <p:nvPr/>
        </p:nvSpPr>
        <p:spPr>
          <a:xfrm>
            <a:off x="850006" y="5042470"/>
            <a:ext cx="2768957" cy="11075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Filter Loading Rate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250028" y="2156139"/>
            <a:ext cx="1004553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976529" y="1867175"/>
            <a:ext cx="4467506" cy="10149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1.8 to 2.4 m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250028" y="3592183"/>
            <a:ext cx="1004553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925745" y="3264844"/>
            <a:ext cx="4467506" cy="10149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Minimum Two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250028" y="5355566"/>
            <a:ext cx="1004553" cy="553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85646" y="4565954"/>
            <a:ext cx="4649272" cy="22884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Organic Load per filter Bed Volume = 1000 to 2200 kg BOD/hectare-m/day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BOD/filter media volume = 15 to 30 kg BOD/day/100 m3.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Surface Area of Filter Bed = 25 40  million Liters/hectare of surface area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Filter Bed Vol = 7.50 to 22.50 million liters/hectare/day.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34918" y="2611732"/>
            <a:ext cx="1493950" cy="3098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One Hectare = 10000 </a:t>
            </a:r>
            <a:r>
              <a:rPr lang="en-US" sz="3200" dirty="0" err="1" smtClean="0"/>
              <a:t>m.sq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4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>
                <a:solidFill>
                  <a:srgbClr val="0070C0"/>
                </a:solidFill>
              </a:rPr>
              <a:t>Process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Schematic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82" y="1463113"/>
            <a:ext cx="8231379" cy="52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 smtClean="0">
                <a:solidFill>
                  <a:srgbClr val="0070C0"/>
                </a:solidFill>
              </a:rPr>
              <a:t>Design Equations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7" y="1818631"/>
            <a:ext cx="10551064" cy="462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 smtClean="0">
                <a:solidFill>
                  <a:srgbClr val="0070C0"/>
                </a:solidFill>
              </a:rPr>
              <a:t>Design Equations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82" y="1647741"/>
            <a:ext cx="9494579" cy="21910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5501" y="4078839"/>
            <a:ext cx="99983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F0"/>
                </a:solidFill>
              </a:rPr>
              <a:t>Where,</a:t>
            </a:r>
          </a:p>
          <a:p>
            <a:pPr algn="just"/>
            <a:r>
              <a:rPr lang="en-US" sz="2400" dirty="0"/>
              <a:t>E2= % efficiency in BOD removal of single stage or first </a:t>
            </a:r>
            <a:r>
              <a:rPr lang="en-US" sz="2400" dirty="0" smtClean="0"/>
              <a:t>stage,</a:t>
            </a:r>
          </a:p>
          <a:p>
            <a:pPr algn="just"/>
            <a:r>
              <a:rPr lang="en-US" sz="2400" dirty="0"/>
              <a:t>F1.BOD= BOD loading of settled raw sewage in single stage of the two-stage filter in kg/d, </a:t>
            </a:r>
            <a:endParaRPr lang="en-US" sz="2400" dirty="0" smtClean="0"/>
          </a:p>
          <a:p>
            <a:pPr algn="just"/>
            <a:r>
              <a:rPr lang="en-US" sz="2400" dirty="0" smtClean="0"/>
              <a:t>V1</a:t>
            </a:r>
            <a:r>
              <a:rPr lang="en-US" sz="2400" dirty="0"/>
              <a:t>= volume of first stage filter, </a:t>
            </a:r>
            <a:r>
              <a:rPr lang="en-US" sz="2400" dirty="0" smtClean="0"/>
              <a:t>m3,</a:t>
            </a:r>
          </a:p>
          <a:p>
            <a:pPr algn="just"/>
            <a:r>
              <a:rPr lang="en-US" sz="2400" dirty="0"/>
              <a:t>Rf1= Recirculation factor for first </a:t>
            </a:r>
            <a:r>
              <a:rPr lang="en-US" sz="2400" dirty="0" smtClean="0"/>
              <a:t>stage.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1352283"/>
            <a:ext cx="1219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-5" y="140769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361" y="134081"/>
            <a:ext cx="1190493" cy="11904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26371" y="2439431"/>
                <a:ext cx="2579617" cy="84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371" y="2439431"/>
                <a:ext cx="2579617" cy="8461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2025" y="4859865"/>
                <a:ext cx="2564292" cy="838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1+0.1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025" y="4859865"/>
                <a:ext cx="2564292" cy="8384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488550" y="410495"/>
            <a:ext cx="687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/>
            </a:lvl1pPr>
          </a:lstStyle>
          <a:p>
            <a:r>
              <a:rPr lang="en-US" dirty="0" smtClean="0"/>
              <a:t>Trickling Filters: </a:t>
            </a:r>
            <a:r>
              <a:rPr lang="en-US" i="1" dirty="0" smtClean="0">
                <a:solidFill>
                  <a:srgbClr val="0070C0"/>
                </a:solidFill>
              </a:rPr>
              <a:t>Design Equations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6523" y="1589590"/>
            <a:ext cx="4275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B0F0"/>
                </a:solidFill>
              </a:rPr>
              <a:t>Efficiency Estimation: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5924" y="3636498"/>
            <a:ext cx="4275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00B0F0"/>
                </a:solidFill>
              </a:defRPr>
            </a:lvl1pPr>
          </a:lstStyle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Recirculation Factor Calculation: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02310" y="1661375"/>
            <a:ext cx="5841544" cy="2030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2310" y="4263814"/>
            <a:ext cx="5841544" cy="2030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03510" y="1697506"/>
            <a:ext cx="5439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Where,</a:t>
            </a:r>
          </a:p>
          <a:p>
            <a:endParaRPr lang="en-US" sz="2400" dirty="0" smtClean="0"/>
          </a:p>
          <a:p>
            <a:r>
              <a:rPr lang="en-US" sz="2400" dirty="0" smtClean="0"/>
              <a:t>Yi = Influent BOD load to TF</a:t>
            </a:r>
          </a:p>
          <a:p>
            <a:endParaRPr lang="en-US" sz="2400" dirty="0"/>
          </a:p>
          <a:p>
            <a:r>
              <a:rPr lang="en-US" sz="2400" dirty="0" err="1" smtClean="0"/>
              <a:t>Yo</a:t>
            </a:r>
            <a:r>
              <a:rPr lang="en-US" sz="2400" dirty="0" smtClean="0"/>
              <a:t> = Effluent BOD from TF.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34130" y="4309587"/>
            <a:ext cx="5439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Where,</a:t>
            </a:r>
          </a:p>
          <a:p>
            <a:endParaRPr lang="en-US" sz="2400" dirty="0" smtClean="0"/>
          </a:p>
          <a:p>
            <a:r>
              <a:rPr lang="en-US" sz="2400" dirty="0"/>
              <a:t>R</a:t>
            </a:r>
            <a:r>
              <a:rPr lang="en-US" sz="2400" dirty="0" smtClean="0"/>
              <a:t> = Recirculation percentage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3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0473" y="1704109"/>
            <a:ext cx="8409709" cy="3768436"/>
          </a:xfrm>
          <a:prstGeom prst="rect">
            <a:avLst/>
          </a:prstGeom>
          <a:solidFill>
            <a:schemeClr val="bg1">
              <a:lumMod val="75000"/>
            </a:schemeClr>
          </a:solidFill>
          <a:ln w="85725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0636" y="2175164"/>
            <a:ext cx="75091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lgerian" panose="04020705040A02060702" pitchFamily="82" charset="0"/>
              </a:rPr>
              <a:t>Any Questions??</a:t>
            </a:r>
            <a:endParaRPr lang="en-US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8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201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Asim</dc:creator>
  <cp:lastModifiedBy>Muhammad Hasnain</cp:lastModifiedBy>
  <cp:revision>24</cp:revision>
  <dcterms:created xsi:type="dcterms:W3CDTF">2019-05-10T06:41:18Z</dcterms:created>
  <dcterms:modified xsi:type="dcterms:W3CDTF">2020-06-10T13:21:53Z</dcterms:modified>
</cp:coreProperties>
</file>