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79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Lexical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02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400" dirty="0"/>
              <a:t>It is hard for a lexical analyzer to tell, without the aid of other </a:t>
            </a:r>
            <a:r>
              <a:rPr lang="en-US" sz="2400" dirty="0" smtClean="0"/>
              <a:t>components, that </a:t>
            </a:r>
            <a:r>
              <a:rPr lang="en-US" sz="2400" dirty="0"/>
              <a:t>there is a source-code error. </a:t>
            </a:r>
            <a:endParaRPr lang="en-US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instance, if the string </a:t>
            </a:r>
            <a:r>
              <a:rPr lang="en-US" sz="2400" dirty="0" smtClean="0"/>
              <a:t>fi </a:t>
            </a:r>
            <a:r>
              <a:rPr lang="en-US" sz="2400" dirty="0"/>
              <a:t>is </a:t>
            </a:r>
            <a:r>
              <a:rPr lang="en-US" sz="2400" dirty="0" smtClean="0"/>
              <a:t>encountered for </a:t>
            </a:r>
            <a:r>
              <a:rPr lang="en-US" sz="2400" dirty="0"/>
              <a:t>the first time in a C program in the </a:t>
            </a:r>
            <a:r>
              <a:rPr lang="en-US" sz="2400" dirty="0" smtClean="0"/>
              <a:t>context:  fi(a </a:t>
            </a:r>
            <a:r>
              <a:rPr lang="en-US" sz="2400" dirty="0"/>
              <a:t>== f ( x </a:t>
            </a:r>
            <a:r>
              <a:rPr lang="en-US" sz="2400" dirty="0" smtClean="0"/>
              <a:t>)).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lexical analyzer cannot tell whether </a:t>
            </a:r>
            <a:r>
              <a:rPr lang="en-US" sz="2400" dirty="0" smtClean="0"/>
              <a:t>fi </a:t>
            </a:r>
            <a:r>
              <a:rPr lang="en-US" sz="2400" dirty="0"/>
              <a:t>is a misspelling of the keyword if </a:t>
            </a:r>
            <a:r>
              <a:rPr lang="en-US" sz="2400" dirty="0" smtClean="0"/>
              <a:t>or an </a:t>
            </a:r>
            <a:r>
              <a:rPr lang="en-US" sz="2400" dirty="0"/>
              <a:t>undeclared function identifier. </a:t>
            </a:r>
            <a:endParaRPr lang="en-US" sz="2400" dirty="0" smtClean="0"/>
          </a:p>
          <a:p>
            <a:r>
              <a:rPr lang="en-US" sz="2400" dirty="0" smtClean="0"/>
              <a:t>Since fi </a:t>
            </a:r>
            <a:r>
              <a:rPr lang="en-US" sz="2400" dirty="0"/>
              <a:t>is a valid lexeme for the token </a:t>
            </a:r>
            <a:r>
              <a:rPr lang="en-US" sz="2400" dirty="0" smtClean="0"/>
              <a:t>id, the </a:t>
            </a:r>
            <a:r>
              <a:rPr lang="en-US" sz="2400" dirty="0"/>
              <a:t>lexical analyzer must return the token id to the parser and let some </a:t>
            </a:r>
            <a:r>
              <a:rPr lang="en-US" sz="2400" dirty="0" smtClean="0"/>
              <a:t>other phase or the </a:t>
            </a:r>
            <a:r>
              <a:rPr lang="en-US" sz="2400" dirty="0"/>
              <a:t>parser in this </a:t>
            </a:r>
            <a:r>
              <a:rPr lang="en-US" sz="2400" dirty="0" smtClean="0"/>
              <a:t>case </a:t>
            </a:r>
            <a:r>
              <a:rPr lang="en-US" sz="2400" dirty="0"/>
              <a:t>handle an </a:t>
            </a:r>
            <a:r>
              <a:rPr lang="en-US" sz="2400" dirty="0" smtClean="0"/>
              <a:t>error due.</a:t>
            </a:r>
          </a:p>
          <a:p>
            <a:r>
              <a:rPr lang="en-US" sz="2400" dirty="0" smtClean="0"/>
              <a:t>However when lexical </a:t>
            </a:r>
            <a:r>
              <a:rPr lang="en-US" sz="2400" dirty="0"/>
              <a:t>analyzer is </a:t>
            </a:r>
            <a:r>
              <a:rPr lang="en-US" sz="2400" dirty="0" smtClean="0"/>
              <a:t>unable to </a:t>
            </a:r>
            <a:r>
              <a:rPr lang="en-US" sz="2400" dirty="0"/>
              <a:t>proceed because none of the patterns for tokens matches any prefix of </a:t>
            </a:r>
            <a:r>
              <a:rPr lang="en-US" sz="2400" dirty="0" smtClean="0"/>
              <a:t>the remaining </a:t>
            </a:r>
            <a:r>
              <a:rPr lang="en-US" sz="2400" dirty="0"/>
              <a:t>input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410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simplest recovery strategy is "panic mode" recovery. </a:t>
            </a:r>
            <a:endParaRPr lang="en-US" sz="2400" dirty="0" smtClean="0"/>
          </a:p>
          <a:p>
            <a:r>
              <a:rPr lang="en-US" sz="2400" dirty="0" smtClean="0"/>
              <a:t>We delete </a:t>
            </a:r>
            <a:r>
              <a:rPr lang="en-US" sz="2400" dirty="0"/>
              <a:t>successive characters from the remaining input, until the lexical </a:t>
            </a:r>
            <a:r>
              <a:rPr lang="en-US" sz="2400" dirty="0" smtClean="0"/>
              <a:t>analyzer can </a:t>
            </a:r>
            <a:r>
              <a:rPr lang="en-US" sz="2400" dirty="0"/>
              <a:t>find a well-formed token at the beginning of what input is left. </a:t>
            </a:r>
            <a:endParaRPr lang="en-US" sz="2400" dirty="0" smtClean="0"/>
          </a:p>
          <a:p>
            <a:r>
              <a:rPr lang="en-US" sz="2400" dirty="0" smtClean="0"/>
              <a:t>This recovery technique </a:t>
            </a:r>
            <a:r>
              <a:rPr lang="en-US" sz="2400" dirty="0"/>
              <a:t>may confuse the parser, but in an interactive computing </a:t>
            </a:r>
            <a:r>
              <a:rPr lang="en-US" sz="2400" dirty="0" smtClean="0"/>
              <a:t>environment it </a:t>
            </a:r>
            <a:r>
              <a:rPr lang="en-US" sz="2400" dirty="0"/>
              <a:t>may be quite adequate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Other possible error-recovery actions are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/>
              <a:t>Delete one character from the remaining </a:t>
            </a:r>
            <a:r>
              <a:rPr lang="en-US" sz="2000" dirty="0" smtClean="0"/>
              <a:t>input.</a:t>
            </a:r>
          </a:p>
          <a:p>
            <a:pPr lvl="1"/>
            <a:r>
              <a:rPr lang="en-US" sz="2000" dirty="0" smtClean="0"/>
              <a:t>Insert </a:t>
            </a:r>
            <a:r>
              <a:rPr lang="en-US" sz="2000" dirty="0"/>
              <a:t>a missing character into the remaining </a:t>
            </a:r>
            <a:r>
              <a:rPr lang="en-US" sz="2000" dirty="0" smtClean="0"/>
              <a:t>input.</a:t>
            </a:r>
          </a:p>
          <a:p>
            <a:pPr lvl="1"/>
            <a:r>
              <a:rPr lang="en-US" sz="2000" dirty="0" smtClean="0"/>
              <a:t>Replace </a:t>
            </a:r>
            <a:r>
              <a:rPr lang="en-US" sz="2000" dirty="0"/>
              <a:t>a character by another </a:t>
            </a:r>
            <a:r>
              <a:rPr lang="en-US" sz="2000" dirty="0" smtClean="0"/>
              <a:t>character.</a:t>
            </a:r>
          </a:p>
          <a:p>
            <a:pPr lvl="1"/>
            <a:r>
              <a:rPr lang="en-US" sz="2000" dirty="0" smtClean="0"/>
              <a:t>Transpose two adjacent characters.</a:t>
            </a:r>
          </a:p>
        </p:txBody>
      </p:sp>
    </p:spTree>
    <p:extLst>
      <p:ext uri="{BB962C8B-B14F-4D97-AF65-F5344CB8AC3E}">
        <p14:creationId xmlns:p14="http://schemas.microsoft.com/office/powerpoint/2010/main" val="3147877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Transformations </a:t>
            </a:r>
            <a:r>
              <a:rPr lang="en-US" sz="2400" dirty="0"/>
              <a:t>like these may be tried in an attempt to repair the input. </a:t>
            </a:r>
            <a:endParaRPr lang="en-US" sz="2400" dirty="0" smtClean="0"/>
          </a:p>
          <a:p>
            <a:r>
              <a:rPr lang="en-US" sz="2400" dirty="0" smtClean="0"/>
              <a:t>The simplest </a:t>
            </a:r>
            <a:r>
              <a:rPr lang="en-US" sz="2400" dirty="0"/>
              <a:t>such strategy is to see whether a prefix of the remaining input </a:t>
            </a:r>
            <a:r>
              <a:rPr lang="en-US" sz="2400" dirty="0" smtClean="0"/>
              <a:t>can be </a:t>
            </a:r>
            <a:r>
              <a:rPr lang="en-US" sz="2400" dirty="0"/>
              <a:t>transformed into a valid lexeme by a single transformation. </a:t>
            </a:r>
            <a:endParaRPr lang="en-US" sz="2400" dirty="0" smtClean="0"/>
          </a:p>
          <a:p>
            <a:r>
              <a:rPr lang="en-US" sz="2400" dirty="0" smtClean="0"/>
              <a:t>This strategy makes </a:t>
            </a:r>
            <a:r>
              <a:rPr lang="en-US" sz="2400" dirty="0"/>
              <a:t>sense, since in practice most lexical errors involve a single character. </a:t>
            </a:r>
            <a:endParaRPr lang="en-US" sz="2400" dirty="0" smtClean="0"/>
          </a:p>
          <a:p>
            <a:r>
              <a:rPr lang="en-US" sz="2400" dirty="0" smtClean="0"/>
              <a:t>A more </a:t>
            </a:r>
            <a:r>
              <a:rPr lang="en-US" sz="2400" dirty="0"/>
              <a:t>general correction strategy is to find the smallest number of </a:t>
            </a:r>
            <a:r>
              <a:rPr lang="en-US" sz="2400" dirty="0" smtClean="0"/>
              <a:t>transformations needed </a:t>
            </a:r>
            <a:r>
              <a:rPr lang="en-US" sz="2400" dirty="0"/>
              <a:t>to convert the source program into one that consists only of </a:t>
            </a:r>
            <a:r>
              <a:rPr lang="en-US" sz="2400" dirty="0" smtClean="0"/>
              <a:t>valid lexemes</a:t>
            </a:r>
            <a:r>
              <a:rPr lang="en-US" sz="2400" dirty="0"/>
              <a:t>, but this approach is considered too expensive in practice to be </a:t>
            </a:r>
            <a:r>
              <a:rPr lang="en-US" sz="2400" dirty="0" smtClean="0"/>
              <a:t>worth the </a:t>
            </a:r>
            <a:r>
              <a:rPr lang="en-US" sz="2400" dirty="0"/>
              <a:t>effort.</a:t>
            </a:r>
          </a:p>
        </p:txBody>
      </p:sp>
    </p:spTree>
    <p:extLst>
      <p:ext uri="{BB962C8B-B14F-4D97-AF65-F5344CB8AC3E}">
        <p14:creationId xmlns:p14="http://schemas.microsoft.com/office/powerpoint/2010/main" val="329385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the Lexical Analyzer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irst </a:t>
            </a:r>
            <a:r>
              <a:rPr lang="en-US" sz="2400" dirty="0"/>
              <a:t>phase of a </a:t>
            </a:r>
            <a:r>
              <a:rPr lang="en-US" sz="2400" dirty="0" smtClean="0"/>
              <a:t>compiler.</a:t>
            </a:r>
          </a:p>
          <a:p>
            <a:r>
              <a:rPr lang="en-US" sz="2400" dirty="0" smtClean="0"/>
              <a:t>Reads the </a:t>
            </a:r>
            <a:r>
              <a:rPr lang="en-US" sz="2400" dirty="0"/>
              <a:t>input characters of the source program, group them into lexemes, </a:t>
            </a:r>
            <a:r>
              <a:rPr lang="en-US" sz="2400" dirty="0" smtClean="0"/>
              <a:t>and outputs </a:t>
            </a:r>
            <a:r>
              <a:rPr lang="en-US" sz="2400" dirty="0"/>
              <a:t>a sequence of tokens for each lexeme in the source program.</a:t>
            </a:r>
          </a:p>
          <a:p>
            <a:r>
              <a:rPr lang="en-US" sz="2400" dirty="0" smtClean="0"/>
              <a:t>These tokens are </a:t>
            </a:r>
            <a:r>
              <a:rPr lang="en-US" sz="2400" dirty="0"/>
              <a:t>sent to the parser for syntax analysis. </a:t>
            </a:r>
            <a:endParaRPr lang="en-US" sz="2400" dirty="0" smtClean="0"/>
          </a:p>
          <a:p>
            <a:r>
              <a:rPr lang="en-US" sz="2400" dirty="0"/>
              <a:t>L</a:t>
            </a:r>
            <a:r>
              <a:rPr lang="en-US" sz="2400" dirty="0" smtClean="0"/>
              <a:t>exical </a:t>
            </a:r>
            <a:r>
              <a:rPr lang="en-US" sz="2400" dirty="0"/>
              <a:t>analyzer </a:t>
            </a:r>
            <a:r>
              <a:rPr lang="en-US" sz="2400" dirty="0" smtClean="0"/>
              <a:t>interacts </a:t>
            </a:r>
            <a:r>
              <a:rPr lang="en-US" sz="2400" dirty="0"/>
              <a:t>with the symbol table </a:t>
            </a:r>
            <a:r>
              <a:rPr lang="en-US" sz="2400" dirty="0" smtClean="0"/>
              <a:t>and when it discovers </a:t>
            </a:r>
            <a:r>
              <a:rPr lang="en-US" sz="2400" dirty="0"/>
              <a:t>a lexeme constituting an identifier, it needs to </a:t>
            </a:r>
            <a:r>
              <a:rPr lang="en-US" sz="2400" dirty="0" smtClean="0"/>
              <a:t>enter it into </a:t>
            </a:r>
            <a:r>
              <a:rPr lang="en-US" sz="2400" dirty="0"/>
              <a:t>the symbol table</a:t>
            </a:r>
            <a:r>
              <a:rPr lang="en-US" sz="2400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920343"/>
            <a:ext cx="4882444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501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the Lexical Analyzer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interactions are </a:t>
            </a:r>
            <a:r>
              <a:rPr lang="en-US" sz="2400" dirty="0" smtClean="0"/>
              <a:t>shown </a:t>
            </a:r>
            <a:r>
              <a:rPr lang="en-US" sz="2400" dirty="0"/>
              <a:t>in </a:t>
            </a:r>
            <a:r>
              <a:rPr lang="en-US" sz="2400" dirty="0" smtClean="0"/>
              <a:t>the previous Figure.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interaction </a:t>
            </a:r>
            <a:r>
              <a:rPr lang="en-US" sz="2400" dirty="0" smtClean="0"/>
              <a:t>is implemented </a:t>
            </a:r>
            <a:r>
              <a:rPr lang="en-US" sz="2400" dirty="0"/>
              <a:t>by </a:t>
            </a:r>
            <a:r>
              <a:rPr lang="en-US" sz="2400" dirty="0" smtClean="0"/>
              <a:t>the </a:t>
            </a:r>
            <a:r>
              <a:rPr lang="en-US" sz="2400" dirty="0"/>
              <a:t>parser </a:t>
            </a:r>
            <a:r>
              <a:rPr lang="en-US" sz="2400" dirty="0" smtClean="0"/>
              <a:t>calling </a:t>
            </a:r>
            <a:r>
              <a:rPr lang="en-US" sz="2400" dirty="0"/>
              <a:t>the lexical analyzer.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/>
              <a:t>getNextToken</a:t>
            </a:r>
            <a:r>
              <a:rPr lang="en-US" sz="2400" dirty="0"/>
              <a:t> command, causes the lexical analyzer to read </a:t>
            </a:r>
            <a:r>
              <a:rPr lang="en-US" sz="2400" dirty="0" smtClean="0"/>
              <a:t>characters from </a:t>
            </a:r>
            <a:r>
              <a:rPr lang="en-US" sz="2400" dirty="0"/>
              <a:t>its input until it can identify the next lexeme and produce for it the </a:t>
            </a:r>
            <a:r>
              <a:rPr lang="en-US" sz="2400" dirty="0" smtClean="0"/>
              <a:t>next token</a:t>
            </a:r>
            <a:r>
              <a:rPr lang="en-US" sz="2400" dirty="0"/>
              <a:t>, which it returns to the </a:t>
            </a:r>
            <a:r>
              <a:rPr lang="en-US" sz="2400" dirty="0" smtClean="0"/>
              <a:t>parser.</a:t>
            </a:r>
          </a:p>
          <a:p>
            <a:r>
              <a:rPr lang="en-US" sz="2400" dirty="0" smtClean="0"/>
              <a:t>A lexical Analyzer also strip out </a:t>
            </a:r>
            <a:r>
              <a:rPr lang="en-US" sz="2400" dirty="0"/>
              <a:t>comments and </a:t>
            </a:r>
            <a:r>
              <a:rPr lang="en-US" sz="2400" dirty="0" smtClean="0"/>
              <a:t>whitespace.</a:t>
            </a:r>
          </a:p>
          <a:p>
            <a:r>
              <a:rPr lang="en-US" sz="2400" dirty="0" smtClean="0"/>
              <a:t>It also correlates </a:t>
            </a:r>
            <a:r>
              <a:rPr lang="en-US" sz="2400" dirty="0"/>
              <a:t>error messages </a:t>
            </a:r>
            <a:r>
              <a:rPr lang="en-US" sz="2400" dirty="0" smtClean="0"/>
              <a:t>of the </a:t>
            </a:r>
            <a:r>
              <a:rPr lang="en-US" sz="2400" dirty="0"/>
              <a:t>compiler with the </a:t>
            </a:r>
            <a:r>
              <a:rPr lang="en-US" sz="2400" dirty="0" smtClean="0"/>
              <a:t>source program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instance, </a:t>
            </a:r>
            <a:r>
              <a:rPr lang="en-US" sz="2400" dirty="0" smtClean="0"/>
              <a:t>associating </a:t>
            </a:r>
            <a:r>
              <a:rPr lang="en-US" sz="2400" dirty="0"/>
              <a:t>a line number with each </a:t>
            </a:r>
            <a:r>
              <a:rPr lang="en-US" sz="2400" dirty="0" smtClean="0"/>
              <a:t>error message</a:t>
            </a:r>
            <a:r>
              <a:rPr lang="en-US" sz="2400" dirty="0"/>
              <a:t>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6160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the Lexical Analyzer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In </a:t>
            </a:r>
            <a:r>
              <a:rPr lang="en-US" sz="2400" dirty="0"/>
              <a:t>some compilers, the lexical analyzer makes a copy of the </a:t>
            </a:r>
            <a:r>
              <a:rPr lang="en-US" sz="2400" dirty="0" smtClean="0"/>
              <a:t>source program </a:t>
            </a:r>
            <a:r>
              <a:rPr lang="en-US" sz="2400" dirty="0"/>
              <a:t>with the error messages inserted at the appropriate positions. </a:t>
            </a:r>
            <a:endParaRPr lang="en-US" sz="2400" dirty="0" smtClean="0"/>
          </a:p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expansion of macros may </a:t>
            </a:r>
            <a:r>
              <a:rPr lang="en-US" sz="2400" dirty="0" smtClean="0"/>
              <a:t>also be </a:t>
            </a:r>
            <a:r>
              <a:rPr lang="en-US" sz="2400" dirty="0"/>
              <a:t>performed by the lexical analyzer.</a:t>
            </a:r>
          </a:p>
          <a:p>
            <a:r>
              <a:rPr lang="en-US" sz="2400" dirty="0"/>
              <a:t>Sometimes, lexical analyzers are divided into a cascade of two processes: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/>
              <a:t>Scanning consists of the simple processes that do not require </a:t>
            </a:r>
            <a:r>
              <a:rPr lang="en-US" sz="2400" dirty="0" smtClean="0"/>
              <a:t>tokenization of </a:t>
            </a:r>
            <a:r>
              <a:rPr lang="en-US" sz="2400" dirty="0"/>
              <a:t>the input, such as deletion of comments and compaction of </a:t>
            </a:r>
            <a:r>
              <a:rPr lang="en-US" sz="2400" dirty="0" smtClean="0"/>
              <a:t>consecutive whitespace </a:t>
            </a:r>
            <a:r>
              <a:rPr lang="en-US" sz="2400" dirty="0"/>
              <a:t>characters into one.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Lexical analysis </a:t>
            </a:r>
            <a:r>
              <a:rPr lang="en-US" sz="2400" dirty="0"/>
              <a:t>is the more complex portion, where the </a:t>
            </a:r>
            <a:r>
              <a:rPr lang="en-US" sz="2400" dirty="0" smtClean="0"/>
              <a:t>scanner produces </a:t>
            </a:r>
            <a:r>
              <a:rPr lang="en-US" sz="2400" dirty="0"/>
              <a:t>the sequence of tokens as output.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2632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 Versus 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400" dirty="0"/>
              <a:t>There are a number of reasons </a:t>
            </a:r>
            <a:r>
              <a:rPr lang="en-US" sz="2400" dirty="0" smtClean="0"/>
              <a:t>the </a:t>
            </a:r>
            <a:r>
              <a:rPr lang="en-US" sz="2400" dirty="0"/>
              <a:t>analysis portion of a compiler is </a:t>
            </a:r>
            <a:r>
              <a:rPr lang="en-US" sz="2400" dirty="0" smtClean="0"/>
              <a:t>normally separated </a:t>
            </a:r>
            <a:r>
              <a:rPr lang="en-US" sz="2400" dirty="0"/>
              <a:t>into lexical analysis and parsing (syntax analysis</a:t>
            </a:r>
            <a:r>
              <a:rPr lang="en-US" sz="2400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separation allows </a:t>
            </a:r>
            <a:r>
              <a:rPr lang="en-US" sz="2400" dirty="0"/>
              <a:t>us to </a:t>
            </a:r>
            <a:r>
              <a:rPr lang="en-US" sz="2400" dirty="0" smtClean="0"/>
              <a:t>simplify </a:t>
            </a:r>
            <a:r>
              <a:rPr lang="en-US" sz="2400" dirty="0"/>
              <a:t>these tasks. For example, a parser that had to deal with </a:t>
            </a:r>
            <a:r>
              <a:rPr lang="en-US" sz="2400" dirty="0" smtClean="0"/>
              <a:t>comments and </a:t>
            </a:r>
            <a:r>
              <a:rPr lang="en-US" sz="2400" dirty="0"/>
              <a:t>whitespace as syntactic units would be considerably more </a:t>
            </a:r>
            <a:r>
              <a:rPr lang="en-US" sz="2400" dirty="0" smtClean="0"/>
              <a:t>complex than </a:t>
            </a:r>
            <a:r>
              <a:rPr lang="en-US" sz="2400" dirty="0"/>
              <a:t>one </a:t>
            </a:r>
            <a:r>
              <a:rPr lang="en-US" sz="2400" dirty="0" smtClean="0"/>
              <a:t>where comments </a:t>
            </a:r>
            <a:r>
              <a:rPr lang="en-US" sz="2400" dirty="0"/>
              <a:t>and whitespace have already </a:t>
            </a:r>
            <a:r>
              <a:rPr lang="en-US" sz="2400" dirty="0" smtClean="0"/>
              <a:t>been removed </a:t>
            </a:r>
            <a:r>
              <a:rPr lang="en-US" sz="2400" dirty="0"/>
              <a:t>by the lexical analyzer.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Compiler </a:t>
            </a:r>
            <a:r>
              <a:rPr lang="en-US" sz="2400" dirty="0"/>
              <a:t>efficiency is improved. </a:t>
            </a:r>
            <a:r>
              <a:rPr lang="en-US" sz="2400" dirty="0" smtClean="0"/>
              <a:t>Separation allows specialized </a:t>
            </a:r>
            <a:r>
              <a:rPr lang="en-US" sz="2400" dirty="0"/>
              <a:t>techniques </a:t>
            </a:r>
            <a:r>
              <a:rPr lang="en-US" sz="2400" dirty="0" smtClean="0"/>
              <a:t>to be used. Also specialized </a:t>
            </a:r>
            <a:r>
              <a:rPr lang="en-US" sz="2400" dirty="0"/>
              <a:t>buffering techniques for reading </a:t>
            </a:r>
            <a:r>
              <a:rPr lang="en-US" sz="2400" dirty="0" smtClean="0"/>
              <a:t>input speeds </a:t>
            </a:r>
            <a:r>
              <a:rPr lang="en-US" sz="2400" dirty="0"/>
              <a:t>up the </a:t>
            </a:r>
            <a:r>
              <a:rPr lang="en-US" sz="2400" dirty="0" smtClean="0"/>
              <a:t>compiler.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Compiler </a:t>
            </a:r>
            <a:r>
              <a:rPr lang="en-US" sz="2400" dirty="0"/>
              <a:t>portability is enhanced. </a:t>
            </a:r>
          </a:p>
        </p:txBody>
      </p:sp>
    </p:spTree>
    <p:extLst>
      <p:ext uri="{BB962C8B-B14F-4D97-AF65-F5344CB8AC3E}">
        <p14:creationId xmlns:p14="http://schemas.microsoft.com/office/powerpoint/2010/main" val="1686573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Tokens, Patterns, and Lexemes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105400"/>
          </a:xfrm>
        </p:spPr>
        <p:txBody>
          <a:bodyPr>
            <a:noAutofit/>
          </a:bodyPr>
          <a:lstStyle/>
          <a:p>
            <a:r>
              <a:rPr lang="en-US" sz="2300" dirty="0" smtClean="0"/>
              <a:t>In lexical </a:t>
            </a:r>
            <a:r>
              <a:rPr lang="en-US" sz="2300" dirty="0"/>
              <a:t>analysis, we use three related but distinct terms:</a:t>
            </a:r>
          </a:p>
          <a:p>
            <a:r>
              <a:rPr lang="en-US" sz="2300" b="1" dirty="0"/>
              <a:t>T</a:t>
            </a:r>
            <a:r>
              <a:rPr lang="en-US" sz="2300" b="1" dirty="0" smtClean="0"/>
              <a:t>oken</a:t>
            </a:r>
            <a:r>
              <a:rPr lang="en-US" sz="2300" dirty="0" smtClean="0"/>
              <a:t> </a:t>
            </a:r>
            <a:r>
              <a:rPr lang="en-US" sz="2300" dirty="0"/>
              <a:t>is a pair </a:t>
            </a:r>
            <a:r>
              <a:rPr lang="en-US" sz="2300" dirty="0" smtClean="0"/>
              <a:t>of </a:t>
            </a:r>
            <a:r>
              <a:rPr lang="en-US" sz="2300" dirty="0"/>
              <a:t>a token name and an optional </a:t>
            </a:r>
            <a:r>
              <a:rPr lang="en-US" sz="2300" dirty="0" smtClean="0"/>
              <a:t>attribute value</a:t>
            </a:r>
            <a:r>
              <a:rPr lang="en-US" sz="2300" dirty="0"/>
              <a:t>. The token name is an abstract symbol representing a kind </a:t>
            </a:r>
            <a:r>
              <a:rPr lang="en-US" sz="2300" dirty="0" smtClean="0"/>
              <a:t>of lexical </a:t>
            </a:r>
            <a:r>
              <a:rPr lang="en-US" sz="2300" dirty="0"/>
              <a:t>unit, e.g., a particular keyword, or a sequence of input </a:t>
            </a:r>
            <a:r>
              <a:rPr lang="en-US" sz="2300" dirty="0" smtClean="0"/>
              <a:t>characters denoting </a:t>
            </a:r>
            <a:r>
              <a:rPr lang="en-US" sz="2300" dirty="0"/>
              <a:t>an identifier. The token names are the input symbols that </a:t>
            </a:r>
            <a:r>
              <a:rPr lang="en-US" sz="2300" dirty="0" smtClean="0"/>
              <a:t>the parser </a:t>
            </a:r>
            <a:r>
              <a:rPr lang="en-US" sz="2300" dirty="0"/>
              <a:t>processes. </a:t>
            </a:r>
          </a:p>
          <a:p>
            <a:r>
              <a:rPr lang="en-US" sz="2300" dirty="0" smtClean="0"/>
              <a:t>A </a:t>
            </a:r>
            <a:r>
              <a:rPr lang="en-US" sz="2300" b="1" dirty="0"/>
              <a:t>pattern</a:t>
            </a:r>
            <a:r>
              <a:rPr lang="en-US" sz="2300" dirty="0"/>
              <a:t> is a </a:t>
            </a:r>
            <a:r>
              <a:rPr lang="en-US" sz="2300" dirty="0" smtClean="0"/>
              <a:t>form </a:t>
            </a:r>
            <a:r>
              <a:rPr lang="en-US" sz="2300" dirty="0"/>
              <a:t>that the lexemes of a token may </a:t>
            </a:r>
            <a:r>
              <a:rPr lang="en-US" sz="2300" dirty="0" smtClean="0"/>
              <a:t>take. In </a:t>
            </a:r>
            <a:r>
              <a:rPr lang="en-US" sz="2300" dirty="0"/>
              <a:t>the case of a keyword as a token, the pattern is just the sequence </a:t>
            </a:r>
            <a:r>
              <a:rPr lang="en-US" sz="2300" dirty="0" smtClean="0"/>
              <a:t>of characters </a:t>
            </a:r>
            <a:r>
              <a:rPr lang="en-US" sz="2300" dirty="0"/>
              <a:t>that form the keyword. For identifiers and some other </a:t>
            </a:r>
            <a:r>
              <a:rPr lang="en-US" sz="2300" dirty="0" smtClean="0"/>
              <a:t>tokens, the </a:t>
            </a:r>
            <a:r>
              <a:rPr lang="en-US" sz="2300" dirty="0"/>
              <a:t>pattern is a more complex structure that is matched by many strings.</a:t>
            </a:r>
          </a:p>
          <a:p>
            <a:r>
              <a:rPr lang="en-US" sz="2300" dirty="0" smtClean="0"/>
              <a:t> </a:t>
            </a:r>
            <a:r>
              <a:rPr lang="en-US" sz="2300" dirty="0"/>
              <a:t>A </a:t>
            </a:r>
            <a:r>
              <a:rPr lang="en-US" sz="2300" b="1" dirty="0"/>
              <a:t>lexeme</a:t>
            </a:r>
            <a:r>
              <a:rPr lang="en-US" sz="2300" dirty="0"/>
              <a:t> is a sequence of characters in the source program that </a:t>
            </a:r>
            <a:r>
              <a:rPr lang="en-US" sz="2300" dirty="0" smtClean="0"/>
              <a:t>matches the </a:t>
            </a:r>
            <a:r>
              <a:rPr lang="en-US" sz="2300" dirty="0"/>
              <a:t>pattern for a token and is identified by the lexical analyzer as </a:t>
            </a:r>
            <a:r>
              <a:rPr lang="en-US" sz="2300" dirty="0" smtClean="0"/>
              <a:t>an instance </a:t>
            </a:r>
            <a:r>
              <a:rPr lang="en-US" sz="2300" dirty="0"/>
              <a:t>of that token.</a:t>
            </a:r>
          </a:p>
        </p:txBody>
      </p:sp>
    </p:spTree>
    <p:extLst>
      <p:ext uri="{BB962C8B-B14F-4D97-AF65-F5344CB8AC3E}">
        <p14:creationId xmlns:p14="http://schemas.microsoft.com/office/powerpoint/2010/main" val="270700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Tokens, Patterns, and Lexemes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105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 example in </a:t>
            </a:r>
            <a:r>
              <a:rPr lang="en-US" sz="2400" dirty="0"/>
              <a:t>the C </a:t>
            </a:r>
            <a:r>
              <a:rPr lang="en-US" sz="2400" dirty="0" smtClean="0"/>
              <a:t>statement  </a:t>
            </a:r>
          </a:p>
          <a:p>
            <a:pPr marL="457200" lvl="1" indent="0">
              <a:buNone/>
            </a:pPr>
            <a:r>
              <a:rPr lang="en-US" sz="2400" b="1" dirty="0" err="1" smtClean="0"/>
              <a:t>printf</a:t>
            </a:r>
            <a:r>
              <a:rPr lang="en-US" sz="2400" b="1" dirty="0" smtClean="0"/>
              <a:t>("Total </a:t>
            </a:r>
            <a:r>
              <a:rPr lang="en-US" sz="2400" b="1" dirty="0"/>
              <a:t>= %d\n", </a:t>
            </a:r>
            <a:r>
              <a:rPr lang="en-US" sz="2400" b="1" dirty="0" smtClean="0"/>
              <a:t>score);</a:t>
            </a:r>
            <a:endParaRPr lang="en-US" sz="2400" b="1" dirty="0"/>
          </a:p>
          <a:p>
            <a:r>
              <a:rPr lang="en-US" sz="2400" dirty="0"/>
              <a:t>both </a:t>
            </a:r>
            <a:r>
              <a:rPr lang="en-US" sz="2400" dirty="0" err="1" smtClean="0"/>
              <a:t>printf</a:t>
            </a:r>
            <a:r>
              <a:rPr lang="en-US" sz="2400" dirty="0" smtClean="0"/>
              <a:t> </a:t>
            </a:r>
            <a:r>
              <a:rPr lang="en-US" sz="2400" dirty="0"/>
              <a:t>and score are lexemes matching the pattern for token </a:t>
            </a:r>
            <a:r>
              <a:rPr lang="en-US" sz="2400" dirty="0" smtClean="0"/>
              <a:t>id.</a:t>
            </a:r>
          </a:p>
          <a:p>
            <a:r>
              <a:rPr lang="en-US" sz="2400" dirty="0"/>
              <a:t>In many programming languages, the following classes cover most or all </a:t>
            </a:r>
            <a:r>
              <a:rPr lang="en-US" sz="2400" dirty="0" smtClean="0"/>
              <a:t>of the tokens.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86200"/>
            <a:ext cx="670330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2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 for Tokens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300" dirty="0"/>
              <a:t>When more than one lexeme can match a pattern, the lexical analyzer </a:t>
            </a:r>
            <a:r>
              <a:rPr lang="en-US" sz="2300" dirty="0" smtClean="0"/>
              <a:t>must provide </a:t>
            </a:r>
            <a:r>
              <a:rPr lang="en-US" sz="2300" dirty="0"/>
              <a:t>the subsequent compiler phases additional information about the </a:t>
            </a:r>
            <a:r>
              <a:rPr lang="en-US" sz="2300" dirty="0" smtClean="0"/>
              <a:t>particular lexeme.</a:t>
            </a:r>
          </a:p>
          <a:p>
            <a:r>
              <a:rPr lang="en-US" sz="2300" dirty="0" smtClean="0"/>
              <a:t>For </a:t>
            </a:r>
            <a:r>
              <a:rPr lang="en-US" sz="2300" dirty="0"/>
              <a:t>example, the pattern for token </a:t>
            </a:r>
            <a:r>
              <a:rPr lang="en-US" sz="2300" b="1" dirty="0" smtClean="0"/>
              <a:t>number</a:t>
            </a:r>
            <a:r>
              <a:rPr lang="en-US" sz="2300" dirty="0" smtClean="0"/>
              <a:t> matches </a:t>
            </a:r>
            <a:r>
              <a:rPr lang="en-US" sz="2300" dirty="0"/>
              <a:t>both 0 and 1, but it is extremely important for the code generator </a:t>
            </a:r>
            <a:r>
              <a:rPr lang="en-US" sz="2300" dirty="0" smtClean="0"/>
              <a:t>to know </a:t>
            </a:r>
            <a:r>
              <a:rPr lang="en-US" sz="2300" dirty="0"/>
              <a:t>which lexeme was found in the source program. </a:t>
            </a:r>
            <a:endParaRPr lang="en-US" sz="2300" dirty="0" smtClean="0"/>
          </a:p>
          <a:p>
            <a:r>
              <a:rPr lang="en-US" sz="2300" dirty="0" smtClean="0"/>
              <a:t>Therefore the lexical </a:t>
            </a:r>
            <a:r>
              <a:rPr lang="en-US" sz="2300" dirty="0"/>
              <a:t>analyzer returns to the </a:t>
            </a:r>
            <a:r>
              <a:rPr lang="en-US" sz="2300" dirty="0" smtClean="0"/>
              <a:t>parser </a:t>
            </a:r>
            <a:r>
              <a:rPr lang="en-US" sz="2300" dirty="0"/>
              <a:t>a token </a:t>
            </a:r>
            <a:r>
              <a:rPr lang="en-US" sz="2300" dirty="0" smtClean="0"/>
              <a:t>name</a:t>
            </a:r>
            <a:r>
              <a:rPr lang="en-US" sz="2300" dirty="0"/>
              <a:t> </a:t>
            </a:r>
            <a:r>
              <a:rPr lang="en-US" sz="2300" dirty="0" smtClean="0"/>
              <a:t>and </a:t>
            </a:r>
            <a:r>
              <a:rPr lang="en-US" sz="2300" dirty="0"/>
              <a:t>an </a:t>
            </a:r>
            <a:r>
              <a:rPr lang="en-US" sz="2300" dirty="0" smtClean="0"/>
              <a:t>attribute value of that lexeme. </a:t>
            </a:r>
            <a:r>
              <a:rPr lang="en-US" sz="2300" dirty="0"/>
              <a:t>T</a:t>
            </a:r>
            <a:r>
              <a:rPr lang="en-US" sz="2300" dirty="0" smtClean="0"/>
              <a:t>he </a:t>
            </a:r>
            <a:r>
              <a:rPr lang="en-US" sz="2300" dirty="0"/>
              <a:t>token name </a:t>
            </a:r>
            <a:r>
              <a:rPr lang="en-US" sz="2300" dirty="0" smtClean="0"/>
              <a:t>influences parsing </a:t>
            </a:r>
            <a:r>
              <a:rPr lang="en-US" sz="2300" dirty="0"/>
              <a:t>decisions, while the attribute value influences translation </a:t>
            </a:r>
            <a:r>
              <a:rPr lang="en-US" sz="2300" dirty="0" smtClean="0"/>
              <a:t>of tokens after parsing.</a:t>
            </a:r>
            <a:endParaRPr lang="en-US" sz="2300" dirty="0"/>
          </a:p>
          <a:p>
            <a:r>
              <a:rPr lang="en-US" sz="2300" dirty="0" smtClean="0"/>
              <a:t>Tokens </a:t>
            </a:r>
            <a:r>
              <a:rPr lang="en-US" sz="2300" dirty="0"/>
              <a:t>have at most one associated attribute, </a:t>
            </a:r>
            <a:r>
              <a:rPr lang="en-US" sz="2300" dirty="0" smtClean="0"/>
              <a:t>although this </a:t>
            </a:r>
            <a:r>
              <a:rPr lang="en-US" sz="2300" dirty="0"/>
              <a:t>attribute may have a structure that combines several pieces of information</a:t>
            </a:r>
            <a:r>
              <a:rPr lang="en-US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151934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 for Tokens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most important example is the token id, where we need to associate </a:t>
            </a:r>
            <a:r>
              <a:rPr lang="en-US" sz="2400" dirty="0" smtClean="0"/>
              <a:t>with the </a:t>
            </a:r>
            <a:r>
              <a:rPr lang="en-US" sz="2400" dirty="0"/>
              <a:t>token a great deal of </a:t>
            </a:r>
            <a:r>
              <a:rPr lang="en-US" sz="2400" dirty="0" smtClean="0"/>
              <a:t>information. </a:t>
            </a:r>
          </a:p>
          <a:p>
            <a:r>
              <a:rPr lang="en-US" sz="2400" dirty="0" smtClean="0"/>
              <a:t>Normally</a:t>
            </a:r>
            <a:r>
              <a:rPr lang="en-US" sz="2400" dirty="0"/>
              <a:t>, information about an </a:t>
            </a:r>
            <a:r>
              <a:rPr lang="en-US" sz="2400" dirty="0" smtClean="0"/>
              <a:t>identifier— </a:t>
            </a:r>
            <a:r>
              <a:rPr lang="en-US" sz="2400" dirty="0"/>
              <a:t>e.g., its lexeme, its type, and the location at which it is first </a:t>
            </a:r>
            <a:r>
              <a:rPr lang="en-US" sz="2400" dirty="0" smtClean="0"/>
              <a:t>found, is </a:t>
            </a:r>
            <a:r>
              <a:rPr lang="en-US" sz="2400" dirty="0"/>
              <a:t>kept in </a:t>
            </a:r>
            <a:r>
              <a:rPr lang="en-US" sz="2400" dirty="0" smtClean="0"/>
              <a:t>the symbol </a:t>
            </a:r>
            <a:r>
              <a:rPr lang="en-US" sz="2400" dirty="0"/>
              <a:t>table. </a:t>
            </a:r>
            <a:endParaRPr lang="en-US" sz="2400" dirty="0" smtClean="0"/>
          </a:p>
          <a:p>
            <a:r>
              <a:rPr lang="en-US" sz="2400" dirty="0" smtClean="0"/>
              <a:t>Thus</a:t>
            </a:r>
            <a:r>
              <a:rPr lang="en-US" sz="2400" dirty="0"/>
              <a:t>, the appropriate attribute value for an identifier is a </a:t>
            </a:r>
            <a:r>
              <a:rPr lang="en-US" sz="2400" dirty="0" smtClean="0"/>
              <a:t>pointer to </a:t>
            </a:r>
            <a:r>
              <a:rPr lang="en-US" sz="2400" dirty="0"/>
              <a:t>the symbol-table entry for that identifier.</a:t>
            </a:r>
          </a:p>
        </p:txBody>
      </p:sp>
    </p:spTree>
    <p:extLst>
      <p:ext uri="{BB962C8B-B14F-4D97-AF65-F5344CB8AC3E}">
        <p14:creationId xmlns:p14="http://schemas.microsoft.com/office/powerpoint/2010/main" val="317025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1134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Lexical Analysis</vt:lpstr>
      <vt:lpstr>The Role of the Lexical Analyzer</vt:lpstr>
      <vt:lpstr>The Role of the Lexical Analyzer</vt:lpstr>
      <vt:lpstr>The Role of the Lexical Analyzer</vt:lpstr>
      <vt:lpstr>Lexical Analysis Versus Parsing</vt:lpstr>
      <vt:lpstr>Tokens, Patterns, and Lexemes</vt:lpstr>
      <vt:lpstr>Tokens, Patterns, and Lexemes</vt:lpstr>
      <vt:lpstr>Attributes for Tokens</vt:lpstr>
      <vt:lpstr>Attributes for Tokens</vt:lpstr>
      <vt:lpstr>Lexical Errors</vt:lpstr>
      <vt:lpstr>Lexical Errors</vt:lpstr>
      <vt:lpstr>Lexical Errors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Analysis</dc:title>
  <dc:creator>mohammad qasim khan</dc:creator>
  <cp:lastModifiedBy>Microsoft</cp:lastModifiedBy>
  <cp:revision>91</cp:revision>
  <dcterms:created xsi:type="dcterms:W3CDTF">2006-08-16T00:00:00Z</dcterms:created>
  <dcterms:modified xsi:type="dcterms:W3CDTF">2020-10-22T05:39:49Z</dcterms:modified>
</cp:coreProperties>
</file>