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000FC-AF07-442A-B030-8F8D54FBE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92885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F1C-6A5D-425D-8A67-7DC7C9485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07696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EB2D-186F-40BC-BE08-7B0A08FE9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8158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97E84-0304-4691-A49A-6AF6D93058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06120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3F8A7-06C5-45FE-BCD3-6B01566CA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72413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E1784-12EF-450B-BB36-35FDC58A5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43926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4CA99-EB68-4F58-81FD-A52F3627E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11616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52466-13DF-4265-A161-758D7969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3372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 Black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1F7F-0C81-460F-BC46-3FD7E036C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08496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E118-FF08-4FDC-92F3-8EDD06330B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01261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"/>
            <a:ext cx="60198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590B6-1B0F-4F2F-9B98-8BECEF9BB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93740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CAC12-8E06-4ABC-8E76-2FADAF355B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96730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2684-352F-464C-8860-632D3F547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82813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DDF6-8015-4D54-9C6C-3D227E716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90804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18085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5962" y="1447800"/>
            <a:ext cx="401955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6A94F-C8BA-409D-A9EF-BEC237B85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22257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EACE8-B83F-460B-993B-9DF036DA5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2196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20B7-DA34-4F53-982D-27B767BA59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23043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11161-5811-46BF-824A-CC2FD41F8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98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80B7-F72B-40BD-8D1F-7A6E139B8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51366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2D5A6-DD05-46B0-8A3C-388C917FF3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95115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9E783-67DF-4035-8040-A777BEFB8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14516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112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5912" y="0"/>
            <a:ext cx="6031523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2F42B-9DC4-4C96-ACA2-C6B223DFB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77180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F5987-1833-4231-B362-C9E04871D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701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4BD69-3551-480A-897D-77B08D86D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0432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DA1D2-91C6-4949-A76E-1E43F4060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51548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447800"/>
            <a:ext cx="4011613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1213" y="1447800"/>
            <a:ext cx="4013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DE9B7-A17D-4F39-B7A0-3C9488DAB5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7911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2975-E946-4D5E-A497-FE0631473A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45147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D1CA0-E3E3-48FF-AF7F-0E4C9184B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7136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2AA11-D353-4493-B12B-8357B6CBA3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44413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8D31C-E223-4907-A008-CF6EDC35C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57062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A672F-1014-4E9E-85BF-399737E822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11963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9DF97-F8A4-44BF-9093-0E5FB58F3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32768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013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4813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D9EE5-0B6A-4B5A-86D1-4796946459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4859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2105025" y="0"/>
            <a:ext cx="6527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2" name="Text Box 2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62825" y="6438900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E574E"/>
                </a:solidFill>
                <a:latin typeface="+mj-lt"/>
                <a:cs typeface="Arial" charset="0"/>
                <a:sym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BCC18A-09FE-4756-9F57-32158CA6326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58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+mj-lt"/>
          <a:ea typeface="+mj-ea"/>
          <a:cs typeface="+mj-cs"/>
          <a:sym typeface="Arial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9688" algn="l" rtl="0" eaLnBrk="0" fontAlgn="base" hangingPunct="0">
        <a:spcBef>
          <a:spcPts val="800"/>
        </a:spcBef>
        <a:spcAft>
          <a:spcPct val="0"/>
        </a:spcAft>
        <a:defRPr sz="2800">
          <a:solidFill>
            <a:srgbClr val="663300"/>
          </a:solidFill>
          <a:latin typeface="+mn-lt"/>
          <a:ea typeface="+mn-ea"/>
          <a:cs typeface="+mn-cs"/>
          <a:sym typeface="Arial Black" charset="0"/>
        </a:defRPr>
      </a:lvl1pPr>
      <a:lvl2pPr marL="496888" algn="ctr" rtl="0" eaLnBrk="0" fontAlgn="base" hangingPunct="0">
        <a:spcBef>
          <a:spcPts val="600"/>
        </a:spcBef>
        <a:spcAft>
          <a:spcPct val="0"/>
        </a:spcAft>
        <a:defRPr sz="2400">
          <a:solidFill>
            <a:srgbClr val="663300"/>
          </a:solidFill>
          <a:latin typeface="+mj-lt"/>
          <a:ea typeface="+mj-ea"/>
          <a:cs typeface="+mj-cs"/>
          <a:sym typeface="Arial" charset="0"/>
        </a:defRPr>
      </a:lvl2pPr>
      <a:lvl3pPr marL="954088" algn="ctr" rtl="0" eaLnBrk="0" fontAlgn="base" hangingPunct="0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j-lt"/>
          <a:ea typeface="+mj-ea"/>
          <a:cs typeface="+mj-cs"/>
          <a:sym typeface="Arial" charset="0"/>
        </a:defRPr>
      </a:lvl3pPr>
      <a:lvl4pPr marL="1411288" algn="ctr" rtl="0" eaLnBrk="0" fontAlgn="base" hangingPunct="0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j-lt"/>
          <a:ea typeface="+mj-ea"/>
          <a:cs typeface="+mj-cs"/>
          <a:sym typeface="Arial" charset="0"/>
        </a:defRPr>
      </a:lvl4pPr>
      <a:lvl5pPr marL="1868488" algn="ctr" rtl="0" eaLnBrk="0" fontAlgn="base" hangingPunct="0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j-lt"/>
          <a:ea typeface="+mj-ea"/>
          <a:cs typeface="+mj-cs"/>
          <a:sym typeface="Arial" charset="0"/>
        </a:defRPr>
      </a:lvl5pPr>
      <a:lvl6pPr marL="2325688" algn="ctr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j-lt"/>
          <a:ea typeface="+mj-ea"/>
          <a:cs typeface="+mj-cs"/>
          <a:sym typeface="Arial" charset="0"/>
        </a:defRPr>
      </a:lvl6pPr>
      <a:lvl7pPr marL="2782888" algn="ctr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j-lt"/>
          <a:ea typeface="+mj-ea"/>
          <a:cs typeface="+mj-cs"/>
          <a:sym typeface="Arial" charset="0"/>
        </a:defRPr>
      </a:lvl7pPr>
      <a:lvl8pPr marL="3240088" algn="ctr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j-lt"/>
          <a:ea typeface="+mj-ea"/>
          <a:cs typeface="+mj-cs"/>
          <a:sym typeface="Arial" charset="0"/>
        </a:defRPr>
      </a:lvl8pPr>
      <a:lvl9pPr marL="3697288" algn="ctr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j-lt"/>
          <a:ea typeface="+mj-ea"/>
          <a:cs typeface="+mj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06400" y="0"/>
            <a:ext cx="820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447800"/>
            <a:ext cx="81788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rial" charset="0"/>
              </a:rPr>
              <a:t>Second level</a:t>
            </a:r>
          </a:p>
          <a:p>
            <a:pPr lvl="2"/>
            <a:r>
              <a:rPr lang="en-US" altLang="en-US" smtClean="0">
                <a:sym typeface="Arial" charset="0"/>
              </a:rPr>
              <a:t>Third level</a:t>
            </a:r>
          </a:p>
          <a:p>
            <a:pPr lvl="3"/>
            <a:r>
              <a:rPr lang="en-US" altLang="en-US" smtClean="0">
                <a:sym typeface="Arial" charset="0"/>
              </a:rPr>
              <a:t>Fourth level</a:t>
            </a:r>
          </a:p>
          <a:p>
            <a:pPr lvl="4"/>
            <a:r>
              <a:rPr lang="en-US" altLang="en-US" smtClean="0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983538" y="6381750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E574E"/>
                </a:solidFill>
                <a:latin typeface="+mn-lt"/>
                <a:ea typeface="ヒラギノ明朝 ProN W3" pitchFamily="60" charset="-128"/>
                <a:cs typeface="Arial" charset="0"/>
                <a:sym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D3287-6D4A-400F-8D17-87043C7695F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18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+mj-lt"/>
          <a:ea typeface="+mj-ea"/>
          <a:cs typeface="ヒラギノ角ゴ ProN W3" charset="0"/>
          <a:sym typeface="Arial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cs typeface="ヒラギノ角ゴ ProN W3" charset="0"/>
          <a:sym typeface="Arial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cs typeface="ヒラギノ角ゴ ProN W3" charset="0"/>
          <a:sym typeface="Arial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cs typeface="ヒラギノ角ゴ ProN W3" charset="0"/>
          <a:sym typeface="Arial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cs typeface="ヒラギノ角ゴ ProN W3" charset="0"/>
          <a:sym typeface="Arial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sym typeface="Arial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sym typeface="Arial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sym typeface="Arial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pitchFamily="60" charset="-128"/>
          <a:sym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defRPr sz="2800">
          <a:solidFill>
            <a:srgbClr val="663300"/>
          </a:solidFill>
          <a:latin typeface="+mn-lt"/>
          <a:ea typeface="+mn-ea"/>
          <a:cs typeface="ヒラギノ角ゴ ProN W3" charset="0"/>
          <a:sym typeface="Arial" charset="0"/>
        </a:defRPr>
      </a:lvl1pPr>
      <a:lvl2pPr marL="285750" indent="-285750" algn="l" rtl="0" eaLnBrk="0" fontAlgn="base" hangingPunct="0">
        <a:spcBef>
          <a:spcPts val="600"/>
        </a:spcBef>
        <a:spcAft>
          <a:spcPct val="0"/>
        </a:spcAft>
        <a:defRPr sz="2400">
          <a:solidFill>
            <a:srgbClr val="663300"/>
          </a:solidFill>
          <a:latin typeface="+mn-lt"/>
          <a:ea typeface="+mn-ea"/>
          <a:cs typeface="ヒラギノ角ゴ ProN W3" charset="0"/>
          <a:sym typeface="Arial" charset="0"/>
        </a:defRPr>
      </a:lvl2pPr>
      <a:lvl3pPr marL="228600" indent="-228600" algn="l" rtl="0" eaLnBrk="0" fontAlgn="base" hangingPunct="0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ヒラギノ角ゴ ProN W3" charset="0"/>
          <a:sym typeface="Arial" charset="0"/>
        </a:defRPr>
      </a:lvl3pPr>
      <a:lvl4pPr marL="228600" indent="-228600" algn="l" rtl="0" eaLnBrk="0" fontAlgn="base" hangingPunct="0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ヒラギノ角ゴ ProN W3" charset="0"/>
          <a:sym typeface="Arial" charset="0"/>
        </a:defRPr>
      </a:lvl4pPr>
      <a:lvl5pPr marL="228600" indent="-228600" algn="l" rtl="0" eaLnBrk="0" fontAlgn="base" hangingPunct="0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ヒラギノ角ゴ ProN W3" charset="0"/>
          <a:sym typeface="Arial" charset="0"/>
        </a:defRPr>
      </a:lvl5pPr>
      <a:lvl6pPr marL="6858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sym typeface="Arial" charset="0"/>
        </a:defRPr>
      </a:lvl6pPr>
      <a:lvl7pPr marL="11430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sym typeface="Arial" charset="0"/>
        </a:defRPr>
      </a:lvl7pPr>
      <a:lvl8pPr marL="16002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sym typeface="Arial" charset="0"/>
        </a:defRPr>
      </a:lvl8pPr>
      <a:lvl9pPr marL="20574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04813" y="0"/>
            <a:ext cx="8205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447800"/>
            <a:ext cx="8177213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rial" charset="0"/>
              </a:rPr>
              <a:t>Second level</a:t>
            </a:r>
          </a:p>
          <a:p>
            <a:pPr lvl="2"/>
            <a:r>
              <a:rPr lang="en-US" altLang="en-US" smtClean="0">
                <a:sym typeface="Arial" charset="0"/>
              </a:rPr>
              <a:t>Third level</a:t>
            </a:r>
          </a:p>
          <a:p>
            <a:pPr lvl="3"/>
            <a:r>
              <a:rPr lang="en-US" altLang="en-US" smtClean="0">
                <a:sym typeface="Arial" charset="0"/>
              </a:rPr>
              <a:t>Fourth level</a:t>
            </a:r>
          </a:p>
          <a:p>
            <a:pPr lvl="4"/>
            <a:r>
              <a:rPr lang="en-US" altLang="en-US" smtClean="0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970838" y="6381750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E574E"/>
                </a:solidFill>
                <a:latin typeface="+mn-lt"/>
                <a:cs typeface="Arial" charset="0"/>
                <a:sym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9B1973-6889-43BC-9EE1-AF349C59DA5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98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+mj-lt"/>
          <a:ea typeface="+mj-ea"/>
          <a:cs typeface="+mj-cs"/>
          <a:sym typeface="Arial" charset="0"/>
        </a:defRPr>
      </a:lvl1pPr>
      <a:lvl2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2000">
          <a:solidFill>
            <a:srgbClr val="FF3300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defRPr sz="2800">
          <a:solidFill>
            <a:srgbClr val="663300"/>
          </a:solidFill>
          <a:latin typeface="+mn-lt"/>
          <a:ea typeface="+mn-ea"/>
          <a:cs typeface="+mn-cs"/>
          <a:sym typeface="Arial" charset="0"/>
        </a:defRPr>
      </a:lvl1pPr>
      <a:lvl2pPr marL="285750" indent="-285750" algn="l" rtl="0" eaLnBrk="0" fontAlgn="base" hangingPunct="0">
        <a:spcBef>
          <a:spcPts val="600"/>
        </a:spcBef>
        <a:spcAft>
          <a:spcPct val="0"/>
        </a:spcAft>
        <a:defRPr sz="2400">
          <a:solidFill>
            <a:srgbClr val="663300"/>
          </a:solidFill>
          <a:latin typeface="+mn-lt"/>
          <a:ea typeface="+mn-ea"/>
          <a:cs typeface="+mn-cs"/>
          <a:sym typeface="Arial" charset="0"/>
        </a:defRPr>
      </a:lvl2pPr>
      <a:lvl3pPr marL="228600" indent="-228600" algn="l" rtl="0" eaLnBrk="0" fontAlgn="base" hangingPunct="0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+mn-cs"/>
          <a:sym typeface="Arial" charset="0"/>
        </a:defRPr>
      </a:lvl3pPr>
      <a:lvl4pPr marL="228600" indent="-228600" algn="l" rtl="0" eaLnBrk="0" fontAlgn="base" hangingPunct="0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+mn-cs"/>
          <a:sym typeface="Arial" charset="0"/>
        </a:defRPr>
      </a:lvl4pPr>
      <a:lvl5pPr marL="228600" indent="-228600" algn="l" rtl="0" eaLnBrk="0" fontAlgn="base" hangingPunct="0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+mn-cs"/>
          <a:sym typeface="Arial" charset="0"/>
        </a:defRPr>
      </a:lvl5pPr>
      <a:lvl6pPr marL="6858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+mn-cs"/>
          <a:sym typeface="Arial" charset="0"/>
        </a:defRPr>
      </a:lvl6pPr>
      <a:lvl7pPr marL="11430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+mn-cs"/>
          <a:sym typeface="Arial" charset="0"/>
        </a:defRPr>
      </a:lvl7pPr>
      <a:lvl8pPr marL="16002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+mn-cs"/>
          <a:sym typeface="Arial" charset="0"/>
        </a:defRPr>
      </a:lvl8pPr>
      <a:lvl9pPr marL="2057400" indent="-228600" algn="l" rtl="0" fontAlgn="base">
        <a:spcBef>
          <a:spcPts val="400"/>
        </a:spcBef>
        <a:spcAft>
          <a:spcPct val="0"/>
        </a:spcAft>
        <a:defRPr>
          <a:solidFill>
            <a:srgbClr val="663300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"/>
          <p:cNvSpPr>
            <a:spLocks noChangeShapeType="1"/>
          </p:cNvSpPr>
          <p:nvPr/>
        </p:nvSpPr>
        <p:spPr bwMode="auto">
          <a:xfrm>
            <a:off x="457200" y="25908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charset="0"/>
              <a:sym typeface="Times" charset="0"/>
            </a:endParaRPr>
          </a:p>
        </p:txBody>
      </p:sp>
      <p:sp>
        <p:nvSpPr>
          <p:cNvPr id="4099" name="Rectangle 2"/>
          <p:cNvSpPr>
            <a:spLocks/>
          </p:cNvSpPr>
          <p:nvPr/>
        </p:nvSpPr>
        <p:spPr bwMode="auto">
          <a:xfrm>
            <a:off x="2120900" y="3467100"/>
            <a:ext cx="6527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9pPr>
          </a:lstStyle>
          <a:p>
            <a:pPr eaLnBrk="1" fontAlgn="base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</a:pPr>
            <a:r>
              <a:rPr lang="en-US" altLang="en-US" sz="2200" smtClean="0">
                <a:solidFill>
                  <a:srgbClr val="663300"/>
                </a:solidFill>
                <a:latin typeface="Arial Italic" charset="0"/>
                <a:cs typeface="Arial Italic" charset="0"/>
                <a:sym typeface="Arial Italic" charset="0"/>
              </a:rPr>
              <a:t>From</a:t>
            </a:r>
            <a:r>
              <a:rPr lang="en-US" altLang="en-US" sz="2200" smtClean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 Coulouris, Dollimore, Kindberg and Blair</a:t>
            </a:r>
            <a:br>
              <a:rPr lang="en-US" altLang="en-US" sz="2200" smtClean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</a:br>
            <a:r>
              <a:rPr lang="en-US" altLang="en-US" sz="2600" smtClean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Distributed Systems: </a:t>
            </a:r>
            <a:br>
              <a:rPr lang="en-US" altLang="en-US" sz="2600" smtClean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</a:br>
            <a:r>
              <a:rPr lang="en-US" altLang="en-US" sz="2600" smtClean="0">
                <a:solidFill>
                  <a:srgbClr val="6633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		Concepts and Design</a:t>
            </a:r>
          </a:p>
          <a:p>
            <a:pPr eaLnBrk="1" fontAlgn="base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663300"/>
                </a:solidFill>
                <a:latin typeface="Arial" charset="0"/>
                <a:cs typeface="Arial" charset="0"/>
                <a:sym typeface="Arial" charset="0"/>
              </a:rPr>
              <a:t>Edition 5, © Addison-Wesley 2012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3606800"/>
            <a:ext cx="1295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>
              <a:lnSpc>
                <a:spcPct val="110000"/>
              </a:lnSpc>
            </a:pP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3200" smtClean="0"/>
              <a:t>Chapter 2: </a:t>
            </a:r>
            <a:br>
              <a:rPr lang="en-US" altLang="en-US" sz="3200" smtClean="0"/>
            </a:br>
            <a:r>
              <a:rPr lang="en-US" altLang="en-US" sz="3200" smtClean="0"/>
              <a:t> System Models</a:t>
            </a:r>
          </a:p>
        </p:txBody>
      </p:sp>
    </p:spTree>
    <p:extLst>
      <p:ext uri="{BB962C8B-B14F-4D97-AF65-F5344CB8AC3E}">
        <p14:creationId xmlns:p14="http://schemas.microsoft.com/office/powerpoint/2010/main" val="191878313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Communication paradigms </a:t>
            </a:r>
            <a:r>
              <a:rPr lang="en-US" sz="1800" dirty="0">
                <a:cs typeface="+mn-cs"/>
              </a:rPr>
              <a:t>• 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• </a:t>
            </a:r>
            <a:r>
              <a:rPr lang="en-US" sz="1800" u="sng" dirty="0">
                <a:cs typeface="+mn-cs"/>
              </a:rPr>
              <a:t>indirect communication</a:t>
            </a:r>
            <a:r>
              <a:rPr lang="en-US" sz="1800" dirty="0">
                <a:cs typeface="+mn-cs"/>
              </a:rPr>
              <a:t>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In </a:t>
            </a:r>
            <a:r>
              <a:rPr lang="en-US" sz="1800" dirty="0">
                <a:cs typeface="+mn-cs"/>
              </a:rPr>
              <a:t>particular</a:t>
            </a:r>
            <a:r>
              <a:rPr lang="en-US" sz="1800" dirty="0" smtClean="0">
                <a:cs typeface="+mn-cs"/>
              </a:rPr>
              <a:t>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Senders do not need to know who they are sending to (space uncoupling).</a:t>
            </a:r>
          </a:p>
          <a:p>
            <a:pPr lvl="1" indent="0" eaLnBrk="1" hangingPunct="1">
              <a:defRPr/>
            </a:pPr>
            <a:r>
              <a:rPr lang="en-US" sz="1800" dirty="0">
                <a:cs typeface="+mn-cs"/>
              </a:rPr>
              <a:t>• Senders and receivers do not need to exist at the same time (time uncoupling</a:t>
            </a:r>
            <a:r>
              <a:rPr lang="en-US" sz="1800" dirty="0" smtClean="0">
                <a:cs typeface="+mn-cs"/>
              </a:rPr>
              <a:t>).</a:t>
            </a:r>
          </a:p>
          <a:p>
            <a:pPr marL="571500"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Key techniques for indirect communication include</a:t>
            </a:r>
            <a:r>
              <a:rPr lang="en-US" sz="1800" dirty="0" smtClean="0">
                <a:cs typeface="+mn-cs"/>
              </a:rPr>
              <a:t>:</a:t>
            </a:r>
          </a:p>
          <a:p>
            <a:pPr marL="571500"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Group communication</a:t>
            </a:r>
            <a:r>
              <a:rPr lang="en-US" sz="1800" dirty="0">
                <a:cs typeface="+mn-cs"/>
              </a:rPr>
              <a:t>: </a:t>
            </a:r>
            <a:r>
              <a:rPr lang="en-US" sz="1800" dirty="0" smtClean="0">
                <a:cs typeface="+mn-cs"/>
              </a:rPr>
              <a:t>is </a:t>
            </a:r>
            <a:r>
              <a:rPr lang="en-US" sz="1800" dirty="0">
                <a:cs typeface="+mn-cs"/>
              </a:rPr>
              <a:t>concerned with the delivery </a:t>
            </a:r>
            <a:r>
              <a:rPr lang="en-US" sz="1800" dirty="0" smtClean="0">
                <a:cs typeface="+mn-cs"/>
              </a:rPr>
              <a:t>of messages </a:t>
            </a:r>
            <a:r>
              <a:rPr lang="en-US" sz="1800" dirty="0">
                <a:cs typeface="+mn-cs"/>
              </a:rPr>
              <a:t>to a set of recipients </a:t>
            </a:r>
            <a:r>
              <a:rPr lang="en-US" sz="1800" dirty="0" smtClean="0">
                <a:cs typeface="+mn-cs"/>
              </a:rPr>
              <a:t>supporting </a:t>
            </a:r>
            <a:r>
              <a:rPr lang="en-US" sz="1800" dirty="0">
                <a:cs typeface="+mn-cs"/>
              </a:rPr>
              <a:t>one-to-many communication. </a:t>
            </a:r>
            <a:endParaRPr lang="en-US" sz="1800" dirty="0" smtClean="0">
              <a:cs typeface="+mn-cs"/>
            </a:endParaRPr>
          </a:p>
          <a:p>
            <a:pPr marL="571500"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Group is </a:t>
            </a:r>
            <a:r>
              <a:rPr lang="en-US" sz="1800" dirty="0">
                <a:cs typeface="+mn-cs"/>
              </a:rPr>
              <a:t>represented in the system by a group identifier</a:t>
            </a:r>
            <a:r>
              <a:rPr lang="en-US" sz="1800" dirty="0" smtClean="0">
                <a:cs typeface="+mn-cs"/>
              </a:rPr>
              <a:t>.</a:t>
            </a:r>
          </a:p>
          <a:p>
            <a:pPr marL="571500"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Recipients elect to receive messages sent to a group by joining the group. </a:t>
            </a:r>
            <a:endParaRPr lang="en-US" sz="1800" dirty="0" smtClean="0">
              <a:cs typeface="+mn-cs"/>
            </a:endParaRPr>
          </a:p>
          <a:p>
            <a:pPr marL="571500"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Senders then </a:t>
            </a:r>
            <a:r>
              <a:rPr lang="en-US" sz="1800" dirty="0">
                <a:cs typeface="+mn-cs"/>
              </a:rPr>
              <a:t>send messages to the group via the group identifier, and hence do not need </a:t>
            </a:r>
            <a:r>
              <a:rPr lang="en-US" sz="1800" dirty="0" smtClean="0">
                <a:cs typeface="+mn-cs"/>
              </a:rPr>
              <a:t>to know </a:t>
            </a:r>
            <a:r>
              <a:rPr lang="en-US" sz="1800" dirty="0">
                <a:cs typeface="+mn-cs"/>
              </a:rPr>
              <a:t>the recipients of the message</a:t>
            </a:r>
            <a:r>
              <a:rPr lang="en-US" sz="1800" dirty="0" smtClean="0"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CAA928-2AEA-4DDD-A786-B1B2328E9814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140430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Communication paradigms </a:t>
            </a:r>
            <a:r>
              <a:rPr lang="en-US" sz="1800" dirty="0">
                <a:cs typeface="+mn-cs"/>
              </a:rPr>
              <a:t>• 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• </a:t>
            </a:r>
            <a:r>
              <a:rPr lang="en-US" sz="1800" u="sng" dirty="0">
                <a:cs typeface="+mn-cs"/>
              </a:rPr>
              <a:t>indirect communication</a:t>
            </a:r>
            <a:r>
              <a:rPr lang="en-US" sz="1800" dirty="0">
                <a:cs typeface="+mn-cs"/>
              </a:rPr>
              <a:t>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. </a:t>
            </a:r>
            <a:r>
              <a:rPr lang="en-US" sz="1800" u="sng" dirty="0">
                <a:cs typeface="+mn-cs"/>
              </a:rPr>
              <a:t>Publish-subscribe systems: </a:t>
            </a:r>
            <a:r>
              <a:rPr lang="en-US" sz="1800" dirty="0">
                <a:cs typeface="+mn-cs"/>
              </a:rPr>
              <a:t>Many systems, such as the financial trading example </a:t>
            </a:r>
            <a:r>
              <a:rPr lang="en-US" sz="1800" dirty="0" smtClean="0">
                <a:cs typeface="+mn-cs"/>
              </a:rPr>
              <a:t>in Chapter </a:t>
            </a:r>
            <a:r>
              <a:rPr lang="en-US" sz="1800" dirty="0">
                <a:cs typeface="+mn-cs"/>
              </a:rPr>
              <a:t>1, </a:t>
            </a:r>
            <a:r>
              <a:rPr lang="en-US" sz="1800" dirty="0" smtClean="0">
                <a:cs typeface="+mn-cs"/>
              </a:rPr>
              <a:t>are </a:t>
            </a:r>
            <a:r>
              <a:rPr lang="en-US" sz="1800" dirty="0">
                <a:cs typeface="+mn-cs"/>
              </a:rPr>
              <a:t>systems wherein a </a:t>
            </a:r>
            <a:r>
              <a:rPr lang="en-US" sz="1800" dirty="0" smtClean="0">
                <a:cs typeface="+mn-cs"/>
              </a:rPr>
              <a:t>large number </a:t>
            </a:r>
            <a:r>
              <a:rPr lang="en-US" sz="1800" dirty="0">
                <a:cs typeface="+mn-cs"/>
              </a:rPr>
              <a:t>of producers (or publishers) distribute information items of interest (</a:t>
            </a:r>
            <a:r>
              <a:rPr lang="en-US" sz="1800" dirty="0" smtClean="0">
                <a:cs typeface="+mn-cs"/>
              </a:rPr>
              <a:t>events) to </a:t>
            </a:r>
            <a:r>
              <a:rPr lang="en-US" sz="1800" dirty="0">
                <a:cs typeface="+mn-cs"/>
              </a:rPr>
              <a:t>a similarly large number of consumers (or subscribers).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It </a:t>
            </a:r>
            <a:r>
              <a:rPr lang="en-US" sz="1800" dirty="0">
                <a:cs typeface="+mn-cs"/>
              </a:rPr>
              <a:t>would be </a:t>
            </a:r>
            <a:r>
              <a:rPr lang="en-US" sz="1800" dirty="0" smtClean="0">
                <a:cs typeface="+mn-cs"/>
              </a:rPr>
              <a:t>complicated and </a:t>
            </a:r>
            <a:r>
              <a:rPr lang="en-US" sz="1800" dirty="0">
                <a:cs typeface="+mn-cs"/>
              </a:rPr>
              <a:t>inefficient to employ any of the core communication paradigms discussed </a:t>
            </a:r>
            <a:r>
              <a:rPr lang="en-US" sz="1800" dirty="0" smtClean="0">
                <a:cs typeface="+mn-cs"/>
              </a:rPr>
              <a:t>above for </a:t>
            </a:r>
            <a:r>
              <a:rPr lang="en-US" sz="1800" dirty="0">
                <a:cs typeface="+mn-cs"/>
              </a:rPr>
              <a:t>this purpose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Publish-subscribe </a:t>
            </a:r>
            <a:r>
              <a:rPr lang="en-US" sz="1800" dirty="0">
                <a:cs typeface="+mn-cs"/>
              </a:rPr>
              <a:t>systems </a:t>
            </a:r>
            <a:r>
              <a:rPr lang="en-US" sz="1800" dirty="0" smtClean="0">
                <a:cs typeface="+mn-cs"/>
              </a:rPr>
              <a:t>ensures </a:t>
            </a:r>
            <a:r>
              <a:rPr lang="en-US" sz="1800" dirty="0">
                <a:cs typeface="+mn-cs"/>
              </a:rPr>
              <a:t>information generated by producers </a:t>
            </a:r>
            <a:r>
              <a:rPr lang="en-US" sz="1800" dirty="0" smtClean="0">
                <a:cs typeface="+mn-cs"/>
              </a:rPr>
              <a:t>is routed </a:t>
            </a:r>
            <a:r>
              <a:rPr lang="en-US" sz="1800" dirty="0">
                <a:cs typeface="+mn-cs"/>
              </a:rPr>
              <a:t>to consumers who desire this information</a:t>
            </a:r>
            <a:r>
              <a:rPr lang="en-US" sz="1800" dirty="0" smtClean="0">
                <a:cs typeface="+mn-cs"/>
              </a:rPr>
              <a:t>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Message queues: </a:t>
            </a:r>
            <a:r>
              <a:rPr lang="en-US" sz="1800" dirty="0" smtClean="0">
                <a:cs typeface="+mn-cs"/>
              </a:rPr>
              <a:t>offer </a:t>
            </a:r>
            <a:r>
              <a:rPr lang="en-US" sz="1800" dirty="0">
                <a:cs typeface="+mn-cs"/>
              </a:rPr>
              <a:t>a point-to-point service whereby </a:t>
            </a:r>
            <a:r>
              <a:rPr lang="en-US" sz="1800" dirty="0" smtClean="0">
                <a:cs typeface="+mn-cs"/>
              </a:rPr>
              <a:t>producer processes </a:t>
            </a:r>
            <a:r>
              <a:rPr lang="en-US" sz="1800" dirty="0">
                <a:cs typeface="+mn-cs"/>
              </a:rPr>
              <a:t>can send messages to a specified queue and consumer processes </a:t>
            </a:r>
            <a:r>
              <a:rPr lang="en-US" sz="1800" dirty="0" smtClean="0">
                <a:cs typeface="+mn-cs"/>
              </a:rPr>
              <a:t>can receive messages from the queue or be notified of the arrival of new messages in the queue</a:t>
            </a:r>
            <a:r>
              <a:rPr lang="en-US" sz="1800" dirty="0">
                <a:cs typeface="+mn-cs"/>
              </a:rPr>
              <a:t>. </a:t>
            </a:r>
            <a:endParaRPr lang="en-US" sz="1800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04BCC3-7726-4089-A727-C12BF866DFAD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294968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Communication paradigms </a:t>
            </a:r>
            <a:r>
              <a:rPr lang="en-US" sz="1800" dirty="0">
                <a:cs typeface="+mn-cs"/>
              </a:rPr>
              <a:t>• 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• </a:t>
            </a:r>
            <a:r>
              <a:rPr lang="en-US" sz="1800" u="sng" dirty="0">
                <a:cs typeface="+mn-cs"/>
              </a:rPr>
              <a:t>indirect communication</a:t>
            </a:r>
            <a:r>
              <a:rPr lang="en-US" sz="1800" dirty="0">
                <a:cs typeface="+mn-cs"/>
              </a:rPr>
              <a:t>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. </a:t>
            </a:r>
            <a:r>
              <a:rPr lang="en-US" sz="1800" u="sng" dirty="0">
                <a:cs typeface="+mn-cs"/>
              </a:rPr>
              <a:t>Tuple spaces: </a:t>
            </a:r>
            <a:r>
              <a:rPr lang="en-US" sz="1800" dirty="0" smtClean="0">
                <a:cs typeface="+mn-cs"/>
              </a:rPr>
              <a:t>processes </a:t>
            </a:r>
            <a:r>
              <a:rPr lang="en-US" sz="1800" dirty="0">
                <a:cs typeface="+mn-cs"/>
              </a:rPr>
              <a:t>can place arbitrary items of structured </a:t>
            </a:r>
            <a:r>
              <a:rPr lang="en-US" sz="1800" dirty="0" smtClean="0">
                <a:cs typeface="+mn-cs"/>
              </a:rPr>
              <a:t>data, called </a:t>
            </a:r>
            <a:r>
              <a:rPr lang="en-US" sz="1800" dirty="0">
                <a:cs typeface="+mn-cs"/>
              </a:rPr>
              <a:t>tuples, in a persistent tuple space and other processes can either read or </a:t>
            </a:r>
            <a:r>
              <a:rPr lang="en-US" sz="1800" dirty="0" smtClean="0">
                <a:cs typeface="+mn-cs"/>
              </a:rPr>
              <a:t>remove such </a:t>
            </a:r>
            <a:r>
              <a:rPr lang="en-US" sz="1800" dirty="0">
                <a:cs typeface="+mn-cs"/>
              </a:rPr>
              <a:t>tuples from the tuple space by specifying patterns of interest.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Since </a:t>
            </a:r>
            <a:r>
              <a:rPr lang="en-US" sz="1800" dirty="0">
                <a:cs typeface="+mn-cs"/>
              </a:rPr>
              <a:t>the </a:t>
            </a:r>
            <a:r>
              <a:rPr lang="en-US" sz="1800" dirty="0" smtClean="0">
                <a:cs typeface="+mn-cs"/>
              </a:rPr>
              <a:t>tuple space </a:t>
            </a:r>
            <a:r>
              <a:rPr lang="en-US" sz="1800" dirty="0">
                <a:cs typeface="+mn-cs"/>
              </a:rPr>
              <a:t>is persistent, readers and writers do not need to exist at the same time.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Distributed shared memory: </a:t>
            </a:r>
            <a:r>
              <a:rPr lang="en-US" sz="1800" dirty="0" smtClean="0">
                <a:cs typeface="+mn-cs"/>
              </a:rPr>
              <a:t>provide an abstraction </a:t>
            </a:r>
            <a:r>
              <a:rPr lang="en-US" sz="1800" dirty="0">
                <a:cs typeface="+mn-cs"/>
              </a:rPr>
              <a:t>for sharing data between processes that do not share physical memory.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Programmers are </a:t>
            </a:r>
            <a:r>
              <a:rPr lang="en-US" sz="1800" dirty="0" smtClean="0">
                <a:cs typeface="+mn-cs"/>
              </a:rPr>
              <a:t>presented </a:t>
            </a:r>
            <a:r>
              <a:rPr lang="en-US" sz="1800" dirty="0">
                <a:cs typeface="+mn-cs"/>
              </a:rPr>
              <a:t>with a familiar abstraction of reading </a:t>
            </a:r>
            <a:r>
              <a:rPr lang="en-US" sz="1800" dirty="0" smtClean="0">
                <a:cs typeface="+mn-cs"/>
              </a:rPr>
              <a:t>or writing </a:t>
            </a:r>
            <a:r>
              <a:rPr lang="en-US" sz="1800" dirty="0">
                <a:cs typeface="+mn-cs"/>
              </a:rPr>
              <a:t>(shared) data structures as if they were in their own local address spaces, </a:t>
            </a:r>
            <a:r>
              <a:rPr lang="en-US" sz="1800" dirty="0" smtClean="0">
                <a:cs typeface="+mn-cs"/>
              </a:rPr>
              <a:t>thus presenting </a:t>
            </a:r>
            <a:r>
              <a:rPr lang="en-US" sz="1800" dirty="0">
                <a:cs typeface="+mn-cs"/>
              </a:rPr>
              <a:t>a high level of distribution transparency.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The </a:t>
            </a:r>
            <a:r>
              <a:rPr lang="en-US" sz="1800" dirty="0">
                <a:cs typeface="+mn-cs"/>
              </a:rPr>
              <a:t>underlying </a:t>
            </a:r>
            <a:r>
              <a:rPr lang="en-US" sz="1800" dirty="0" smtClean="0">
                <a:cs typeface="+mn-cs"/>
              </a:rPr>
              <a:t>infrastructure must </a:t>
            </a:r>
            <a:r>
              <a:rPr lang="en-US" sz="1800" dirty="0">
                <a:cs typeface="+mn-cs"/>
              </a:rPr>
              <a:t>ensure a copy is provided in a timely manner and also deal with issues </a:t>
            </a:r>
            <a:r>
              <a:rPr lang="en-US" sz="1800" dirty="0" smtClean="0">
                <a:cs typeface="+mn-cs"/>
              </a:rPr>
              <a:t>relating to synchronization and consistency of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DE8C8-2593-4639-852A-3DDA0840A7BF}" type="slidenum">
              <a:rPr lang="en-US" altLang="en-US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56719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3FE4B6-C970-4F45-9FB4-3A9D4E5BCA26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1982788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>
            <a:lvl1pPr marL="39688" eaLnBrk="0" hangingPunct="0">
              <a:spcBef>
                <a:spcPts val="600"/>
              </a:spcBef>
              <a:defRPr sz="28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defRPr sz="24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fontAlgn="base" hangingPunct="1">
              <a:spcBef>
                <a:spcPts val="500"/>
              </a:spcBef>
              <a:spcAft>
                <a:spcPct val="0"/>
              </a:spcAft>
            </a:pP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Instructor’s Guide for  Coulouris, Dollimore, Kindberg and Blair,  Distributed Systems: Concepts and Design   Edn. 5   </a:t>
            </a:r>
            <a:b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</a:b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©  Pearson Education 2012 </a:t>
            </a:r>
          </a:p>
        </p:txBody>
      </p:sp>
      <p:sp>
        <p:nvSpPr>
          <p:cNvPr id="16388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charset="0"/>
              <a:sym typeface="Times" charset="0"/>
            </a:endParaRPr>
          </a:p>
        </p:txBody>
      </p:sp>
      <p:sp>
        <p:nvSpPr>
          <p:cNvPr id="16389" name="Rectangle 3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Figure 2.2	</a:t>
            </a:r>
            <a:br>
              <a:rPr lang="en-US" altLang="en-US" smtClean="0"/>
            </a:br>
            <a:r>
              <a:rPr lang="en-US" altLang="en-US" smtClean="0"/>
              <a:t>Communicating entities and communication paradigms</a:t>
            </a: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979613"/>
            <a:ext cx="81788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9630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Roles and responsibilities • </a:t>
            </a:r>
            <a:r>
              <a:rPr lang="en-US" sz="1800" dirty="0">
                <a:cs typeface="+mn-cs"/>
              </a:rPr>
              <a:t>In a distributed system processes – or indeed </a:t>
            </a:r>
            <a:r>
              <a:rPr lang="en-US" sz="1800" dirty="0" smtClean="0">
                <a:cs typeface="+mn-cs"/>
              </a:rPr>
              <a:t>objects, components </a:t>
            </a:r>
            <a:r>
              <a:rPr lang="en-US" sz="1800" dirty="0">
                <a:cs typeface="+mn-cs"/>
              </a:rPr>
              <a:t>or services, </a:t>
            </a:r>
            <a:r>
              <a:rPr lang="en-US" sz="1800" dirty="0" smtClean="0">
                <a:cs typeface="+mn-cs"/>
              </a:rPr>
              <a:t>– </a:t>
            </a:r>
            <a:r>
              <a:rPr lang="en-US" sz="1800" dirty="0">
                <a:cs typeface="+mn-cs"/>
              </a:rPr>
              <a:t>interact with each other to perform a </a:t>
            </a:r>
            <a:r>
              <a:rPr lang="en-US" sz="1800" dirty="0" smtClean="0">
                <a:cs typeface="+mn-cs"/>
              </a:rPr>
              <a:t>useful activity</a:t>
            </a:r>
            <a:r>
              <a:rPr lang="en-US" sz="1800" dirty="0">
                <a:cs typeface="+mn-cs"/>
              </a:rPr>
              <a:t>, for example</a:t>
            </a:r>
            <a:r>
              <a:rPr lang="en-US" sz="1800" dirty="0" smtClean="0">
                <a:cs typeface="+mn-cs"/>
              </a:rPr>
              <a:t>, </a:t>
            </a:r>
            <a:r>
              <a:rPr lang="en-US" sz="1800" dirty="0">
                <a:cs typeface="+mn-cs"/>
              </a:rPr>
              <a:t>a chat session.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In </a:t>
            </a:r>
            <a:r>
              <a:rPr lang="en-US" sz="1800" dirty="0">
                <a:cs typeface="+mn-cs"/>
              </a:rPr>
              <a:t>doing so, the processes take on </a:t>
            </a:r>
            <a:r>
              <a:rPr lang="en-US" sz="1800" dirty="0" smtClean="0">
                <a:cs typeface="+mn-cs"/>
              </a:rPr>
              <a:t>given roles</a:t>
            </a:r>
            <a:r>
              <a:rPr lang="en-US" sz="1800" dirty="0">
                <a:cs typeface="+mn-cs"/>
              </a:rPr>
              <a:t>, and these roles are fundamental in establishing the overall architecture to </a:t>
            </a:r>
            <a:r>
              <a:rPr lang="en-US" sz="1800" dirty="0" smtClean="0">
                <a:cs typeface="+mn-cs"/>
              </a:rPr>
              <a:t>be adopted</a:t>
            </a:r>
            <a:r>
              <a:rPr lang="en-US" sz="1800" dirty="0">
                <a:cs typeface="+mn-cs"/>
              </a:rPr>
              <a:t>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In </a:t>
            </a:r>
            <a:r>
              <a:rPr lang="en-US" sz="1800" dirty="0">
                <a:cs typeface="+mn-cs"/>
              </a:rPr>
              <a:t>this section, we examine two architectural styles stemming from the role </a:t>
            </a:r>
            <a:r>
              <a:rPr lang="en-US" sz="1800" dirty="0" smtClean="0">
                <a:cs typeface="+mn-cs"/>
              </a:rPr>
              <a:t>of individual </a:t>
            </a:r>
            <a:r>
              <a:rPr lang="en-US" sz="1800" dirty="0">
                <a:cs typeface="+mn-cs"/>
              </a:rPr>
              <a:t>processes: client-server and peer-to-peer</a:t>
            </a:r>
            <a:endParaRPr lang="en-US" sz="1800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2A4DC1-0472-493C-AF7B-7B1349A5075D}" type="slidenum">
              <a:rPr lang="en-US" altLang="en-US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259038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Roles and responsibilities </a:t>
            </a:r>
            <a:r>
              <a:rPr lang="en-US" sz="1800" u="sng" dirty="0" smtClean="0">
                <a:cs typeface="+mn-cs"/>
              </a:rPr>
              <a:t>•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Client-server:</a:t>
            </a:r>
            <a:r>
              <a:rPr lang="en-US" sz="1800" dirty="0">
                <a:cs typeface="+mn-cs"/>
              </a:rPr>
              <a:t> </a:t>
            </a:r>
            <a:r>
              <a:rPr lang="en-US" sz="1800" dirty="0" smtClean="0">
                <a:cs typeface="+mn-cs"/>
              </a:rPr>
              <a:t>It </a:t>
            </a:r>
            <a:r>
              <a:rPr lang="en-US" sz="1800" dirty="0">
                <a:cs typeface="+mn-cs"/>
              </a:rPr>
              <a:t>is historically the most important and remains the most </a:t>
            </a:r>
            <a:r>
              <a:rPr lang="en-US" sz="1800" dirty="0" smtClean="0">
                <a:cs typeface="+mn-cs"/>
              </a:rPr>
              <a:t>widely employed</a:t>
            </a:r>
            <a:r>
              <a:rPr lang="en-US" sz="1800" dirty="0">
                <a:cs typeface="+mn-cs"/>
              </a:rPr>
              <a:t>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Client </a:t>
            </a:r>
            <a:r>
              <a:rPr lang="en-US" sz="1800" dirty="0">
                <a:cs typeface="+mn-cs"/>
              </a:rPr>
              <a:t>processes interact with individual </a:t>
            </a:r>
            <a:r>
              <a:rPr lang="en-US" sz="1800" dirty="0" smtClean="0">
                <a:cs typeface="+mn-cs"/>
              </a:rPr>
              <a:t>server processes </a:t>
            </a:r>
            <a:r>
              <a:rPr lang="en-US" sz="1800" dirty="0">
                <a:cs typeface="+mn-cs"/>
              </a:rPr>
              <a:t>in potentially separate host computers in order to access the shared </a:t>
            </a:r>
            <a:r>
              <a:rPr lang="en-US" sz="1800" dirty="0" smtClean="0">
                <a:cs typeface="+mn-cs"/>
              </a:rPr>
              <a:t>resources that </a:t>
            </a:r>
            <a:r>
              <a:rPr lang="en-US" sz="1800" dirty="0">
                <a:cs typeface="+mn-cs"/>
              </a:rPr>
              <a:t>they manage.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Servers may in turn be clients of other </a:t>
            </a:r>
            <a:r>
              <a:rPr lang="en-US" sz="1800" dirty="0" smtClean="0">
                <a:cs typeface="+mn-cs"/>
              </a:rPr>
              <a:t>servers. 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For example</a:t>
            </a:r>
            <a:r>
              <a:rPr lang="en-US" sz="1800" dirty="0">
                <a:cs typeface="+mn-cs"/>
              </a:rPr>
              <a:t>, a web server is often a client of a local file server that manages the files </a:t>
            </a:r>
            <a:r>
              <a:rPr lang="en-US" sz="1800" dirty="0" smtClean="0">
                <a:cs typeface="+mn-cs"/>
              </a:rPr>
              <a:t>in which </a:t>
            </a:r>
            <a:r>
              <a:rPr lang="en-US" sz="1800" dirty="0">
                <a:cs typeface="+mn-cs"/>
              </a:rPr>
              <a:t>the web pages are stored.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Most Internet </a:t>
            </a:r>
            <a:r>
              <a:rPr lang="en-US" sz="1800" dirty="0">
                <a:cs typeface="+mn-cs"/>
              </a:rPr>
              <a:t>services are </a:t>
            </a:r>
            <a:r>
              <a:rPr lang="en-US" sz="1800" dirty="0" smtClean="0">
                <a:cs typeface="+mn-cs"/>
              </a:rPr>
              <a:t>clients of the DNS service, which translates Internet domain names to network addresses.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2CC8C-EC17-40CA-ACF7-30446A59DF37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220653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1982788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>
            <a:lvl1pPr marL="39688" eaLnBrk="0" hangingPunct="0">
              <a:spcBef>
                <a:spcPts val="600"/>
              </a:spcBef>
              <a:defRPr sz="28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defRPr sz="24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fontAlgn="base" hangingPunct="1">
              <a:spcBef>
                <a:spcPts val="500"/>
              </a:spcBef>
              <a:spcAft>
                <a:spcPct val="0"/>
              </a:spcAft>
            </a:pP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Instructor’s Guide for  Coulouris, Dollimore, Kindberg and Blair,  Distributed Systems: Concepts and Design   Edn. 5   </a:t>
            </a:r>
            <a:b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</a:b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©  Pearson Education 2012 </a:t>
            </a:r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charset="0"/>
              <a:sym typeface="Times" charset="0"/>
            </a:endParaRPr>
          </a:p>
        </p:txBody>
      </p:sp>
      <p:sp>
        <p:nvSpPr>
          <p:cNvPr id="19460" name="Rectangle 3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Figure 2.3</a:t>
            </a:r>
            <a:br>
              <a:rPr lang="en-US" altLang="en-US" smtClean="0"/>
            </a:br>
            <a:r>
              <a:rPr lang="en-US" altLang="en-US" smtClean="0"/>
              <a:t>Clients invoke individual servers</a:t>
            </a:r>
          </a:p>
        </p:txBody>
      </p:sp>
      <p:pic>
        <p:nvPicPr>
          <p:cNvPr id="19461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976438"/>
            <a:ext cx="79756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16961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Roles and </a:t>
            </a:r>
            <a:r>
              <a:rPr lang="en-US" sz="1800" u="sng" dirty="0" smtClean="0">
                <a:cs typeface="+mn-cs"/>
              </a:rPr>
              <a:t>responsibilities •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 smtClean="0">
                <a:cs typeface="+mn-cs"/>
              </a:rPr>
              <a:t>Peer-to-peer</a:t>
            </a:r>
            <a:r>
              <a:rPr lang="en-US" sz="1800" dirty="0" smtClean="0">
                <a:cs typeface="+mn-cs"/>
              </a:rPr>
              <a:t>: All of the processes involved in a task play similar </a:t>
            </a:r>
            <a:r>
              <a:rPr lang="en-US" sz="1800" dirty="0">
                <a:cs typeface="+mn-cs"/>
              </a:rPr>
              <a:t>roles, interacting cooperatively as peers without any distinction between </a:t>
            </a:r>
            <a:r>
              <a:rPr lang="en-US" sz="1800" dirty="0" smtClean="0">
                <a:cs typeface="+mn-cs"/>
              </a:rPr>
              <a:t>client and </a:t>
            </a:r>
            <a:r>
              <a:rPr lang="en-US" sz="1800" dirty="0">
                <a:cs typeface="+mn-cs"/>
              </a:rPr>
              <a:t>server processes or the computers on which they run.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In </a:t>
            </a:r>
            <a:r>
              <a:rPr lang="en-US" sz="1800" dirty="0">
                <a:cs typeface="+mn-cs"/>
              </a:rPr>
              <a:t>practical terms, </a:t>
            </a:r>
            <a:r>
              <a:rPr lang="en-US" sz="1800" dirty="0" smtClean="0">
                <a:cs typeface="+mn-cs"/>
              </a:rPr>
              <a:t>all participating </a:t>
            </a:r>
            <a:r>
              <a:rPr lang="en-US" sz="1800" dirty="0">
                <a:cs typeface="+mn-cs"/>
              </a:rPr>
              <a:t>processes run the same program and offer the same set of interfaces to </a:t>
            </a:r>
            <a:r>
              <a:rPr lang="en-US" sz="1800" dirty="0" smtClean="0">
                <a:cs typeface="+mn-cs"/>
              </a:rPr>
              <a:t>each other</a:t>
            </a:r>
            <a:r>
              <a:rPr lang="en-US" sz="1800" dirty="0">
                <a:cs typeface="+mn-cs"/>
              </a:rPr>
              <a:t>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While </a:t>
            </a:r>
            <a:r>
              <a:rPr lang="en-US" sz="1800" dirty="0">
                <a:cs typeface="+mn-cs"/>
              </a:rPr>
              <a:t>the client-server model offers a direct and relatively simple approach to </a:t>
            </a:r>
            <a:r>
              <a:rPr lang="en-US" sz="1800" dirty="0" smtClean="0">
                <a:cs typeface="+mn-cs"/>
              </a:rPr>
              <a:t>the sharing </a:t>
            </a:r>
            <a:r>
              <a:rPr lang="en-US" sz="1800" dirty="0">
                <a:cs typeface="+mn-cs"/>
              </a:rPr>
              <a:t>of data and other resources, it scales poorly.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Placing </a:t>
            </a:r>
            <a:r>
              <a:rPr lang="en-US" sz="1800" dirty="0">
                <a:cs typeface="+mn-cs"/>
              </a:rPr>
              <a:t>a service at a single address does </a:t>
            </a:r>
            <a:r>
              <a:rPr lang="en-US" sz="1800" dirty="0" smtClean="0">
                <a:cs typeface="+mn-cs"/>
              </a:rPr>
              <a:t>not scale </a:t>
            </a:r>
            <a:r>
              <a:rPr lang="en-US" sz="1800" dirty="0">
                <a:cs typeface="+mn-cs"/>
              </a:rPr>
              <a:t>well beyond the capacity of the computer that hosts the service and the </a:t>
            </a:r>
            <a:r>
              <a:rPr lang="en-US" sz="1800" dirty="0" smtClean="0">
                <a:cs typeface="+mn-cs"/>
              </a:rPr>
              <a:t>bandwidth</a:t>
            </a:r>
            <a:r>
              <a:rPr lang="en-US" sz="1800" dirty="0">
                <a:cs typeface="+mn-cs"/>
              </a:rPr>
              <a:t> </a:t>
            </a:r>
            <a:r>
              <a:rPr lang="en-US" sz="1800" dirty="0"/>
              <a:t>of its network connections</a:t>
            </a:r>
            <a:r>
              <a:rPr lang="en-US" sz="1800" dirty="0" smtClean="0"/>
              <a:t>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In peer-to-peer systems </a:t>
            </a:r>
            <a:r>
              <a:rPr lang="en-US" sz="1800" dirty="0">
                <a:cs typeface="+mn-cs"/>
              </a:rPr>
              <a:t>the network and computing resources owned by the users </a:t>
            </a:r>
            <a:r>
              <a:rPr lang="en-US" sz="1800" dirty="0" smtClean="0">
                <a:cs typeface="+mn-cs"/>
              </a:rPr>
              <a:t>of a </a:t>
            </a:r>
            <a:r>
              <a:rPr lang="en-US" sz="1800" dirty="0">
                <a:cs typeface="+mn-cs"/>
              </a:rPr>
              <a:t>service could also be put to use to support that service.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This </a:t>
            </a:r>
            <a:r>
              <a:rPr lang="en-US" sz="1800" dirty="0">
                <a:cs typeface="+mn-cs"/>
              </a:rPr>
              <a:t>has the useful </a:t>
            </a:r>
            <a:r>
              <a:rPr lang="en-US" sz="1800" dirty="0" smtClean="0">
                <a:cs typeface="+mn-cs"/>
              </a:rPr>
              <a:t>consequence that </a:t>
            </a:r>
            <a:r>
              <a:rPr lang="en-US" sz="1800" dirty="0">
                <a:cs typeface="+mn-cs"/>
              </a:rPr>
              <a:t>the resources available to run the service grow with the number of </a:t>
            </a:r>
            <a:r>
              <a:rPr lang="en-US" sz="1800" dirty="0" smtClean="0">
                <a:cs typeface="+mn-cs"/>
              </a:rPr>
              <a:t>users.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049F8A-449B-4481-8ADE-F9F0202316EB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310708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/>
          </p:cNvSpPr>
          <p:nvPr/>
        </p:nvSpPr>
        <p:spPr bwMode="auto">
          <a:xfrm>
            <a:off x="1982788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>
            <a:lvl1pPr marL="39688" eaLnBrk="0" hangingPunct="0">
              <a:spcBef>
                <a:spcPts val="600"/>
              </a:spcBef>
              <a:defRPr sz="28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defRPr sz="24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fontAlgn="base" hangingPunct="1">
              <a:spcBef>
                <a:spcPts val="500"/>
              </a:spcBef>
              <a:spcAft>
                <a:spcPct val="0"/>
              </a:spcAft>
            </a:pP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Instructor’s Guide for  Coulouris, Dollimore, Kindberg and Blair,  Distributed Systems: Concepts and Design   Edn. 5   </a:t>
            </a:r>
            <a:b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</a:b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©  Pearson Education 2012 </a:t>
            </a:r>
          </a:p>
        </p:txBody>
      </p:sp>
      <p:sp>
        <p:nvSpPr>
          <p:cNvPr id="21507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charset="0"/>
              <a:sym typeface="Times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Figure 2.4a</a:t>
            </a:r>
            <a:br>
              <a:rPr lang="en-US" altLang="en-US" smtClean="0"/>
            </a:br>
            <a:r>
              <a:rPr lang="en-US" altLang="en-US" smtClean="0"/>
              <a:t>Peer-to-peer architecture</a:t>
            </a: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20800"/>
            <a:ext cx="4940300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27244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 smtClean="0">
                <a:cs typeface="+mn-cs"/>
              </a:rPr>
              <a:t>Placement: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The question of where to place a given client or server in terms of machines </a:t>
            </a:r>
            <a:r>
              <a:rPr lang="en-US" sz="1800" dirty="0" smtClean="0">
                <a:cs typeface="+mn-cs"/>
              </a:rPr>
              <a:t>and processes </a:t>
            </a:r>
            <a:r>
              <a:rPr lang="en-US" sz="1800" dirty="0">
                <a:cs typeface="+mn-cs"/>
              </a:rPr>
              <a:t>within machines is a matter of careful design.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Placement </a:t>
            </a:r>
            <a:r>
              <a:rPr lang="en-US" sz="1800" dirty="0">
                <a:cs typeface="+mn-cs"/>
              </a:rPr>
              <a:t>needs to take </a:t>
            </a:r>
            <a:r>
              <a:rPr lang="en-US" sz="1800" dirty="0" smtClean="0">
                <a:cs typeface="+mn-cs"/>
              </a:rPr>
              <a:t>into account </a:t>
            </a:r>
            <a:r>
              <a:rPr lang="en-US" sz="1800" dirty="0">
                <a:cs typeface="+mn-cs"/>
              </a:rPr>
              <a:t>the patterns of communication between entities, the reliability of </a:t>
            </a:r>
            <a:r>
              <a:rPr lang="en-US" sz="1800" dirty="0" smtClean="0">
                <a:cs typeface="+mn-cs"/>
              </a:rPr>
              <a:t>given machines </a:t>
            </a:r>
            <a:r>
              <a:rPr lang="en-US" sz="1800" dirty="0">
                <a:cs typeface="+mn-cs"/>
              </a:rPr>
              <a:t>and their current </a:t>
            </a:r>
            <a:r>
              <a:rPr lang="en-US" sz="1800" dirty="0" smtClean="0">
                <a:cs typeface="+mn-cs"/>
              </a:rPr>
              <a:t>load, </a:t>
            </a:r>
            <a:r>
              <a:rPr lang="en-US" sz="1800" dirty="0">
                <a:cs typeface="+mn-cs"/>
              </a:rPr>
              <a:t>the quality of communication between </a:t>
            </a:r>
            <a:r>
              <a:rPr lang="en-US" sz="1800" dirty="0" smtClean="0">
                <a:cs typeface="+mn-cs"/>
              </a:rPr>
              <a:t>different machines </a:t>
            </a:r>
            <a:r>
              <a:rPr lang="en-US" sz="1800" dirty="0">
                <a:cs typeface="+mn-cs"/>
              </a:rPr>
              <a:t>and so on.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Placement </a:t>
            </a:r>
            <a:r>
              <a:rPr lang="en-US" sz="1800" dirty="0">
                <a:cs typeface="+mn-cs"/>
              </a:rPr>
              <a:t>must be determined with strong application </a:t>
            </a:r>
            <a:r>
              <a:rPr lang="en-US" sz="1800" dirty="0" smtClean="0">
                <a:cs typeface="+mn-cs"/>
              </a:rPr>
              <a:t>knowledge, and </a:t>
            </a:r>
            <a:r>
              <a:rPr lang="en-US" sz="1800" dirty="0">
                <a:cs typeface="+mn-cs"/>
              </a:rPr>
              <a:t>there are few universal guidelines to obtaining an optimal solution.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The </a:t>
            </a:r>
            <a:r>
              <a:rPr lang="en-US" sz="1800" dirty="0">
                <a:cs typeface="+mn-cs"/>
              </a:rPr>
              <a:t>following placement strategies, which can significantly alter </a:t>
            </a:r>
            <a:r>
              <a:rPr lang="en-US" sz="1800" dirty="0" smtClean="0">
                <a:cs typeface="+mn-cs"/>
              </a:rPr>
              <a:t>the characteristics </a:t>
            </a:r>
            <a:r>
              <a:rPr lang="en-US" sz="1800" dirty="0">
                <a:cs typeface="+mn-cs"/>
              </a:rPr>
              <a:t>of a given </a:t>
            </a:r>
            <a:r>
              <a:rPr lang="en-US" sz="1800" dirty="0" smtClean="0">
                <a:cs typeface="+mn-cs"/>
              </a:rPr>
              <a:t>design.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EFB71-1F34-4040-B7F4-5B73AB8EFEAB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92758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cs typeface="+mn-cs"/>
              </a:rPr>
              <a:t>There are three </a:t>
            </a:r>
            <a:r>
              <a:rPr lang="en-US" sz="2200" dirty="0">
                <a:cs typeface="+mn-cs"/>
              </a:rPr>
              <a:t>important and complementary ways </a:t>
            </a:r>
            <a:r>
              <a:rPr lang="en-US" sz="2200" dirty="0" smtClean="0">
                <a:cs typeface="+mn-cs"/>
              </a:rPr>
              <a:t>in which </a:t>
            </a:r>
            <a:r>
              <a:rPr lang="en-US" sz="2200" dirty="0">
                <a:cs typeface="+mn-cs"/>
              </a:rPr>
              <a:t>the design of distributed systems </a:t>
            </a:r>
            <a:r>
              <a:rPr lang="en-US" sz="2200" dirty="0" smtClean="0">
                <a:cs typeface="+mn-cs"/>
              </a:rPr>
              <a:t>can be </a:t>
            </a:r>
            <a:r>
              <a:rPr lang="en-US" sz="2200" dirty="0">
                <a:cs typeface="+mn-cs"/>
              </a:rPr>
              <a:t>described and discussed: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Physical models </a:t>
            </a:r>
            <a:r>
              <a:rPr lang="en-US" sz="2200" dirty="0">
                <a:cs typeface="+mn-cs"/>
              </a:rPr>
              <a:t>are the most explicit way in which to describe a system; </a:t>
            </a:r>
            <a:r>
              <a:rPr lang="en-US" sz="2200" dirty="0" smtClean="0">
                <a:cs typeface="+mn-cs"/>
              </a:rPr>
              <a:t>they capture </a:t>
            </a:r>
            <a:r>
              <a:rPr lang="en-US" sz="2200" dirty="0">
                <a:cs typeface="+mn-cs"/>
              </a:rPr>
              <a:t>the hardware composition of a system in terms of the computers (and </a:t>
            </a:r>
            <a:r>
              <a:rPr lang="en-US" sz="2200" dirty="0" smtClean="0">
                <a:cs typeface="+mn-cs"/>
              </a:rPr>
              <a:t>other devices</a:t>
            </a:r>
            <a:r>
              <a:rPr lang="en-US" sz="2200" dirty="0">
                <a:cs typeface="+mn-cs"/>
              </a:rPr>
              <a:t>, such as mobile phones) and their interconnecting networks..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models </a:t>
            </a:r>
            <a:r>
              <a:rPr lang="en-US" sz="2200" dirty="0">
                <a:cs typeface="+mn-cs"/>
              </a:rPr>
              <a:t>describe a system in terms of </a:t>
            </a:r>
            <a:r>
              <a:rPr lang="en-US" sz="2200" dirty="0" smtClean="0">
                <a:cs typeface="+mn-cs"/>
              </a:rPr>
              <a:t>the computational and communication </a:t>
            </a:r>
            <a:r>
              <a:rPr lang="en-US" sz="2200" dirty="0">
                <a:cs typeface="+mn-cs"/>
              </a:rPr>
              <a:t>tasks performed by its computational elements; the </a:t>
            </a:r>
            <a:r>
              <a:rPr lang="en-US" sz="2200" dirty="0" smtClean="0">
                <a:cs typeface="+mn-cs"/>
              </a:rPr>
              <a:t>computational elements </a:t>
            </a:r>
            <a:r>
              <a:rPr lang="en-US" sz="2200" dirty="0">
                <a:cs typeface="+mn-cs"/>
              </a:rPr>
              <a:t>being individual computers or aggregates of them supported by </a:t>
            </a:r>
            <a:r>
              <a:rPr lang="en-US" sz="2200" dirty="0" smtClean="0">
                <a:cs typeface="+mn-cs"/>
              </a:rPr>
              <a:t>appropriate network </a:t>
            </a:r>
            <a:r>
              <a:rPr lang="en-US" sz="2200" dirty="0">
                <a:cs typeface="+mn-cs"/>
              </a:rPr>
              <a:t>interconnections..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Fundamental models </a:t>
            </a:r>
            <a:r>
              <a:rPr lang="en-US" sz="2200" dirty="0" smtClean="0">
                <a:cs typeface="+mn-cs"/>
              </a:rPr>
              <a:t>take </a:t>
            </a:r>
            <a:r>
              <a:rPr lang="en-US" sz="2200" dirty="0">
                <a:cs typeface="+mn-cs"/>
              </a:rPr>
              <a:t>an abstract perspective in order to examine </a:t>
            </a:r>
            <a:r>
              <a:rPr lang="en-US" sz="2200" dirty="0" smtClean="0">
                <a:cs typeface="+mn-cs"/>
              </a:rPr>
              <a:t>individual aspects of a distributed </a:t>
            </a:r>
            <a:r>
              <a:rPr lang="en-US" sz="2200" dirty="0">
                <a:cs typeface="+mn-cs"/>
              </a:rPr>
              <a:t>system. three important aspects of distributed systems: interaction models, </a:t>
            </a:r>
            <a:r>
              <a:rPr lang="en-US" sz="2200" dirty="0" smtClean="0">
                <a:cs typeface="+mn-cs"/>
              </a:rPr>
              <a:t>failure </a:t>
            </a:r>
            <a:r>
              <a:rPr lang="en-US" sz="2200" dirty="0">
                <a:cs typeface="+mn-cs"/>
              </a:rPr>
              <a:t>models, </a:t>
            </a:r>
            <a:r>
              <a:rPr lang="en-US" sz="2200" dirty="0" smtClean="0">
                <a:cs typeface="+mn-cs"/>
              </a:rPr>
              <a:t>and</a:t>
            </a:r>
            <a:r>
              <a:rPr lang="en-US" sz="2200" dirty="0">
                <a:cs typeface="+mn-cs"/>
              </a:rPr>
              <a:t>; security models,</a:t>
            </a:r>
            <a:endParaRPr lang="en-US" sz="2200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C685E-3B0A-41A5-B681-C15453B2B9A2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90549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 smtClean="0">
                <a:cs typeface="+mn-cs"/>
              </a:rPr>
              <a:t>Placement: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Mapping of services to multiple servers: </a:t>
            </a:r>
            <a:r>
              <a:rPr lang="en-US" sz="1800" dirty="0">
                <a:cs typeface="+mn-cs"/>
              </a:rPr>
              <a:t>Services may be implemented as several </a:t>
            </a:r>
            <a:r>
              <a:rPr lang="en-US" sz="1800" dirty="0" smtClean="0">
                <a:cs typeface="+mn-cs"/>
              </a:rPr>
              <a:t>server processes </a:t>
            </a:r>
            <a:r>
              <a:rPr lang="en-US" sz="1800" dirty="0">
                <a:cs typeface="+mn-cs"/>
              </a:rPr>
              <a:t>in separate host computers interacting as necessary to provide a service </a:t>
            </a:r>
            <a:r>
              <a:rPr lang="en-US" sz="1800" dirty="0" smtClean="0">
                <a:cs typeface="+mn-cs"/>
              </a:rPr>
              <a:t>to client </a:t>
            </a:r>
            <a:r>
              <a:rPr lang="en-US" sz="1800" dirty="0">
                <a:cs typeface="+mn-cs"/>
              </a:rPr>
              <a:t>processes (Figure 2.4b).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The </a:t>
            </a:r>
            <a:r>
              <a:rPr lang="en-US" sz="1800" dirty="0">
                <a:cs typeface="+mn-cs"/>
              </a:rPr>
              <a:t>servers may partition the set of objects on which </a:t>
            </a:r>
            <a:r>
              <a:rPr lang="en-US" sz="1800" dirty="0" smtClean="0">
                <a:cs typeface="+mn-cs"/>
              </a:rPr>
              <a:t>the service </a:t>
            </a:r>
            <a:r>
              <a:rPr lang="en-US" sz="1800" dirty="0">
                <a:cs typeface="+mn-cs"/>
              </a:rPr>
              <a:t>is based and distribute those objects between themselves, or they may </a:t>
            </a:r>
            <a:r>
              <a:rPr lang="en-US" sz="1800" dirty="0" smtClean="0">
                <a:cs typeface="+mn-cs"/>
              </a:rPr>
              <a:t>maintain replicated </a:t>
            </a:r>
            <a:r>
              <a:rPr lang="en-US" sz="1800" dirty="0">
                <a:cs typeface="+mn-cs"/>
              </a:rPr>
              <a:t>copies of them on several hosts</a:t>
            </a:r>
            <a:r>
              <a:rPr lang="en-US" sz="1800" dirty="0" smtClean="0">
                <a:cs typeface="+mn-cs"/>
              </a:rPr>
              <a:t>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Caching:</a:t>
            </a:r>
            <a:r>
              <a:rPr lang="en-US" sz="1800" dirty="0">
                <a:cs typeface="+mn-cs"/>
              </a:rPr>
              <a:t> A cache is a store of recently used data objects that is closer to one client or </a:t>
            </a:r>
            <a:r>
              <a:rPr lang="en-US" sz="1800" dirty="0" smtClean="0">
                <a:cs typeface="+mn-cs"/>
              </a:rPr>
              <a:t>set </a:t>
            </a:r>
            <a:r>
              <a:rPr lang="en-US" sz="1800" dirty="0">
                <a:cs typeface="+mn-cs"/>
              </a:rPr>
              <a:t>of clients than the objects themselves.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When </a:t>
            </a:r>
            <a:r>
              <a:rPr lang="en-US" sz="1800" dirty="0">
                <a:cs typeface="+mn-cs"/>
              </a:rPr>
              <a:t>a new object is received </a:t>
            </a:r>
            <a:r>
              <a:rPr lang="en-US" sz="1800" dirty="0" smtClean="0">
                <a:cs typeface="+mn-cs"/>
              </a:rPr>
              <a:t>from a </a:t>
            </a:r>
            <a:r>
              <a:rPr lang="en-US" sz="1800" dirty="0">
                <a:cs typeface="+mn-cs"/>
              </a:rPr>
              <a:t>server it is added to the local cache store, replacing some existing objects if necessary.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When an object is needed by a client process, the caching service first checks the </a:t>
            </a:r>
            <a:r>
              <a:rPr lang="en-US" sz="1800" dirty="0" smtClean="0">
                <a:cs typeface="+mn-cs"/>
              </a:rPr>
              <a:t>cache and </a:t>
            </a:r>
            <a:r>
              <a:rPr lang="en-US" sz="1800" dirty="0">
                <a:cs typeface="+mn-cs"/>
              </a:rPr>
              <a:t>supplies the object from there if an up-to-date copy is available.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If </a:t>
            </a:r>
            <a:r>
              <a:rPr lang="en-US" sz="1800" dirty="0">
                <a:cs typeface="+mn-cs"/>
              </a:rPr>
              <a:t>not, an </a:t>
            </a:r>
            <a:r>
              <a:rPr lang="en-US" sz="1800" dirty="0" smtClean="0">
                <a:cs typeface="+mn-cs"/>
              </a:rPr>
              <a:t>up-to-date copy </a:t>
            </a:r>
            <a:r>
              <a:rPr lang="en-US" sz="1800" dirty="0">
                <a:cs typeface="+mn-cs"/>
              </a:rPr>
              <a:t>is fetched. </a:t>
            </a:r>
            <a:endParaRPr lang="en-US" sz="1800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5A4BE-D1FA-4DB3-B2B4-89BF6425C4AC}" type="slidenum">
              <a:rPr lang="en-US" altLang="en-US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810775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/>
          </p:cNvSpPr>
          <p:nvPr/>
        </p:nvSpPr>
        <p:spPr bwMode="auto">
          <a:xfrm>
            <a:off x="1982788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>
            <a:lvl1pPr marL="39688" eaLnBrk="0" hangingPunct="0">
              <a:spcBef>
                <a:spcPts val="600"/>
              </a:spcBef>
              <a:defRPr sz="28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defRPr sz="24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fontAlgn="base" hangingPunct="1">
              <a:spcBef>
                <a:spcPts val="500"/>
              </a:spcBef>
              <a:spcAft>
                <a:spcPct val="0"/>
              </a:spcAft>
            </a:pP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Instructor’s Guide for  Coulouris, Dollimore, Kindberg and Blair,  Distributed Systems: Concepts and Design   Edn. 5   </a:t>
            </a:r>
            <a:b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</a:b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©  Pearson Education 2012 </a:t>
            </a:r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charset="0"/>
              <a:sym typeface="Times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Figure 2.4b</a:t>
            </a:r>
            <a:br>
              <a:rPr lang="en-US" altLang="en-US" smtClean="0"/>
            </a:br>
            <a:r>
              <a:rPr lang="en-US" altLang="en-US" smtClean="0"/>
              <a:t>A service provided by multiple servers</a:t>
            </a:r>
          </a:p>
        </p:txBody>
      </p:sp>
      <p:pic>
        <p:nvPicPr>
          <p:cNvPr id="24581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1455738"/>
            <a:ext cx="5908675" cy="459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28860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 smtClean="0">
                <a:cs typeface="+mn-cs"/>
              </a:rPr>
              <a:t>Placement: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Mobile code: </a:t>
            </a:r>
            <a:r>
              <a:rPr lang="en-US" sz="1800" u="sng" dirty="0" smtClean="0">
                <a:cs typeface="+mn-cs"/>
              </a:rPr>
              <a:t> </a:t>
            </a:r>
            <a:r>
              <a:rPr lang="en-US" sz="1800" dirty="0" smtClean="0">
                <a:cs typeface="+mn-cs"/>
              </a:rPr>
              <a:t>Applets are a well-known and widely used example of mobile code.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the user running a browser selects a link to an applet whose </a:t>
            </a:r>
            <a:r>
              <a:rPr lang="en-US" sz="1800" dirty="0">
                <a:cs typeface="+mn-cs"/>
              </a:rPr>
              <a:t>code is stored on a web server;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the </a:t>
            </a:r>
            <a:r>
              <a:rPr lang="en-US" sz="1800" dirty="0">
                <a:cs typeface="+mn-cs"/>
              </a:rPr>
              <a:t>code is downloaded to the browser and </a:t>
            </a:r>
            <a:r>
              <a:rPr lang="en-US" sz="1800" dirty="0" smtClean="0">
                <a:cs typeface="+mn-cs"/>
              </a:rPr>
              <a:t>runs there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An </a:t>
            </a:r>
            <a:r>
              <a:rPr lang="en-US" sz="1800" dirty="0">
                <a:cs typeface="+mn-cs"/>
              </a:rPr>
              <a:t>advantage of running the downloaded code locally </a:t>
            </a:r>
            <a:r>
              <a:rPr lang="en-US" sz="1800" dirty="0" smtClean="0">
                <a:cs typeface="+mn-cs"/>
              </a:rPr>
              <a:t>is that </a:t>
            </a:r>
            <a:r>
              <a:rPr lang="en-US" sz="1800" dirty="0">
                <a:cs typeface="+mn-cs"/>
              </a:rPr>
              <a:t>it can give good interactive response since it does not suffer from the delays </a:t>
            </a:r>
            <a:r>
              <a:rPr lang="en-US" sz="1800" dirty="0" smtClean="0">
                <a:cs typeface="+mn-cs"/>
              </a:rPr>
              <a:t>or variability </a:t>
            </a:r>
            <a:r>
              <a:rPr lang="en-US" sz="1800" dirty="0">
                <a:cs typeface="+mn-cs"/>
              </a:rPr>
              <a:t>of bandwidth associated with network </a:t>
            </a:r>
            <a:r>
              <a:rPr lang="en-US" sz="1800" dirty="0" smtClean="0">
                <a:cs typeface="+mn-cs"/>
              </a:rPr>
              <a:t>communication.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Mobile code is a potential security threat to the local resources in the </a:t>
            </a:r>
            <a:r>
              <a:rPr lang="en-US" sz="1800" dirty="0" smtClean="0">
                <a:cs typeface="+mn-cs"/>
              </a:rPr>
              <a:t>destination computer.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endParaRPr lang="en-US" sz="1800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BF458-0678-4866-86A1-4BD793D5CCC4}" type="slidenum">
              <a:rPr lang="en-US" altLang="en-US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041235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 smtClean="0">
                <a:cs typeface="+mn-cs"/>
              </a:rPr>
              <a:t>Placement: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Mobile agents:</a:t>
            </a:r>
            <a:r>
              <a:rPr lang="en-US" sz="1800" dirty="0">
                <a:cs typeface="+mn-cs"/>
              </a:rPr>
              <a:t> </a:t>
            </a:r>
            <a:r>
              <a:rPr lang="en-US" sz="1800" dirty="0" smtClean="0">
                <a:cs typeface="+mn-cs"/>
              </a:rPr>
              <a:t>It</a:t>
            </a:r>
            <a:r>
              <a:rPr lang="en-US" sz="1800" u="sng" dirty="0" smtClean="0">
                <a:cs typeface="+mn-cs"/>
              </a:rPr>
              <a:t> </a:t>
            </a:r>
            <a:r>
              <a:rPr lang="en-US" sz="1800" dirty="0" smtClean="0">
                <a:cs typeface="+mn-cs"/>
              </a:rPr>
              <a:t>is </a:t>
            </a:r>
            <a:r>
              <a:rPr lang="en-US" sz="1800" dirty="0">
                <a:cs typeface="+mn-cs"/>
              </a:rPr>
              <a:t>a running program </a:t>
            </a:r>
            <a:r>
              <a:rPr lang="en-US" sz="1800" dirty="0" smtClean="0">
                <a:cs typeface="+mn-cs"/>
              </a:rPr>
              <a:t>(code </a:t>
            </a:r>
            <a:r>
              <a:rPr lang="en-US" sz="1800" dirty="0">
                <a:cs typeface="+mn-cs"/>
              </a:rPr>
              <a:t>and data) </a:t>
            </a:r>
            <a:r>
              <a:rPr lang="en-US" sz="1800" dirty="0" smtClean="0">
                <a:cs typeface="+mn-cs"/>
              </a:rPr>
              <a:t>that travels </a:t>
            </a:r>
            <a:r>
              <a:rPr lang="en-US" sz="1800" dirty="0">
                <a:cs typeface="+mn-cs"/>
              </a:rPr>
              <a:t>from one computer to another in a network carrying out a task on </a:t>
            </a:r>
            <a:r>
              <a:rPr lang="en-US" sz="1800" dirty="0" smtClean="0">
                <a:cs typeface="+mn-cs"/>
              </a:rPr>
              <a:t>someone’s behalf</a:t>
            </a:r>
            <a:r>
              <a:rPr lang="en-US" sz="1800" dirty="0">
                <a:cs typeface="+mn-cs"/>
              </a:rPr>
              <a:t>, such as collecting information, and eventually returning </a:t>
            </a:r>
            <a:r>
              <a:rPr lang="en-US" sz="1800" dirty="0" smtClean="0">
                <a:cs typeface="+mn-cs"/>
              </a:rPr>
              <a:t>the </a:t>
            </a:r>
            <a:r>
              <a:rPr lang="en-US" sz="1800" dirty="0">
                <a:cs typeface="+mn-cs"/>
              </a:rPr>
              <a:t>results.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May </a:t>
            </a:r>
            <a:r>
              <a:rPr lang="en-US" sz="1800" dirty="0">
                <a:cs typeface="+mn-cs"/>
              </a:rPr>
              <a:t>make many invocations to local resources </a:t>
            </a:r>
            <a:r>
              <a:rPr lang="en-US" sz="1800" dirty="0" smtClean="0">
                <a:cs typeface="+mn-cs"/>
              </a:rPr>
              <a:t>– for example</a:t>
            </a:r>
            <a:r>
              <a:rPr lang="en-US" sz="1800" dirty="0">
                <a:cs typeface="+mn-cs"/>
              </a:rPr>
              <a:t>, accessing individual database entries. 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Compared to a static </a:t>
            </a:r>
            <a:r>
              <a:rPr lang="en-US" sz="1800" dirty="0">
                <a:cs typeface="+mn-cs"/>
              </a:rPr>
              <a:t>client making remote invocations to some resources, </a:t>
            </a:r>
            <a:r>
              <a:rPr lang="en-US" sz="1800" dirty="0" smtClean="0">
                <a:cs typeface="+mn-cs"/>
              </a:rPr>
              <a:t>transferring large amounts </a:t>
            </a:r>
            <a:r>
              <a:rPr lang="en-US" sz="1800" dirty="0">
                <a:cs typeface="+mn-cs"/>
              </a:rPr>
              <a:t>of data, there is a reduction in communication cost and time </a:t>
            </a:r>
            <a:r>
              <a:rPr lang="en-US" sz="1800" dirty="0" smtClean="0">
                <a:cs typeface="+mn-cs"/>
              </a:rPr>
              <a:t>replacing remote </a:t>
            </a:r>
            <a:r>
              <a:rPr lang="en-US" sz="1800" dirty="0">
                <a:cs typeface="+mn-cs"/>
              </a:rPr>
              <a:t>invocations with local </a:t>
            </a:r>
            <a:r>
              <a:rPr lang="en-US" sz="1800" dirty="0" smtClean="0">
                <a:cs typeface="+mn-cs"/>
              </a:rPr>
              <a:t>ones.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Mobile agents might be used to install and maintain software on the </a:t>
            </a:r>
            <a:r>
              <a:rPr lang="en-US" sz="1800" dirty="0" smtClean="0">
                <a:cs typeface="+mn-cs"/>
              </a:rPr>
              <a:t>computers within </a:t>
            </a:r>
            <a:r>
              <a:rPr lang="en-US" sz="1800" dirty="0">
                <a:cs typeface="+mn-cs"/>
              </a:rPr>
              <a:t>an organization or to compare the prices of products from a number of </a:t>
            </a:r>
            <a:r>
              <a:rPr lang="en-US" sz="1800" dirty="0" smtClean="0">
                <a:cs typeface="+mn-cs"/>
              </a:rPr>
              <a:t>vendors by </a:t>
            </a:r>
            <a:r>
              <a:rPr lang="en-US" sz="1800" dirty="0">
                <a:cs typeface="+mn-cs"/>
              </a:rPr>
              <a:t>visiting each vendor’s site and performing a series of database operations</a:t>
            </a:r>
            <a:r>
              <a:rPr lang="en-US" sz="1800" dirty="0" smtClean="0">
                <a:cs typeface="+mn-cs"/>
              </a:rPr>
              <a:t>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L</a:t>
            </a:r>
            <a:r>
              <a:rPr lang="en-US" sz="1800" dirty="0" smtClean="0">
                <a:cs typeface="+mn-cs"/>
              </a:rPr>
              <a:t>ike </a:t>
            </a:r>
            <a:r>
              <a:rPr lang="en-US" sz="1800" dirty="0">
                <a:cs typeface="+mn-cs"/>
              </a:rPr>
              <a:t>mobile </a:t>
            </a:r>
            <a:r>
              <a:rPr lang="en-US" sz="1800" dirty="0" smtClean="0">
                <a:cs typeface="+mn-cs"/>
              </a:rPr>
              <a:t>code </a:t>
            </a:r>
            <a:r>
              <a:rPr lang="en-US" sz="1800" dirty="0">
                <a:cs typeface="+mn-cs"/>
              </a:rPr>
              <a:t>are a potential security </a:t>
            </a:r>
            <a:r>
              <a:rPr lang="en-US" sz="1800" dirty="0" smtClean="0">
                <a:cs typeface="+mn-cs"/>
              </a:rPr>
              <a:t>threat.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8F15F-8819-4EA4-B087-329BFFD9DF7D}" type="slidenum">
              <a:rPr lang="en-US" altLang="en-US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61497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377238" cy="5638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Architectural </a:t>
            </a:r>
            <a:r>
              <a:rPr lang="en-US" sz="1800" u="sng" dirty="0" smtClean="0">
                <a:cs typeface="+mn-cs"/>
              </a:rPr>
              <a:t>patterns: </a:t>
            </a:r>
            <a:r>
              <a:rPr lang="en-US" sz="1800" dirty="0" smtClean="0">
                <a:cs typeface="+mn-cs"/>
              </a:rPr>
              <a:t>build </a:t>
            </a:r>
            <a:r>
              <a:rPr lang="en-US" sz="1800" dirty="0">
                <a:cs typeface="+mn-cs"/>
              </a:rPr>
              <a:t>on the more primitive architectural elements </a:t>
            </a:r>
            <a:r>
              <a:rPr lang="en-US" sz="1800" dirty="0" smtClean="0">
                <a:cs typeface="+mn-cs"/>
              </a:rPr>
              <a:t>discussed above </a:t>
            </a:r>
            <a:r>
              <a:rPr lang="en-US" sz="1800" dirty="0">
                <a:cs typeface="+mn-cs"/>
              </a:rPr>
              <a:t>and provide composite recurring structures that have been shown to work well </a:t>
            </a:r>
            <a:r>
              <a:rPr lang="en-US" sz="1800" dirty="0" smtClean="0">
                <a:cs typeface="+mn-cs"/>
              </a:rPr>
              <a:t>in given </a:t>
            </a:r>
            <a:r>
              <a:rPr lang="en-US" sz="1800" dirty="0">
                <a:cs typeface="+mn-cs"/>
              </a:rPr>
              <a:t>circumstances. </a:t>
            </a:r>
            <a:endParaRPr lang="en-US" sz="1800" dirty="0" smtClean="0"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They </a:t>
            </a:r>
            <a:r>
              <a:rPr lang="en-US" sz="1800" dirty="0">
                <a:cs typeface="+mn-cs"/>
              </a:rPr>
              <a:t>are not themselves necessarily complete solutions but </a:t>
            </a:r>
            <a:r>
              <a:rPr lang="en-US" sz="1800" dirty="0" smtClean="0">
                <a:cs typeface="+mn-cs"/>
              </a:rPr>
              <a:t>rather offer </a:t>
            </a:r>
            <a:r>
              <a:rPr lang="en-US" sz="1800" dirty="0">
                <a:cs typeface="+mn-cs"/>
              </a:rPr>
              <a:t>partial insights that, when combined with other patterns, lead the designer to </a:t>
            </a:r>
            <a:r>
              <a:rPr lang="en-US" sz="1800" dirty="0" smtClean="0">
                <a:cs typeface="+mn-cs"/>
              </a:rPr>
              <a:t>a solution </a:t>
            </a:r>
            <a:r>
              <a:rPr lang="en-US" sz="1800" dirty="0">
                <a:cs typeface="+mn-cs"/>
              </a:rPr>
              <a:t>for a given problem </a:t>
            </a:r>
            <a:r>
              <a:rPr lang="en-US" sz="1800" dirty="0" smtClean="0">
                <a:cs typeface="+mn-cs"/>
              </a:rPr>
              <a:t>domain.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Layering </a:t>
            </a:r>
            <a:r>
              <a:rPr lang="en-US" sz="1800" u="sng" dirty="0" smtClean="0">
                <a:cs typeface="+mn-cs"/>
              </a:rPr>
              <a:t>• </a:t>
            </a:r>
            <a:r>
              <a:rPr lang="en-US" sz="1800" dirty="0">
                <a:cs typeface="+mn-cs"/>
              </a:rPr>
              <a:t>A</a:t>
            </a:r>
            <a:r>
              <a:rPr lang="en-US" sz="1800" dirty="0" smtClean="0">
                <a:cs typeface="+mn-cs"/>
              </a:rPr>
              <a:t> </a:t>
            </a:r>
            <a:r>
              <a:rPr lang="en-US" sz="1800" dirty="0">
                <a:cs typeface="+mn-cs"/>
              </a:rPr>
              <a:t>complex system is partitioned into a number of layers, with </a:t>
            </a:r>
            <a:r>
              <a:rPr lang="en-US" sz="1800" dirty="0" smtClean="0">
                <a:cs typeface="+mn-cs"/>
              </a:rPr>
              <a:t>a given </a:t>
            </a:r>
            <a:r>
              <a:rPr lang="en-US" sz="1800" dirty="0">
                <a:cs typeface="+mn-cs"/>
              </a:rPr>
              <a:t>layer making use of the services offered by the layer below. </a:t>
            </a:r>
            <a:endParaRPr lang="en-US" sz="1800" dirty="0" smtClean="0"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H</a:t>
            </a:r>
            <a:r>
              <a:rPr lang="en-US" sz="1800" dirty="0" smtClean="0">
                <a:cs typeface="+mn-cs"/>
              </a:rPr>
              <a:t>igher </a:t>
            </a:r>
            <a:r>
              <a:rPr lang="en-US" sz="1800" dirty="0">
                <a:cs typeface="+mn-cs"/>
              </a:rPr>
              <a:t>layers </a:t>
            </a:r>
            <a:r>
              <a:rPr lang="en-US" sz="1800" dirty="0" smtClean="0">
                <a:cs typeface="+mn-cs"/>
              </a:rPr>
              <a:t>are unaware of implementation </a:t>
            </a:r>
            <a:r>
              <a:rPr lang="en-US" sz="1800" dirty="0">
                <a:cs typeface="+mn-cs"/>
              </a:rPr>
              <a:t>details, or indeed of any other layers beneath them</a:t>
            </a:r>
            <a:r>
              <a:rPr lang="en-US" sz="1800" dirty="0" smtClean="0">
                <a:cs typeface="+mn-cs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A </a:t>
            </a:r>
            <a:r>
              <a:rPr lang="en-US" sz="1800" dirty="0">
                <a:cs typeface="+mn-cs"/>
              </a:rPr>
              <a:t>distributed service can be provided by one or more </a:t>
            </a:r>
            <a:r>
              <a:rPr lang="en-US" sz="1800" dirty="0" smtClean="0">
                <a:cs typeface="+mn-cs"/>
              </a:rPr>
              <a:t>server processes</a:t>
            </a:r>
            <a:r>
              <a:rPr lang="en-US" sz="1800" dirty="0">
                <a:cs typeface="+mn-cs"/>
              </a:rPr>
              <a:t>, interacting with each other and with client processes in order to maintain </a:t>
            </a:r>
            <a:r>
              <a:rPr lang="en-US" sz="1800" dirty="0" smtClean="0">
                <a:cs typeface="+mn-cs"/>
              </a:rPr>
              <a:t>a consistent </a:t>
            </a:r>
            <a:r>
              <a:rPr lang="en-US" sz="1800" dirty="0">
                <a:cs typeface="+mn-cs"/>
              </a:rPr>
              <a:t>system-wide view of the service’s </a:t>
            </a:r>
            <a:r>
              <a:rPr lang="en-US" sz="1800" dirty="0" smtClean="0">
                <a:cs typeface="+mn-cs"/>
              </a:rPr>
              <a:t>resources.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Due to the complexity </a:t>
            </a:r>
            <a:r>
              <a:rPr lang="en-US" sz="1800" dirty="0">
                <a:cs typeface="+mn-cs"/>
              </a:rPr>
              <a:t>of distributed systems, it is </a:t>
            </a:r>
            <a:r>
              <a:rPr lang="en-US" sz="1800" dirty="0" smtClean="0">
                <a:cs typeface="+mn-cs"/>
              </a:rPr>
              <a:t>often helpful </a:t>
            </a:r>
            <a:r>
              <a:rPr lang="en-US" sz="1800" dirty="0">
                <a:cs typeface="+mn-cs"/>
              </a:rPr>
              <a:t>to organize such services into layers. We present a common view of a </a:t>
            </a:r>
            <a:r>
              <a:rPr lang="en-US" sz="1800" dirty="0" smtClean="0">
                <a:cs typeface="+mn-cs"/>
              </a:rPr>
              <a:t>layered architecture </a:t>
            </a:r>
            <a:r>
              <a:rPr lang="en-US" sz="1800" dirty="0">
                <a:cs typeface="+mn-cs"/>
              </a:rPr>
              <a:t>in Figure 2.7</a:t>
            </a:r>
            <a:endParaRPr lang="en-US" sz="1800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C51105-C362-45E6-8CC1-FFC8F439D387}" type="slidenum">
              <a:rPr lang="en-US" altLang="en-US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414925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/>
          </p:cNvSpPr>
          <p:nvPr/>
        </p:nvSpPr>
        <p:spPr bwMode="auto">
          <a:xfrm>
            <a:off x="1982788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>
            <a:lvl1pPr marL="39688" eaLnBrk="0" hangingPunct="0">
              <a:spcBef>
                <a:spcPts val="600"/>
              </a:spcBef>
              <a:defRPr sz="28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defRPr sz="24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fontAlgn="base" hangingPunct="1">
              <a:spcBef>
                <a:spcPts val="500"/>
              </a:spcBef>
              <a:spcAft>
                <a:spcPct val="0"/>
              </a:spcAft>
            </a:pP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Instructor’s Guide for  Coulouris, Dollimore, Kindberg and Blair,  Distributed Systems: Concepts and Design   Edn. 5   </a:t>
            </a:r>
            <a:b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</a:b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©  Pearson Education 2012 </a:t>
            </a:r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charset="0"/>
              <a:sym typeface="Times" charset="0"/>
            </a:endParaRPr>
          </a:p>
        </p:txBody>
      </p:sp>
      <p:sp>
        <p:nvSpPr>
          <p:cNvPr id="28676" name="Rectangle 3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Figure 2.7</a:t>
            </a:r>
            <a:br>
              <a:rPr lang="en-US" altLang="en-US" smtClean="0"/>
            </a:br>
            <a:r>
              <a:rPr lang="en-US" altLang="en-US" smtClean="0"/>
              <a:t>Software and hardware service layers in distributed systems</a:t>
            </a:r>
          </a:p>
        </p:txBody>
      </p:sp>
      <p:pic>
        <p:nvPicPr>
          <p:cNvPr id="28677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1433513"/>
            <a:ext cx="754697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71689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SYSTEMS-Physical models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 smtClean="0">
                <a:cs typeface="+mn-cs"/>
              </a:rPr>
              <a:t>Physical </a:t>
            </a:r>
            <a:r>
              <a:rPr lang="en-US" sz="2200" u="sng" dirty="0">
                <a:cs typeface="+mn-cs"/>
              </a:rPr>
              <a:t>models </a:t>
            </a:r>
            <a:r>
              <a:rPr lang="en-US" sz="2200" dirty="0">
                <a:cs typeface="+mn-cs"/>
              </a:rPr>
              <a:t>A physical model is a representation of the underlying hardware elements of </a:t>
            </a:r>
            <a:r>
              <a:rPr lang="en-US" sz="2200" dirty="0" smtClean="0">
                <a:cs typeface="+mn-cs"/>
              </a:rPr>
              <a:t>a distributed </a:t>
            </a:r>
            <a:r>
              <a:rPr lang="en-US" sz="2200" dirty="0">
                <a:cs typeface="+mn-cs"/>
              </a:rPr>
              <a:t>system that abstracts away from specific details of the computer </a:t>
            </a:r>
            <a:r>
              <a:rPr lang="en-US" sz="2200" dirty="0" smtClean="0">
                <a:cs typeface="+mn-cs"/>
              </a:rPr>
              <a:t>and networking </a:t>
            </a:r>
            <a:r>
              <a:rPr lang="en-US" sz="2200" dirty="0">
                <a:cs typeface="+mn-cs"/>
              </a:rPr>
              <a:t>technologies employed</a:t>
            </a:r>
            <a:r>
              <a:rPr lang="en-US" sz="2200" dirty="0" smtClean="0">
                <a:cs typeface="+mn-cs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Baseline physical </a:t>
            </a:r>
            <a:r>
              <a:rPr lang="en-US" sz="2200" u="sng" dirty="0" smtClean="0">
                <a:cs typeface="+mn-cs"/>
              </a:rPr>
              <a:t>model:</a:t>
            </a:r>
            <a:r>
              <a:rPr lang="en-US" sz="2200" dirty="0">
                <a:cs typeface="+mn-cs"/>
              </a:rPr>
              <a:t> </a:t>
            </a:r>
            <a:r>
              <a:rPr lang="en-US" sz="2200" dirty="0" smtClean="0">
                <a:cs typeface="+mn-cs"/>
              </a:rPr>
              <a:t>From </a:t>
            </a:r>
            <a:r>
              <a:rPr lang="en-US" sz="2200" dirty="0">
                <a:cs typeface="+mn-cs"/>
              </a:rPr>
              <a:t>Chapter </a:t>
            </a:r>
            <a:r>
              <a:rPr lang="en-US" sz="2200" dirty="0" smtClean="0">
                <a:cs typeface="+mn-cs"/>
              </a:rPr>
              <a:t>1, a distributed system is one </a:t>
            </a:r>
            <a:r>
              <a:rPr lang="en-US" sz="2200" dirty="0">
                <a:cs typeface="+mn-cs"/>
              </a:rPr>
              <a:t>in </a:t>
            </a:r>
            <a:r>
              <a:rPr lang="en-US" sz="2200" dirty="0" smtClean="0">
                <a:cs typeface="+mn-cs"/>
              </a:rPr>
              <a:t>which hardware </a:t>
            </a:r>
            <a:r>
              <a:rPr lang="en-US" sz="2200" dirty="0">
                <a:cs typeface="+mn-cs"/>
              </a:rPr>
              <a:t>or software components located at networked computers communicate </a:t>
            </a:r>
            <a:r>
              <a:rPr lang="en-US" sz="2200" dirty="0" smtClean="0">
                <a:cs typeface="+mn-cs"/>
              </a:rPr>
              <a:t>and coordinate </a:t>
            </a:r>
            <a:r>
              <a:rPr lang="en-US" sz="2200" dirty="0">
                <a:cs typeface="+mn-cs"/>
              </a:rPr>
              <a:t>their actions only by passing messages. </a:t>
            </a:r>
            <a:endParaRPr lang="en-US" sz="2200" dirty="0" smtClean="0"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cs typeface="+mn-cs"/>
              </a:rPr>
              <a:t>This </a:t>
            </a:r>
            <a:r>
              <a:rPr lang="en-US" sz="2200" dirty="0">
                <a:cs typeface="+mn-cs"/>
              </a:rPr>
              <a:t>leads to a minimal </a:t>
            </a:r>
            <a:r>
              <a:rPr lang="en-US" sz="2200" dirty="0" smtClean="0">
                <a:cs typeface="+mn-cs"/>
              </a:rPr>
              <a:t>physical model </a:t>
            </a:r>
            <a:r>
              <a:rPr lang="en-US" sz="2200" dirty="0">
                <a:cs typeface="+mn-cs"/>
              </a:rPr>
              <a:t>of a distributed system as an extensible set of computer nodes interconnected </a:t>
            </a:r>
            <a:r>
              <a:rPr lang="en-US" sz="2200" dirty="0" smtClean="0">
                <a:cs typeface="+mn-cs"/>
              </a:rPr>
              <a:t>by a </a:t>
            </a:r>
            <a:r>
              <a:rPr lang="en-US" sz="2200" dirty="0">
                <a:cs typeface="+mn-cs"/>
              </a:rPr>
              <a:t>computer network for the required passing of </a:t>
            </a:r>
            <a:r>
              <a:rPr lang="en-US" sz="2200" dirty="0" smtClean="0">
                <a:cs typeface="+mn-cs"/>
              </a:rPr>
              <a:t>messages.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cs typeface="+mn-cs"/>
              </a:rPr>
              <a:t>Beyond </a:t>
            </a:r>
            <a:r>
              <a:rPr lang="en-US" sz="2200" dirty="0">
                <a:cs typeface="+mn-cs"/>
              </a:rPr>
              <a:t>this baseline model, </a:t>
            </a:r>
            <a:r>
              <a:rPr lang="en-US" sz="2200" dirty="0" smtClean="0">
                <a:cs typeface="+mn-cs"/>
              </a:rPr>
              <a:t>there are </a:t>
            </a:r>
            <a:r>
              <a:rPr lang="en-US" sz="2200" dirty="0">
                <a:cs typeface="+mn-cs"/>
              </a:rPr>
              <a:t>three generations of </a:t>
            </a:r>
            <a:r>
              <a:rPr lang="en-US" sz="2200" dirty="0" smtClean="0">
                <a:cs typeface="+mn-cs"/>
              </a:rPr>
              <a:t>distributed systems. Early </a:t>
            </a:r>
            <a:r>
              <a:rPr lang="en-US" sz="2200" dirty="0">
                <a:cs typeface="+mn-cs"/>
              </a:rPr>
              <a:t>distributed systems, Internet-scale distributed systems, Contemporary distributed </a:t>
            </a:r>
            <a:r>
              <a:rPr lang="en-US" sz="2200" dirty="0" smtClean="0">
                <a:cs typeface="+mn-cs"/>
              </a:rPr>
              <a:t>systems,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02295F-769E-4CD4-9187-CA933F38376E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4104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591541-E685-4A5B-9304-8CA0848FDAB7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1982788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>
            <a:lvl1pPr marL="39688" eaLnBrk="0" hangingPunct="0">
              <a:spcBef>
                <a:spcPts val="600"/>
              </a:spcBef>
              <a:defRPr sz="28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defRPr sz="2400"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400"/>
              </a:spcBef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>
                <a:solidFill>
                  <a:srgbClr val="6633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fontAlgn="base" hangingPunct="1">
              <a:spcBef>
                <a:spcPts val="500"/>
              </a:spcBef>
              <a:spcAft>
                <a:spcPct val="0"/>
              </a:spcAft>
            </a:pP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Instructor’s Guide for  Coulouris, Dollimore, Kindberg and Blair,  Distributed Systems: Concepts and Design   Edn. 5   </a:t>
            </a:r>
            <a:b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</a:br>
            <a:r>
              <a:rPr lang="en-US" altLang="en-US" sz="800" smtClean="0">
                <a:solidFill>
                  <a:srgbClr val="000000"/>
                </a:solidFill>
                <a:latin typeface="Times" charset="0"/>
                <a:ea typeface="ヒラギノ明朝 ProN W3" charset="0"/>
                <a:cs typeface="Times" charset="0"/>
                <a:sym typeface="Times" charset="0"/>
              </a:rPr>
              <a:t>©  Pearson Education 2012 </a:t>
            </a:r>
          </a:p>
        </p:txBody>
      </p:sp>
      <p:sp>
        <p:nvSpPr>
          <p:cNvPr id="7172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charset="0"/>
              <a:sym typeface="Times" charset="0"/>
            </a:endParaRPr>
          </a:p>
        </p:txBody>
      </p:sp>
      <p:sp>
        <p:nvSpPr>
          <p:cNvPr id="7173" name="Rectangle 3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mtClean="0"/>
              <a:t>Figure 2.1</a:t>
            </a:r>
            <a:br>
              <a:rPr lang="en-US" altLang="en-US" smtClean="0"/>
            </a:br>
            <a:r>
              <a:rPr lang="en-US" altLang="en-US" smtClean="0"/>
              <a:t>Generations of distributed systems</a:t>
            </a: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473200"/>
            <a:ext cx="872648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9102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 smtClean="0">
                <a:cs typeface="+mn-cs"/>
              </a:rPr>
              <a:t>Architectural Model: </a:t>
            </a:r>
            <a:r>
              <a:rPr lang="en-US" sz="2200" dirty="0" smtClean="0">
                <a:cs typeface="+mn-cs"/>
              </a:rPr>
              <a:t>The structure of a system in </a:t>
            </a:r>
            <a:r>
              <a:rPr lang="en-US" sz="2200" dirty="0">
                <a:cs typeface="+mn-cs"/>
              </a:rPr>
              <a:t>terms of separately specified </a:t>
            </a:r>
            <a:r>
              <a:rPr lang="en-US" sz="2200" dirty="0" smtClean="0">
                <a:cs typeface="+mn-cs"/>
              </a:rPr>
              <a:t>components and </a:t>
            </a:r>
            <a:r>
              <a:rPr lang="en-US" sz="2200" dirty="0">
                <a:cs typeface="+mn-cs"/>
              </a:rPr>
              <a:t>their interrelationships. </a:t>
            </a:r>
            <a:endParaRPr lang="en-US" sz="2200" dirty="0" smtClean="0"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cs typeface="+mn-cs"/>
              </a:rPr>
              <a:t>G</a:t>
            </a:r>
            <a:r>
              <a:rPr lang="en-US" sz="2200" dirty="0" smtClean="0">
                <a:cs typeface="+mn-cs"/>
              </a:rPr>
              <a:t>oal </a:t>
            </a:r>
            <a:r>
              <a:rPr lang="en-US" sz="2200" dirty="0">
                <a:cs typeface="+mn-cs"/>
              </a:rPr>
              <a:t>is to ensure that the structure will </a:t>
            </a:r>
            <a:r>
              <a:rPr lang="en-US" sz="2200" dirty="0" smtClean="0">
                <a:cs typeface="+mn-cs"/>
              </a:rPr>
              <a:t>meet present </a:t>
            </a:r>
            <a:r>
              <a:rPr lang="en-US" sz="2200" dirty="0">
                <a:cs typeface="+mn-cs"/>
              </a:rPr>
              <a:t>and likely future demands on it. </a:t>
            </a:r>
            <a:endParaRPr lang="en-US" sz="2200" dirty="0" smtClean="0"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cs typeface="+mn-cs"/>
              </a:rPr>
              <a:t>Major </a:t>
            </a:r>
            <a:r>
              <a:rPr lang="en-US" sz="2200" dirty="0">
                <a:cs typeface="+mn-cs"/>
              </a:rPr>
              <a:t>concerns are to make the system </a:t>
            </a:r>
            <a:r>
              <a:rPr lang="en-US" sz="2200" dirty="0" smtClean="0">
                <a:cs typeface="+mn-cs"/>
              </a:rPr>
              <a:t>reliable, manageable</a:t>
            </a:r>
            <a:r>
              <a:rPr lang="en-US" sz="2200" dirty="0">
                <a:cs typeface="+mn-cs"/>
              </a:rPr>
              <a:t>, adaptable and cost-effective. </a:t>
            </a:r>
            <a:endParaRPr lang="en-US" sz="2200" dirty="0" smtClean="0"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cs typeface="+mn-cs"/>
              </a:rPr>
              <a:t>The </a:t>
            </a:r>
            <a:r>
              <a:rPr lang="en-US" sz="2200" dirty="0">
                <a:cs typeface="+mn-cs"/>
              </a:rPr>
              <a:t>architectural design of a building </a:t>
            </a:r>
            <a:r>
              <a:rPr lang="en-US" sz="2200" dirty="0" smtClean="0">
                <a:cs typeface="+mn-cs"/>
              </a:rPr>
              <a:t>has similar </a:t>
            </a:r>
            <a:r>
              <a:rPr lang="en-US" sz="2200" dirty="0">
                <a:cs typeface="+mn-cs"/>
              </a:rPr>
              <a:t>aspects – it determines not only its appearance but also its general structure </a:t>
            </a:r>
            <a:r>
              <a:rPr lang="en-US" sz="2200" dirty="0" smtClean="0">
                <a:cs typeface="+mn-cs"/>
              </a:rPr>
              <a:t>and architectural </a:t>
            </a:r>
            <a:r>
              <a:rPr lang="en-US" sz="2200" dirty="0">
                <a:cs typeface="+mn-cs"/>
              </a:rPr>
              <a:t>style </a:t>
            </a:r>
            <a:r>
              <a:rPr lang="en-US" sz="2200" dirty="0" smtClean="0">
                <a:cs typeface="+mn-cs"/>
              </a:rPr>
              <a:t>(classical</a:t>
            </a:r>
            <a:r>
              <a:rPr lang="en-US" sz="2200" dirty="0">
                <a:cs typeface="+mn-cs"/>
              </a:rPr>
              <a:t>, modern) and provides a consistent frame </a:t>
            </a:r>
            <a:r>
              <a:rPr lang="en-US" sz="2200" dirty="0" smtClean="0">
                <a:cs typeface="+mn-cs"/>
              </a:rPr>
              <a:t>of reference </a:t>
            </a:r>
            <a:r>
              <a:rPr lang="en-US" sz="2200" dirty="0">
                <a:cs typeface="+mn-cs"/>
              </a:rPr>
              <a:t>for the design</a:t>
            </a:r>
            <a:endParaRPr lang="en-US" sz="2200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3E7B1-02B6-4B32-A9F0-9424EC5C3DEB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27262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914400"/>
            <a:ext cx="8177213" cy="5638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17780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Communicating entities: </a:t>
            </a:r>
            <a:r>
              <a:rPr lang="en-US" sz="1800" dirty="0">
                <a:cs typeface="+mn-cs"/>
              </a:rPr>
              <a:t>From a system perspective, </a:t>
            </a:r>
            <a:r>
              <a:rPr lang="en-US" sz="1800" dirty="0" smtClean="0">
                <a:cs typeface="+mn-cs"/>
              </a:rPr>
              <a:t>the entities that </a:t>
            </a:r>
            <a:r>
              <a:rPr lang="en-US" sz="1800" dirty="0">
                <a:cs typeface="+mn-cs"/>
              </a:rPr>
              <a:t>communicate in a distributed system are typically processes, </a:t>
            </a:r>
            <a:r>
              <a:rPr lang="en-US" sz="1800" dirty="0" smtClean="0">
                <a:cs typeface="+mn-cs"/>
              </a:rPr>
              <a:t>coupled </a:t>
            </a:r>
            <a:r>
              <a:rPr lang="en-US" sz="1800" dirty="0">
                <a:cs typeface="+mn-cs"/>
              </a:rPr>
              <a:t>with </a:t>
            </a:r>
            <a:r>
              <a:rPr lang="en-US" sz="1800" dirty="0" smtClean="0">
                <a:cs typeface="+mn-cs"/>
              </a:rPr>
              <a:t>appropriate inter-process </a:t>
            </a:r>
            <a:r>
              <a:rPr lang="en-US" sz="1800" dirty="0">
                <a:cs typeface="+mn-cs"/>
              </a:rPr>
              <a:t>communication </a:t>
            </a:r>
            <a:r>
              <a:rPr lang="en-US" sz="1800" dirty="0" smtClean="0">
                <a:cs typeface="+mn-cs"/>
              </a:rPr>
              <a:t>paradigms</a:t>
            </a:r>
          </a:p>
          <a:p>
            <a:pPr lvl="1" indent="17780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From a programming </a:t>
            </a:r>
            <a:r>
              <a:rPr lang="en-US" sz="1800" dirty="0" smtClean="0">
                <a:cs typeface="+mn-cs"/>
              </a:rPr>
              <a:t>perspective, however</a:t>
            </a:r>
            <a:r>
              <a:rPr lang="en-US" sz="1800" dirty="0">
                <a:cs typeface="+mn-cs"/>
              </a:rPr>
              <a:t>, this is not enough, and more problem-oriented abstractions have </a:t>
            </a:r>
            <a:r>
              <a:rPr lang="en-US" sz="1800" dirty="0" smtClean="0">
                <a:cs typeface="+mn-cs"/>
              </a:rPr>
              <a:t>been proposed.</a:t>
            </a:r>
          </a:p>
          <a:p>
            <a:pPr lvl="1" indent="17780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Objects: </a:t>
            </a:r>
            <a:r>
              <a:rPr lang="en-US" sz="1800" dirty="0">
                <a:cs typeface="+mn-cs"/>
              </a:rPr>
              <a:t>Objects have been introduced to enable and encourage the use </a:t>
            </a:r>
            <a:r>
              <a:rPr lang="en-US" sz="1800" dirty="0" smtClean="0">
                <a:cs typeface="+mn-cs"/>
              </a:rPr>
              <a:t>of object oriented approaches </a:t>
            </a:r>
            <a:r>
              <a:rPr lang="en-US" sz="1800" dirty="0">
                <a:cs typeface="+mn-cs"/>
              </a:rPr>
              <a:t>in distributed systems </a:t>
            </a:r>
            <a:endParaRPr lang="en-US" sz="1800" dirty="0" smtClean="0">
              <a:cs typeface="+mn-cs"/>
            </a:endParaRPr>
          </a:p>
          <a:p>
            <a:pPr lvl="1" indent="17780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 smtClean="0">
                <a:cs typeface="+mn-cs"/>
              </a:rPr>
              <a:t>Components</a:t>
            </a:r>
            <a:r>
              <a:rPr lang="en-US" sz="1800" dirty="0">
                <a:cs typeface="+mn-cs"/>
              </a:rPr>
              <a:t>: </a:t>
            </a:r>
            <a:r>
              <a:rPr lang="en-US" sz="1800" dirty="0" smtClean="0">
                <a:cs typeface="+mn-cs"/>
              </a:rPr>
              <a:t>Due to a </a:t>
            </a:r>
            <a:r>
              <a:rPr lang="en-US" sz="1800" dirty="0">
                <a:cs typeface="+mn-cs"/>
              </a:rPr>
              <a:t>number of significant problems </a:t>
            </a:r>
            <a:r>
              <a:rPr lang="en-US" sz="1800" dirty="0" smtClean="0">
                <a:cs typeface="+mn-cs"/>
              </a:rPr>
              <a:t>with distributed </a:t>
            </a:r>
            <a:r>
              <a:rPr lang="en-US" sz="1800" dirty="0">
                <a:cs typeface="+mn-cs"/>
              </a:rPr>
              <a:t>objects, and the use of component technology has </a:t>
            </a:r>
            <a:r>
              <a:rPr lang="en-US" sz="1800" dirty="0" smtClean="0">
                <a:cs typeface="+mn-cs"/>
              </a:rPr>
              <a:t>emerged.</a:t>
            </a:r>
          </a:p>
          <a:p>
            <a:pPr lvl="1" indent="17780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Components resemble objects in that </a:t>
            </a:r>
            <a:r>
              <a:rPr lang="en-US" sz="1800" dirty="0" smtClean="0">
                <a:cs typeface="+mn-cs"/>
              </a:rPr>
              <a:t>they offer </a:t>
            </a:r>
            <a:r>
              <a:rPr lang="en-US" sz="1800" dirty="0">
                <a:cs typeface="+mn-cs"/>
              </a:rPr>
              <a:t>problem-oriented abstractions for building distributed systems and are </a:t>
            </a:r>
            <a:r>
              <a:rPr lang="en-US" sz="1800" dirty="0" smtClean="0">
                <a:cs typeface="+mn-cs"/>
              </a:rPr>
              <a:t>also accessed </a:t>
            </a:r>
            <a:r>
              <a:rPr lang="en-US" sz="1800" dirty="0">
                <a:cs typeface="+mn-cs"/>
              </a:rPr>
              <a:t>through interfaces</a:t>
            </a:r>
          </a:p>
          <a:p>
            <a:pPr lvl="1" indent="17780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The difference </a:t>
            </a:r>
            <a:r>
              <a:rPr lang="en-US" sz="1800" dirty="0">
                <a:cs typeface="+mn-cs"/>
              </a:rPr>
              <a:t>is that </a:t>
            </a:r>
            <a:r>
              <a:rPr lang="en-US" sz="1800" dirty="0" smtClean="0">
                <a:cs typeface="+mn-cs"/>
              </a:rPr>
              <a:t>in additions to interfaces components make all </a:t>
            </a:r>
            <a:r>
              <a:rPr lang="en-US" sz="1800" dirty="0">
                <a:cs typeface="+mn-cs"/>
              </a:rPr>
              <a:t>dependencies explicit and providing a more </a:t>
            </a:r>
            <a:r>
              <a:rPr lang="en-US" sz="1800" dirty="0" smtClean="0">
                <a:cs typeface="+mn-cs"/>
              </a:rPr>
              <a:t>complete contract </a:t>
            </a:r>
            <a:r>
              <a:rPr lang="en-US" sz="1800" dirty="0">
                <a:cs typeface="+mn-cs"/>
              </a:rPr>
              <a:t>for system construction. </a:t>
            </a:r>
            <a:endParaRPr lang="en-US" sz="1800" dirty="0" smtClean="0">
              <a:cs typeface="+mn-cs"/>
            </a:endParaRPr>
          </a:p>
          <a:p>
            <a:pPr lvl="1" indent="177800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This enables </a:t>
            </a:r>
            <a:r>
              <a:rPr lang="en-US" sz="1800" dirty="0">
                <a:cs typeface="+mn-cs"/>
              </a:rPr>
              <a:t>third-party development of components and also promotes a </a:t>
            </a:r>
            <a:r>
              <a:rPr lang="en-US" sz="1800" dirty="0" smtClean="0">
                <a:cs typeface="+mn-cs"/>
              </a:rPr>
              <a:t>purer compositional </a:t>
            </a:r>
            <a:r>
              <a:rPr lang="en-US" sz="1800" dirty="0">
                <a:cs typeface="+mn-cs"/>
              </a:rPr>
              <a:t>approach to constructing distributed systems by removing </a:t>
            </a:r>
            <a:r>
              <a:rPr lang="en-US" sz="1800" dirty="0" smtClean="0">
                <a:cs typeface="+mn-cs"/>
              </a:rPr>
              <a:t>hidden dependencies.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9422E2-A0AE-4A96-BB30-E4A675EA1AC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8706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Communicating entities: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 smtClean="0">
                <a:cs typeface="+mn-cs"/>
              </a:rPr>
              <a:t>Web </a:t>
            </a:r>
            <a:r>
              <a:rPr lang="en-US" sz="1800" u="sng" dirty="0">
                <a:cs typeface="+mn-cs"/>
              </a:rPr>
              <a:t>services</a:t>
            </a:r>
            <a:r>
              <a:rPr lang="en-US" sz="1800" dirty="0">
                <a:cs typeface="+mn-cs"/>
              </a:rPr>
              <a:t>: Web services represent the third important paradigm for </a:t>
            </a:r>
            <a:r>
              <a:rPr lang="en-US" sz="1800" dirty="0" smtClean="0">
                <a:cs typeface="+mn-cs"/>
              </a:rPr>
              <a:t>the development </a:t>
            </a:r>
            <a:r>
              <a:rPr lang="en-US" sz="1800" dirty="0">
                <a:cs typeface="+mn-cs"/>
              </a:rPr>
              <a:t>of distributed </a:t>
            </a:r>
            <a:r>
              <a:rPr lang="en-US" sz="1800" dirty="0" smtClean="0">
                <a:cs typeface="+mn-cs"/>
              </a:rPr>
              <a:t>systems. 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W</a:t>
            </a:r>
            <a:r>
              <a:rPr lang="en-US" sz="1800" dirty="0" smtClean="0">
                <a:cs typeface="+mn-cs"/>
              </a:rPr>
              <a:t>eb </a:t>
            </a:r>
            <a:r>
              <a:rPr lang="en-US" sz="1800" dirty="0">
                <a:cs typeface="+mn-cs"/>
              </a:rPr>
              <a:t>services </a:t>
            </a:r>
            <a:r>
              <a:rPr lang="en-US" sz="1800" dirty="0" smtClean="0">
                <a:cs typeface="+mn-cs"/>
              </a:rPr>
              <a:t>are intrinsically </a:t>
            </a:r>
            <a:r>
              <a:rPr lang="en-US" sz="1800" dirty="0">
                <a:cs typeface="+mn-cs"/>
              </a:rPr>
              <a:t>integrated into the World Wide Web, using web standards to </a:t>
            </a:r>
            <a:r>
              <a:rPr lang="en-US" sz="1800" dirty="0" smtClean="0">
                <a:cs typeface="+mn-cs"/>
              </a:rPr>
              <a:t>represent and </a:t>
            </a:r>
            <a:r>
              <a:rPr lang="en-US" sz="1800" dirty="0">
                <a:cs typeface="+mn-cs"/>
              </a:rPr>
              <a:t>discover services.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A </a:t>
            </a:r>
            <a:r>
              <a:rPr lang="en-US" sz="1800" dirty="0">
                <a:cs typeface="+mn-cs"/>
              </a:rPr>
              <a:t>Web service supports direct interactions with other </a:t>
            </a:r>
            <a:r>
              <a:rPr lang="en-US" sz="1800" dirty="0" smtClean="0">
                <a:cs typeface="+mn-cs"/>
              </a:rPr>
              <a:t>software agents </a:t>
            </a:r>
            <a:r>
              <a:rPr lang="en-US" sz="1800" dirty="0">
                <a:cs typeface="+mn-cs"/>
              </a:rPr>
              <a:t>using XML-based message exchanges via </a:t>
            </a:r>
            <a:r>
              <a:rPr lang="en-US" sz="1800" dirty="0" smtClean="0">
                <a:cs typeface="+mn-cs"/>
              </a:rPr>
              <a:t>Internet-based protocols</a:t>
            </a:r>
            <a:r>
              <a:rPr lang="en-US" sz="1800" dirty="0">
                <a:cs typeface="+mn-cs"/>
              </a:rPr>
              <a:t>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web </a:t>
            </a:r>
            <a:r>
              <a:rPr lang="en-US" sz="1800" dirty="0">
                <a:cs typeface="+mn-cs"/>
              </a:rPr>
              <a:t>services are generally viewed as complete </a:t>
            </a:r>
            <a:r>
              <a:rPr lang="en-US" sz="1800" dirty="0" smtClean="0">
                <a:cs typeface="+mn-cs"/>
              </a:rPr>
              <a:t>services in </a:t>
            </a:r>
            <a:r>
              <a:rPr lang="en-US" sz="1800" dirty="0">
                <a:cs typeface="+mn-cs"/>
              </a:rPr>
              <a:t>their own right that can be combined to achieve value-added </a:t>
            </a:r>
            <a:r>
              <a:rPr lang="en-US" sz="1800" dirty="0" smtClean="0">
                <a:cs typeface="+mn-cs"/>
              </a:rPr>
              <a:t>services</a:t>
            </a:r>
            <a:r>
              <a:rPr lang="en-US" sz="1800" dirty="0">
                <a:cs typeface="+mn-cs"/>
              </a:rPr>
              <a:t>.</a:t>
            </a:r>
            <a:endParaRPr lang="en-US" sz="1800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E1A693-611D-454F-95D4-44ED27996485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53587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Communication paradigms </a:t>
            </a:r>
            <a:r>
              <a:rPr lang="en-US" sz="1800" dirty="0">
                <a:cs typeface="+mn-cs"/>
              </a:rPr>
              <a:t>• </a:t>
            </a:r>
            <a:r>
              <a:rPr lang="en-US" sz="1800" dirty="0" smtClean="0">
                <a:cs typeface="+mn-cs"/>
              </a:rPr>
              <a:t>How </a:t>
            </a:r>
            <a:r>
              <a:rPr lang="en-US" sz="1800" dirty="0">
                <a:cs typeface="+mn-cs"/>
              </a:rPr>
              <a:t>entities communicate </a:t>
            </a:r>
            <a:r>
              <a:rPr lang="en-US" sz="1800" dirty="0" smtClean="0">
                <a:cs typeface="+mn-cs"/>
              </a:rPr>
              <a:t>in a </a:t>
            </a:r>
            <a:r>
              <a:rPr lang="en-US" sz="1800" dirty="0">
                <a:cs typeface="+mn-cs"/>
              </a:rPr>
              <a:t>distributed </a:t>
            </a:r>
            <a:r>
              <a:rPr lang="en-US" sz="1800" dirty="0" smtClean="0">
                <a:cs typeface="+mn-cs"/>
              </a:rPr>
              <a:t>system using three </a:t>
            </a:r>
            <a:r>
              <a:rPr lang="en-US" sz="1800" dirty="0">
                <a:cs typeface="+mn-cs"/>
              </a:rPr>
              <a:t>types of communication paradigm: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• </a:t>
            </a:r>
            <a:r>
              <a:rPr lang="en-US" sz="1800" u="sng" dirty="0" smtClean="0">
                <a:cs typeface="+mn-cs"/>
              </a:rPr>
              <a:t>inter-process </a:t>
            </a:r>
            <a:r>
              <a:rPr lang="en-US" sz="1800" u="sng" dirty="0">
                <a:cs typeface="+mn-cs"/>
              </a:rPr>
              <a:t>communication</a:t>
            </a:r>
            <a:r>
              <a:rPr lang="en-US" sz="1800" dirty="0">
                <a:cs typeface="+mn-cs"/>
              </a:rPr>
              <a:t>; R</a:t>
            </a:r>
            <a:r>
              <a:rPr lang="en-US" sz="1800" dirty="0" smtClean="0">
                <a:cs typeface="+mn-cs"/>
              </a:rPr>
              <a:t>efers </a:t>
            </a:r>
            <a:r>
              <a:rPr lang="en-US" sz="1800" dirty="0">
                <a:cs typeface="+mn-cs"/>
              </a:rPr>
              <a:t>to </a:t>
            </a:r>
            <a:r>
              <a:rPr lang="en-US" sz="1800" dirty="0" smtClean="0">
                <a:cs typeface="+mn-cs"/>
              </a:rPr>
              <a:t>the communication </a:t>
            </a:r>
            <a:r>
              <a:rPr lang="en-US" sz="1800" dirty="0">
                <a:cs typeface="+mn-cs"/>
              </a:rPr>
              <a:t>between processes in distributed systems, </a:t>
            </a:r>
            <a:r>
              <a:rPr lang="en-US" sz="1800" dirty="0" smtClean="0">
                <a:cs typeface="+mn-cs"/>
              </a:rPr>
              <a:t>including message-passing primitives</a:t>
            </a:r>
            <a:r>
              <a:rPr lang="en-US" sz="1800" dirty="0">
                <a:cs typeface="+mn-cs"/>
              </a:rPr>
              <a:t>, direct access to the API offered by Internet protocols (socket </a:t>
            </a:r>
            <a:r>
              <a:rPr lang="en-US" sz="1800" dirty="0" smtClean="0">
                <a:cs typeface="+mn-cs"/>
              </a:rPr>
              <a:t>programming) and </a:t>
            </a:r>
            <a:r>
              <a:rPr lang="en-US" sz="1800" dirty="0">
                <a:cs typeface="+mn-cs"/>
              </a:rPr>
              <a:t>support for multicast communication.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• </a:t>
            </a:r>
            <a:r>
              <a:rPr lang="en-US" sz="1800" u="sng" dirty="0">
                <a:cs typeface="+mn-cs"/>
              </a:rPr>
              <a:t>remote invocation</a:t>
            </a:r>
            <a:r>
              <a:rPr lang="en-US" sz="1800" dirty="0">
                <a:cs typeface="+mn-cs"/>
              </a:rPr>
              <a:t>; </a:t>
            </a:r>
            <a:r>
              <a:rPr lang="en-US" sz="1800" dirty="0" smtClean="0">
                <a:cs typeface="+mn-cs"/>
              </a:rPr>
              <a:t>Most </a:t>
            </a:r>
            <a:r>
              <a:rPr lang="en-US" sz="1800" dirty="0">
                <a:cs typeface="+mn-cs"/>
              </a:rPr>
              <a:t>common communication paradigm </a:t>
            </a:r>
            <a:r>
              <a:rPr lang="en-US" sz="1800" dirty="0" smtClean="0">
                <a:cs typeface="+mn-cs"/>
              </a:rPr>
              <a:t>in distributed </a:t>
            </a:r>
            <a:r>
              <a:rPr lang="en-US" sz="1800" dirty="0">
                <a:cs typeface="+mn-cs"/>
              </a:rPr>
              <a:t>systems, covering a range of techniques based on a two-way </a:t>
            </a:r>
            <a:r>
              <a:rPr lang="en-US" sz="1800" dirty="0" smtClean="0">
                <a:cs typeface="+mn-cs"/>
              </a:rPr>
              <a:t>exchange between </a:t>
            </a:r>
            <a:r>
              <a:rPr lang="en-US" sz="1800" dirty="0">
                <a:cs typeface="+mn-cs"/>
              </a:rPr>
              <a:t>communicating entities in a distributed system and resulting in the calling of </a:t>
            </a:r>
            <a:r>
              <a:rPr lang="en-US" sz="1800" dirty="0" smtClean="0">
                <a:cs typeface="+mn-cs"/>
              </a:rPr>
              <a:t>a remote </a:t>
            </a:r>
            <a:r>
              <a:rPr lang="en-US" sz="1800" dirty="0">
                <a:cs typeface="+mn-cs"/>
              </a:rPr>
              <a:t>operation, procedure or </a:t>
            </a:r>
            <a:r>
              <a:rPr lang="en-US" sz="1800" dirty="0" smtClean="0">
                <a:cs typeface="+mn-cs"/>
              </a:rPr>
              <a:t>method.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Request-reply protocols</a:t>
            </a:r>
            <a:r>
              <a:rPr lang="en-US" sz="1800" u="sng" dirty="0" smtClean="0">
                <a:cs typeface="+mn-cs"/>
              </a:rPr>
              <a:t>: </a:t>
            </a:r>
            <a:r>
              <a:rPr lang="en-US" sz="1800" dirty="0" smtClean="0">
                <a:cs typeface="+mn-cs"/>
              </a:rPr>
              <a:t>Typically </a:t>
            </a:r>
            <a:r>
              <a:rPr lang="en-US" sz="1800" dirty="0">
                <a:cs typeface="+mn-cs"/>
              </a:rPr>
              <a:t>involve a pairwise exchange of messages </a:t>
            </a:r>
            <a:r>
              <a:rPr lang="en-US" sz="1800" dirty="0" smtClean="0">
                <a:cs typeface="+mn-cs"/>
              </a:rPr>
              <a:t>from client </a:t>
            </a:r>
            <a:r>
              <a:rPr lang="en-US" sz="1800" dirty="0">
                <a:cs typeface="+mn-cs"/>
              </a:rPr>
              <a:t>to server and then from server back to </a:t>
            </a:r>
            <a:r>
              <a:rPr lang="en-US" sz="1800" dirty="0" smtClean="0">
                <a:cs typeface="+mn-cs"/>
              </a:rPr>
              <a:t>client. Only </a:t>
            </a:r>
            <a:r>
              <a:rPr lang="en-US" sz="1800" dirty="0">
                <a:cs typeface="+mn-cs"/>
              </a:rPr>
              <a:t>used in embedded systems where performance is </a:t>
            </a:r>
            <a:r>
              <a:rPr lang="en-US" sz="1800" dirty="0" smtClean="0">
                <a:cs typeface="+mn-cs"/>
              </a:rPr>
              <a:t>paramount and is </a:t>
            </a:r>
            <a:r>
              <a:rPr lang="en-US" sz="1800" dirty="0">
                <a:cs typeface="+mn-cs"/>
              </a:rPr>
              <a:t>also used in the </a:t>
            </a:r>
            <a:r>
              <a:rPr lang="en-US" sz="1800" dirty="0" smtClean="0">
                <a:cs typeface="+mn-cs"/>
              </a:rPr>
              <a:t>HTTP. 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Most distributed systems will elect to use remote procedure calls or remote method invocation.</a:t>
            </a:r>
            <a:endParaRPr lang="en-US" sz="18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0D961-6BE1-46F2-91CE-3597F0D742C1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032071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CHARACTERIZATION OF DISTRIBUTED SYSTEMS-Architectural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143000"/>
            <a:ext cx="8177213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200" u="sng" dirty="0">
                <a:cs typeface="+mn-cs"/>
              </a:rPr>
              <a:t>Architectural </a:t>
            </a:r>
            <a:r>
              <a:rPr lang="en-US" sz="2200" u="sng" dirty="0" smtClean="0">
                <a:cs typeface="+mn-cs"/>
              </a:rPr>
              <a:t>elements: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>
                <a:cs typeface="+mn-cs"/>
              </a:rPr>
              <a:t>Communication paradigms </a:t>
            </a:r>
            <a:r>
              <a:rPr lang="en-US" sz="1800" dirty="0">
                <a:cs typeface="+mn-cs"/>
              </a:rPr>
              <a:t>• 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u="sng" dirty="0" smtClean="0">
                <a:cs typeface="+mn-cs"/>
              </a:rPr>
              <a:t>Remote </a:t>
            </a:r>
            <a:r>
              <a:rPr lang="en-US" sz="1800" u="sng" dirty="0">
                <a:cs typeface="+mn-cs"/>
              </a:rPr>
              <a:t>procedure calls: </a:t>
            </a:r>
            <a:r>
              <a:rPr lang="en-US" sz="1800" dirty="0" smtClean="0">
                <a:cs typeface="+mn-cs"/>
              </a:rPr>
              <a:t>procedures </a:t>
            </a:r>
            <a:r>
              <a:rPr lang="en-US" sz="1800" dirty="0">
                <a:cs typeface="+mn-cs"/>
              </a:rPr>
              <a:t>in processes on remote computers </a:t>
            </a:r>
            <a:r>
              <a:rPr lang="en-US" sz="1800" dirty="0" smtClean="0">
                <a:cs typeface="+mn-cs"/>
              </a:rPr>
              <a:t>can be </a:t>
            </a:r>
            <a:r>
              <a:rPr lang="en-US" sz="1800" dirty="0">
                <a:cs typeface="+mn-cs"/>
              </a:rPr>
              <a:t>called as if they are procedures in the local address space.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</a:rPr>
              <a:t>Remote method invocation: </a:t>
            </a:r>
            <a:r>
              <a:rPr lang="en-US" sz="1800" dirty="0" smtClean="0">
                <a:cs typeface="+mn-cs"/>
              </a:rPr>
              <a:t>Strongly resembles remote </a:t>
            </a:r>
            <a:r>
              <a:rPr lang="en-US" sz="1800" dirty="0">
                <a:cs typeface="+mn-cs"/>
              </a:rPr>
              <a:t>procedure calls but in a world of distributed objects.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With </a:t>
            </a:r>
            <a:r>
              <a:rPr lang="en-US" sz="1800" dirty="0">
                <a:cs typeface="+mn-cs"/>
              </a:rPr>
              <a:t>this approach, </a:t>
            </a:r>
            <a:r>
              <a:rPr lang="en-US" sz="1800" dirty="0" smtClean="0">
                <a:cs typeface="+mn-cs"/>
              </a:rPr>
              <a:t>a calling </a:t>
            </a:r>
            <a:r>
              <a:rPr lang="en-US" sz="1800" dirty="0">
                <a:cs typeface="+mn-cs"/>
              </a:rPr>
              <a:t>object can invoke a method in a remote object. </a:t>
            </a:r>
            <a:r>
              <a:rPr lang="en-US" sz="1800" dirty="0" smtClean="0">
                <a:cs typeface="+mn-cs"/>
              </a:rPr>
              <a:t>• </a:t>
            </a:r>
            <a:r>
              <a:rPr lang="en-US" sz="1800" u="sng" dirty="0">
                <a:cs typeface="+mn-cs"/>
              </a:rPr>
              <a:t>indirect communication</a:t>
            </a:r>
            <a:r>
              <a:rPr lang="en-US" sz="1800" dirty="0">
                <a:cs typeface="+mn-cs"/>
              </a:rPr>
              <a:t>. </a:t>
            </a:r>
            <a:r>
              <a:rPr lang="en-US" sz="1800" dirty="0" smtClean="0">
                <a:cs typeface="+mn-cs"/>
              </a:rPr>
              <a:t>In all of the he </a:t>
            </a:r>
            <a:r>
              <a:rPr lang="en-US" sz="1800" dirty="0">
                <a:cs typeface="+mn-cs"/>
              </a:rPr>
              <a:t>above set of techniques </a:t>
            </a:r>
            <a:r>
              <a:rPr lang="en-US" sz="1800" dirty="0" smtClean="0">
                <a:cs typeface="+mn-cs"/>
              </a:rPr>
              <a:t>communication </a:t>
            </a:r>
            <a:r>
              <a:rPr lang="en-US" sz="1800" dirty="0">
                <a:cs typeface="+mn-cs"/>
              </a:rPr>
              <a:t>represents </a:t>
            </a:r>
            <a:r>
              <a:rPr lang="en-US" sz="1800" dirty="0" smtClean="0">
                <a:cs typeface="+mn-cs"/>
              </a:rPr>
              <a:t>a two-way </a:t>
            </a:r>
            <a:r>
              <a:rPr lang="en-US" sz="1800" dirty="0">
                <a:cs typeface="+mn-cs"/>
              </a:rPr>
              <a:t>relationship between a sender and a receiver with senders explicitly </a:t>
            </a:r>
            <a:r>
              <a:rPr lang="en-US" sz="1800" dirty="0" smtClean="0">
                <a:cs typeface="+mn-cs"/>
              </a:rPr>
              <a:t>directing messages/invocations </a:t>
            </a:r>
            <a:r>
              <a:rPr lang="en-US" sz="1800" dirty="0">
                <a:cs typeface="+mn-cs"/>
              </a:rPr>
              <a:t>to the associated receivers. </a:t>
            </a:r>
            <a:endParaRPr lang="en-US" sz="1800" dirty="0" smtClean="0">
              <a:cs typeface="+mn-cs"/>
            </a:endParaRP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Receivers </a:t>
            </a:r>
            <a:r>
              <a:rPr lang="en-US" sz="1800" dirty="0">
                <a:cs typeface="+mn-cs"/>
              </a:rPr>
              <a:t>are also generally aware </a:t>
            </a:r>
            <a:r>
              <a:rPr lang="en-US" sz="1800" dirty="0" smtClean="0">
                <a:cs typeface="+mn-cs"/>
              </a:rPr>
              <a:t>of the identity of senders, and in most cases both parties must exist at the same time. </a:t>
            </a:r>
          </a:p>
          <a:p>
            <a:pPr lvl="1" indent="52388" eaLnBrk="1" hangingPunct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+mn-cs"/>
              </a:rPr>
              <a:t>In contrast</a:t>
            </a:r>
            <a:r>
              <a:rPr lang="en-US" sz="1800" dirty="0">
                <a:cs typeface="+mn-cs"/>
              </a:rPr>
              <a:t>, </a:t>
            </a:r>
            <a:r>
              <a:rPr lang="en-US" sz="1800" dirty="0" smtClean="0">
                <a:cs typeface="+mn-cs"/>
              </a:rPr>
              <a:t>communication can be  indirect, through </a:t>
            </a:r>
            <a:r>
              <a:rPr lang="en-US" sz="1800" dirty="0">
                <a:cs typeface="+mn-cs"/>
              </a:rPr>
              <a:t>a third entity, allowing a strong degree of decoupling between senders </a:t>
            </a:r>
            <a:r>
              <a:rPr lang="en-US" sz="1800" dirty="0" smtClean="0">
                <a:cs typeface="+mn-cs"/>
              </a:rPr>
              <a:t>and receivers.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7A029B-C4CB-41AA-B2B1-B18611C276F3}" type="slidenum">
              <a:rPr lang="en-US" altLang="en-US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6298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33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AD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Arial"/>
        <a:ea typeface="ヒラギノ角ゴ ProN W3"/>
        <a:cs typeface="ヒラギノ角ゴ ProN W3"/>
      </a:majorFont>
      <a:minorFont>
        <a:latin typeface="Arial Black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lide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33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ADAA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s">
      <a:majorFont>
        <a:latin typeface="Arial"/>
        <a:ea typeface="ヒラギノ角ゴ ProN W3"/>
        <a:cs typeface=""/>
      </a:majorFont>
      <a:minorFont>
        <a:latin typeface="Arial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pitchFamily="60" charset="0"/>
            <a:ea typeface="ヒラギノ明朝 ProN W3" pitchFamily="60" charset="-128"/>
            <a:sym typeface="Times" pitchFamily="6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pitchFamily="60" charset="0"/>
            <a:ea typeface="ヒラギノ明朝 ProN W3" pitchFamily="60" charset="-128"/>
            <a:sym typeface="Times" pitchFamily="60" charset="0"/>
          </a:defRPr>
        </a:defPPr>
      </a:lstStyle>
    </a:lnDef>
  </a:objectDefaults>
  <a:extraClrSchemeLst>
    <a:extraClrScheme>
      <a:clrScheme name="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lid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33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ADAA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2556</Words>
  <Application>Microsoft Office PowerPoint</Application>
  <PresentationFormat>On-screen Show (4:3)</PresentationFormat>
  <Paragraphs>171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Office Theme</vt:lpstr>
      <vt:lpstr>Title &amp; Subtitle</vt:lpstr>
      <vt:lpstr>1_slides</vt:lpstr>
      <vt:lpstr>slides</vt:lpstr>
      <vt:lpstr> Chapter 2:   System Models</vt:lpstr>
      <vt:lpstr>CHARACTERIZATION OF DISTRIBUTED SYSTEMS</vt:lpstr>
      <vt:lpstr>CHARACTERIZATION OF DISTRIBUTED SYSTEMS-Physical models </vt:lpstr>
      <vt:lpstr>Figure 2.1 Generations of distributed systems</vt:lpstr>
      <vt:lpstr>CHARACTERIZATION OF DISTRIBUTED SYSTEMS-Architectural models</vt:lpstr>
      <vt:lpstr>CHARACTERIZATION OF DISTRIBUTED SYSTEMS-Architectural models</vt:lpstr>
      <vt:lpstr>CHARACTERIZATION OF DISTRIBUTED SYSTEMS-Architectural models</vt:lpstr>
      <vt:lpstr>CHARACTERIZATION OF DISTRIBUTED SYSTEMS-Architectural models</vt:lpstr>
      <vt:lpstr>CHARACTERIZATION OF DISTRIBUTED SYSTEMS-Architectural models</vt:lpstr>
      <vt:lpstr>CHARACTERIZATION OF DISTRIBUTED SYSTEMS-Architectural models</vt:lpstr>
      <vt:lpstr>CHARACTERIZATION OF DISTRIBUTED SYSTEMS-Architectural models</vt:lpstr>
      <vt:lpstr>CHARACTERIZATION OF DISTRIBUTED SYSTEMS-Architectural models</vt:lpstr>
      <vt:lpstr>Figure 2.2  Communicating entities and communication paradigms</vt:lpstr>
      <vt:lpstr>CHARACTERIZATION OF DISTRIBUTED SYSTEMS-Architectural models</vt:lpstr>
      <vt:lpstr>CHARACTERIZATION OF DISTRIBUTED SYSTEMS-Architectural models</vt:lpstr>
      <vt:lpstr>Figure 2.3 Clients invoke individual servers</vt:lpstr>
      <vt:lpstr>CHARACTERIZATION OF DISTRIBUTED SYSTEMS-Architectural models</vt:lpstr>
      <vt:lpstr>Figure 2.4a Peer-to-peer architecture</vt:lpstr>
      <vt:lpstr>CHARACTERIZATION OF DISTRIBUTED SYSTEMS-Architectural models</vt:lpstr>
      <vt:lpstr>CHARACTERIZATION OF DISTRIBUTED SYSTEMS-Architectural models</vt:lpstr>
      <vt:lpstr>Figure 2.4b A service provided by multiple servers</vt:lpstr>
      <vt:lpstr>CHARACTERIZATION OF DISTRIBUTED SYSTEMS-Architectural models</vt:lpstr>
      <vt:lpstr>CHARACTERIZATION OF DISTRIBUTED SYSTEMS-Architectural models</vt:lpstr>
      <vt:lpstr>CHARACTERIZATION OF DISTRIBUTED SYSTEMS-Architectural models</vt:lpstr>
      <vt:lpstr>Figure 2.7 Software and hardware service layers in distributed systems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2:   System Models</dc:title>
  <dc:creator>Qasim-L</dc:creator>
  <cp:lastModifiedBy>Microsoft</cp:lastModifiedBy>
  <cp:revision>1</cp:revision>
  <dcterms:created xsi:type="dcterms:W3CDTF">2006-08-16T00:00:00Z</dcterms:created>
  <dcterms:modified xsi:type="dcterms:W3CDTF">2020-03-20T05:02:27Z</dcterms:modified>
</cp:coreProperties>
</file>