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94"/>
  </p:notesMasterIdLst>
  <p:sldIdLst>
    <p:sldId id="367" r:id="rId3"/>
    <p:sldId id="368" r:id="rId4"/>
    <p:sldId id="369" r:id="rId5"/>
    <p:sldId id="370" r:id="rId6"/>
    <p:sldId id="371" r:id="rId7"/>
    <p:sldId id="270" r:id="rId8"/>
    <p:sldId id="257" r:id="rId9"/>
    <p:sldId id="258" r:id="rId10"/>
    <p:sldId id="259" r:id="rId11"/>
    <p:sldId id="260" r:id="rId12"/>
    <p:sldId id="262" r:id="rId13"/>
    <p:sldId id="263" r:id="rId14"/>
    <p:sldId id="264" r:id="rId15"/>
    <p:sldId id="265" r:id="rId16"/>
    <p:sldId id="361" r:id="rId17"/>
    <p:sldId id="266" r:id="rId18"/>
    <p:sldId id="372" r:id="rId19"/>
    <p:sldId id="267" r:id="rId20"/>
    <p:sldId id="271" r:id="rId21"/>
    <p:sldId id="362" r:id="rId22"/>
    <p:sldId id="272" r:id="rId23"/>
    <p:sldId id="273" r:id="rId24"/>
    <p:sldId id="277" r:id="rId25"/>
    <p:sldId id="274" r:id="rId26"/>
    <p:sldId id="275" r:id="rId27"/>
    <p:sldId id="276" r:id="rId28"/>
    <p:sldId id="278" r:id="rId29"/>
    <p:sldId id="279" r:id="rId30"/>
    <p:sldId id="280" r:id="rId31"/>
    <p:sldId id="281" r:id="rId32"/>
    <p:sldId id="282" r:id="rId33"/>
    <p:sldId id="303" r:id="rId34"/>
    <p:sldId id="304" r:id="rId35"/>
    <p:sldId id="299" r:id="rId36"/>
    <p:sldId id="284" r:id="rId37"/>
    <p:sldId id="305" r:id="rId38"/>
    <p:sldId id="285" r:id="rId39"/>
    <p:sldId id="286" r:id="rId40"/>
    <p:sldId id="307" r:id="rId41"/>
    <p:sldId id="287" r:id="rId42"/>
    <p:sldId id="306" r:id="rId43"/>
    <p:sldId id="308" r:id="rId44"/>
    <p:sldId id="309" r:id="rId45"/>
    <p:sldId id="310" r:id="rId46"/>
    <p:sldId id="288" r:id="rId47"/>
    <p:sldId id="311" r:id="rId48"/>
    <p:sldId id="312" r:id="rId49"/>
    <p:sldId id="313" r:id="rId50"/>
    <p:sldId id="289" r:id="rId51"/>
    <p:sldId id="315" r:id="rId52"/>
    <p:sldId id="290" r:id="rId53"/>
    <p:sldId id="291" r:id="rId54"/>
    <p:sldId id="316" r:id="rId55"/>
    <p:sldId id="293" r:id="rId56"/>
    <p:sldId id="314" r:id="rId57"/>
    <p:sldId id="317" r:id="rId58"/>
    <p:sldId id="318" r:id="rId59"/>
    <p:sldId id="296" r:id="rId60"/>
    <p:sldId id="298" r:id="rId61"/>
    <p:sldId id="295" r:id="rId62"/>
    <p:sldId id="341" r:id="rId63"/>
    <p:sldId id="326" r:id="rId64"/>
    <p:sldId id="327" r:id="rId65"/>
    <p:sldId id="354" r:id="rId66"/>
    <p:sldId id="328" r:id="rId67"/>
    <p:sldId id="355" r:id="rId68"/>
    <p:sldId id="356" r:id="rId69"/>
    <p:sldId id="329" r:id="rId70"/>
    <p:sldId id="357" r:id="rId71"/>
    <p:sldId id="337" r:id="rId72"/>
    <p:sldId id="332" r:id="rId73"/>
    <p:sldId id="333" r:id="rId74"/>
    <p:sldId id="335" r:id="rId75"/>
    <p:sldId id="336" r:id="rId76"/>
    <p:sldId id="358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73" r:id="rId86"/>
    <p:sldId id="319" r:id="rId87"/>
    <p:sldId id="320" r:id="rId88"/>
    <p:sldId id="321" r:id="rId89"/>
    <p:sldId id="322" r:id="rId90"/>
    <p:sldId id="323" r:id="rId91"/>
    <p:sldId id="324" r:id="rId92"/>
    <p:sldId id="359" r:id="rId93"/>
  </p:sldIdLst>
  <p:sldSz cx="9144000" cy="6858000" type="screen4x3"/>
  <p:notesSz cx="6858000" cy="9144000"/>
  <p:defaultTextStyle>
    <a:defPPr>
      <a:defRPr lang="en-US"/>
    </a:defPPr>
    <a:lvl1pPr marL="0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2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24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86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48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0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72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34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97" algn="l" defTabSz="9141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0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13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E96EC-5782-43B9-AD13-C00E5AFF43AD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13DB1-3DCC-4D93-BC40-7847DB458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8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2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4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6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48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10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72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34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7" algn="l" defTabSz="9141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The_Atlantic_Monthly" TargetMode="External"/><Relationship Id="rId3" Type="http://schemas.openxmlformats.org/officeDocument/2006/relationships/hyperlink" Target="http://en.wikipedia.org/wiki/Portmanteau" TargetMode="External"/><Relationship Id="rId7" Type="http://schemas.openxmlformats.org/officeDocument/2006/relationships/hyperlink" Target="http://en.wikipedia.org/wiki/Vannevar_Bush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Proto-hypertext" TargetMode="External"/><Relationship Id="rId5" Type="http://schemas.openxmlformats.org/officeDocument/2006/relationships/hyperlink" Target="http://en.wikipedia.org/wiki/Talk:Memex" TargetMode="External"/><Relationship Id="rId4" Type="http://schemas.openxmlformats.org/officeDocument/2006/relationships/hyperlink" Target="http://en.wikipedia.org/wiki/Memex" TargetMode="External"/><Relationship Id="rId9" Type="http://schemas.openxmlformats.org/officeDocument/2006/relationships/hyperlink" Target="http://en.wikipedia.org/wiki/As_We_May_Think" TargetMode="Externa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xternal_ballistics" TargetMode="External"/><Relationship Id="rId3" Type="http://schemas.openxmlformats.org/officeDocument/2006/relationships/hyperlink" Target="http://en.wikipedia.org/wiki/Help:IPA_for_English" TargetMode="External"/><Relationship Id="rId7" Type="http://schemas.openxmlformats.org/officeDocument/2006/relationships/hyperlink" Target="http://en.wikipedia.org/wiki/Artillery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Turing_complete" TargetMode="External"/><Relationship Id="rId5" Type="http://schemas.openxmlformats.org/officeDocument/2006/relationships/hyperlink" Target="http://en.wikipedia.org/wiki/Computer" TargetMode="External"/><Relationship Id="rId10" Type="http://schemas.openxmlformats.org/officeDocument/2006/relationships/hyperlink" Target="http://en.wikipedia.org/wiki/Ballistic_Research_Laboratory" TargetMode="External"/><Relationship Id="rId4" Type="http://schemas.openxmlformats.org/officeDocument/2006/relationships/hyperlink" Target="http://en.wikipedia.org/wiki/ENIAC" TargetMode="External"/><Relationship Id="rId9" Type="http://schemas.openxmlformats.org/officeDocument/2006/relationships/hyperlink" Target="http://en.wikipedia.org/wiki/United_States_Army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want one word for this course, then it is design . Techniques</a:t>
            </a:r>
            <a:r>
              <a:rPr lang="en-US" baseline="0" dirty="0"/>
              <a:t> discusses here can be used to design al most all things you can imagine.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3DB1-3DCC-4D93-BC40-7847DB45880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</a:t>
            </a:r>
            <a:r>
              <a:rPr lang="en-US" baseline="0" dirty="0"/>
              <a:t> I have to enter 3 0s to get 1000 out????????/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3DB1-3DCC-4D93-BC40-7847DB45880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3 different</a:t>
            </a:r>
            <a:r>
              <a:rPr lang="en-US" baseline="0" dirty="0"/>
              <a:t> ways to change time in computer systems. Each designed for different platform and different kind of users who use it in different environments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3DB1-3DCC-4D93-BC40-7847DB45880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memex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(a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Portmanteau"/>
              </a:rPr>
              <a:t>portmanteau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of "memory" and "index"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[1]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or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Talk:Memex"/>
              </a:rPr>
              <a:t>"</a:t>
            </a:r>
            <a:r>
              <a:rPr lang="en-US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Talk:Memex"/>
              </a:rPr>
              <a:t>mem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Talk:Memex"/>
              </a:rPr>
              <a:t>ory" and "</a:t>
            </a:r>
            <a:r>
              <a:rPr lang="en-US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Talk:Memex"/>
              </a:rPr>
              <a:t>ex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Talk:Memex"/>
              </a:rPr>
              <a:t>tender"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the name of the hypothetical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Proto-hypertext"/>
              </a:rPr>
              <a:t>proto-hypertext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system that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Vannevar Bush"/>
              </a:rPr>
              <a:t>Vannevar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Vannevar Bush"/>
              </a:rPr>
              <a:t> Bush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described in his 1945 </a:t>
            </a:r>
            <a:r>
              <a:rPr lang="en-US" sz="1200" b="0" i="1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The Atlantic Monthly"/>
              </a:rPr>
              <a:t>The Atlantic Monthly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article "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As We May Think"/>
              </a:rPr>
              <a:t>As We May Think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". Bush envisioned the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memex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 device in which individuals would compress and store all of their books, records, and communications, "mechanized so that it may be consulted with exceeding speed and flexibility." The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memex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would provide an "enlarged intimate supplement to one's memory"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3DB1-3DCC-4D93-BC40-7847DB45880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ENIAC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Help:IPA for English"/>
              </a:rPr>
              <a:t>/ˈ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Help:IPA for English"/>
              </a:rPr>
              <a:t>ini.æk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Help:IPA for English"/>
              </a:rPr>
              <a:t>/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or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Help:IPA for English"/>
              </a:rPr>
              <a:t>/ˈ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Help:IPA for English"/>
              </a:rPr>
              <a:t>ɛni.æk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Help:IPA for English"/>
              </a:rPr>
              <a:t>/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 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Electronic Numerical Integrator And Computer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[1][2][3]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was the first electronic general-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purpose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Computer"/>
              </a:rPr>
              <a:t>computer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It was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Turing complete"/>
              </a:rPr>
              <a:t>Turing-complete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digital, and capable of being reprogrammed to solve "a large class of numerical problems".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[4][5]</a:t>
            </a: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ENIAC was initially designed to calculate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Artillery"/>
              </a:rPr>
              <a:t>artillery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External ballistics"/>
              </a:rPr>
              <a:t>firing tables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for the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United States Army"/>
              </a:rPr>
              <a:t>United States Army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's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Ballistic Research Laboratory"/>
              </a:rPr>
              <a:t>Ballistic Research Laboratory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[6][7]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When ENIAC was announced in 1946 it was heralded in the press as a "Giant Brain.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3DB1-3DCC-4D93-BC40-7847DB45880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Functionality was controlled by changing</a:t>
            </a:r>
            <a:r>
              <a:rPr lang="en-US" baseline="0" dirty="0"/>
              <a:t> the wires which connected different units that performed  different arithmetic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3DB1-3DCC-4D93-BC40-7847DB45880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i.e. numbers was entered using these boards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3DB1-3DCC-4D93-BC40-7847DB45880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Grace hopper working on a  UNIVAC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3DB1-3DCC-4D93-BC40-7847DB45880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She retired</a:t>
            </a:r>
            <a:r>
              <a:rPr lang="en-US" baseline="0" dirty="0"/>
              <a:t> in 1960 at age of 60 but was recalled to active duty after a few months and remained in duty for a long time. This </a:t>
            </a:r>
            <a:r>
              <a:rPr lang="en-US" baseline="0" dirty="0" err="1"/>
              <a:t>pic</a:t>
            </a:r>
            <a:r>
              <a:rPr lang="en-US" baseline="0" dirty="0"/>
              <a:t> is from 1983 when she was promoted to rank of </a:t>
            </a:r>
            <a:r>
              <a:rPr lang="en-US" baseline="0" dirty="0" err="1"/>
              <a:t>comodore</a:t>
            </a:r>
            <a:r>
              <a:rPr lang="en-US" baseline="0" dirty="0"/>
              <a:t>. She retired as a rear </a:t>
            </a:r>
            <a:r>
              <a:rPr lang="en-US" baseline="0" dirty="0" err="1"/>
              <a:t>admniral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3DB1-3DCC-4D93-BC40-7847DB458809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 1963 most computers ran jobs in batch job mode only, using 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pucnh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card </a:t>
            </a:r>
            <a:r>
              <a:rPr lang="en-US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magentic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tapes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submitted by professional programmers or </a:t>
            </a: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students. A considerable amount of work was required to make the TX-2 operate in interactive mode with a large CRT screen. When Sutherland had finished with it, it had to be reconverted to run in batch mode again.</a:t>
            </a:r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3DB1-3DCC-4D93-BC40-7847DB45880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3DB1-3DCC-4D93-BC40-7847DB458809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Postit</a:t>
            </a:r>
            <a:r>
              <a:rPr lang="en-US" baseline="0" dirty="0"/>
              <a:t> is a very successful product. Only 3m was producing it for a long time because it was protected by a patent. Hence they made a lot of money. The innovation is the glue and paper. But the real innovation was the design… the understanding that this is needed and this can be useful.</a:t>
            </a:r>
          </a:p>
          <a:p>
            <a:r>
              <a:rPr lang="en-US" baseline="0" dirty="0"/>
              <a:t>This course does not really stop at computers but at an abstract level covers all aspects of design.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3DB1-3DCC-4D93-BC40-7847DB45880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examples of what Bill Buxton calls “the ‘Long Nose’ of Innovation”, that the early ideas behind a new technology paradigm are often seeded decades before the major commercial adoption.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3DB1-3DCC-4D93-BC40-7847DB458809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3DB1-3DCC-4D93-BC40-7847DB458809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49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Efficiency: Users perform required task with</a:t>
            </a:r>
            <a:r>
              <a:rPr lang="en-US" baseline="0" dirty="0"/>
              <a:t> minimum errors</a:t>
            </a:r>
            <a:endParaRPr lang="en-US" dirty="0"/>
          </a:p>
          <a:p>
            <a:r>
              <a:rPr lang="en-US" dirty="0"/>
              <a:t>Effectiveness: Users actually are able to find</a:t>
            </a:r>
            <a:r>
              <a:rPr lang="en-US" baseline="0" dirty="0"/>
              <a:t> the required sign quickly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r>
              <a:rPr lang="en-US" dirty="0">
                <a:sym typeface="Wingdings" pitchFamily="2" charset="2"/>
              </a:rPr>
              <a:t>Satisfaction: You feel happy after using the interface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3DB1-3DCC-4D93-BC40-7847DB458809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40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and foremost is the human, the person that’s using the system and the other people that they work and communicate with.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3DB1-3DCC-4D93-BC40-7847DB45880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you got the computer, that’s the machine and the networked-up machines that run the system.  And then you got the interface that represents the system to the user.  HCI is the design, implementation and evaluation of user interfaces.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course is going to teach you a set of tools for doing this effectively.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3DB1-3DCC-4D93-BC40-7847DB45880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you got the interface that represents the system to the user.  HCI is the design, implementation and evaluation of user interfaces.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course is going to teach you a set of tools for doing this effectively.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3DB1-3DCC-4D93-BC40-7847DB45880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32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HCI (human-computer interaction) is the study of how people interact with computers and to what extent computers are or are not developed for successful interaction with human beings.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3DB1-3DCC-4D93-BC40-7847DB45880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79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HCI is the design, implementation and evaluation of user interfaces.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course is going to teach you a set of tools for doing this effectively.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3DB1-3DCC-4D93-BC40-7847DB45880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Good design</a:t>
            </a:r>
            <a:r>
              <a:rPr lang="en-US" baseline="0" dirty="0"/>
              <a:t> should be non obtrusive. Users should not be even to notice it. If users note it then their focus is on the interface not the task at hand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3DB1-3DCC-4D93-BC40-7847DB45880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used to turn off alarm</a:t>
            </a:r>
            <a:r>
              <a:rPr lang="en-US" baseline="0" dirty="0"/>
              <a:t> even when I was sleepy but when I was very sleepy it used to be easy for me to turn off the alarm and go back to sleep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13DB1-3DCC-4D93-BC40-7847DB45880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CBA7-FEB7-40F8-A94A-3CAA0FEDE51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788-16FC-48A2-8CCE-020F63695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CBA7-FEB7-40F8-A94A-3CAA0FEDE51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788-16FC-48A2-8CCE-020F63695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CBA7-FEB7-40F8-A94A-3CAA0FEDE51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788-16FC-48A2-8CCE-020F63695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CBA7-FEB7-40F8-A94A-3CAA0FEDE51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788-16FC-48A2-8CCE-020F63695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‹#›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8153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2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50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92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67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77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66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9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CBA7-FEB7-40F8-A94A-3CAA0FEDE51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788-16FC-48A2-8CCE-020F63695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45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19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21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88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1872208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0800"/>
            <a:ext cx="1228725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197100" y="765175"/>
            <a:ext cx="46038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2559050" y="1195388"/>
            <a:ext cx="46038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2341563" y="1916113"/>
            <a:ext cx="6623050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5"/>
            <a:ext cx="9144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2012, Elsevier Inc. All rights reserved.</a:t>
            </a:r>
            <a:endParaRPr lang="en-AU" dirty="0"/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381750"/>
            <a:ext cx="792162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8388350" y="6497638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201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8281987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4213" y="1125538"/>
            <a:ext cx="8270875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42988" y="6381750"/>
            <a:ext cx="7272337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Copyright © 2012, Elsevier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7966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CBA7-FEB7-40F8-A94A-3CAA0FEDE51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788-16FC-48A2-8CCE-020F63695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2" indent="0">
              <a:buNone/>
              <a:defRPr sz="2000" b="1"/>
            </a:lvl2pPr>
            <a:lvl3pPr marL="914124" indent="0">
              <a:buNone/>
              <a:defRPr sz="1800" b="1"/>
            </a:lvl3pPr>
            <a:lvl4pPr marL="1371186" indent="0">
              <a:buNone/>
              <a:defRPr sz="1600" b="1"/>
            </a:lvl4pPr>
            <a:lvl5pPr marL="1828248" indent="0">
              <a:buNone/>
              <a:defRPr sz="1600" b="1"/>
            </a:lvl5pPr>
            <a:lvl6pPr marL="2285310" indent="0">
              <a:buNone/>
              <a:defRPr sz="1600" b="1"/>
            </a:lvl6pPr>
            <a:lvl7pPr marL="2742372" indent="0">
              <a:buNone/>
              <a:defRPr sz="1600" b="1"/>
            </a:lvl7pPr>
            <a:lvl8pPr marL="3199434" indent="0">
              <a:buNone/>
              <a:defRPr sz="1600" b="1"/>
            </a:lvl8pPr>
            <a:lvl9pPr marL="36564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2" indent="0">
              <a:buNone/>
              <a:defRPr sz="2000" b="1"/>
            </a:lvl2pPr>
            <a:lvl3pPr marL="914124" indent="0">
              <a:buNone/>
              <a:defRPr sz="1800" b="1"/>
            </a:lvl3pPr>
            <a:lvl4pPr marL="1371186" indent="0">
              <a:buNone/>
              <a:defRPr sz="1600" b="1"/>
            </a:lvl4pPr>
            <a:lvl5pPr marL="1828248" indent="0">
              <a:buNone/>
              <a:defRPr sz="1600" b="1"/>
            </a:lvl5pPr>
            <a:lvl6pPr marL="2285310" indent="0">
              <a:buNone/>
              <a:defRPr sz="1600" b="1"/>
            </a:lvl6pPr>
            <a:lvl7pPr marL="2742372" indent="0">
              <a:buNone/>
              <a:defRPr sz="1600" b="1"/>
            </a:lvl7pPr>
            <a:lvl8pPr marL="3199434" indent="0">
              <a:buNone/>
              <a:defRPr sz="1600" b="1"/>
            </a:lvl8pPr>
            <a:lvl9pPr marL="365649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CBA7-FEB7-40F8-A94A-3CAA0FEDE51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788-16FC-48A2-8CCE-020F63695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CBA7-FEB7-40F8-A94A-3CAA0FEDE51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788-16FC-48A2-8CCE-020F63695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CBA7-FEB7-40F8-A94A-3CAA0FEDE51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788-16FC-48A2-8CCE-020F63695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2" indent="0">
              <a:buNone/>
              <a:defRPr sz="1200"/>
            </a:lvl2pPr>
            <a:lvl3pPr marL="914124" indent="0">
              <a:buNone/>
              <a:defRPr sz="1000"/>
            </a:lvl3pPr>
            <a:lvl4pPr marL="1371186" indent="0">
              <a:buNone/>
              <a:defRPr sz="900"/>
            </a:lvl4pPr>
            <a:lvl5pPr marL="1828248" indent="0">
              <a:buNone/>
              <a:defRPr sz="900"/>
            </a:lvl5pPr>
            <a:lvl6pPr marL="2285310" indent="0">
              <a:buNone/>
              <a:defRPr sz="900"/>
            </a:lvl6pPr>
            <a:lvl7pPr marL="2742372" indent="0">
              <a:buNone/>
              <a:defRPr sz="900"/>
            </a:lvl7pPr>
            <a:lvl8pPr marL="3199434" indent="0">
              <a:buNone/>
              <a:defRPr sz="900"/>
            </a:lvl8pPr>
            <a:lvl9pPr marL="36564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CBA7-FEB7-40F8-A94A-3CAA0FEDE51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788-16FC-48A2-8CCE-020F63695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2" indent="0">
              <a:buNone/>
              <a:defRPr sz="2800"/>
            </a:lvl2pPr>
            <a:lvl3pPr marL="914124" indent="0">
              <a:buNone/>
              <a:defRPr sz="2400"/>
            </a:lvl3pPr>
            <a:lvl4pPr marL="1371186" indent="0">
              <a:buNone/>
              <a:defRPr sz="2000"/>
            </a:lvl4pPr>
            <a:lvl5pPr marL="1828248" indent="0">
              <a:buNone/>
              <a:defRPr sz="2000"/>
            </a:lvl5pPr>
            <a:lvl6pPr marL="2285310" indent="0">
              <a:buNone/>
              <a:defRPr sz="2000"/>
            </a:lvl6pPr>
            <a:lvl7pPr marL="2742372" indent="0">
              <a:buNone/>
              <a:defRPr sz="2000"/>
            </a:lvl7pPr>
            <a:lvl8pPr marL="3199434" indent="0">
              <a:buNone/>
              <a:defRPr sz="2000"/>
            </a:lvl8pPr>
            <a:lvl9pPr marL="365649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2" indent="0">
              <a:buNone/>
              <a:defRPr sz="1200"/>
            </a:lvl2pPr>
            <a:lvl3pPr marL="914124" indent="0">
              <a:buNone/>
              <a:defRPr sz="1000"/>
            </a:lvl3pPr>
            <a:lvl4pPr marL="1371186" indent="0">
              <a:buNone/>
              <a:defRPr sz="900"/>
            </a:lvl4pPr>
            <a:lvl5pPr marL="1828248" indent="0">
              <a:buNone/>
              <a:defRPr sz="900"/>
            </a:lvl5pPr>
            <a:lvl6pPr marL="2285310" indent="0">
              <a:buNone/>
              <a:defRPr sz="900"/>
            </a:lvl6pPr>
            <a:lvl7pPr marL="2742372" indent="0">
              <a:buNone/>
              <a:defRPr sz="900"/>
            </a:lvl7pPr>
            <a:lvl8pPr marL="3199434" indent="0">
              <a:buNone/>
              <a:defRPr sz="900"/>
            </a:lvl8pPr>
            <a:lvl9pPr marL="365649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CBA7-FEB7-40F8-A94A-3CAA0FEDE51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5788-16FC-48A2-8CCE-020F63695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2" tIns="45706" rIns="91412" bIns="4570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12" tIns="45706" rIns="91412" bIns="4570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BCBA7-FEB7-40F8-A94A-3CAA0FEDE518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12" tIns="45706" rIns="91412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85788-16FC-48A2-8CCE-020F63695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70" r:id="rId20"/>
    <p:sldLayoutId id="2147483672" r:id="rId21"/>
    <p:sldLayoutId id="2147483673" r:id="rId22"/>
  </p:sldLayoutIdLst>
  <p:txStyles>
    <p:titleStyle>
      <a:lvl1pPr algn="ctr" defTabSz="91412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6" indent="-342796" algn="l" defTabSz="9141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6" indent="-285664" algn="l" defTabSz="91412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5" indent="-228531" algn="l" defTabSz="9141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18" indent="-228531" algn="l" defTabSz="91412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0" indent="-228531" algn="l" defTabSz="91412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2" indent="-228531" algn="l" defTabSz="9141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4" indent="-228531" algn="l" defTabSz="9141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66" indent="-228531" algn="l" defTabSz="9141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28" indent="-228531" algn="l" defTabSz="9141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2" algn="l" defTabSz="9141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4" algn="l" defTabSz="9141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6" algn="l" defTabSz="9141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8" algn="l" defTabSz="9141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0" algn="l" defTabSz="9141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2" algn="l" defTabSz="9141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34" algn="l" defTabSz="9141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7" algn="l" defTabSz="9141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272862B9-2861-4BDA-96D7-59E1004FCA31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06/03/2018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42FB700-D152-4FAF-B6C7-686B28400DE0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61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uhammadwaqas657@gmail.com" TargetMode="Externa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786\Dropbox\Teaching\Fall%2015\Adv%20HCI\Lecture%201\the%20first%20mouse%20vimow.mp4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786\Dropbox\Teaching\Fall%2015\Adv%20HCI\Lecture%201\Xerox%20Star%20User%20Interface%20(1982)%201%20of%202%20vimow.mp4" TargetMode="External"/><Relationship Id="rId4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Human Computer Interaction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40760" cy="1270992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Waqas Swati</a:t>
            </a:r>
          </a:p>
          <a:p>
            <a:r>
              <a:rPr lang="en-GB" dirty="0">
                <a:solidFill>
                  <a:schemeClr val="tx1"/>
                </a:solidFill>
              </a:rPr>
              <a:t>27 Feb. 2018</a:t>
            </a:r>
          </a:p>
          <a:p>
            <a:r>
              <a:rPr lang="en-GB" dirty="0">
                <a:solidFill>
                  <a:schemeClr val="tx1"/>
                </a:solidFill>
              </a:rPr>
              <a:t>1100-1400Hrs</a:t>
            </a:r>
          </a:p>
        </p:txBody>
      </p:sp>
      <p:pic>
        <p:nvPicPr>
          <p:cNvPr id="1026" name="Picture 2" descr="Image result for iqra national university peshaw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1933453" cy="193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085184"/>
            <a:ext cx="8136904" cy="165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67544" y="5442942"/>
          <a:ext cx="8136904" cy="640080"/>
        </p:xfrm>
        <a:graphic>
          <a:graphicData uri="http://schemas.openxmlformats.org/drawingml/2006/table">
            <a:tbl>
              <a:tblPr/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858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effectLst/>
                        </a:rPr>
                        <a:t>Spring 2018</a:t>
                      </a:r>
                      <a:br>
                        <a:rPr lang="en-GB" b="1" dirty="0">
                          <a:effectLst/>
                        </a:rPr>
                      </a:br>
                      <a:r>
                        <a:rPr lang="en-GB" b="1" dirty="0">
                          <a:effectLst/>
                        </a:rPr>
                        <a:t>Lecture#1</a:t>
                      </a:r>
                      <a:endParaRPr lang="en-US" b="1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09838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b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19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Naïve Assumptions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will all work hard</a:t>
            </a:r>
          </a:p>
          <a:p>
            <a:r>
              <a:rPr lang="en-US" dirty="0"/>
              <a:t>No one will copy </a:t>
            </a:r>
          </a:p>
          <a:p>
            <a:r>
              <a:rPr lang="en-US" dirty="0"/>
              <a:t>You all are mature</a:t>
            </a:r>
          </a:p>
          <a:p>
            <a:r>
              <a:rPr lang="en-US" dirty="0"/>
              <a:t>You came here from out of your free will</a:t>
            </a:r>
          </a:p>
          <a:p>
            <a:r>
              <a:rPr lang="en-US" dirty="0"/>
              <a:t>You all are motivated</a:t>
            </a:r>
          </a:p>
          <a:p>
            <a:r>
              <a:rPr lang="en-US" dirty="0"/>
              <a:t>You know that grad school is different than undergrad</a:t>
            </a:r>
          </a:p>
        </p:txBody>
      </p:sp>
      <p:pic>
        <p:nvPicPr>
          <p:cNvPr id="19458" name="Picture 2" descr="https://shannynmoore.wordpress.com/files/2009/09/bush-pet-goat-book-upside-down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76402"/>
            <a:ext cx="4800600" cy="41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147762" y="805815"/>
            <a:ext cx="3713196" cy="30777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79"/>
              </a:lnSpc>
            </a:pPr>
            <a:r>
              <a:rPr lang="en-CA" sz="9900" spc="-4" dirty="0">
                <a:solidFill>
                  <a:srgbClr val="FFFFFF"/>
                </a:solidFill>
                <a:latin typeface="Gill Sans MT"/>
                <a:cs typeface="Gill Sans MT"/>
              </a:rPr>
              <a:t>Human</a:t>
            </a:r>
          </a:p>
          <a:p>
            <a:pPr>
              <a:lnSpc>
                <a:spcPts val="11979"/>
              </a:lnSpc>
            </a:pPr>
            <a:endParaRPr lang="en-CA" sz="104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47763" y="2497455"/>
            <a:ext cx="5616089" cy="45397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829"/>
              </a:lnSpc>
            </a:pPr>
            <a:r>
              <a:rPr lang="en-CA" sz="9900" spc="-4" dirty="0">
                <a:solidFill>
                  <a:srgbClr val="FFFFFF"/>
                </a:solidFill>
                <a:latin typeface="Gill Sans MT"/>
                <a:cs typeface="Gill Sans MT"/>
              </a:rPr>
              <a:t>Computer</a:t>
            </a:r>
            <a:br>
              <a:rPr lang="en-CA" sz="10400" dirty="0">
                <a:solidFill>
                  <a:srgbClr val="000000"/>
                </a:solidFill>
                <a:latin typeface="Times New Roman"/>
              </a:rPr>
            </a:br>
            <a:r>
              <a:rPr lang="en-CA" sz="9900" spc="-4" dirty="0">
                <a:solidFill>
                  <a:srgbClr val="FFFFFF"/>
                </a:solidFill>
                <a:latin typeface="Gill Sans MT"/>
                <a:cs typeface="Gill Sans MT"/>
              </a:rPr>
              <a:t>Interaction</a:t>
            </a:r>
          </a:p>
          <a:p>
            <a:pPr>
              <a:lnSpc>
                <a:spcPts val="11829"/>
              </a:lnSpc>
            </a:pPr>
            <a:endParaRPr lang="en-CA" sz="10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147762" y="840105"/>
            <a:ext cx="4429098" cy="30777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79"/>
              </a:lnSpc>
            </a:pPr>
            <a:r>
              <a:rPr lang="en-CA" sz="9900" b="1" dirty="0">
                <a:solidFill>
                  <a:srgbClr val="FFFFFF"/>
                </a:solidFill>
                <a:latin typeface="Gill Sans MT Bold"/>
                <a:cs typeface="Gill Sans MT Bold"/>
              </a:rPr>
              <a:t>Human</a:t>
            </a:r>
          </a:p>
          <a:p>
            <a:pPr>
              <a:lnSpc>
                <a:spcPts val="11979"/>
              </a:lnSpc>
            </a:pPr>
            <a:endParaRPr lang="en-CA" sz="104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47763" y="2531745"/>
            <a:ext cx="5616089" cy="45397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829"/>
              </a:lnSpc>
            </a:pPr>
            <a:r>
              <a:rPr lang="en-CA" sz="9900" spc="-4" dirty="0">
                <a:solidFill>
                  <a:srgbClr val="FFFFFF"/>
                </a:solidFill>
                <a:latin typeface="Gill Sans MT"/>
                <a:cs typeface="Gill Sans MT"/>
              </a:rPr>
              <a:t>Computer</a:t>
            </a:r>
            <a:br>
              <a:rPr lang="en-CA" sz="10400" dirty="0">
                <a:solidFill>
                  <a:srgbClr val="000000"/>
                </a:solidFill>
                <a:latin typeface="Times New Roman"/>
              </a:rPr>
            </a:br>
            <a:r>
              <a:rPr lang="en-CA" sz="9900" spc="-4" dirty="0">
                <a:solidFill>
                  <a:srgbClr val="FFFFFF"/>
                </a:solidFill>
                <a:latin typeface="Gill Sans MT"/>
                <a:cs typeface="Gill Sans MT"/>
              </a:rPr>
              <a:t>Interaction</a:t>
            </a:r>
          </a:p>
          <a:p>
            <a:pPr>
              <a:lnSpc>
                <a:spcPts val="11829"/>
              </a:lnSpc>
            </a:pPr>
            <a:endParaRPr lang="en-CA" sz="10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147762" y="805815"/>
            <a:ext cx="3713196" cy="30777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79"/>
              </a:lnSpc>
            </a:pPr>
            <a:r>
              <a:rPr lang="en-CA" sz="9900" spc="-4" dirty="0">
                <a:solidFill>
                  <a:srgbClr val="FFFFFF"/>
                </a:solidFill>
                <a:latin typeface="Gill Sans MT"/>
                <a:cs typeface="Gill Sans MT"/>
              </a:rPr>
              <a:t>Human</a:t>
            </a:r>
          </a:p>
          <a:p>
            <a:pPr>
              <a:lnSpc>
                <a:spcPts val="11979"/>
              </a:lnSpc>
            </a:pPr>
            <a:endParaRPr lang="en-CA" sz="104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47763" y="2514600"/>
            <a:ext cx="6216445" cy="30777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79"/>
              </a:lnSpc>
            </a:pPr>
            <a:r>
              <a:rPr lang="en-CA" sz="9900" b="1" dirty="0">
                <a:solidFill>
                  <a:srgbClr val="FFFFFF"/>
                </a:solidFill>
                <a:latin typeface="Gill Sans MT Bold"/>
                <a:cs typeface="Gill Sans MT Bold"/>
              </a:rPr>
              <a:t>Computer</a:t>
            </a:r>
          </a:p>
          <a:p>
            <a:pPr>
              <a:lnSpc>
                <a:spcPts val="11979"/>
              </a:lnSpc>
            </a:pPr>
            <a:endParaRPr lang="en-CA" sz="104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7763" y="4206240"/>
            <a:ext cx="5616089" cy="30264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797"/>
              </a:lnSpc>
            </a:pPr>
            <a:r>
              <a:rPr lang="en-CA" sz="9900" spc="-4" dirty="0">
                <a:solidFill>
                  <a:srgbClr val="FFFFFF"/>
                </a:solidFill>
                <a:latin typeface="Gill Sans MT"/>
                <a:cs typeface="Gill Sans MT"/>
              </a:rPr>
              <a:t>Interaction</a:t>
            </a:r>
          </a:p>
          <a:p>
            <a:pPr>
              <a:lnSpc>
                <a:spcPts val="11797"/>
              </a:lnSpc>
            </a:pPr>
            <a:endParaRPr lang="en-CA" sz="10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147763" y="800101"/>
            <a:ext cx="3827971" cy="30008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700"/>
              </a:lnSpc>
            </a:pPr>
            <a:r>
              <a:rPr lang="en-CA" sz="10200" dirty="0">
                <a:solidFill>
                  <a:srgbClr val="FFFFFF"/>
                </a:solidFill>
                <a:latin typeface="Gill Sans MT"/>
                <a:cs typeface="Gill Sans MT"/>
              </a:rPr>
              <a:t>Human</a:t>
            </a:r>
          </a:p>
          <a:p>
            <a:pPr>
              <a:lnSpc>
                <a:spcPts val="11700"/>
              </a:lnSpc>
            </a:pPr>
            <a:endParaRPr lang="en-CA" sz="102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47762" y="2457451"/>
            <a:ext cx="5544788" cy="29495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14"/>
              </a:lnSpc>
            </a:pPr>
            <a:r>
              <a:rPr lang="en-CA" sz="10200" dirty="0">
                <a:solidFill>
                  <a:srgbClr val="FFFFFF"/>
                </a:solidFill>
                <a:latin typeface="Gill Sans MT"/>
                <a:cs typeface="Gill Sans MT"/>
              </a:rPr>
              <a:t>Computer</a:t>
            </a:r>
          </a:p>
          <a:p>
            <a:pPr>
              <a:lnSpc>
                <a:spcPts val="11514"/>
              </a:lnSpc>
            </a:pPr>
            <a:endParaRPr lang="en-CA" sz="102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7762" y="4109086"/>
            <a:ext cx="6811160" cy="30008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700"/>
              </a:lnSpc>
            </a:pPr>
            <a:r>
              <a:rPr lang="en-CA" sz="10200" b="1" dirty="0">
                <a:solidFill>
                  <a:srgbClr val="FFFFFF"/>
                </a:solidFill>
                <a:latin typeface="Gill Sans MT Bold"/>
                <a:cs typeface="Gill Sans MT Bold"/>
              </a:rPr>
              <a:t>Interaction</a:t>
            </a:r>
          </a:p>
          <a:p>
            <a:pPr>
              <a:lnSpc>
                <a:spcPts val="11700"/>
              </a:lnSpc>
            </a:pPr>
            <a:endParaRPr lang="en-CA" sz="10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HCI?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6350"/>
            <a:ext cx="7569804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86338" y="3929063"/>
            <a:ext cx="5219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05705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371600" y="914400"/>
            <a:ext cx="1181414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43"/>
              </a:lnSpc>
            </a:pPr>
            <a:r>
              <a:rPr lang="en-CA" sz="2900" b="1" dirty="0">
                <a:solidFill>
                  <a:srgbClr val="FFFEFF"/>
                </a:solidFill>
                <a:latin typeface="Gill Sans MT Bold"/>
                <a:cs typeface="Gill Sans MT Bold"/>
              </a:rPr>
              <a:t>Design</a:t>
            </a:r>
          </a:p>
          <a:p>
            <a:pPr>
              <a:lnSpc>
                <a:spcPts val="3343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662613" y="1417320"/>
            <a:ext cx="2816477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43"/>
              </a:lnSpc>
            </a:pPr>
            <a:r>
              <a:rPr lang="en-CA" sz="2900" b="1" dirty="0">
                <a:solidFill>
                  <a:srgbClr val="FFFEFF"/>
                </a:solidFill>
                <a:latin typeface="Gill Sans MT Bold"/>
                <a:cs typeface="Gill Sans MT Bold"/>
              </a:rPr>
              <a:t>Implementation</a:t>
            </a:r>
          </a:p>
          <a:p>
            <a:pPr>
              <a:lnSpc>
                <a:spcPts val="3343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33438" y="5406390"/>
            <a:ext cx="1825821" cy="8463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43"/>
              </a:lnSpc>
            </a:pPr>
            <a:r>
              <a:rPr lang="en-CA" sz="2900" b="1" dirty="0">
                <a:solidFill>
                  <a:srgbClr val="FFFEFF"/>
                </a:solidFill>
                <a:latin typeface="Gill Sans MT Bold"/>
                <a:cs typeface="Gill Sans MT Bold"/>
              </a:rPr>
              <a:t>Evaluation</a:t>
            </a:r>
          </a:p>
          <a:p>
            <a:pPr>
              <a:lnSpc>
                <a:spcPts val="3343"/>
              </a:lnSpc>
            </a:pPr>
            <a:endParaRPr lang="en-CA" sz="29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Goal of HCI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goals of HCI are to produce usable and safe systems, as well as functional systems. In order o produce computer systems with good usability, developers must attempt to:</a:t>
            </a:r>
          </a:p>
          <a:p>
            <a:pPr lvl="1"/>
            <a:r>
              <a:rPr lang="en-US" dirty="0"/>
              <a:t>understand the factors that determine how people use technology</a:t>
            </a:r>
          </a:p>
          <a:p>
            <a:pPr lvl="1"/>
            <a:r>
              <a:rPr lang="en-US" dirty="0"/>
              <a:t>develop tools and techniques to enable building suitable systems</a:t>
            </a:r>
          </a:p>
          <a:p>
            <a:pPr lvl="1"/>
            <a:r>
              <a:rPr lang="en-US" dirty="0"/>
              <a:t>achieve efficient, effective, and safe interaction</a:t>
            </a:r>
          </a:p>
          <a:p>
            <a:pPr lvl="1"/>
            <a:r>
              <a:rPr lang="en-US" dirty="0"/>
              <a:t>put people first</a:t>
            </a:r>
          </a:p>
        </p:txBody>
      </p:sp>
    </p:spTree>
    <p:extLst>
      <p:ext uri="{BB962C8B-B14F-4D97-AF65-F5344CB8AC3E}">
        <p14:creationId xmlns:p14="http://schemas.microsoft.com/office/powerpoint/2010/main" val="764057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4462" y="2223136"/>
            <a:ext cx="7051610" cy="30008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700"/>
              </a:lnSpc>
            </a:pPr>
            <a:r>
              <a:rPr lang="en-CA" sz="10200" dirty="0">
                <a:solidFill>
                  <a:srgbClr val="FFFFFF"/>
                </a:solidFill>
                <a:latin typeface="Gill Sans MT"/>
                <a:cs typeface="Gill Sans MT"/>
              </a:rPr>
              <a:t>Good Design</a:t>
            </a:r>
          </a:p>
          <a:p>
            <a:pPr>
              <a:lnSpc>
                <a:spcPts val="11700"/>
              </a:lnSpc>
            </a:pPr>
            <a:endParaRPr lang="en-CA" sz="10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Good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Effective</a:t>
            </a:r>
          </a:p>
          <a:p>
            <a:pPr lvl="1"/>
            <a:r>
              <a:rPr lang="en-US" dirty="0"/>
              <a:t>Accomplish what is required</a:t>
            </a:r>
          </a:p>
          <a:p>
            <a:pPr lvl="1"/>
            <a:r>
              <a:rPr lang="en-US" dirty="0"/>
              <a:t>SMS Typing: write the SMS with min errors</a:t>
            </a:r>
          </a:p>
          <a:p>
            <a:r>
              <a:rPr lang="en-US" dirty="0"/>
              <a:t>Efficient</a:t>
            </a:r>
          </a:p>
          <a:p>
            <a:pPr lvl="1"/>
            <a:r>
              <a:rPr lang="en-US" dirty="0"/>
              <a:t>Do it easily, naturally and fast</a:t>
            </a:r>
          </a:p>
          <a:p>
            <a:pPr lvl="1"/>
            <a:r>
              <a:rPr lang="en-US" dirty="0"/>
              <a:t>SMS Typing:  You type is in lesser time than before</a:t>
            </a:r>
          </a:p>
          <a:p>
            <a:r>
              <a:rPr lang="en-US" dirty="0"/>
              <a:t>Satisfaction</a:t>
            </a:r>
          </a:p>
          <a:p>
            <a:pPr lvl="1"/>
            <a:r>
              <a:rPr lang="en-US" dirty="0"/>
              <a:t>Make people want to use it</a:t>
            </a:r>
          </a:p>
          <a:p>
            <a:pPr lvl="1"/>
            <a:r>
              <a:rPr lang="en-US" dirty="0"/>
              <a:t>Be attractive, engaging, fun</a:t>
            </a:r>
          </a:p>
          <a:p>
            <a:pPr lvl="1"/>
            <a:r>
              <a:rPr lang="en-US" dirty="0"/>
              <a:t>SMS Typing: People feel good after using it</a:t>
            </a:r>
          </a:p>
        </p:txBody>
      </p:sp>
    </p:spTree>
    <p:extLst>
      <p:ext uri="{BB962C8B-B14F-4D97-AF65-F5344CB8AC3E}">
        <p14:creationId xmlns:p14="http://schemas.microsoft.com/office/powerpoint/2010/main" val="317397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MS(SE) COMSATS IIT Islamabad</a:t>
            </a:r>
          </a:p>
          <a:p>
            <a:pPr marL="0" indent="0">
              <a:buNone/>
            </a:pPr>
            <a:r>
              <a:rPr lang="en-GB" dirty="0"/>
              <a:t>BS(CS) Arid Agriculture Rawalpindi</a:t>
            </a:r>
          </a:p>
          <a:p>
            <a:pPr marL="0" indent="0">
              <a:buNone/>
            </a:pPr>
            <a:r>
              <a:rPr lang="en-GB" dirty="0"/>
              <a:t>CCNA from UIIT, Arid Agriculture Rawalpindi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muhammadwaqas657@gmail.com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Teaching Methodology:</a:t>
            </a:r>
            <a:br>
              <a:rPr lang="en-GB" dirty="0"/>
            </a:br>
            <a:r>
              <a:rPr lang="en-GB" dirty="0"/>
              <a:t>	</a:t>
            </a:r>
            <a:r>
              <a:rPr lang="en-GB" b="1" dirty="0"/>
              <a:t>O</a:t>
            </a:r>
            <a:r>
              <a:rPr lang="en-GB" dirty="0"/>
              <a:t>utcome </a:t>
            </a:r>
            <a:r>
              <a:rPr lang="en-GB" b="1" dirty="0"/>
              <a:t>B</a:t>
            </a:r>
            <a:r>
              <a:rPr lang="en-GB" dirty="0"/>
              <a:t>ased </a:t>
            </a:r>
            <a:r>
              <a:rPr lang="en-GB" b="1" dirty="0"/>
              <a:t>E</a:t>
            </a:r>
            <a:r>
              <a:rPr lang="en-GB" dirty="0"/>
              <a:t>ducation (OBE)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444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you want to design a new interface for  finding contacts  on a smart phone</a:t>
            </a:r>
          </a:p>
          <a:p>
            <a:r>
              <a:rPr lang="en-US" dirty="0"/>
              <a:t>What would efficiency , effectiveness and satisfaction mean?</a:t>
            </a:r>
          </a:p>
          <a:p>
            <a:r>
              <a:rPr lang="en-US" dirty="0"/>
              <a:t>Efficiency: Users find required contact quickly</a:t>
            </a:r>
          </a:p>
          <a:p>
            <a:r>
              <a:rPr lang="en-US" dirty="0"/>
              <a:t>Effectiveness: Users actually are able to find their friend’s contact and not his dad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r>
              <a:rPr lang="en-US" dirty="0">
                <a:sym typeface="Wingdings" pitchFamily="2" charset="2"/>
              </a:rPr>
              <a:t>Satisfaction: You feel happy after using the interface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Alarm Clock (Good or Bad Design)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1202" name="Picture 2" descr="https://encrypted-tbn3.gstatic.com/images?q=tbn:ANd9GcR4Lm3tRtN72BHrCKl03dCPHfliHwAGRRZkc1WIwHsRRZsoSwb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05000"/>
            <a:ext cx="4724400" cy="3901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 Withdrawal Amount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3554" name="Picture 2" descr="http://www.tdcanadatrust.com/images/ebanking/Select%20cash%20amou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2" y="1524000"/>
            <a:ext cx="9132888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Design is Costly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Lets make up a realistic example</a:t>
            </a:r>
          </a:p>
          <a:p>
            <a:r>
              <a:rPr lang="en-US" dirty="0"/>
              <a:t>Assume 50,000,000 Pakistani use ATMs, they use it 10 times a month on average</a:t>
            </a:r>
          </a:p>
          <a:p>
            <a:r>
              <a:rPr lang="en-US" dirty="0"/>
              <a:t>Time lost by a person due to entering 0’s is 5 sec each time</a:t>
            </a:r>
          </a:p>
          <a:p>
            <a:r>
              <a:rPr lang="en-US" dirty="0"/>
              <a:t> Pakistani’s are losing 694,444 or about 7 </a:t>
            </a:r>
            <a:r>
              <a:rPr lang="en-US" dirty="0" err="1"/>
              <a:t>lakh</a:t>
            </a:r>
            <a:r>
              <a:rPr lang="en-US" dirty="0"/>
              <a:t> hours a year!</a:t>
            </a:r>
          </a:p>
          <a:p>
            <a:r>
              <a:rPr lang="en-US" dirty="0"/>
              <a:t>Each one of us is losing 5 hours from our life!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Study HCI – Software Perspective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0178" name="Picture 2" descr="http://2.bp.blogspot.com/-I5jJZMVIRFc/TZGUjDZWteI/AAAAAAAAD8o/g5MIVqVZ8Zc/s400/DOS-Time-comma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2209800"/>
            <a:ext cx="7688641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Study HCI – Software Perspective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7410" name="Picture 2" descr="http://www.dedoimedo.com/images/computers/2008/windows-7-time-zon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530352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854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Study HCI – Software Perspective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9154" name="Picture 2" descr="http://jordanbalagot.com/blog/wp-content/uploads/2009/02/iphone_vibrate_alar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048000" cy="4572000"/>
          </a:xfrm>
          <a:prstGeom prst="rect">
            <a:avLst/>
          </a:prstGeom>
          <a:noFill/>
        </p:spPr>
      </p:pic>
      <p:pic>
        <p:nvPicPr>
          <p:cNvPr id="49156" name="Picture 4" descr="http://4.bp.blogspot.com/-zfPkZ3pkGoo/TwrikLpqazI/AAAAAAAANsE/lstjHmYUkxY/s400/Screenshot_2012-01-09-23-39-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1"/>
            <a:ext cx="2752725" cy="4893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 Norman’s Door Example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classic book. Read it!</a:t>
            </a:r>
          </a:p>
          <a:p>
            <a:r>
              <a:rPr lang="en-US" dirty="0"/>
              <a:t>I will share its </a:t>
            </a:r>
            <a:r>
              <a:rPr lang="en-US" dirty="0" err="1"/>
              <a:t>pdf</a:t>
            </a:r>
            <a:r>
              <a:rPr lang="en-US" dirty="0"/>
              <a:t> soon</a:t>
            </a:r>
          </a:p>
          <a:p>
            <a:r>
              <a:rPr lang="en-US" dirty="0"/>
              <a:t>Main Point: no one reads manuals, so things should be designed so that manuals are not needed</a:t>
            </a:r>
          </a:p>
          <a:p>
            <a:r>
              <a:rPr lang="en-US" dirty="0"/>
              <a:t>BTW what is wrong with the kettle on the book cover?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lIns="91426" tIns="45713" rIns="91426" bIns="45713">
            <a:normAutofit fontScale="92500" lnSpcReduction="10000"/>
          </a:bodyPr>
          <a:lstStyle/>
          <a:p>
            <a:fld id="{1AD93096-5B34-4342-9326-69289CEAE4C2}" type="slidenum">
              <a:rPr lang="en-US" smtClean="0"/>
              <a:pPr/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2226" name="AutoShape 2" descr="data:image/jpeg;base64,/9j/4AAQSkZJRgABAQAAAQABAAD/2wCEAAkGBxQQEhQUEhQUFRQUFBUVFBQWFBQUFRUQFBQXFxQUFxQYHCggGRolGxQVITEhJSksLi4wFx8zODMtNygtMS4BCgoKDg0OGhAQGywlHyQvLCwsLSwsLCwsLywsLCwsLCwsLCwsLCwsLCwsLCwsLCwsLCwsLCwsLCwsLCwsLCwsLP/AABEIARIAuAMBEQACEQEDEQH/xAAbAAACAgMBAAAAAAAAAAAAAAAAAQIGAwUHBP/EAEkQAAICAQIDBQQGBQgIBwEAAAECAAMRBBIFITEGE0FRYSJxgZEHFCMyUqFicoKSwRVCU3OxsrPwMzRDdKLC0eEkJVSDk+LxFv/EABsBAQACAwEBAAAAAAAAAAAAAAABAgMEBQYH/8QANxEAAgIBAgQDBgQFBQEBAAAAAAECAxEEIQUSMUETUXEUIjJhgbEGkaHBIzNCUtEVYnLh8DQk/9oADAMBAAIRAxEAPwC8z5SegCAImALdGCcDzGCAzGCRwQJoJQoAxBA4AQAgBACAEAIAQAgBACAEAIAQAgCPUS0Gk9x22OZ9r9TxPh9QuOtV1a0VhVqQFdyuw5lPAJie/wCEf6Vr5+FHT4aW7bOVqFdVu5G3eviOm0+ovu1i2hdM7IoqVStuFKt9zBxzHxml4vC9TqIaeujlfNu8+RdxuhBzcjadlOMCzS6Y33J39yE4d0WxyXYDamQT5ch4Tl8Y4dOOqs8Gt8kX2Wxsaa1ci5nubjWcQqoUNdbXWpOAbHVAT4gbiMmcijR36h4qg5ehsTshD4mZKL1dQyMrqwyGVgykeYYcjMdtM6pOE1h+TLRlGSyiofSPxfUaYaUaa3umttZGO1TkEJjO4Hpk9J6b8N6TT3Kx3wUktzR1s5RaUWeDinFOJcKK2amyvV6dnCOQoR0Jz0wq4J2nBORyxym9VpeF8U5q6IOuaW3zMUp30YcnlF4fiNS1Lc1iJUyqy2OyopVwGTmxxzBHKeSWhvldKqEW2vI6HixUVJsyabXV2J3iWVvXz+0V1ZBt+9lgcDHjMdmkvrs8OcGpeWArItcyex56+LU3JZ9X1GnZlRjkWI6odp2vYFbIQHr6AzZXD7qbIePXJJvy6+hTxoyi+VrJ5ezesc6UWam+ixhvL3VOvdBVPi4wuQOp5TPxPSx9r8PTVySaWIvqUosfh5m0e3ScX09xAqvpckkAJbWzEgZICg5PLnNO3h2qpTlZW0l8jJG6EujJWcToVWZrqQqNtdjbWAj5xtY59lsg8jz5SI8P1UmlGuWXutuxLtgurPTXYGAZSGUgEMCCCD0II6ia865VycZLDRdNNZRh1uuqoXddZXWpOAbHVAT5AseZmXT6S/UPFUXL0KzsjD4mebXcWrr01moD1uiVu6sHUo7KpKoGBwSTgY65OJs6Xh9tmqhp5xabaT27d2UndFVuaZpPo84k+qo767Ud7a5bNW5AKqwxVcVKMjOD7RnW/Eelr01vhVV8sF/VvlvvuYNHJzXM3uWyeYZuhAFBI4ICAIwSihfTJ/qNX+9J/g3T2H4PwtVJv+05/EPhRYO1J/8ALdT/ALq39wTl8N24pH/k/uZb/wCR9DmHHeF1VcI0eoRdtzWe1bubceVpx15AbFxjp8Z7anV2WcR1FE37qjsjnyglVGS65LH2mt28Zf601CV90Bpm1NL3U7eW7Cq6gNu7zmcj8poaFJ8O/wDzJuXN7yi0pfr2L2/zfe8u5v8A6P8AT1pVeab1urbUORsqeqtH2qXWtXYnb7S8+nLxnB/EV052QVkOWSXdpv64NvRRSTaeUab6XbQg0THot7Mfcuwmb/4Ug5xuiu6MWveHE8fajtH/ACyo0mhpsbfYrWWOoVUVckdCdo55JPlgdZt8P4bHhM5arVWJPDwk8vcx3XO9KEES7U0DT6zQJcyDTU6VKq3vqa6nvkGxiyIy5OBWeZwORxiX4ZatRpb50J+JKWWk0pcue2St0OScVLpj6Ho0fD9O+n4kRq07m3uRY1FDV0U2g9VUu24c13Y5YPXyx36jUR1GnTpfMs45pJya+eP0JhCLjP3v8GPs5rSDqtORpLhVoLSur06gZrCYFdhAwSeuOuQeuZm19Kk6r+aUcz3hPHXzXyIrl8UcJ7dUaSxXPAtPjcahqnN+3+j3Nj8/zImzGUFxezOOZwXLnz36fMpv4K8s7m00tukbjWi+pd33YpYHu12jf3VxG7lzbaVz4zWuWrXCb/aX73z8sosuTxo8nQ83DuF03txt7V3mqy815Y4Rt1x3gA43ewOZl9VrLafZI1vHNhMmFalzt9i4/Rkc8M0//u/49k81+KNuJTx5L7G7ov5SNH2l7peMVNrgPqxoxSbATULMHO4Yx97OfeuZ1+GeJLhEo6N/xebfGM4NW7CvzZ0PB2f0yWafjBrQ/Uitj0BgQve1pYysvuwh/dm5rbXXqdGpy/i5SljyeOpSuKcZ46djf/RToq10KWqiiywuHcfeZVtbaD7pw/xVqbHrJVZ91YwvobWhguTm7l1nljdCARxBJLMECJgkWZOAJkB5EAj1AP5GXhZKG8Xgq4qXUCPl5Yz+UhTafMnuS4prDE1QIxtGPLaMfL/PWWV01Jyy8kckcYwR1GmWwYsRXHXDqHGfPDCTXqLK3mEmvQShGXVE66woAAAA6AAAD3ASk7JTeZPLJSUVhCdAeoB94B/t90tXZOPwvHoQ4p9UNeQwOnkOQ+USslL4mSopdERupV12uqsp6qwDKfgeUV3TrlzQeH8iJRjLqFVCqu1VVV6bQqhcHr7IGJMtRZKXO5PPmRyRSwkRo0qVghERAeoVVUHljmAOcmeptm05SbwFCK6I8/FNPY1e3T2JS+4EE1q6Ff5yMn4W8T1m1o9TVG3nvTksY67+ufkY7K3KOIbGh4V2YtGrTV6q2pmqQpTVRX3dShgwJORz++x9568sTrazjNMtLLTaeLxLq5PLMFemlzqU30LUKxzwo59eQ5+/z6zz0rbNsvp0NzliNFA5AADyAAHyEpOTm8yefUKKSwiF1KuMOqsvkwDDPuMtXdOveLafyDjGXUktYA2gAL02gALjyx0kStnKXM3v5hRSWEhogHQADyAAHyErOcpvMnlkpJbIlKgIBHMkklIIPLxJitVpBIIqsII5EEIxBB8DNrQxUtRXF9G19ytnwPByjs2l+rp32cZehi5QVPaxbljBGbVPPPl4T6Hrlp9NPljpFNYzlJHHrcpLPPg6nptbXv7jvUa5FXem9e85KuWKZyM5B+M8DfpbZR8dQag3t5eh1YWRXut7oS8XoNbWi6o1qcNYHXYpGMgtnGeY5Sr4fqVYqnB8z7E+NDl5s7Bw/i9GoDGm6u0J94q2dvvHUDkecajh+o07Ssg1noIXQn8LIpxzTkKRfUQ4dlIsU7lrBNjDB6KASfdLPheqWcwe2P16EePX5kv5Xo7rvu+q7nOO97xNmc4xvzjOZX/T9T4vg8j5vInxocvNnYx8T45p9PgXX11swyoZsEg9DjwHqZm0fDdRdLmhBtJ7/uVsvhFYyVv6MeKWW6K23U2s5F75ex+SoK6j1Jwq5JPlzM7X4k0MYaiquiCWY9Eupr6OfuuUmWHRdo9LcwWrU0uxIUKHAYsegCtgn4Ti3cI1lScp1vC3NmOork8Jnpp4rS62Ml1bLV/pGDqRXgEnec+z0PXyMwT0Gog4xlB5l0+ZKug1nJnp1C2KGRgysMqykEEeYI6zDKuVNnLYt090WTUo5izlfbTS63htSWfyjfbvfZj20x7JbOd5z0nveE6jQ8QlKC08VyrOcLc5d8baknzdTd6/her0Ol1N7cQuuIoGwEMuxzbX7YJc88bh0/nTT0+q0Ws1lenjRGPvb7dcJmWULIQcnLsbvsxxyr6vpEtvQ32U1na9gNjsw5Zyckn16zj8T4Zd7RdOqv3FJ9FsZ6L4qEVJ7mau+z+UHQ6qo19wCNJj7VWAUmwnHIcyc557gMRKqt8NjJVPmz8fZkKUvGxzbeR6bO0ekVQ51NAViQrd6hBIxkDB8Mj5zSXCdZKTSreUZfaK8ZyerW8RqoTvLrErQ4AZmABJGRj8XLymCjQ33z8OuLbLSthFZbMfDuM0agkU3VWEDcQjqSFyBkjqBk+Mvfw3U0b2QaXQRuhLozFpO0Wlus7urUVPZzwiuCTgEnHnyBPLPSXu4Vq6YeJODS8ysb65PCZtJzjMLEADAPJxTlRd/U2/4bTc0H/1V/8AJfcra/cZxrstxPh9FK/WtLdZerlhYo5BeRT/AGi8xg+E+lcRp19tmNNdGMGsYf69jjVOuK9+LbLd9IWgtdtPrtJuFzhaGwPa2ahCtZPgP9IyZ/SXynC4Bqq0rNFqt4xzJfTc2NTB7WQ7nn7Y8IOj0/D0xu0unszqPs+8U2kL9q9eRlSe85FgOePETNwnXrWajUzfxy+HfHu+SfbsVvqdcYLt3PfwBtPfrLb6bxa66R1s7rSjT0hSRt3e1kv8DyTmeQmLWSvp00KbIcq51jM+aXzxt0JqUZTck+3keX6JuCUnTrqXQm4W2oGLNyr2KNu3OMHe/UeMp+JeKXwv8Ct4hhN9N2n5ltHRGUeaXU1PBeDWDXNw0/6tRqjrH6+0gRe7U56hhsXHqfKdPV66uOi9vXxyjyr1fUwwqk7PD7Zyeq7VafT8W1rcQQHvF+wayo2qQQuNoweqeyDjlgjlMMI3X8NoWkljHxb49ScxjbLnXoafQaex+A3d2CdusDWAAkmoVpnkPAMUP7PpN26yqHF6+fGfDaXqUSk6H6mxGv0l2u4UdGgUIVFgFWwhsr7Ltj22HPJyeuc85hVeqr02rWqlnPTfO2/YtmDnDlRLtDwu1eI3aSn2a+J91Y5GRtVXLWn4EWH3NjxmLQaymfD4aq34qc/njYm2txtcF/UdTpoVFVEGFVQqgeCqMKPkJ8+uulbN2S6t5OtCKisIoP0zoTpaQAT9uenP/ZtPVfhKSjbc2/6f3NDXrKiWDtyM8N1Pj9kn+JXNHgjS4tFvpl/uZr/5H0KHxnhFVXD+G2V1BbWtQu4X223AsdzdTzA69PCeo0utst1mqrsn7qzhdjSlWowg0ty0VKf/AOguODj6oOfhnZX4zmznFcHqWf6/3MqX8d58im8F4PW3BdXa1QNwtARyvtqAacBT1A9tunXM7N+tnHi1NcZ+5y7+Xfqa8K14Mm1ue7ite0cHu1KF9HXp61sG0sEt6kuviMd37PiK2E1tJZGXtddDUbW3jt2ReafuOW6Nj2Wtpu4jxNq1xQ+l5BE7slCKw5RMDBPtEchnOZg4hG6vh2nU3makurzvnuyauV2yx0MXZLVinVabTae2vWac94wJo2XaTIbcxbGVPtEHnzyRy5S/Fa/H0tl96dc9ltLMZ+iIolyzUY7r06HTRPnj6nXHACAJpKeHkCyfM/MzL7RZ/c/zZHJECP8APx/7Sim08pk4T6hEZuLymGk+oKuBy/yZaV05PMm36shRS6B/nrI53J+9uGtsI0/A+DtQ+ottsFl2ocFmClFWpFxXWoJJwOf5TqcR4jC+uumqPLCC6Pu/Mw0Uyg3KXVm3HP4dPSc2N04LEW16MzuMX1QwcSrtk3lt5CisCXl09enLr1lpX2S+KTf1ZChFdjUabg7fW31Vrhj3YqoQKQKa8kvzPVjy5jHU+k6V3EIexx01UWu8m+7MEaZeI5yfobqcc2AUkdCR7jiWU2ugayAPz85Ck1uiMAGPmfXn198nnYwHPzPuzyjneMDAbjnOT78nMc76jCNXxvRai3YdPqTQy7twNa2pYGxgOrHwxyPqZ0+H62ijm8avmz5PDRhtqlL4Xg8PZzs62mtuvuua/UX4D2FRWAi4wqqCfwrz/RHKbHEuMe1Vxprjywj88vJWjTcjcpPLLAB19evr7/OceV05LEm36tmxyxXYlMRIgYJHBAQAgBAFAAQAIgCAgkBAGBAFAGBAHBAQAgBACAEAREE5FJAxIIYzAI5gnBKCAgCJgkMQBwQBgEZJIGQCUEGK60ICzEKqjLEnAA8yZeuuU2oxW7JSzsupXtR200ynA7xh+IKAPhuIJ+U6UOE3NbtI6MeF6hx5mkvVm34ZxanUgmpw23G4cwy+9TzHQ8/Saeo0ltHxo0bap1S5ZrDPdmaxjHACAEAIAQAMAUEjEEBAFACAEAAIJHBAQAgAYAoJCEiDUdobaWpsrttRNy8gWG7K81ITqeYE6OhrujapxizZ0sbfFjOuLeH5bHJ2rzjmZ6jmR66VTaTyy4/R53NQsey1Ra7BAHdV+z5Hlk8yT/dHrOXxZW2RjCEcrqzz3EarnPo2lvnH+C+5nnHFrqjlEpUgIAQAgBACAAgBACAEAQMAXjBIwIA4ICAEAIBCxwoJJwACST4ADJMtCLk1FdyeuyOacd7T23swRmSr+aqnaSPNiOZz5dJ6rTaKumKyss9RpOG1VQTmsy756I0W6bR1U+VdBG3lj4+H9slIq5pPJje0yyRina8YPRoeNXUH7Ox1HkD7P7p5H5StlFdnxLJo210zfvxT+50zsvx0ayrJwLExvA6EHowHgDz5ek8zxDR+zzyujODq9N4Elh5i+j/Y3k5xqBACAEAIAQAgBACAKAEAcAIAQAgBANJ2x1GzSWYPNtqD3Mw3f8IadDhkOa9Z7bm9w6HPqYLy3/I5ao5856hs9dBNvLMmJQz5MDrz6iZIs07IvOzRAp6iWMbhhbswOPLEujUmn2Ld9GlpXUMp5Bq25eZGD/A/OcrjEU6MrszT18JPTZkukl+q3OlieWOGOAEAIAQAgBACAEARgDgBACAEAIAQDR9reFDUU832d1usOeakBTnPlyHI+pnS4bqPCs5cZybug1Lotzy5zscqUHpn5AT1Da8j08ITTw5flgy935k/OU5zY8DzbMFqAHx+ZmSMso1balGW2fzMZX3ycmJxIbJOSjhksfYLRd5qlO/Hdg2YA5ttwNufI55+mZpcStUNO9uuxpaxuuiXfO3p3ydWE8ecIqHbDtJZp7VqpIU7NzsVVvvH2QNwIHIZ6eM7nD9DXZV4lizvsdXhmir1GZWdO3Y8HZ7jes1V6J3oC/fs+yqwKlIyPu9TkD4za1Gl0tNTm4+m76/mZOIaTT6epYXvPpu/8l/nmTjBACAEAIAQBCCQEEDgBACAEAIBq+0rY0t/9WR8+X8ZuaBZvibOjWdRWvmjko6z1j6HsY7zMsobJ57+syR6Glf8RiMsYGRklSxdg7Nusr8iLAf/AI2/7TR4kk9NL/3c1NfHOnl9H+p1UzyJ505V2ot3avVZHPfWoPkFrwR8cD5T2OkXLpq18j0XC4PlW/b7lh+jlM/WG8R3Kj3faE/wnN4xL3IL1Nbje1sY/Ius4BxggBACAEAIAlMEsIIHACAEAIAQDSdsrNujt9di/Oxc/lmdDhizqF9fsb3Do82qh65/Q5YvWeofQ9bD4j3nSfYC3PW1q8fqojZ/4pHL7uSq1DepdPlFP9cGsu6y0ehS74zGZYwMjJKm57H27dZSfNwv73s/xmrrY81El8jX1Szp5+n23OuieOZ5ps5Jxm7Op1Y89Qxz6IbF/wCYfKezpWKYL5I9Rw2r3Yy/2/fBaPo3f/WB60n4YsE5PGF7kH6mjxuP8aL+RdZwTihACAEAIAQAgCEAcAIAQAgCMArvbyzGlI/FYg/tP8J1OExzc38jpcJWdUvkn9jmlfWekl0PU1fEbbVpjTaf9KzUH8qV/hLS/lr6mpRvrrv+MP3NLd1MLoZbfiZjMkwsjJKHu4E+3U0HwF1ZPuDgzFes1SXyf2MdyzVJLyf2Oy32isMzHCqCWPkBzM8bCtzmoLqzy6TniK6vY41bd3j22f0ljN+8xM9ljlio+SPaaOvw68fQs30e3ldS6eD0k/tIy4/JmnN4pBSoT8mczjkNoSOiTzR54IAQAgBACAIiCQxBA4AQAgBACAVH6Rm+xqHnYT+6n/2na4PHeTOxwZfxpP8A2/uc/r6zuyPR19TY6rVBqaUGc195u8vbYEY+AkuWYpeRiqplHUWWPpLl/RGpt6yyK2fEyBkmJkDLGNkkMglG51PG7r12W2uy+K5A5joTgc/jNaOnrrlzRiky9Gk00fegkpHhA8BMjZvRiuiN92HP/jUx/R2Z/dM0uIf/ADSOPxv+X+R06eVPNBACAEAIAQBGAOAEAIAQAgBAKJ9JN3t1J5IzH9psD+4Z6HhEcVuXmzv8Fh7tk/RFMqnWkd2rqZZUznlc8zMqOfN+8yBkoxsjJKgJIM6p7Rx44Mo+hsQhibSPZUq7WLEggDYAOrE88nwAH9olFjuZrHZGUVBLHdv9ix/R3oy19lvgibB+s58/crfMTm8WsUaVDz/Y4PGrE+WP1/I6FPNHCCAEAIAQAgCWCWOCAgBACAEgClksvYhnJ+1GvGo1DuDlchU/UXkD8Tk/Geu0lPhVRiew0GndOmUX1e7NVWZsSN2p7k3OBIXUyWSwjymZTQYjBVkZJUBBCe56kflMbRvQsXLkzaahrnFdalmY4AH+eQ9ZVtQi5SeyMeo1NdcW5PY6vwHhQ0tK1jm33nb8Tnqfd4D0AnlNZqXfZzdux4/U6iV9rsf09CWv41RRystVT+EZZviqgkSKtFfYsxj+wq011vwRb+x5Ke1ekY4FwHqyuo/eIwPjMr4ZqUs8v6oyz0GpgsuH5YZuEcMAQQQeYIOQR5giaUoSi8SWGaj8iUqAgBAFAHACAEAIAQCsdtuNdzX3KH7Swe1+jUeR+J5gfH0nX4ZpOaXiyWy6ep1OFaPx7OeXwx/VnOLG5z0KPTzluQkmMTQism2QMkoxGSUZGSUFJIM9defcevp6yreDYjBuOUdb4DwKrSL9mNzMBusOCzDrgY6L6D45nldXrLb5cr2S7Hkb753S5psq/antgWY06VsKMiy0dSfJD4D18fDlOnoeGxhFWWrd9EdHQ6HnlzWL6eXqeHhPZG/UAM2K1PMGzOW9Qo5/PE2NRxCml8r3fyN+7ilNT5YLma8uh6eIdh7q13VstuOqgbW+AJw3uzmYqeJ02PleV6mKvjVbliccI8HZ/j9mkbHM15O+o+HmVz91x5ePjM+q0kL44l17M2dZoa9VHxK/i7PzOn0XK6qynKsAynzU9DPKWQcJuMuqPLNNPD6mSYwEkERBJKCAgBACAazj3GF0le482ORWn4mH/KPE/wDWbuj0jvnjt3NjS6Weos5I9O78jlms1LWMzudzsck+v/5PUQgopRj0R7OuuFFahHojymZDGxQQJoIZEySjImSVZGSUFJKmbT2YOJWS7meixp4Nk3HNSKe5WwivpyxkL+ENjcB6AzAtNTz+I4rJrX6Guc+dR38/+je9hOz4c984BRDhQR9+0eJ8wP7T6TR4nrXXHkj1f6I0uI6hUxVFb37s6JPM5ycMIBRPpC4WEK6hBjcdluPFsHa/yBB+E9HwrUuyDrl1XT0OxwjUuM/CfTsbHsDrg9b1f0ZDKPJbBlh7t+4/tTW4xUlJWLvszFxWh12qb/q/99sFqnEOYEkERBJKCAgBAIXWBQWYgKoJJ8gBky9cHOSiurJSbeEcn45xRtTa1jch0Rfwp4D3+J9TPW6ehVQUEe00WljpalHv39TWNNgytt7kQuYyVUW+hLu45i/hNIxmSYmRklBSSjImSUZGSUFAPRRZnrKSj5G3RantI6l2I1gs0wUcjUSrD3ksrfHJ+RnmOK1ONvN2Z5ritThqZN9JbosE5hzwgFc+kD/Un9XrA9+7P8J1eDr+P9Db0KzejSfRvnvbf6oZ9+8Y/jNzjH8uPqdTjWOSv6l+nnTgBJAoA4AQAgFZ7e63u6BWDztbB/q15t+ZUfEzr8Jq5pux9vudThFHi38z6R3+pzljO+j1MnliAkhLJMCVMqSQ4JMNoxLxZrWxwzE0sYJCklCBklGKSVFBUAcQE8PJbuw3Ee71CqT7No2Hpjd1Q/Pl+1OZxGjxKX5rcrxWpXaZTXWO/wBO50yeVPMBAKJ9I/EAWroU80Hev6M3soPlk/ET0XCKOWDsffZHW4VX7zn9Ee76PNDtqe0/7Rtq/qV5BP7xYfszX4xbmUa123K8Xu57lBf0r9WW2cU5YQBGAOAEAIBz/wCkO0m+tfBagfizNn+6J6PhUcUt/M9LwGH8Oc/N4/IqJnUOuyaSGZIHq4etZtQXFlqLDeVGWCeJAkwxzLm6GLVO1VSdKzLG2Ra4Vix+5LGvcdhfAYr4Zx4xPGXy9BpnZ4UfGwpd8eZ5LukRJv6IwGZDVZEwUZGSUYjJIFBURkkM9OjsK4YdVYEe8cwfmBKTSezM9azBp9Oh3Nus8NJbtHj0azj3F00lRsfmeiJ4u/gPd5mbOj0stRZyrp3ZlqqdsuVfU5dpKbdbqOubLXyzeAPif1VA/KernKFFeeyR6JShpaebsunqdd0enWpFrT7qKFX3Dx9/j8Z42612Tc33PNSk5Nyl1e5mmMgIBEHME4JQQEAIBz/6QqsX1t4NVj4qzZ/vCej4U80tfM9LwGadU4eTz+ZVcTpHdwgAghLA4LZEWEYZVySMLtmZEsGtOTkYzLGFkYKkSJJjaFJKjWsmMllXKXQmKPWV5jKtO+7PRptPvK1jq7qo97MB/GVcsbi9qrTya7HWO0PaCnRKTYcuc7Kwfaby9w9TPLabQWaie2y8zyNVTse3TuzlfEuKW663e+Tn2UQZwoJ5Ko8ST8TPUU0Q08OWJ3tLTCEdtkur/c6P2R7P/VK9zj7Zx7XjsXrsHr4k+funnOI63xpckfhX6nK1uqd89vhXT/JYpyjTCAEAgpkssyUgqOAEAr3bThhvoygy9RLAeJTHtqPXof2Z0+GXquzll0f3OhwzVLT3Zl0exzbM9EeyysZDMDIQNmIoJOSrriRNcnmKOpETV6yeYxunPcXc+snmK+B8xd0PExzMjwY92NQB4Q2yVGC6IZaQS5C3ScEZJA9Pfn5R0EkpLDIDRvfbgbrGY4AGWY/585fxIwhnojnXUwqk5TaUUdL7K9ll0uHsw12OXitfovm36Xy9fNa/iTt9yHw/c4uq1srnyx2j9/UsonINMcAIAQDGJYuTlSg4AQBQmDn/AGw7Pd0TdUPs2OXUf7Nj4/qn8vlPSaDWK6KhL4l+p6ThfEU4+FZ17fP/ALKg1s6nKdSV2B99HKT46JC2Ryl1dkReMB2Ed8nBj8QC8YHiIibJZIo7CG+Tgx+Ihd5GCviISvJwQrMssfBOy12qwxHd1f0jDmw/QTqfecD1mjqddVRs95eS/c0dVxSuPu17/Y6HwbglWkXFS8z952wXb3nwHoOU87qtbZqH73TyOHbbO15m8mxmmYwgBACAEAxyxckDKlSUEBACAQdcggjIOQQeYIPgR5S0ZOLyiTn/AGp7FMM2aUbl6tT/ADl8yn4h+j18sz0mh4nGfuW7Pz7M6VOvaXLZ+f8AkorkgkHw5HzBHhidrBv+J3yIWyOUsrsD76Ryk+OHexyjxg72TykeMI2RykO0ibZPKVdxsuCcDv1jYqT2c4axuVa/teJ9BkzDfqKtPHM39O5qW62Mdu50zgHZCjSgFgLbOpdxyB/QTovv5meb1fFbLtoe6v1OfPUWWdXt5FinKbyYQkAIAQAgBACAYhLFyYlSowYA4ICAEAjiTkk1HGezmn1fOxMP/SL7L/E4w3xBm9p+I3UbJ5Xky9dk6/hZUNf9HNg503Iw8rAUPzUEH8p2KuNVP4016bm3HXf3R/I0+o7E6xOlQb9Wys/kWBm5HiWml/X9zItZW/P8jzHsprf/AE1n/D/1mb2zT/3oe21E6+x+uJx9XYerNWo+ZaVlr9NHrNFfba+2fyNppfo61LH7R6qx6E2N8gAPzmrZxnTw+HLMctbnomWbhXYHTVYNm65h+P2Uz+oOvuJM5l/Grp7QXL9zXnfZLvj0LTVUFUKoCqOQVQFAHkAOQnHnOU3zSeWYicqAgBACAEAIAQAgGKWLmRZVlWEEDgBACAEAREEhiAGJOSMgRIAYgDgBACAEAIAQBZgBmCQEEMcAIBiEsXGDAZOVKjggIAQAgBACAEAIAQAgBACAEAIAjADEEi6QAAgMlBAQDEJYyDgg8XHda2n011qhS1dTuobJUsoyAQCDj4ze4XpoanV10z6SeGYL58lbkuxV6u1uroqpv1lFJ01+w97Qz7qhYu5TZW5P8Pfnr6O3gmgvsnRpZtWRz7su+PI0lqbYpSmti4ajX1VFRZbUhb7gexEL/qhiN3wnlY6O6bfLBvHXCZuu2CxuZLtSiZDuikKWIZlUhByLEE8lzyz0lYaa2azGLfbZEuyK6shZra1TvGsrWs4IsaxFrweh7wnbz98tHSXSn4ai+byw8h2RSznY1PaLjvc0LbQ1Vmbqq87u8ULY2CfYbrjpOnwzhfjXuu+LWIyfl0TMN9/LHMGZe1PHF0dNzCykXKhaqqx1DPg45V7gzDGenlKcK4W9VqIxlF8md2v8k33qENnue/huoNlNLtjc9VTtjkNz1qxx6ZJnP1dUa9ROEeibS+jMtTcoJs1DdplHEBo8cu75vzx9a5OKs9M93k48yBOquCyfD3qu/XH+3z/PBgeoXi8nb9ywzgm0aDtX2kHD+4d1zVZYyWEfeUbQQ6jxxz5eM7nB+E+3xtSeJRSa/wAGtqL3U0LV9oPt9CtJrsp1Zty4yxxWgI2EHAOcggg+XKZKuEJaXU2XJqdfLherKy1HvxUejNueIVCwVG2oWnpV3id4fHlXnd059JyVor3X4ihLl88PBseLDOM7kzqkB2l0DblXbvXO9vurjOdx8B1POUWmsa5lF49A7Ip4yQXXVEqBbWWckVqLEJcr94IM5YjxxL+x34zyPC67MeLDOMjp1ldgLJZW4UkMVsVgpHUMVOFI9ZWemti1GUWm+m3UlWRfcx6fiVNgJruqcAEkpbW4AX7xJU8gPE+EvPRX1tKcGvVMhWwfRk01lbMFFlZYruCh0LFPxBQclfXpKS01sY8zi8L5EqyDeEz0Ca7LDgBAMIljISgg1vabTtbpNQiAs70uqqOpZhgCdLg90KddVZN4Se5g1EXKppFPHD9drNLTon0401KLUttz2q7MtQAwtY5jJAPj0HPrPUe1cP0WpnrY2c83nEV038zn8ltkFW44Rl7QcGsF+sJ0j6pdRRXXpXUK/cMleza245rG7Dbh+H1OJ0PEa50VYt8Nwk3Nf3ZefqRZU1J5jnPQ9mm7Ms2o0Q1NYurp0RrtYkMnffzV5/ex4cschNf/AFeuFN0qJcrlaml8u5bwJZjzLOxqNF2f1Fel4d3une1dPdeb9L7BYixvs32k4fHPl6+pm9PiemsvvULFGU4RUZ/PujGqZqMcrZPoZdNwK/6reo07Vl+JJelXsAigEHOAcAAevhylZ8R06vrzanitxb+eME+DPleI9yXaLgtrW8R/8G17anZ9XvXu2CAKMqSzApjA6cztEjQcQp8LT4uUVDPNHpl+YtqlmXu5z0LlpmenSV/ZlrK9PUBUMbjalSjZ+8MH4zyc1Vdr5ZklBye/yyb0XKNK23wUc9l9edJndR33e/XcbXGo+tMNxXfnZu54xjGZ6yPGuHrVcnvcuPDe65eXzxg0vZ7eTP1+eS8cP191jKLNO1YNC2O5Zdq3k4ajZ18yD5Tyur0WnqhKVdqbUsJfLszdrtnJpOJrO2PDbL7eHmtN61axLLemFqDJksD1GM+c3eBayvTV388sNx29dzHqq5SccI1y9jjptfp79OT9WW12ejPKl3rYF0H4DhR5jl1HTeXHY6nh9tN6XiYW/wDck1s/mYnpXC1OPQ1Wp7OagpfR9WLX2azvU126vatZYMGLE7lIAPsgfzjOlXxTTpwu8XFcYOLr83jpgwume8eXfPUsPDuzwPFNVqbqsjdp201hb+cteHYKrdcqOo85yNVxfl4fTTRPHVSWOxmhp34knJehXa+xznTacNpx338oB7jlA40ZJz7e77vPoDnM7EuO1K+xKz3PDSj5c2PuYXp5cqeN8/oeniHZa7bxavT1rWt50xoVSqK617jYigH2ep5HHXE1quMaeT0s7p5lFT5m+zeMMtLTz99RXkTq4TY+o1FlejbTVvwuyhKz3Sk3t0XCt1PTJ8gTjIlrdfTCqqM7lNq2Mm9+ghXLnyo42J8G7LtS/C3FAV61u+tOCu4FqyE3nPtczgYzgcpg1nF4XV6ut2ZTa5F/gvXQ4uDx6l9E8UzpDkAIBgEuZCYkEE5UoLEEjEAMRkDxBAiIAAQBwBYgDgBACAEAIAiIJFiBkMQBgQBwQEAIBhEuZByCDIsqVY4IIvJRKIySxJZDIZKQVCAEAIAQAgBACAKADQSiI6SSe41kMhkoICAEA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AutoShape 4" descr="data:image/jpeg;base64,/9j/4AAQSkZJRgABAQAAAQABAAD/2wCEAAkGBxQQEhQUEhQUFRQUFBUVFBQWFBQUFRUQFBQXFxQUFxQYHCggGRolGxQVITEhJSksLi4wFx8zODMtNygtMS4BCgoKDg0OGhAQGywlHyQvLCwsLSwsLCwsLywsLCwsLCwsLCwsLCwsLCwsLCwsLCwsLCwsLCwsLCwsLCwsLCwsLP/AABEIARIAuAMBEQACEQEDEQH/xAAbAAACAgMBAAAAAAAAAAAAAAAAAQIGAwUHBP/EAEkQAAICAQIDBQQGBQgIBwEAAAECAAMRBBIFITEGE0FRYSJxgZEHFCMyUqFicoKSwRVCU3OxsrPwMzRDdKLC0eEkJVSDk+LxFv/EABsBAQACAwEBAAAAAAAAAAAAAAABAgMEBQYH/8QANxEAAgIBAgQDBgQFBQEBAAAAAAECAxEEIQUSMUETUXEUIjJhgbEGkaHBIzNCUtEVYnLh8DQk/9oADAMBAAIRAxEAPwC8z5SegCAImALdGCcDzGCAzGCRwQJoJQoAxBA4AQAgBACAEAIAQAgBACAEAIAQAgCPUS0Gk9x22OZ9r9TxPh9QuOtV1a0VhVqQFdyuw5lPAJie/wCEf6Vr5+FHT4aW7bOVqFdVu5G3eviOm0+ovu1i2hdM7IoqVStuFKt9zBxzHxml4vC9TqIaeujlfNu8+RdxuhBzcjadlOMCzS6Y33J39yE4d0WxyXYDamQT5ch4Tl8Y4dOOqs8Gt8kX2Wxsaa1ci5nubjWcQqoUNdbXWpOAbHVAT4gbiMmcijR36h4qg5ehsTshD4mZKL1dQyMrqwyGVgykeYYcjMdtM6pOE1h+TLRlGSyiofSPxfUaYaUaa3umttZGO1TkEJjO4Hpk9J6b8N6TT3Kx3wUktzR1s5RaUWeDinFOJcKK2amyvV6dnCOQoR0Jz0wq4J2nBORyxym9VpeF8U5q6IOuaW3zMUp30YcnlF4fiNS1Lc1iJUyqy2OyopVwGTmxxzBHKeSWhvldKqEW2vI6HixUVJsyabXV2J3iWVvXz+0V1ZBt+9lgcDHjMdmkvrs8OcGpeWArItcyex56+LU3JZ9X1GnZlRjkWI6odp2vYFbIQHr6AzZXD7qbIePXJJvy6+hTxoyi+VrJ5ezesc6UWam+ixhvL3VOvdBVPi4wuQOp5TPxPSx9r8PTVySaWIvqUosfh5m0e3ScX09xAqvpckkAJbWzEgZICg5PLnNO3h2qpTlZW0l8jJG6EujJWcToVWZrqQqNtdjbWAj5xtY59lsg8jz5SI8P1UmlGuWXutuxLtgurPTXYGAZSGUgEMCCCD0II6ia865VycZLDRdNNZRh1uuqoXddZXWpOAbHVAT5AseZmXT6S/UPFUXL0KzsjD4mebXcWrr01moD1uiVu6sHUo7KpKoGBwSTgY65OJs6Xh9tmqhp5xabaT27d2UndFVuaZpPo84k+qo767Ud7a5bNW5AKqwxVcVKMjOD7RnW/Eelr01vhVV8sF/VvlvvuYNHJzXM3uWyeYZuhAFBI4ICAIwSihfTJ/qNX+9J/g3T2H4PwtVJv+05/EPhRYO1J/8ALdT/ALq39wTl8N24pH/k/uZb/wCR9DmHHeF1VcI0eoRdtzWe1bubceVpx15AbFxjp8Z7anV2WcR1FE37qjsjnyglVGS65LH2mt28Zf601CV90Bpm1NL3U7eW7Cq6gNu7zmcj8poaFJ8O/wDzJuXN7yi0pfr2L2/zfe8u5v8A6P8AT1pVeab1urbUORsqeqtH2qXWtXYnb7S8+nLxnB/EV052QVkOWSXdpv64NvRRSTaeUab6XbQg0THot7Mfcuwmb/4Ug5xuiu6MWveHE8fajtH/ACyo0mhpsbfYrWWOoVUVckdCdo55JPlgdZt8P4bHhM5arVWJPDwk8vcx3XO9KEES7U0DT6zQJcyDTU6VKq3vqa6nvkGxiyIy5OBWeZwORxiX4ZatRpb50J+JKWWk0pcue2St0OScVLpj6Ho0fD9O+n4kRq07m3uRY1FDV0U2g9VUu24c13Y5YPXyx36jUR1GnTpfMs45pJya+eP0JhCLjP3v8GPs5rSDqtORpLhVoLSur06gZrCYFdhAwSeuOuQeuZm19Kk6r+aUcz3hPHXzXyIrl8UcJ7dUaSxXPAtPjcahqnN+3+j3Nj8/zImzGUFxezOOZwXLnz36fMpv4K8s7m00tukbjWi+pd33YpYHu12jf3VxG7lzbaVz4zWuWrXCb/aX73z8sosuTxo8nQ83DuF03txt7V3mqy815Y4Rt1x3gA43ewOZl9VrLafZI1vHNhMmFalzt9i4/Rkc8M0//u/49k81+KNuJTx5L7G7ov5SNH2l7peMVNrgPqxoxSbATULMHO4Yx97OfeuZ1+GeJLhEo6N/xebfGM4NW7CvzZ0PB2f0yWafjBrQ/Uitj0BgQve1pYysvuwh/dm5rbXXqdGpy/i5SljyeOpSuKcZ46djf/RToq10KWqiiywuHcfeZVtbaD7pw/xVqbHrJVZ91YwvobWhguTm7l1nljdCARxBJLMECJgkWZOAJkB5EAj1AP5GXhZKG8Xgq4qXUCPl5Yz+UhTafMnuS4prDE1QIxtGPLaMfL/PWWV01Jyy8kckcYwR1GmWwYsRXHXDqHGfPDCTXqLK3mEmvQShGXVE66woAAAA6AAAD3ASk7JTeZPLJSUVhCdAeoB94B/t90tXZOPwvHoQ4p9UNeQwOnkOQ+USslL4mSopdERupV12uqsp6qwDKfgeUV3TrlzQeH8iJRjLqFVCqu1VVV6bQqhcHr7IGJMtRZKXO5PPmRyRSwkRo0qVghERAeoVVUHljmAOcmeptm05SbwFCK6I8/FNPY1e3T2JS+4EE1q6Ff5yMn4W8T1m1o9TVG3nvTksY67+ufkY7K3KOIbGh4V2YtGrTV6q2pmqQpTVRX3dShgwJORz++x9568sTrazjNMtLLTaeLxLq5PLMFemlzqU30LUKxzwo59eQ5+/z6zz0rbNsvp0NzliNFA5AADyAAHyEpOTm8yefUKKSwiF1KuMOqsvkwDDPuMtXdOveLafyDjGXUktYA2gAL02gALjyx0kStnKXM3v5hRSWEhogHQADyAAHyErOcpvMnlkpJbIlKgIBHMkklIIPLxJitVpBIIqsII5EEIxBB8DNrQxUtRXF9G19ytnwPByjs2l+rp32cZehi5QVPaxbljBGbVPPPl4T6Hrlp9NPljpFNYzlJHHrcpLPPg6nptbXv7jvUa5FXem9e85KuWKZyM5B+M8DfpbZR8dQag3t5eh1YWRXut7oS8XoNbWi6o1qcNYHXYpGMgtnGeY5Sr4fqVYqnB8z7E+NDl5s7Bw/i9GoDGm6u0J94q2dvvHUDkecajh+o07Ssg1noIXQn8LIpxzTkKRfUQ4dlIsU7lrBNjDB6KASfdLPheqWcwe2P16EePX5kv5Xo7rvu+q7nOO97xNmc4xvzjOZX/T9T4vg8j5vInxocvNnYx8T45p9PgXX11swyoZsEg9DjwHqZm0fDdRdLmhBtJ7/uVsvhFYyVv6MeKWW6K23U2s5F75ex+SoK6j1Jwq5JPlzM7X4k0MYaiquiCWY9Eupr6OfuuUmWHRdo9LcwWrU0uxIUKHAYsegCtgn4Ti3cI1lScp1vC3NmOork8Jnpp4rS62Ml1bLV/pGDqRXgEnec+z0PXyMwT0Gog4xlB5l0+ZKug1nJnp1C2KGRgysMqykEEeYI6zDKuVNnLYt090WTUo5izlfbTS63htSWfyjfbvfZj20x7JbOd5z0nveE6jQ8QlKC08VyrOcLc5d8baknzdTd6/her0Ol1N7cQuuIoGwEMuxzbX7YJc88bh0/nTT0+q0Ws1lenjRGPvb7dcJmWULIQcnLsbvsxxyr6vpEtvQ32U1na9gNjsw5Zyckn16zj8T4Zd7RdOqv3FJ9FsZ6L4qEVJ7mau+z+UHQ6qo19wCNJj7VWAUmwnHIcyc557gMRKqt8NjJVPmz8fZkKUvGxzbeR6bO0ekVQ51NAViQrd6hBIxkDB8Mj5zSXCdZKTSreUZfaK8ZyerW8RqoTvLrErQ4AZmABJGRj8XLymCjQ33z8OuLbLSthFZbMfDuM0agkU3VWEDcQjqSFyBkjqBk+Mvfw3U0b2QaXQRuhLozFpO0Wlus7urUVPZzwiuCTgEnHnyBPLPSXu4Vq6YeJODS8ysb65PCZtJzjMLEADAPJxTlRd/U2/4bTc0H/1V/8AJfcra/cZxrstxPh9FK/WtLdZerlhYo5BeRT/AGi8xg+E+lcRp19tmNNdGMGsYf69jjVOuK9+LbLd9IWgtdtPrtJuFzhaGwPa2ahCtZPgP9IyZ/SXynC4Bqq0rNFqt4xzJfTc2NTB7WQ7nn7Y8IOj0/D0xu0unszqPs+8U2kL9q9eRlSe85FgOePETNwnXrWajUzfxy+HfHu+SfbsVvqdcYLt3PfwBtPfrLb6bxa66R1s7rSjT0hSRt3e1kv8DyTmeQmLWSvp00KbIcq51jM+aXzxt0JqUZTck+3keX6JuCUnTrqXQm4W2oGLNyr2KNu3OMHe/UeMp+JeKXwv8Ct4hhN9N2n5ltHRGUeaXU1PBeDWDXNw0/6tRqjrH6+0gRe7U56hhsXHqfKdPV66uOi9vXxyjyr1fUwwqk7PD7Zyeq7VafT8W1rcQQHvF+wayo2qQQuNoweqeyDjlgjlMMI3X8NoWkljHxb49ScxjbLnXoafQaex+A3d2CdusDWAAkmoVpnkPAMUP7PpN26yqHF6+fGfDaXqUSk6H6mxGv0l2u4UdGgUIVFgFWwhsr7Ltj22HPJyeuc85hVeqr02rWqlnPTfO2/YtmDnDlRLtDwu1eI3aSn2a+J91Y5GRtVXLWn4EWH3NjxmLQaymfD4aq34qc/njYm2txtcF/UdTpoVFVEGFVQqgeCqMKPkJ8+uulbN2S6t5OtCKisIoP0zoTpaQAT9uenP/ZtPVfhKSjbc2/6f3NDXrKiWDtyM8N1Pj9kn+JXNHgjS4tFvpl/uZr/5H0KHxnhFVXD+G2V1BbWtQu4X223AsdzdTzA69PCeo0utst1mqrsn7qzhdjSlWowg0ty0VKf/AOguODj6oOfhnZX4zmznFcHqWf6/3MqX8d58im8F4PW3BdXa1QNwtARyvtqAacBT1A9tunXM7N+tnHi1NcZ+5y7+Xfqa8K14Mm1ue7ite0cHu1KF9HXp61sG0sEt6kuviMd37PiK2E1tJZGXtddDUbW3jt2ReafuOW6Nj2Wtpu4jxNq1xQ+l5BE7slCKw5RMDBPtEchnOZg4hG6vh2nU3makurzvnuyauV2yx0MXZLVinVabTae2vWac94wJo2XaTIbcxbGVPtEHnzyRy5S/Fa/H0tl96dc9ltLMZ+iIolyzUY7r06HTRPnj6nXHACAJpKeHkCyfM/MzL7RZ/c/zZHJECP8APx/7Sim08pk4T6hEZuLymGk+oKuBy/yZaV05PMm36shRS6B/nrI53J+9uGtsI0/A+DtQ+ottsFl2ocFmClFWpFxXWoJJwOf5TqcR4jC+uumqPLCC6Pu/Mw0Uyg3KXVm3HP4dPSc2N04LEW16MzuMX1QwcSrtk3lt5CisCXl09enLr1lpX2S+KTf1ZChFdjUabg7fW31Vrhj3YqoQKQKa8kvzPVjy5jHU+k6V3EIexx01UWu8m+7MEaZeI5yfobqcc2AUkdCR7jiWU2ugayAPz85Ck1uiMAGPmfXn198nnYwHPzPuzyjneMDAbjnOT78nMc76jCNXxvRai3YdPqTQy7twNa2pYGxgOrHwxyPqZ0+H62ijm8avmz5PDRhtqlL4Xg8PZzs62mtuvuua/UX4D2FRWAi4wqqCfwrz/RHKbHEuMe1Vxprjywj88vJWjTcjcpPLLAB19evr7/OceV05LEm36tmxyxXYlMRIgYJHBAQAgBAFAAQAIgCAgkBAGBAFAGBAHBAQAgBACAEAREE5FJAxIIYzAI5gnBKCAgCJgkMQBwQBgEZJIGQCUEGK60ICzEKqjLEnAA8yZeuuU2oxW7JSzsupXtR200ynA7xh+IKAPhuIJ+U6UOE3NbtI6MeF6hx5mkvVm34ZxanUgmpw23G4cwy+9TzHQ8/Saeo0ltHxo0bap1S5ZrDPdmaxjHACAEAIAQAMAUEjEEBAFACAEAAIJHBAQAgAYAoJCEiDUdobaWpsrttRNy8gWG7K81ITqeYE6OhrujapxizZ0sbfFjOuLeH5bHJ2rzjmZ6jmR66VTaTyy4/R53NQsey1Ra7BAHdV+z5Hlk8yT/dHrOXxZW2RjCEcrqzz3EarnPo2lvnH+C+5nnHFrqjlEpUgIAQAgBACAAgBACAEAQMAXjBIwIA4ICAEAIBCxwoJJwACST4ADJMtCLk1FdyeuyOacd7T23swRmSr+aqnaSPNiOZz5dJ6rTaKumKyss9RpOG1VQTmsy756I0W6bR1U+VdBG3lj4+H9slIq5pPJje0yyRina8YPRoeNXUH7Ox1HkD7P7p5H5StlFdnxLJo210zfvxT+50zsvx0ayrJwLExvA6EHowHgDz5ek8zxDR+zzyujODq9N4Elh5i+j/Y3k5xqBACAEAIAQAgBACAKAEAcAIAQAgBANJ2x1GzSWYPNtqD3Mw3f8IadDhkOa9Z7bm9w6HPqYLy3/I5ao5856hs9dBNvLMmJQz5MDrz6iZIs07IvOzRAp6iWMbhhbswOPLEujUmn2Ld9GlpXUMp5Bq25eZGD/A/OcrjEU6MrszT18JPTZkukl+q3OlieWOGOAEAIAQAgBACAEARgDgBACAEAIAQDR9reFDUU832d1usOeakBTnPlyHI+pnS4bqPCs5cZybug1Lotzy5zscqUHpn5AT1Da8j08ITTw5flgy935k/OU5zY8DzbMFqAHx+ZmSMso1balGW2fzMZX3ycmJxIbJOSjhksfYLRd5qlO/Hdg2YA5ttwNufI55+mZpcStUNO9uuxpaxuuiXfO3p3ydWE8ecIqHbDtJZp7VqpIU7NzsVVvvH2QNwIHIZ6eM7nD9DXZV4lizvsdXhmir1GZWdO3Y8HZ7jes1V6J3oC/fs+yqwKlIyPu9TkD4za1Gl0tNTm4+m76/mZOIaTT6epYXvPpu/8l/nmTjBACAEAIAQBCCQEEDgBACAEAIBq+0rY0t/9WR8+X8ZuaBZvibOjWdRWvmjko6z1j6HsY7zMsobJ57+syR6Glf8RiMsYGRklSxdg7Nusr8iLAf/AI2/7TR4kk9NL/3c1NfHOnl9H+p1UzyJ505V2ot3avVZHPfWoPkFrwR8cD5T2OkXLpq18j0XC4PlW/b7lh+jlM/WG8R3Kj3faE/wnN4xL3IL1Nbje1sY/Ius4BxggBACAEAIAlMEsIIHACAEAIAQDSdsrNujt9di/Oxc/lmdDhizqF9fsb3Do82qh65/Q5YvWeofQ9bD4j3nSfYC3PW1q8fqojZ/4pHL7uSq1DepdPlFP9cGsu6y0ehS74zGZYwMjJKm57H27dZSfNwv73s/xmrrY81El8jX1Szp5+n23OuieOZ5ps5Jxm7Op1Y89Qxz6IbF/wCYfKezpWKYL5I9Rw2r3Yy/2/fBaPo3f/WB60n4YsE5PGF7kH6mjxuP8aL+RdZwTihACAEAIAQAgCEAcAIAQAgCMArvbyzGlI/FYg/tP8J1OExzc38jpcJWdUvkn9jmlfWekl0PU1fEbbVpjTaf9KzUH8qV/hLS/lr6mpRvrrv+MP3NLd1MLoZbfiZjMkwsjJKHu4E+3U0HwF1ZPuDgzFes1SXyf2MdyzVJLyf2Oy32isMzHCqCWPkBzM8bCtzmoLqzy6TniK6vY41bd3j22f0ljN+8xM9ljlio+SPaaOvw68fQs30e3ldS6eD0k/tIy4/JmnN4pBSoT8mczjkNoSOiTzR54IAQAgBACAIiCQxBA4AQAgBACAVH6Rm+xqHnYT+6n/2na4PHeTOxwZfxpP8A2/uc/r6zuyPR19TY6rVBqaUGc195u8vbYEY+AkuWYpeRiqplHUWWPpLl/RGpt6yyK2fEyBkmJkDLGNkkMglG51PG7r12W2uy+K5A5joTgc/jNaOnrrlzRiky9Gk00fegkpHhA8BMjZvRiuiN92HP/jUx/R2Z/dM0uIf/ADSOPxv+X+R06eVPNBACAEAIAQBGAOAEAIAQAgBAKJ9JN3t1J5IzH9psD+4Z6HhEcVuXmzv8Fh7tk/RFMqnWkd2rqZZUznlc8zMqOfN+8yBkoxsjJKgJIM6p7Rx44Mo+hsQhibSPZUq7WLEggDYAOrE88nwAH9olFjuZrHZGUVBLHdv9ix/R3oy19lvgibB+s58/crfMTm8WsUaVDz/Y4PGrE+WP1/I6FPNHCCAEAIAQAgCWCWOCAgBACAEgClksvYhnJ+1GvGo1DuDlchU/UXkD8Tk/Geu0lPhVRiew0GndOmUX1e7NVWZsSN2p7k3OBIXUyWSwjymZTQYjBVkZJUBBCe56kflMbRvQsXLkzaahrnFdalmY4AH+eQ9ZVtQi5SeyMeo1NdcW5PY6vwHhQ0tK1jm33nb8Tnqfd4D0AnlNZqXfZzdux4/U6iV9rsf09CWv41RRystVT+EZZviqgkSKtFfYsxj+wq011vwRb+x5Ke1ekY4FwHqyuo/eIwPjMr4ZqUs8v6oyz0GpgsuH5YZuEcMAQQQeYIOQR5giaUoSi8SWGaj8iUqAgBAFAHACAEAIAQCsdtuNdzX3KH7Swe1+jUeR+J5gfH0nX4ZpOaXiyWy6ep1OFaPx7OeXwx/VnOLG5z0KPTzluQkmMTQism2QMkoxGSUZGSUFJIM9defcevp6yreDYjBuOUdb4DwKrSL9mNzMBusOCzDrgY6L6D45nldXrLb5cr2S7Hkb753S5psq/antgWY06VsKMiy0dSfJD4D18fDlOnoeGxhFWWrd9EdHQ6HnlzWL6eXqeHhPZG/UAM2K1PMGzOW9Qo5/PE2NRxCml8r3fyN+7ilNT5YLma8uh6eIdh7q13VstuOqgbW+AJw3uzmYqeJ02PleV6mKvjVbliccI8HZ/j9mkbHM15O+o+HmVz91x5ePjM+q0kL44l17M2dZoa9VHxK/i7PzOn0XK6qynKsAynzU9DPKWQcJuMuqPLNNPD6mSYwEkERBJKCAgBACAazj3GF0le482ORWn4mH/KPE/wDWbuj0jvnjt3NjS6Weos5I9O78jlms1LWMzudzsck+v/5PUQgopRj0R7OuuFFahHojymZDGxQQJoIZEySjImSVZGSUFJKmbT2YOJWS7meixp4Nk3HNSKe5WwivpyxkL+ENjcB6AzAtNTz+I4rJrX6Guc+dR38/+je9hOz4c984BRDhQR9+0eJ8wP7T6TR4nrXXHkj1f6I0uI6hUxVFb37s6JPM5ycMIBRPpC4WEK6hBjcdluPFsHa/yBB+E9HwrUuyDrl1XT0OxwjUuM/CfTsbHsDrg9b1f0ZDKPJbBlh7t+4/tTW4xUlJWLvszFxWh12qb/q/99sFqnEOYEkERBJKCAgBAIXWBQWYgKoJJ8gBky9cHOSiurJSbeEcn45xRtTa1jch0Rfwp4D3+J9TPW6ehVQUEe00WljpalHv39TWNNgytt7kQuYyVUW+hLu45i/hNIxmSYmRklBSSjImSUZGSUFAPRRZnrKSj5G3RantI6l2I1gs0wUcjUSrD3ksrfHJ+RnmOK1ONvN2Z5ritThqZN9JbosE5hzwgFc+kD/Un9XrA9+7P8J1eDr+P9Db0KzejSfRvnvbf6oZ9+8Y/jNzjH8uPqdTjWOSv6l+nnTgBJAoA4AQAgFZ7e63u6BWDztbB/q15t+ZUfEzr8Jq5pux9vudThFHi38z6R3+pzljO+j1MnliAkhLJMCVMqSQ4JMNoxLxZrWxwzE0sYJCklCBklGKSVFBUAcQE8PJbuw3Ee71CqT7No2Hpjd1Q/Pl+1OZxGjxKX5rcrxWpXaZTXWO/wBO50yeVPMBAKJ9I/EAWroU80Hev6M3soPlk/ET0XCKOWDsffZHW4VX7zn9Ee76PNDtqe0/7Rtq/qV5BP7xYfszX4xbmUa123K8Xu57lBf0r9WW2cU5YQBGAOAEAIBz/wCkO0m+tfBagfizNn+6J6PhUcUt/M9LwGH8Oc/N4/IqJnUOuyaSGZIHq4etZtQXFlqLDeVGWCeJAkwxzLm6GLVO1VSdKzLG2Ra4Vix+5LGvcdhfAYr4Zx4xPGXy9BpnZ4UfGwpd8eZ5LukRJv6IwGZDVZEwUZGSUYjJIFBURkkM9OjsK4YdVYEe8cwfmBKTSezM9azBp9Oh3Nus8NJbtHj0azj3F00lRsfmeiJ4u/gPd5mbOj0stRZyrp3ZlqqdsuVfU5dpKbdbqOubLXyzeAPif1VA/KernKFFeeyR6JShpaebsunqdd0enWpFrT7qKFX3Dx9/j8Z42612Tc33PNSk5Nyl1e5mmMgIBEHME4JQQEAIBz/6QqsX1t4NVj4qzZ/vCej4U80tfM9LwGadU4eTz+ZVcTpHdwgAghLA4LZEWEYZVySMLtmZEsGtOTkYzLGFkYKkSJJjaFJKjWsmMllXKXQmKPWV5jKtO+7PRptPvK1jq7qo97MB/GVcsbi9qrTya7HWO0PaCnRKTYcuc7Kwfaby9w9TPLabQWaie2y8zyNVTse3TuzlfEuKW663e+Tn2UQZwoJ5Ko8ST8TPUU0Q08OWJ3tLTCEdtkur/c6P2R7P/VK9zj7Zx7XjsXrsHr4k+funnOI63xpckfhX6nK1uqd89vhXT/JYpyjTCAEAgpkssyUgqOAEAr3bThhvoygy9RLAeJTHtqPXof2Z0+GXquzll0f3OhwzVLT3Zl0exzbM9EeyysZDMDIQNmIoJOSrriRNcnmKOpETV6yeYxunPcXc+snmK+B8xd0PExzMjwY92NQB4Q2yVGC6IZaQS5C3ScEZJA9Pfn5R0EkpLDIDRvfbgbrGY4AGWY/585fxIwhnojnXUwqk5TaUUdL7K9ll0uHsw12OXitfovm36Xy9fNa/iTt9yHw/c4uq1srnyx2j9/UsonINMcAIAQDGJYuTlSg4AQBQmDn/AGw7Pd0TdUPs2OXUf7Nj4/qn8vlPSaDWK6KhL4l+p6ThfEU4+FZ17fP/ALKg1s6nKdSV2B99HKT46JC2Ryl1dkReMB2Ed8nBj8QC8YHiIibJZIo7CG+Tgx+Ihd5GCviISvJwQrMssfBOy12qwxHd1f0jDmw/QTqfecD1mjqddVRs95eS/c0dVxSuPu17/Y6HwbglWkXFS8z952wXb3nwHoOU87qtbZqH73TyOHbbO15m8mxmmYwgBACAEAxyxckDKlSUEBACAQdcggjIOQQeYIPgR5S0ZOLyiTn/AGp7FMM2aUbl6tT/ADl8yn4h+j18sz0mh4nGfuW7Pz7M6VOvaXLZ+f8AkorkgkHw5HzBHhidrBv+J3yIWyOUsrsD76Ryk+OHexyjxg72TykeMI2RykO0ibZPKVdxsuCcDv1jYqT2c4axuVa/teJ9BkzDfqKtPHM39O5qW62Mdu50zgHZCjSgFgLbOpdxyB/QTovv5meb1fFbLtoe6v1OfPUWWdXt5FinKbyYQkAIAQAgBACAYhLFyYlSowYA4ICAEAjiTkk1HGezmn1fOxMP/SL7L/E4w3xBm9p+I3UbJ5Xky9dk6/hZUNf9HNg503Iw8rAUPzUEH8p2KuNVP4016bm3HXf3R/I0+o7E6xOlQb9Wys/kWBm5HiWml/X9zItZW/P8jzHsprf/AE1n/D/1mb2zT/3oe21E6+x+uJx9XYerNWo+ZaVlr9NHrNFfba+2fyNppfo61LH7R6qx6E2N8gAPzmrZxnTw+HLMctbnomWbhXYHTVYNm65h+P2Uz+oOvuJM5l/Grp7QXL9zXnfZLvj0LTVUFUKoCqOQVQFAHkAOQnHnOU3zSeWYicqAgBACAEAIAQAgGKWLmRZVlWEEDgBACAEAREEhiAGJOSMgRIAYgDgBACAEAIAQBZgBmCQEEMcAIBiEsXGDAZOVKjggIAQAgBACAEAIAQAgBACAEAIAjADEEi6QAAgMlBAQDEJYyDgg8XHda2n011qhS1dTuobJUsoyAQCDj4ze4XpoanV10z6SeGYL58lbkuxV6u1uroqpv1lFJ01+w97Qz7qhYu5TZW5P8Pfnr6O3gmgvsnRpZtWRz7su+PI0lqbYpSmti4ajX1VFRZbUhb7gexEL/qhiN3wnlY6O6bfLBvHXCZuu2CxuZLtSiZDuikKWIZlUhByLEE8lzyz0lYaa2azGLfbZEuyK6shZra1TvGsrWs4IsaxFrweh7wnbz98tHSXSn4ai+byw8h2RSznY1PaLjvc0LbQ1Vmbqq87u8ULY2CfYbrjpOnwzhfjXuu+LWIyfl0TMN9/LHMGZe1PHF0dNzCykXKhaqqx1DPg45V7gzDGenlKcK4W9VqIxlF8md2v8k33qENnue/huoNlNLtjc9VTtjkNz1qxx6ZJnP1dUa9ROEeibS+jMtTcoJs1DdplHEBo8cu75vzx9a5OKs9M93k48yBOquCyfD3qu/XH+3z/PBgeoXi8nb9ywzgm0aDtX2kHD+4d1zVZYyWEfeUbQQ6jxxz5eM7nB+E+3xtSeJRSa/wAGtqL3U0LV9oPt9CtJrsp1Zty4yxxWgI2EHAOcggg+XKZKuEJaXU2XJqdfLherKy1HvxUejNueIVCwVG2oWnpV3id4fHlXnd059JyVor3X4ihLl88PBseLDOM7kzqkB2l0DblXbvXO9vurjOdx8B1POUWmsa5lF49A7Ip4yQXXVEqBbWWckVqLEJcr94IM5YjxxL+x34zyPC67MeLDOMjp1ldgLJZW4UkMVsVgpHUMVOFI9ZWemti1GUWm+m3UlWRfcx6fiVNgJruqcAEkpbW4AX7xJU8gPE+EvPRX1tKcGvVMhWwfRk01lbMFFlZYruCh0LFPxBQclfXpKS01sY8zi8L5EqyDeEz0Ca7LDgBAMIljISgg1vabTtbpNQiAs70uqqOpZhgCdLg90KddVZN4Se5g1EXKppFPHD9drNLTon0401KLUttz2q7MtQAwtY5jJAPj0HPrPUe1cP0WpnrY2c83nEV038zn8ltkFW44Rl7QcGsF+sJ0j6pdRRXXpXUK/cMleza245rG7Dbh+H1OJ0PEa50VYt8Nwk3Nf3ZefqRZU1J5jnPQ9mm7Ms2o0Q1NYurp0RrtYkMnffzV5/ex4cschNf/AFeuFN0qJcrlaml8u5bwJZjzLOxqNF2f1Fel4d3une1dPdeb9L7BYixvs32k4fHPl6+pm9PiemsvvULFGU4RUZ/PujGqZqMcrZPoZdNwK/6reo07Vl+JJelXsAigEHOAcAAevhylZ8R06vrzanitxb+eME+DPleI9yXaLgtrW8R/8G17anZ9XvXu2CAKMqSzApjA6cztEjQcQp8LT4uUVDPNHpl+YtqlmXu5z0LlpmenSV/ZlrK9PUBUMbjalSjZ+8MH4zyc1Vdr5ZklBye/yyb0XKNK23wUc9l9edJndR33e/XcbXGo+tMNxXfnZu54xjGZ6yPGuHrVcnvcuPDe65eXzxg0vZ7eTP1+eS8cP191jKLNO1YNC2O5Zdq3k4ajZ18yD5Tyur0WnqhKVdqbUsJfLszdrtnJpOJrO2PDbL7eHmtN61axLLemFqDJksD1GM+c3eBayvTV388sNx29dzHqq5SccI1y9jjptfp79OT9WW12ejPKl3rYF0H4DhR5jl1HTeXHY6nh9tN6XiYW/wDck1s/mYnpXC1OPQ1Wp7OagpfR9WLX2azvU126vatZYMGLE7lIAPsgfzjOlXxTTpwu8XFcYOLr83jpgwume8eXfPUsPDuzwPFNVqbqsjdp201hb+cteHYKrdcqOo85yNVxfl4fTTRPHVSWOxmhp34knJehXa+xznTacNpx338oB7jlA40ZJz7e77vPoDnM7EuO1K+xKz3PDSj5c2PuYXp5cqeN8/oeniHZa7bxavT1rWt50xoVSqK617jYigH2ep5HHXE1quMaeT0s7p5lFT5m+zeMMtLTz99RXkTq4TY+o1FlejbTVvwuyhKz3Sk3t0XCt1PTJ8gTjIlrdfTCqqM7lNq2Mm9+ghXLnyo42J8G7LtS/C3FAV61u+tOCu4FqyE3nPtczgYzgcpg1nF4XV6ut2ZTa5F/gvXQ4uDx6l9E8UzpDkAIBgEuZCYkEE5UoLEEjEAMRkDxBAiIAAQBwBYgDgBACAEAIAiIJFiBkMQBgQBwQEAIBhEuZByCDIsqVY4IIvJRKIySxJZDIZKQVCAEAIAQAgBACAKADQSiI6SSe41kMhkoICAEA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230" name="Picture 6" descr="http://ecx.images-amazon.com/images/I/71T0PJT2F1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1"/>
            <a:ext cx="3028950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 Norman’s Door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lIns="91426" tIns="45713" rIns="91426" bIns="45713">
            <a:normAutofit fontScale="92500" lnSpcReduction="10000"/>
          </a:bodyPr>
          <a:lstStyle/>
          <a:p>
            <a:pPr algn="ctr"/>
            <a:fld id="{1AD93096-5B34-4342-9326-69289CEAE4C2}" type="slidenum">
              <a:rPr lang="en-US" smtClean="0"/>
              <a:pPr algn="ctr"/>
              <a:t>28</a:t>
            </a:fld>
            <a:endParaRPr lang="en-US"/>
          </a:p>
        </p:txBody>
      </p:sp>
      <p:pic>
        <p:nvPicPr>
          <p:cNvPr id="53252" name="Picture 4" descr="http://blogs.adobe.com/interactiondesign/files/2011/06/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1"/>
            <a:ext cx="5715000" cy="37052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5800" y="5791201"/>
            <a:ext cx="8077200" cy="954093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2800" dirty="0"/>
              <a:t>A plate naturally says “ push me” and a handle naturally says “pull me “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 Norman’s Door 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algn="ctr"/>
            <a:fld id="{1AD93096-5B34-4342-9326-69289CEAE4C2}" type="slidenum">
              <a:rPr lang="en-US" smtClean="0"/>
              <a:pPr algn="ctr"/>
              <a:t>29</a:t>
            </a:fld>
            <a:endParaRPr lang="en-US"/>
          </a:p>
        </p:txBody>
      </p:sp>
      <p:pic>
        <p:nvPicPr>
          <p:cNvPr id="54276" name="Picture 4" descr="https://encrypted-tbn1.gstatic.com/images?q=tbn:ANd9GcTBnIbf5o17qITxZK2EgyQ5t2NLiK1mtpp8t8Vw6WQLniKIaK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367510" cy="4495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67200" y="2514600"/>
            <a:ext cx="3962400" cy="107720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3200" dirty="0"/>
              <a:t>When Don Norman’s advice is not followed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Name, ID</a:t>
            </a:r>
          </a:p>
          <a:p>
            <a:r>
              <a:rPr lang="en-GB" dirty="0"/>
              <a:t>Father name and profession</a:t>
            </a:r>
          </a:p>
          <a:p>
            <a:r>
              <a:rPr lang="en-GB" dirty="0"/>
              <a:t>Belongs to</a:t>
            </a:r>
          </a:p>
          <a:p>
            <a:r>
              <a:rPr lang="en-GB" dirty="0"/>
              <a:t>Favourite subject till date</a:t>
            </a:r>
          </a:p>
        </p:txBody>
      </p:sp>
    </p:spTree>
    <p:extLst>
      <p:ext uri="{BB962C8B-B14F-4D97-AF65-F5344CB8AC3E}">
        <p14:creationId xmlns:p14="http://schemas.microsoft.com/office/powerpoint/2010/main" val="2311844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HCI – Conclusions [1/2]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Few attempts to use any product</a:t>
            </a:r>
          </a:p>
          <a:p>
            <a:r>
              <a:rPr lang="en-US" dirty="0"/>
              <a:t>If not successful</a:t>
            </a:r>
          </a:p>
          <a:p>
            <a:pPr lvl="1"/>
            <a:r>
              <a:rPr lang="en-US" dirty="0"/>
              <a:t>Loses hope</a:t>
            </a:r>
          </a:p>
          <a:p>
            <a:pPr lvl="1"/>
            <a:r>
              <a:rPr lang="en-US" dirty="0"/>
              <a:t>Gives up</a:t>
            </a:r>
          </a:p>
          <a:p>
            <a:r>
              <a:rPr lang="en-US" dirty="0"/>
              <a:t>What are the consequences?</a:t>
            </a:r>
          </a:p>
        </p:txBody>
      </p:sp>
    </p:spTree>
    <p:extLst>
      <p:ext uri="{BB962C8B-B14F-4D97-AF65-F5344CB8AC3E}">
        <p14:creationId xmlns:p14="http://schemas.microsoft.com/office/powerpoint/2010/main" val="767706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HCI – Conclusions [2/2]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develop products / interaction techniques</a:t>
            </a:r>
          </a:p>
          <a:p>
            <a:pPr lvl="1"/>
            <a:r>
              <a:rPr lang="en-US" dirty="0"/>
              <a:t>Easy to use</a:t>
            </a:r>
          </a:p>
          <a:p>
            <a:pPr lvl="1"/>
            <a:r>
              <a:rPr lang="en-US" dirty="0"/>
              <a:t>Easy to learn</a:t>
            </a:r>
          </a:p>
          <a:p>
            <a:pPr lvl="1"/>
            <a:r>
              <a:rPr lang="en-US" dirty="0"/>
              <a:t>Easy to remember</a:t>
            </a:r>
          </a:p>
          <a:p>
            <a:r>
              <a:rPr lang="en-US" dirty="0"/>
              <a:t>To design user friendly systems</a:t>
            </a:r>
          </a:p>
          <a:p>
            <a:pPr lvl="1"/>
            <a:r>
              <a:rPr lang="en-US" dirty="0"/>
              <a:t>Efficient</a:t>
            </a:r>
          </a:p>
          <a:p>
            <a:pPr lvl="1"/>
            <a:r>
              <a:rPr lang="en-US" dirty="0"/>
              <a:t>Avoid unnecessary complexity</a:t>
            </a:r>
          </a:p>
        </p:txBody>
      </p:sp>
    </p:spTree>
    <p:extLst>
      <p:ext uri="{BB962C8B-B14F-4D97-AF65-F5344CB8AC3E}">
        <p14:creationId xmlns:p14="http://schemas.microsoft.com/office/powerpoint/2010/main" val="1435724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HCI Areas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32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Usability eng./testing</a:t>
            </a:r>
          </a:p>
          <a:p>
            <a:r>
              <a:rPr lang="en-US" dirty="0"/>
              <a:t>User interface design</a:t>
            </a:r>
          </a:p>
          <a:p>
            <a:r>
              <a:rPr lang="en-US" dirty="0"/>
              <a:t>Human factors/Ergonomics</a:t>
            </a:r>
          </a:p>
          <a:p>
            <a:r>
              <a:rPr lang="en-US" dirty="0"/>
              <a:t>Web design/usability</a:t>
            </a:r>
          </a:p>
          <a:p>
            <a:r>
              <a:rPr lang="en-US" dirty="0"/>
              <a:t>Graphic design</a:t>
            </a:r>
          </a:p>
          <a:p>
            <a:r>
              <a:rPr lang="en-US" dirty="0"/>
              <a:t>Information visualization</a:t>
            </a:r>
          </a:p>
          <a:p>
            <a:r>
              <a:rPr lang="en-US" dirty="0"/>
              <a:t>Many more…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8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HCI Jobs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pPr/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Is there any job for HCI experts?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1026" name="Picture 2" descr="C:\Users\Administrator\Desktop\HCIjob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14600"/>
            <a:ext cx="84391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323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HCI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8429625" y="6526530"/>
            <a:ext cx="57708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4"/>
              </a:lnSpc>
            </a:pPr>
            <a:r>
              <a:rPr lang="en-CA" sz="900" dirty="0">
                <a:solidFill>
                  <a:srgbClr val="D7EFFF"/>
                </a:solidFill>
                <a:latin typeface="Gill Sans MT"/>
                <a:cs typeface="Gill Sans MT"/>
              </a:rPr>
              <a:t>2</a:t>
            </a:r>
          </a:p>
          <a:p>
            <a:pPr>
              <a:lnSpc>
                <a:spcPts val="1114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581275" y="6669405"/>
            <a:ext cx="4183068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72"/>
              </a:lnSpc>
            </a:pPr>
            <a:r>
              <a:rPr lang="en-CA" sz="900" spc="-4" dirty="0">
                <a:solidFill>
                  <a:srgbClr val="000000"/>
                </a:solidFill>
                <a:latin typeface="Gill Sans MT"/>
                <a:cs typeface="Gill Sans MT"/>
              </a:rPr>
              <a:t>Image Courtesy of Wikipedia: http://en.wikipedia.org/wiki/File:Vannevar_Bush_portrait.jpg</a:t>
            </a:r>
          </a:p>
          <a:p>
            <a:pPr>
              <a:lnSpc>
                <a:spcPts val="872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darpa.mil/uploadedImages/Content/NewsEvents/Releases/2014/Memex%20Time%20Magaz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905096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4187" y="2240280"/>
            <a:ext cx="3396764" cy="25904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123"/>
              </a:lnSpc>
            </a:pPr>
            <a:r>
              <a:rPr lang="en-CA" sz="8800" dirty="0" err="1">
                <a:solidFill>
                  <a:srgbClr val="FFFFFF"/>
                </a:solidFill>
                <a:latin typeface="Gill Sans MT"/>
                <a:cs typeface="Gill Sans MT"/>
              </a:rPr>
              <a:t>Memex</a:t>
            </a:r>
            <a:endParaRPr lang="en-CA" sz="8800" dirty="0">
              <a:solidFill>
                <a:srgbClr val="FFFFFF"/>
              </a:solidFill>
              <a:latin typeface="Gill Sans MT"/>
              <a:cs typeface="Gill Sans MT"/>
            </a:endParaRPr>
          </a:p>
          <a:p>
            <a:pPr>
              <a:lnSpc>
                <a:spcPts val="10123"/>
              </a:lnSpc>
            </a:pPr>
            <a:endParaRPr lang="en-CA" sz="8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9625" y="6526530"/>
            <a:ext cx="64120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4"/>
              </a:lnSpc>
            </a:pPr>
            <a:r>
              <a:rPr lang="en-CA" sz="1000" dirty="0">
                <a:solidFill>
                  <a:srgbClr val="D7EFFF"/>
                </a:solidFill>
                <a:latin typeface="Gill Sans MT"/>
                <a:cs typeface="Gill Sans MT"/>
              </a:rPr>
              <a:t>4</a:t>
            </a:r>
          </a:p>
          <a:p>
            <a:pPr>
              <a:lnSpc>
                <a:spcPts val="1114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7432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ENIAC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Grading Criteria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Cheater never prosper</a:t>
            </a:r>
          </a:p>
          <a:p>
            <a:r>
              <a:rPr lang="en-GB" dirty="0"/>
              <a:t>Be faithful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3422"/>
            <a:ext cx="7344816" cy="211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92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300038" y="6572250"/>
            <a:ext cx="3276474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00" spc="-4" dirty="0">
                <a:solidFill>
                  <a:srgbClr val="FFFEFF"/>
                </a:solidFill>
                <a:latin typeface="Gill Sans MT"/>
                <a:cs typeface="Gill Sans MT"/>
              </a:rPr>
              <a:t>Image Courtesy of Wikipedia: http://en.wikipedia.org/wiki/File:Eniac.jpg</a:t>
            </a:r>
          </a:p>
          <a:p>
            <a:pPr>
              <a:lnSpc>
                <a:spcPts val="1114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429625" y="6526530"/>
            <a:ext cx="57708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00" dirty="0">
                <a:solidFill>
                  <a:srgbClr val="D7EFFF"/>
                </a:solidFill>
                <a:latin typeface="Gill Sans MT"/>
                <a:cs typeface="Gill Sans MT"/>
              </a:rPr>
              <a:t>5</a:t>
            </a:r>
          </a:p>
          <a:p>
            <a:pPr>
              <a:lnSpc>
                <a:spcPts val="1114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671" y="3244334"/>
            <a:ext cx="7786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How do you think the users interacted with ENIAC?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377632"/>
            <a:ext cx="8534400" cy="6480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www.columbia.edu/cu/computinghistory/eniac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9" y="990600"/>
            <a:ext cx="7859385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 became easier when compilers were introduced</a:t>
            </a:r>
          </a:p>
          <a:p>
            <a:pPr lvl="1"/>
            <a:r>
              <a:rPr lang="en-US" dirty="0"/>
              <a:t>First compiler </a:t>
            </a:r>
            <a:r>
              <a:rPr lang="en-US" i="1" dirty="0" err="1"/>
              <a:t>Compiler</a:t>
            </a:r>
            <a:r>
              <a:rPr lang="en-US" i="1" dirty="0"/>
              <a:t> A </a:t>
            </a:r>
            <a:r>
              <a:rPr lang="en-US" dirty="0"/>
              <a:t>was written by Grace Hopper</a:t>
            </a:r>
          </a:p>
          <a:p>
            <a:r>
              <a:rPr lang="en-US" dirty="0"/>
              <a:t>Compilers translates human like programming languages to object code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9625" y="6526530"/>
            <a:ext cx="64120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4"/>
              </a:lnSpc>
            </a:pPr>
            <a:r>
              <a:rPr lang="en-CA" sz="1000" dirty="0">
                <a:solidFill>
                  <a:srgbClr val="D7EFFF"/>
                </a:solidFill>
                <a:latin typeface="Gill Sans MT"/>
                <a:cs typeface="Gill Sans MT"/>
              </a:rPr>
              <a:t>6</a:t>
            </a:r>
          </a:p>
          <a:p>
            <a:pPr>
              <a:lnSpc>
                <a:spcPts val="1114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upload.wikimedia.org/wikipedia/commons/thumb/2/20/Grace_Hopper_being_promoted_to_Commodore.JPEG/800px-Grace_Hopper_being_promoted_to_Commodor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8077200" cy="6430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The USS Hopper (DDG-70), under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077200" cy="536362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USS Hopper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Road Ahead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was a long way from the compiler to the computer in the current form.</a:t>
            </a:r>
          </a:p>
          <a:p>
            <a:r>
              <a:rPr lang="en-US" dirty="0"/>
              <a:t>There are 3 major miles stones that enabled this</a:t>
            </a:r>
          </a:p>
          <a:p>
            <a:pPr lvl="1"/>
            <a:r>
              <a:rPr lang="en-US" dirty="0"/>
              <a:t>Input on Output</a:t>
            </a:r>
          </a:p>
          <a:p>
            <a:pPr lvl="1"/>
            <a:r>
              <a:rPr lang="en-US" dirty="0"/>
              <a:t>Mouse</a:t>
            </a:r>
          </a:p>
          <a:p>
            <a:pPr lvl="1"/>
            <a:r>
              <a:rPr lang="en-US" dirty="0"/>
              <a:t>Graphical User Interface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787" y="2251710"/>
            <a:ext cx="8569141" cy="38472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14"/>
              </a:lnSpc>
              <a:tabLst>
                <a:tab pos="2410282" algn="l"/>
              </a:tabLst>
            </a:pPr>
            <a:r>
              <a:rPr lang="en-CA" sz="8400" spc="-4" dirty="0">
                <a:solidFill>
                  <a:srgbClr val="FFFFFF"/>
                </a:solidFill>
                <a:latin typeface="Gill Sans MT"/>
                <a:cs typeface="Gill Sans MT"/>
              </a:rPr>
              <a:t>The Graphical User</a:t>
            </a:r>
            <a:br>
              <a:rPr lang="en-CA" sz="8800" dirty="0">
                <a:solidFill>
                  <a:srgbClr val="000000"/>
                </a:solidFill>
                <a:latin typeface="Times New Roman"/>
              </a:rPr>
            </a:br>
            <a:r>
              <a:rPr lang="en-CA" sz="8400" spc="-4" dirty="0">
                <a:solidFill>
                  <a:srgbClr val="FFFFFF"/>
                </a:solidFill>
                <a:latin typeface="Gill Sans MT"/>
                <a:cs typeface="Gill Sans MT"/>
              </a:rPr>
              <a:t>	Interface</a:t>
            </a:r>
          </a:p>
          <a:p>
            <a:pPr>
              <a:lnSpc>
                <a:spcPts val="10014"/>
              </a:lnSpc>
            </a:pPr>
            <a:endParaRPr lang="en-CA" sz="8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Allowed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Eatable</a:t>
            </a:r>
          </a:p>
          <a:p>
            <a:r>
              <a:rPr lang="en-GB" dirty="0"/>
              <a:t>Mobile Phone</a:t>
            </a:r>
          </a:p>
          <a:p>
            <a:r>
              <a:rPr lang="en-GB" dirty="0"/>
              <a:t>Exit after classes has started</a:t>
            </a:r>
          </a:p>
          <a:p>
            <a:r>
              <a:rPr lang="en-GB" dirty="0"/>
              <a:t>Gossip with fellow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88" y="4149080"/>
            <a:ext cx="52768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8358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Graphical User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Input over Output</a:t>
            </a:r>
          </a:p>
          <a:p>
            <a:r>
              <a:rPr lang="en-US" dirty="0"/>
              <a:t>Powerful as it makes it easier</a:t>
            </a:r>
          </a:p>
          <a:p>
            <a:r>
              <a:rPr lang="en-US" dirty="0"/>
              <a:t>The first such system was developed at MIT </a:t>
            </a:r>
            <a:r>
              <a:rPr lang="en-US" dirty="0" err="1"/>
              <a:t>Lincon</a:t>
            </a:r>
            <a:r>
              <a:rPr lang="en-US" dirty="0"/>
              <a:t> Lab and was called the Sketchpad in 1963. </a:t>
            </a:r>
          </a:p>
          <a:p>
            <a:r>
              <a:rPr lang="en-US" dirty="0"/>
              <a:t>It used a light pen in conjunction with a CRT display</a:t>
            </a:r>
          </a:p>
          <a:p>
            <a:pPr lvl="1"/>
            <a:r>
              <a:rPr lang="en-US" dirty="0"/>
              <a:t>A light pen detects a change of brightness of nearby screen pixels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52387" y="6526530"/>
            <a:ext cx="2929969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4"/>
              </a:lnSpc>
            </a:pPr>
            <a:r>
              <a:rPr lang="en-CA" sz="900" spc="-4" dirty="0">
                <a:solidFill>
                  <a:srgbClr val="FFFEFF"/>
                </a:solidFill>
                <a:latin typeface="Gill Sans MT"/>
                <a:cs typeface="Gill Sans MT"/>
              </a:rPr>
              <a:t>Courtesy of  MIT Lincoln Laboratory, Lexington Massachusetts</a:t>
            </a:r>
          </a:p>
          <a:p>
            <a:pPr>
              <a:lnSpc>
                <a:spcPts val="1114"/>
              </a:lnSpc>
            </a:pPr>
            <a:endParaRPr dirty="0"/>
          </a:p>
        </p:txBody>
      </p:sp>
      <p:sp>
        <p:nvSpPr>
          <p:cNvPr id="3" name="TextBox 3"/>
          <p:cNvSpPr txBox="1"/>
          <p:nvPr/>
        </p:nvSpPr>
        <p:spPr>
          <a:xfrm>
            <a:off x="8429625" y="6520815"/>
            <a:ext cx="57195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4"/>
              </a:lnSpc>
            </a:pPr>
            <a:r>
              <a:rPr lang="en-CA" sz="900" spc="-4" dirty="0">
                <a:solidFill>
                  <a:srgbClr val="D7EFFF"/>
                </a:solidFill>
                <a:latin typeface="Gill Sans MT"/>
                <a:cs typeface="Gill Sans MT"/>
              </a:rPr>
              <a:t>8</a:t>
            </a:r>
          </a:p>
          <a:p>
            <a:pPr>
              <a:lnSpc>
                <a:spcPts val="1114"/>
              </a:lnSpc>
            </a:pPr>
            <a:endParaRPr dirty="0"/>
          </a:p>
        </p:txBody>
      </p:sp>
      <p:pic>
        <p:nvPicPr>
          <p:cNvPr id="61442" name="Picture 2" descr="http://kisd.de/~rbaehren/img/SKETCH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6248400" cy="5143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352550" y="1360170"/>
            <a:ext cx="5456622" cy="12824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014"/>
              </a:lnSpc>
              <a:tabLst>
                <a:tab pos="1158987" algn="l"/>
              </a:tabLst>
            </a:pPr>
            <a:r>
              <a:rPr lang="en-CA" sz="8800" dirty="0">
                <a:solidFill>
                  <a:srgbClr val="FFFFFF"/>
                </a:solidFill>
                <a:latin typeface="Gill Sans MT"/>
                <a:cs typeface="Gill Sans MT"/>
              </a:rPr>
              <a:t>The Mouse </a:t>
            </a:r>
            <a:endParaRPr lang="en-CA" sz="88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429625" y="6526530"/>
            <a:ext cx="64120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4"/>
              </a:lnSpc>
            </a:pPr>
            <a:r>
              <a:rPr lang="en-CA" sz="1000" dirty="0">
                <a:solidFill>
                  <a:srgbClr val="D7EFFF"/>
                </a:solidFill>
                <a:latin typeface="Gill Sans MT"/>
                <a:cs typeface="Gill Sans MT"/>
              </a:rPr>
              <a:t>9</a:t>
            </a:r>
          </a:p>
          <a:p>
            <a:pPr>
              <a:lnSpc>
                <a:spcPts val="1114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mouse was developed at Stanford and was first used in a Xerox computer in 1973</a:t>
            </a:r>
          </a:p>
          <a:p>
            <a:pPr lvl="1"/>
            <a:r>
              <a:rPr lang="en-US" dirty="0"/>
              <a:t>Called X-Y indicator</a:t>
            </a:r>
          </a:p>
          <a:p>
            <a:pPr lvl="1"/>
            <a:r>
              <a:rPr lang="en-US" dirty="0"/>
              <a:t>Flopped</a:t>
            </a:r>
          </a:p>
          <a:p>
            <a:r>
              <a:rPr lang="en-US" dirty="0"/>
              <a:t>First successful commercial mouse was introduced in Apple’s Lisa in 1980s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300038" y="6572250"/>
            <a:ext cx="3983142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00" spc="-4" dirty="0">
                <a:solidFill>
                  <a:srgbClr val="FFFEFF"/>
                </a:solidFill>
                <a:latin typeface="Gill Sans MT"/>
                <a:cs typeface="Gill Sans MT"/>
              </a:rPr>
              <a:t>Image Courtesy of Wikipedia: http://en.wikipedia.org/wiki/File:Firstmouseundersidejpg</a:t>
            </a:r>
          </a:p>
          <a:p>
            <a:pPr>
              <a:lnSpc>
                <a:spcPts val="1114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401050" y="6526530"/>
            <a:ext cx="115416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900" dirty="0">
                <a:solidFill>
                  <a:srgbClr val="D7EFFF"/>
                </a:solidFill>
                <a:latin typeface="Gill Sans MT"/>
                <a:cs typeface="Gill Sans MT"/>
              </a:rPr>
              <a:t>11</a:t>
            </a:r>
          </a:p>
          <a:p>
            <a:pPr>
              <a:lnSpc>
                <a:spcPts val="1114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Lets now watch a movie clip of the first mouse in action</a:t>
            </a:r>
          </a:p>
          <a:p>
            <a:endParaRPr lang="en-US" dirty="0"/>
          </a:p>
        </p:txBody>
      </p:sp>
      <p:pic>
        <p:nvPicPr>
          <p:cNvPr id="4" name="the first mouse vimow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2667000"/>
            <a:ext cx="7823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User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Credited to Alan Kay</a:t>
            </a:r>
          </a:p>
          <a:p>
            <a:pPr lvl="1"/>
            <a:r>
              <a:rPr lang="en-US" dirty="0"/>
              <a:t>Student of inventor of sketchpad, </a:t>
            </a:r>
          </a:p>
          <a:p>
            <a:pPr lvl="1"/>
            <a:r>
              <a:rPr lang="en-US" dirty="0"/>
              <a:t>Saw demo of mouse and got inspired</a:t>
            </a:r>
          </a:p>
          <a:p>
            <a:pPr lvl="1"/>
            <a:r>
              <a:rPr lang="en-US" dirty="0"/>
              <a:t>Went on to develop Xerox Star OS 1982</a:t>
            </a:r>
          </a:p>
          <a:p>
            <a:r>
              <a:rPr lang="en-US" dirty="0"/>
              <a:t>He also made a rough prototype of </a:t>
            </a:r>
            <a:r>
              <a:rPr lang="en-US" dirty="0" err="1"/>
              <a:t>Dynabook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 err="1"/>
              <a:t>iPad</a:t>
            </a:r>
            <a:r>
              <a:rPr lang="en-US" dirty="0"/>
              <a:t> type computer </a:t>
            </a:r>
          </a:p>
          <a:p>
            <a:pPr lvl="1"/>
            <a:r>
              <a:rPr lang="en-US" dirty="0"/>
              <a:t>A computer for kids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Star OS</a:t>
            </a:r>
          </a:p>
        </p:txBody>
      </p:sp>
      <p:pic>
        <p:nvPicPr>
          <p:cNvPr id="4" name="Xerox Star User Interface (1982) 1 of 2 vimow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3400" y="1600200"/>
            <a:ext cx="83820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5633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01050" y="6526530"/>
            <a:ext cx="128240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4"/>
              </a:lnSpc>
            </a:pPr>
            <a:r>
              <a:rPr lang="en-CA" sz="1000" dirty="0">
                <a:solidFill>
                  <a:srgbClr val="D7EFFF"/>
                </a:solidFill>
                <a:latin typeface="Gill Sans MT"/>
                <a:cs typeface="Gill Sans MT"/>
              </a:rPr>
              <a:t>14</a:t>
            </a:r>
          </a:p>
          <a:p>
            <a:pPr>
              <a:lnSpc>
                <a:spcPts val="1114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Dynabook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523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587" y="531495"/>
            <a:ext cx="8284063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44"/>
              </a:lnSpc>
            </a:pPr>
            <a:r>
              <a:rPr lang="en-CA" sz="4000" dirty="0">
                <a:solidFill>
                  <a:srgbClr val="FFFFFF"/>
                </a:solidFill>
                <a:latin typeface="Gill Sans MT"/>
                <a:cs typeface="Gill Sans MT"/>
              </a:rPr>
              <a:t>The “Long Nose” of Innovation </a:t>
            </a:r>
            <a:r>
              <a:rPr lang="en-CA" sz="4000" i="1" dirty="0">
                <a:solidFill>
                  <a:srgbClr val="FFFFFF"/>
                </a:solidFill>
                <a:latin typeface="Gill Sans MT Italic"/>
                <a:cs typeface="Gill Sans MT Italic"/>
              </a:rPr>
              <a:t>(Buxton)</a:t>
            </a:r>
          </a:p>
          <a:p>
            <a:pPr>
              <a:lnSpc>
                <a:spcPts val="4644"/>
              </a:lnSpc>
            </a:pPr>
            <a:endParaRPr lang="en-CA" sz="4000" dirty="0">
              <a:solidFill>
                <a:srgbClr val="000000"/>
              </a:solidFill>
            </a:endParaRPr>
          </a:p>
        </p:txBody>
      </p:sp>
      <p:pic>
        <p:nvPicPr>
          <p:cNvPr id="53252" name="Picture 4" descr="https://i0.wp.com/www.dasabenteuerleben.de/fileadmin/redakteure/S-Cur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371600"/>
            <a:ext cx="7648062" cy="5139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Introductions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401050" y="6526530"/>
            <a:ext cx="128240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4"/>
              </a:lnSpc>
            </a:pPr>
            <a:r>
              <a:rPr lang="en-CA" sz="1000" dirty="0">
                <a:solidFill>
                  <a:srgbClr val="D7EFFF"/>
                </a:solidFill>
                <a:latin typeface="Gill Sans MT"/>
                <a:cs typeface="Gill Sans MT"/>
              </a:rPr>
              <a:t>13</a:t>
            </a:r>
          </a:p>
          <a:p>
            <a:pPr>
              <a:lnSpc>
                <a:spcPts val="1114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  <p:pic>
        <p:nvPicPr>
          <p:cNvPr id="56322" name="Picture 2" descr="http://simplelifetogether.com/wp-content/uploads/2014/05/Predict-Your-Future-760x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86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prototyping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628650" y="262890"/>
            <a:ext cx="8640250" cy="12824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15"/>
              </a:lnSpc>
            </a:pPr>
            <a:r>
              <a:rPr lang="en-CA" sz="4400" dirty="0">
                <a:solidFill>
                  <a:srgbClr val="FFFEFF"/>
                </a:solidFill>
                <a:latin typeface="Gill Sans MT"/>
                <a:cs typeface="Gill Sans MT"/>
              </a:rPr>
              <a:t>Prototyping Grounds Communication</a:t>
            </a:r>
          </a:p>
          <a:p>
            <a:pPr>
              <a:lnSpc>
                <a:spcPts val="5015"/>
              </a:lnSpc>
            </a:pPr>
            <a:endParaRPr lang="en-CA" sz="44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538" y="6606540"/>
            <a:ext cx="1816203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1000" dirty="0">
                <a:solidFill>
                  <a:srgbClr val="FFFEFF"/>
                </a:solidFill>
                <a:latin typeface="Gill Sans MT"/>
                <a:cs typeface="Gill Sans MT"/>
              </a:rPr>
              <a:t>Images Courtesy </a:t>
            </a:r>
            <a:r>
              <a:rPr lang="en-CA" sz="1000" dirty="0" err="1">
                <a:solidFill>
                  <a:srgbClr val="FFFEFF"/>
                </a:solidFill>
                <a:latin typeface="Gill Sans MT"/>
                <a:cs typeface="Gill Sans MT"/>
              </a:rPr>
              <a:t>Bjoern</a:t>
            </a:r>
            <a:r>
              <a:rPr lang="en-CA" sz="1000" dirty="0">
                <a:solidFill>
                  <a:srgbClr val="FFFEFF"/>
                </a:solidFill>
                <a:latin typeface="Gill Sans MT"/>
                <a:cs typeface="Gill Sans MT"/>
              </a:rPr>
              <a:t> Hartmann</a:t>
            </a:r>
          </a:p>
          <a:p>
            <a:pPr>
              <a:lnSpc>
                <a:spcPts val="1114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429625" y="6526530"/>
            <a:ext cx="64120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1000" dirty="0">
                <a:solidFill>
                  <a:srgbClr val="D7EFFF"/>
                </a:solidFill>
                <a:latin typeface="Gill Sans MT"/>
                <a:cs typeface="Gill Sans MT"/>
              </a:rPr>
              <a:t>2</a:t>
            </a:r>
          </a:p>
          <a:p>
            <a:pPr>
              <a:lnSpc>
                <a:spcPts val="1114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90488" y="6600825"/>
            <a:ext cx="1157368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1000" dirty="0">
                <a:solidFill>
                  <a:srgbClr val="FFFEFF"/>
                </a:solidFill>
                <a:latin typeface="Gill Sans MT"/>
                <a:cs typeface="Gill Sans MT"/>
              </a:rPr>
              <a:t>Image Courtesy IDEO</a:t>
            </a:r>
          </a:p>
          <a:p>
            <a:pPr>
              <a:lnSpc>
                <a:spcPts val="1114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429625" y="6526530"/>
            <a:ext cx="64120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90"/>
              </a:lnSpc>
            </a:pPr>
            <a:r>
              <a:rPr lang="en-CA" sz="1000" dirty="0">
                <a:solidFill>
                  <a:srgbClr val="D7EFFF"/>
                </a:solidFill>
                <a:latin typeface="Gill Sans MT"/>
                <a:cs typeface="Gill Sans MT"/>
              </a:rPr>
              <a:t>3</a:t>
            </a:r>
          </a:p>
          <a:p>
            <a:pPr>
              <a:lnSpc>
                <a:spcPts val="1114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napsort.com/img/cam/kodak_dc210_plus/kodak_dc210_plus_front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4343400" cy="3054859"/>
          </a:xfrm>
          <a:prstGeom prst="rect">
            <a:avLst/>
          </a:prstGeom>
          <a:noFill/>
        </p:spPr>
      </p:pic>
      <p:pic>
        <p:nvPicPr>
          <p:cNvPr id="1028" name="Picture 4" descr="http://ecx.images-amazon.com/images/I/719C4YAB8F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2800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71487" y="731520"/>
            <a:ext cx="8813695" cy="53860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399"/>
              </a:lnSpc>
              <a:tabLst>
                <a:tab pos="1656428" algn="l"/>
              </a:tabLst>
            </a:pPr>
            <a:r>
              <a:rPr lang="en-CA" sz="7000" spc="-4" dirty="0">
                <a:solidFill>
                  <a:srgbClr val="FFFFFF"/>
                </a:solidFill>
                <a:latin typeface="Gill Sans MT"/>
                <a:cs typeface="Gill Sans MT"/>
              </a:rPr>
              <a:t>Prototyping is a strategy</a:t>
            </a:r>
            <a:br>
              <a:rPr lang="en-CA" sz="7400" dirty="0">
                <a:solidFill>
                  <a:srgbClr val="000000"/>
                </a:solidFill>
                <a:latin typeface="Times New Roman"/>
              </a:rPr>
            </a:br>
            <a:r>
              <a:rPr lang="en-CA" sz="7000" spc="-4" dirty="0">
                <a:solidFill>
                  <a:srgbClr val="FFFFFF"/>
                </a:solidFill>
                <a:latin typeface="Gill Sans MT"/>
                <a:cs typeface="Gill Sans MT"/>
              </a:rPr>
              <a:t>for efficiently dealing</a:t>
            </a:r>
            <a:br>
              <a:rPr lang="en-CA" sz="7400" dirty="0">
                <a:solidFill>
                  <a:srgbClr val="000000"/>
                </a:solidFill>
                <a:latin typeface="Times New Roman"/>
              </a:rPr>
            </a:br>
            <a:r>
              <a:rPr lang="en-CA" sz="7000" spc="-4" dirty="0">
                <a:solidFill>
                  <a:srgbClr val="FFFFFF"/>
                </a:solidFill>
                <a:latin typeface="Gill Sans MT"/>
                <a:cs typeface="Gill Sans MT"/>
              </a:rPr>
              <a:t>with things that are</a:t>
            </a:r>
            <a:br>
              <a:rPr lang="en-CA" sz="7400" dirty="0">
                <a:solidFill>
                  <a:srgbClr val="000000"/>
                </a:solidFill>
                <a:latin typeface="Times New Roman"/>
              </a:rPr>
            </a:br>
            <a:r>
              <a:rPr lang="en-CA" sz="7000" spc="-4" dirty="0">
                <a:solidFill>
                  <a:srgbClr val="FFFFFF"/>
                </a:solidFill>
                <a:latin typeface="Gill Sans MT"/>
                <a:cs typeface="Gill Sans MT"/>
              </a:rPr>
              <a:t>	hard to predict</a:t>
            </a:r>
          </a:p>
          <a:p>
            <a:pPr>
              <a:lnSpc>
                <a:spcPts val="8399"/>
              </a:lnSpc>
            </a:pPr>
            <a:endParaRPr lang="en-CA" sz="74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429625" y="6526530"/>
            <a:ext cx="64120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4"/>
              </a:lnSpc>
            </a:pPr>
            <a:r>
              <a:rPr lang="en-CA" sz="1000" dirty="0">
                <a:solidFill>
                  <a:srgbClr val="D7EFFF"/>
                </a:solidFill>
                <a:latin typeface="Gill Sans MT"/>
                <a:cs typeface="Gill Sans MT"/>
              </a:rPr>
              <a:t>4</a:t>
            </a:r>
          </a:p>
          <a:p>
            <a:pPr>
              <a:lnSpc>
                <a:spcPts val="1114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Prototype Help you Find?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known unknowns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Your unknown unknowns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Humans are bad at estimating the range of possibilities</a:t>
            </a:r>
          </a:p>
          <a:p>
            <a:pPr lvl="1"/>
            <a:r>
              <a:rPr lang="en-US" dirty="0"/>
              <a:t>They limit themselves to small possibilities</a:t>
            </a:r>
          </a:p>
          <a:p>
            <a:pPr lvl="1"/>
            <a:endParaRPr lang="en-US" dirty="0"/>
          </a:p>
          <a:p>
            <a:r>
              <a:rPr lang="en-US" dirty="0"/>
              <a:t>Common mistake is to come up with one idea you think is super cool and stick to that</a:t>
            </a:r>
          </a:p>
          <a:p>
            <a:r>
              <a:rPr lang="en-US" dirty="0"/>
              <a:t>Good thing is to consider many possible options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490537" y="2251710"/>
            <a:ext cx="9156224" cy="41165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787943">
              <a:lnSpc>
                <a:spcPts val="10660"/>
              </a:lnSpc>
            </a:pPr>
            <a:r>
              <a:rPr lang="en-CA" sz="9400" dirty="0">
                <a:solidFill>
                  <a:srgbClr val="FFFFFF"/>
                </a:solidFill>
                <a:latin typeface="Gill Sans MT"/>
                <a:cs typeface="Gill Sans MT"/>
              </a:rPr>
              <a:t>Focus on Goals</a:t>
            </a:r>
            <a:br>
              <a:rPr lang="en-CA" sz="9400" dirty="0">
                <a:solidFill>
                  <a:srgbClr val="000000"/>
                </a:solidFill>
                <a:latin typeface="Times New Roman"/>
              </a:rPr>
            </a:br>
            <a:r>
              <a:rPr lang="en-CA" sz="9400" dirty="0">
                <a:solidFill>
                  <a:srgbClr val="FFFFFF"/>
                </a:solidFill>
                <a:latin typeface="Gill Sans MT"/>
                <a:cs typeface="Gill Sans MT"/>
              </a:rPr>
              <a:t>Evolve the Designs</a:t>
            </a:r>
          </a:p>
          <a:p>
            <a:pPr>
              <a:lnSpc>
                <a:spcPts val="10660"/>
              </a:lnSpc>
            </a:pPr>
            <a:endParaRPr lang="en-CA" sz="94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429625" y="6526530"/>
            <a:ext cx="64120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4"/>
              </a:lnSpc>
            </a:pPr>
            <a:r>
              <a:rPr lang="en-CA" sz="1000" dirty="0">
                <a:solidFill>
                  <a:srgbClr val="D7EFFF"/>
                </a:solidFill>
                <a:latin typeface="Gill Sans MT"/>
                <a:cs typeface="Gill Sans MT"/>
              </a:rPr>
              <a:t>5</a:t>
            </a:r>
          </a:p>
          <a:p>
            <a:pPr>
              <a:lnSpc>
                <a:spcPts val="1114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 with a wide range of possible designs…very rough in form</a:t>
            </a:r>
          </a:p>
          <a:p>
            <a:r>
              <a:rPr lang="en-US" dirty="0"/>
              <a:t>Reduce the number of designs</a:t>
            </a:r>
          </a:p>
          <a:p>
            <a:r>
              <a:rPr lang="en-US" dirty="0"/>
              <a:t>Add some variations</a:t>
            </a:r>
          </a:p>
          <a:p>
            <a:r>
              <a:rPr lang="en-US" dirty="0"/>
              <a:t>Continue this and gradually reduce the number of possible options </a:t>
            </a:r>
          </a:p>
          <a:p>
            <a:pPr lvl="1"/>
            <a:r>
              <a:rPr lang="en-US" dirty="0"/>
              <a:t>Until you are considering small variations like font or shade of blues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of Computer Interfaces</a:t>
            </a:r>
          </a:p>
          <a:p>
            <a:r>
              <a:rPr lang="en-US" dirty="0"/>
              <a:t>The processes to design good interfaces</a:t>
            </a:r>
          </a:p>
          <a:p>
            <a:r>
              <a:rPr lang="en-US" dirty="0"/>
              <a:t>The evaluation of your design</a:t>
            </a:r>
          </a:p>
          <a:p>
            <a:r>
              <a:rPr lang="en-US" dirty="0"/>
              <a:t>Can be applied anywhere</a:t>
            </a:r>
          </a:p>
          <a:p>
            <a:pPr lvl="1"/>
            <a:r>
              <a:rPr lang="en-US" dirty="0"/>
              <a:t>Designing interfaces for learning</a:t>
            </a:r>
          </a:p>
          <a:p>
            <a:pPr lvl="1"/>
            <a:r>
              <a:rPr lang="en-US" dirty="0"/>
              <a:t>Designing better mobile phone interaction techniques</a:t>
            </a:r>
          </a:p>
          <a:p>
            <a:pPr lvl="1"/>
            <a:r>
              <a:rPr lang="en-US" dirty="0"/>
              <a:t>etc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8401050" y="6526530"/>
            <a:ext cx="192360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4"/>
              </a:lnSpc>
            </a:pPr>
            <a:r>
              <a:rPr lang="en-CA" sz="1000" dirty="0">
                <a:solidFill>
                  <a:srgbClr val="D7EFFF"/>
                </a:solidFill>
                <a:latin typeface="Gill Sans MT"/>
                <a:cs typeface="Gill Sans MT"/>
              </a:rPr>
              <a:t>13</a:t>
            </a:r>
            <a:r>
              <a:rPr lang="en-CA" sz="1000" dirty="0">
                <a:solidFill>
                  <a:srgbClr val="000000"/>
                </a:solidFill>
                <a:latin typeface="Gill Sans MT"/>
                <a:cs typeface="Gill Sans MT"/>
              </a:rPr>
              <a:t>8</a:t>
            </a:r>
          </a:p>
          <a:p>
            <a:pPr>
              <a:lnSpc>
                <a:spcPts val="1114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90587" y="6617970"/>
            <a:ext cx="1157368" cy="2308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72"/>
              </a:lnSpc>
            </a:pPr>
            <a:r>
              <a:rPr lang="en-CA" sz="1000" dirty="0">
                <a:solidFill>
                  <a:srgbClr val="000000"/>
                </a:solidFill>
                <a:latin typeface="Gill Sans MT"/>
                <a:cs typeface="Gill Sans MT"/>
              </a:rPr>
              <a:t>Image Courtesy IDEO</a:t>
            </a:r>
          </a:p>
          <a:p>
            <a:pPr>
              <a:lnSpc>
                <a:spcPts val="872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1143000"/>
            <a:ext cx="259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IDEO Prototypes for Microsoft Mouse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Some aim for beauty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Other aim for comfort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By trying these different options they were able to reach a good compromise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09587" y="520065"/>
            <a:ext cx="5257914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44"/>
              </a:lnSpc>
            </a:pPr>
            <a:r>
              <a:rPr lang="en-CA" sz="4000" dirty="0">
                <a:solidFill>
                  <a:srgbClr val="FFFFFF"/>
                </a:solidFill>
                <a:latin typeface="Gill Sans MT"/>
                <a:cs typeface="Gill Sans MT"/>
              </a:rPr>
              <a:t>The rights of a prototype</a:t>
            </a:r>
          </a:p>
          <a:p>
            <a:pPr>
              <a:lnSpc>
                <a:spcPts val="4644"/>
              </a:lnSpc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71537" y="2137410"/>
            <a:ext cx="5219249" cy="16927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61"/>
              </a:lnSpc>
            </a:pPr>
            <a:r>
              <a:rPr lang="en-CA" sz="3700" spc="-4" dirty="0">
                <a:solidFill>
                  <a:srgbClr val="A6FA78"/>
                </a:solidFill>
                <a:latin typeface="Arial Unicode MS"/>
                <a:cs typeface="Arial Unicode MS"/>
              </a:rPr>
              <a:t></a:t>
            </a:r>
            <a:r>
              <a:rPr lang="en-CA" sz="3700" spc="-4" dirty="0">
                <a:solidFill>
                  <a:srgbClr val="FFFEFF"/>
                </a:solidFill>
                <a:latin typeface="Gill Sans MT"/>
                <a:cs typeface="Gill Sans MT"/>
              </a:rPr>
              <a:t>Should not be </a:t>
            </a:r>
            <a:r>
              <a:rPr lang="en-CA" sz="3700" i="1" spc="-4" dirty="0">
                <a:solidFill>
                  <a:srgbClr val="FFFEFF"/>
                </a:solidFill>
                <a:latin typeface="Gill Sans MT Italic"/>
                <a:cs typeface="Gill Sans MT Italic"/>
              </a:rPr>
              <a:t>required to</a:t>
            </a:r>
            <a:br>
              <a:rPr lang="en-CA" sz="3900" dirty="0">
                <a:solidFill>
                  <a:srgbClr val="000000"/>
                </a:solidFill>
                <a:latin typeface="Times New Roman"/>
              </a:rPr>
            </a:br>
            <a:r>
              <a:rPr lang="en-CA" sz="3700" i="1" spc="-4" dirty="0">
                <a:solidFill>
                  <a:srgbClr val="FFFEFF"/>
                </a:solidFill>
                <a:latin typeface="Gill Sans MT Italic"/>
                <a:cs typeface="Gill Sans MT Italic"/>
              </a:rPr>
              <a:t>be</a:t>
            </a:r>
            <a:r>
              <a:rPr lang="en-CA" sz="3700" spc="-4" dirty="0">
                <a:solidFill>
                  <a:srgbClr val="FFFEFF"/>
                </a:solidFill>
                <a:latin typeface="Gill Sans MT"/>
                <a:cs typeface="Gill Sans MT"/>
              </a:rPr>
              <a:t> complete</a:t>
            </a:r>
          </a:p>
          <a:p>
            <a:pPr>
              <a:lnSpc>
                <a:spcPts val="4361"/>
              </a:lnSpc>
            </a:pPr>
            <a:endParaRPr lang="en-CA" sz="39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71537" y="3394710"/>
            <a:ext cx="5307543" cy="192360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967"/>
              </a:lnSpc>
            </a:pPr>
            <a:r>
              <a:rPr lang="en-CA" sz="3700" spc="-4" dirty="0">
                <a:solidFill>
                  <a:srgbClr val="A6FA78"/>
                </a:solidFill>
                <a:latin typeface="Arial Unicode MS"/>
                <a:cs typeface="Arial Unicode MS"/>
              </a:rPr>
              <a:t></a:t>
            </a:r>
            <a:r>
              <a:rPr lang="en-CA" sz="3700" spc="-4" dirty="0">
                <a:solidFill>
                  <a:srgbClr val="FFFEFF"/>
                </a:solidFill>
                <a:latin typeface="Gill Sans MT"/>
                <a:cs typeface="Gill Sans MT"/>
              </a:rPr>
              <a:t>Should be easy to change</a:t>
            </a:r>
            <a:br>
              <a:rPr lang="en-CA" sz="3900" dirty="0">
                <a:solidFill>
                  <a:srgbClr val="000000"/>
                </a:solidFill>
                <a:latin typeface="Times New Roman"/>
              </a:rPr>
            </a:br>
            <a:r>
              <a:rPr lang="en-CA" sz="3700" spc="-4" dirty="0">
                <a:solidFill>
                  <a:srgbClr val="A6FA78"/>
                </a:solidFill>
                <a:latin typeface="Arial Unicode MS"/>
                <a:cs typeface="Arial Unicode MS"/>
              </a:rPr>
              <a:t></a:t>
            </a:r>
            <a:r>
              <a:rPr lang="en-CA" sz="3700" spc="-4" dirty="0">
                <a:solidFill>
                  <a:srgbClr val="FFFEFF"/>
                </a:solidFill>
                <a:latin typeface="Gill Sans MT"/>
                <a:cs typeface="Gill Sans MT"/>
              </a:rPr>
              <a:t>Gets to retire</a:t>
            </a:r>
          </a:p>
          <a:p>
            <a:pPr>
              <a:lnSpc>
                <a:spcPts val="4967"/>
              </a:lnSpc>
            </a:pPr>
            <a:endParaRPr lang="en-CA" sz="39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429625" y="6526530"/>
            <a:ext cx="64120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4"/>
              </a:lnSpc>
            </a:pPr>
            <a:r>
              <a:rPr lang="en-CA" sz="1000" dirty="0">
                <a:solidFill>
                  <a:srgbClr val="D7EFFF"/>
                </a:solidFill>
                <a:latin typeface="Gill Sans MT"/>
                <a:cs typeface="Gill Sans MT"/>
              </a:rPr>
              <a:t>8</a:t>
            </a:r>
          </a:p>
          <a:p>
            <a:pPr>
              <a:lnSpc>
                <a:spcPts val="1114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509587" y="520065"/>
            <a:ext cx="6824112" cy="117981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44"/>
              </a:lnSpc>
            </a:pPr>
            <a:r>
              <a:rPr lang="en-CA" sz="4000" dirty="0">
                <a:solidFill>
                  <a:srgbClr val="FFFFFF"/>
                </a:solidFill>
                <a:latin typeface="Gill Sans MT"/>
                <a:cs typeface="Gill Sans MT"/>
              </a:rPr>
              <a:t>What Do Prototypes Prototype?</a:t>
            </a:r>
          </a:p>
          <a:p>
            <a:pPr>
              <a:lnSpc>
                <a:spcPts val="4644"/>
              </a:lnSpc>
            </a:pP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571750" y="1663065"/>
            <a:ext cx="674159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58"/>
              </a:lnSpc>
            </a:pPr>
            <a:r>
              <a:rPr lang="en-CA" sz="2700" b="1" dirty="0">
                <a:solidFill>
                  <a:srgbClr val="FFFEFF"/>
                </a:solidFill>
                <a:latin typeface="Gill Sans MT Bold"/>
                <a:cs typeface="Gill Sans MT Bold"/>
              </a:rPr>
              <a:t>Feel</a:t>
            </a:r>
          </a:p>
          <a:p>
            <a:pPr>
              <a:lnSpc>
                <a:spcPts val="3158"/>
              </a:lnSpc>
            </a:pPr>
            <a:endParaRPr dirty="0"/>
          </a:p>
        </p:txBody>
      </p:sp>
      <p:sp>
        <p:nvSpPr>
          <p:cNvPr id="4" name="TextBox 4"/>
          <p:cNvSpPr txBox="1"/>
          <p:nvPr/>
        </p:nvSpPr>
        <p:spPr>
          <a:xfrm>
            <a:off x="3452812" y="1668780"/>
            <a:ext cx="3102196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58"/>
              </a:lnSpc>
            </a:pPr>
            <a:r>
              <a:rPr lang="en-CA" sz="2700" i="1" dirty="0">
                <a:solidFill>
                  <a:srgbClr val="FFFEFF"/>
                </a:solidFill>
                <a:latin typeface="Gill Sans MT Italic"/>
                <a:cs typeface="Gill Sans MT Italic"/>
              </a:rPr>
              <a:t>What might it look like?</a:t>
            </a:r>
          </a:p>
          <a:p>
            <a:pPr>
              <a:lnSpc>
                <a:spcPts val="3158"/>
              </a:lnSpc>
            </a:pPr>
            <a:endParaRPr dirty="0"/>
          </a:p>
        </p:txBody>
      </p:sp>
      <p:sp>
        <p:nvSpPr>
          <p:cNvPr id="5" name="TextBox 5"/>
          <p:cNvSpPr txBox="1"/>
          <p:nvPr/>
        </p:nvSpPr>
        <p:spPr>
          <a:xfrm>
            <a:off x="590550" y="2194560"/>
            <a:ext cx="2627322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58"/>
              </a:lnSpc>
            </a:pPr>
            <a:r>
              <a:rPr lang="en-CA" sz="2700" b="1" dirty="0">
                <a:solidFill>
                  <a:srgbClr val="FFFEFF"/>
                </a:solidFill>
                <a:latin typeface="Gill Sans MT Bold"/>
                <a:cs typeface="Gill Sans MT Bold"/>
              </a:rPr>
              <a:t>Implementation</a:t>
            </a:r>
          </a:p>
          <a:p>
            <a:pPr>
              <a:lnSpc>
                <a:spcPts val="3158"/>
              </a:lnSpc>
            </a:pPr>
            <a:endParaRPr dirty="0"/>
          </a:p>
        </p:txBody>
      </p:sp>
      <p:sp>
        <p:nvSpPr>
          <p:cNvPr id="6" name="TextBox 6"/>
          <p:cNvSpPr txBox="1"/>
          <p:nvPr/>
        </p:nvSpPr>
        <p:spPr>
          <a:xfrm>
            <a:off x="3452812" y="2188845"/>
            <a:ext cx="3203185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58"/>
              </a:lnSpc>
            </a:pPr>
            <a:r>
              <a:rPr lang="en-CA" sz="2700" i="1" dirty="0">
                <a:solidFill>
                  <a:srgbClr val="FFFEFF"/>
                </a:solidFill>
                <a:latin typeface="Gill Sans MT Italic"/>
                <a:cs typeface="Gill Sans MT Italic"/>
              </a:rPr>
              <a:t>What might it work like?</a:t>
            </a:r>
          </a:p>
          <a:p>
            <a:pPr>
              <a:lnSpc>
                <a:spcPts val="3158"/>
              </a:lnSpc>
            </a:pPr>
            <a:endParaRPr dirty="0"/>
          </a:p>
        </p:txBody>
      </p:sp>
      <p:sp>
        <p:nvSpPr>
          <p:cNvPr id="7" name="TextBox 7"/>
          <p:cNvSpPr txBox="1"/>
          <p:nvPr/>
        </p:nvSpPr>
        <p:spPr>
          <a:xfrm>
            <a:off x="2514600" y="2726055"/>
            <a:ext cx="724557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4"/>
              </a:lnSpc>
            </a:pPr>
            <a:r>
              <a:rPr lang="en-CA" sz="2700" b="1" dirty="0">
                <a:solidFill>
                  <a:srgbClr val="FFFEFF"/>
                </a:solidFill>
                <a:latin typeface="Gill Sans MT Bold"/>
                <a:cs typeface="Gill Sans MT Bold"/>
              </a:rPr>
              <a:t>Role</a:t>
            </a:r>
          </a:p>
          <a:p>
            <a:pPr>
              <a:lnSpc>
                <a:spcPts val="3204"/>
              </a:lnSpc>
            </a:pPr>
            <a:endParaRPr dirty="0"/>
          </a:p>
        </p:txBody>
      </p:sp>
      <p:sp>
        <p:nvSpPr>
          <p:cNvPr id="8" name="TextBox 8"/>
          <p:cNvSpPr txBox="1"/>
          <p:nvPr/>
        </p:nvSpPr>
        <p:spPr>
          <a:xfrm>
            <a:off x="3452812" y="2708910"/>
            <a:ext cx="4628768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58"/>
              </a:lnSpc>
            </a:pPr>
            <a:r>
              <a:rPr lang="en-CA" sz="2700" i="1" dirty="0">
                <a:solidFill>
                  <a:srgbClr val="FFFEFF"/>
                </a:solidFill>
                <a:latin typeface="Gill Sans MT Italic"/>
                <a:cs typeface="Gill Sans MT Italic"/>
              </a:rPr>
              <a:t>What might the experience be like?</a:t>
            </a:r>
          </a:p>
          <a:p>
            <a:pPr>
              <a:lnSpc>
                <a:spcPts val="3158"/>
              </a:lnSpc>
            </a:pPr>
            <a:endParaRPr dirty="0"/>
          </a:p>
        </p:txBody>
      </p:sp>
      <p:sp>
        <p:nvSpPr>
          <p:cNvPr id="9" name="TextBox 9"/>
          <p:cNvSpPr txBox="1"/>
          <p:nvPr/>
        </p:nvSpPr>
        <p:spPr>
          <a:xfrm>
            <a:off x="3481387" y="6452235"/>
            <a:ext cx="1021113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72"/>
              </a:lnSpc>
            </a:pPr>
            <a:r>
              <a:rPr lang="en-CA" sz="1500" dirty="0" err="1">
                <a:solidFill>
                  <a:srgbClr val="FFFFFF"/>
                </a:solidFill>
                <a:latin typeface="Gill Sans MT"/>
                <a:cs typeface="Gill Sans MT"/>
              </a:rPr>
              <a:t>Houde</a:t>
            </a:r>
            <a:r>
              <a:rPr lang="en-CA" sz="1500" dirty="0">
                <a:solidFill>
                  <a:srgbClr val="FFFFFF"/>
                </a:solidFill>
                <a:latin typeface="Gill Sans MT"/>
                <a:cs typeface="Gill Sans MT"/>
              </a:rPr>
              <a:t> &amp; Hill</a:t>
            </a:r>
          </a:p>
          <a:p>
            <a:pPr>
              <a:lnSpc>
                <a:spcPts val="1672"/>
              </a:lnSpc>
            </a:pPr>
            <a:endParaRPr lang="en-CA" sz="1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01050" y="6526530"/>
            <a:ext cx="128240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4"/>
              </a:lnSpc>
            </a:pPr>
            <a:r>
              <a:rPr lang="en-CA" sz="1000" dirty="0">
                <a:solidFill>
                  <a:srgbClr val="D7EFFF"/>
                </a:solidFill>
                <a:latin typeface="Gill Sans MT"/>
                <a:cs typeface="Gill Sans MT"/>
              </a:rPr>
              <a:t>11</a:t>
            </a:r>
          </a:p>
          <a:p>
            <a:pPr>
              <a:lnSpc>
                <a:spcPts val="1114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890587" y="2103120"/>
            <a:ext cx="8209170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58"/>
              </a:lnSpc>
            </a:pPr>
            <a:r>
              <a:rPr lang="en-CA" sz="2700" dirty="0">
                <a:solidFill>
                  <a:srgbClr val="FFFEFF"/>
                </a:solidFill>
                <a:latin typeface="Gill Sans MT"/>
                <a:cs typeface="Gill Sans MT"/>
              </a:rPr>
              <a:t>“The best way to have a good idea is to have lots of ideas</a:t>
            </a:r>
            <a:r>
              <a:rPr lang="en-CA" sz="2700" i="1" dirty="0">
                <a:solidFill>
                  <a:srgbClr val="FFFEFF"/>
                </a:solidFill>
                <a:latin typeface="Gill Sans MT Italic"/>
                <a:cs typeface="Gill Sans MT Italic"/>
              </a:rPr>
              <a:t>.”</a:t>
            </a:r>
          </a:p>
          <a:p>
            <a:pPr>
              <a:lnSpc>
                <a:spcPts val="3158"/>
              </a:lnSpc>
            </a:pPr>
            <a:endParaRPr lang="en-CA" sz="27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962650" y="2857500"/>
            <a:ext cx="2106539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58"/>
              </a:lnSpc>
            </a:pPr>
            <a:r>
              <a:rPr lang="en-CA" sz="2700" b="1" i="1" dirty="0">
                <a:solidFill>
                  <a:srgbClr val="FFFEFF"/>
                </a:solidFill>
                <a:latin typeface="Gill Sans MT Bold Italic"/>
                <a:cs typeface="Gill Sans MT Bold Italic"/>
              </a:rPr>
              <a:t>-</a:t>
            </a:r>
            <a:r>
              <a:rPr lang="en-CA" sz="2700" b="1" i="1" dirty="0" err="1">
                <a:solidFill>
                  <a:srgbClr val="FFFEFF"/>
                </a:solidFill>
                <a:latin typeface="Gill Sans MT Bold Italic"/>
                <a:cs typeface="Gill Sans MT Bold Italic"/>
              </a:rPr>
              <a:t>Linus</a:t>
            </a:r>
            <a:r>
              <a:rPr lang="en-CA" sz="2700" b="1" i="1" dirty="0">
                <a:solidFill>
                  <a:srgbClr val="FFFEFF"/>
                </a:solidFill>
                <a:latin typeface="Gill Sans MT Bold Italic"/>
                <a:cs typeface="Gill Sans MT Bold Italic"/>
              </a:rPr>
              <a:t> Pauling</a:t>
            </a:r>
          </a:p>
          <a:p>
            <a:pPr>
              <a:lnSpc>
                <a:spcPts val="3158"/>
              </a:lnSpc>
            </a:pPr>
            <a:endParaRPr lang="en-CA" sz="27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42988" y="6543675"/>
            <a:ext cx="376866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61"/>
              </a:lnSpc>
            </a:pPr>
            <a:r>
              <a:rPr lang="en-CA" sz="1000" dirty="0">
                <a:solidFill>
                  <a:srgbClr val="FFFFFF"/>
                </a:solidFill>
                <a:latin typeface="Gill Sans MT"/>
                <a:cs typeface="Gill Sans MT"/>
              </a:rPr>
              <a:t>Image Courtesy Wikipedia: http://en.wikipedia.org/wiki/File:L_Pauling.jpg</a:t>
            </a:r>
          </a:p>
          <a:p>
            <a:pPr>
              <a:lnSpc>
                <a:spcPts val="1161"/>
              </a:lnSpc>
            </a:pPr>
            <a:endParaRPr dirty="0"/>
          </a:p>
        </p:txBody>
      </p:sp>
      <p:sp>
        <p:nvSpPr>
          <p:cNvPr id="5" name="TextBox 5"/>
          <p:cNvSpPr txBox="1"/>
          <p:nvPr/>
        </p:nvSpPr>
        <p:spPr>
          <a:xfrm>
            <a:off x="8401050" y="6520815"/>
            <a:ext cx="128240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4"/>
              </a:lnSpc>
            </a:pPr>
            <a:r>
              <a:rPr lang="en-CA" sz="1000" dirty="0">
                <a:solidFill>
                  <a:srgbClr val="D7EFFF"/>
                </a:solidFill>
                <a:latin typeface="Gill Sans MT"/>
                <a:cs typeface="Gill Sans MT"/>
              </a:rPr>
              <a:t>12</a:t>
            </a:r>
          </a:p>
          <a:p>
            <a:pPr>
              <a:lnSpc>
                <a:spcPts val="1114"/>
              </a:lnSpc>
            </a:pPr>
            <a:endParaRPr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Designs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514350" y="1097280"/>
            <a:ext cx="7638117" cy="43543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791"/>
              </a:lnSpc>
              <a:tabLst>
                <a:tab pos="1784634" algn="l"/>
              </a:tabLst>
            </a:pPr>
            <a:r>
              <a:rPr lang="en-CA" sz="4800" dirty="0">
                <a:solidFill>
                  <a:srgbClr val="FFFFFF"/>
                </a:solidFill>
                <a:latin typeface="Gill Sans MT"/>
                <a:cs typeface="Gill Sans MT"/>
              </a:rPr>
              <a:t>How can we measure success?</a:t>
            </a:r>
            <a:br>
              <a:rPr lang="en-CA" sz="4800" dirty="0">
                <a:solidFill>
                  <a:srgbClr val="000000"/>
                </a:solidFill>
                <a:latin typeface="Times New Roman"/>
              </a:rPr>
            </a:br>
            <a:r>
              <a:rPr lang="en-CA" sz="4800" dirty="0">
                <a:solidFill>
                  <a:srgbClr val="FFFFFF"/>
                </a:solidFill>
                <a:latin typeface="Gill Sans MT"/>
                <a:cs typeface="Gill Sans MT"/>
              </a:rPr>
              <a:t>	How do we know?</a:t>
            </a:r>
          </a:p>
          <a:p>
            <a:pPr>
              <a:lnSpc>
                <a:spcPts val="11791"/>
              </a:lnSpc>
            </a:pPr>
            <a:endParaRPr lang="en-CA" sz="57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424862" y="6526530"/>
            <a:ext cx="6412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7"/>
              </a:lnSpc>
            </a:pPr>
            <a:r>
              <a:rPr lang="en-CA" sz="1000" dirty="0">
                <a:solidFill>
                  <a:srgbClr val="D7EFFF"/>
                </a:solidFill>
                <a:latin typeface="Gill Sans MT"/>
                <a:cs typeface="Gill Sans MT"/>
              </a:rPr>
              <a:t>2</a:t>
            </a:r>
          </a:p>
          <a:p>
            <a:pPr>
              <a:lnSpc>
                <a:spcPts val="1207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514350" y="2548890"/>
            <a:ext cx="7100021" cy="215443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619"/>
              </a:lnSpc>
            </a:pPr>
            <a:r>
              <a:rPr lang="en-CA" sz="4900" dirty="0">
                <a:solidFill>
                  <a:srgbClr val="FFFFFF"/>
                </a:solidFill>
                <a:latin typeface="Gill Sans MT"/>
                <a:cs typeface="Gill Sans MT"/>
              </a:rPr>
              <a:t>Why Evaluate Designs with </a:t>
            </a:r>
          </a:p>
          <a:p>
            <a:pPr>
              <a:lnSpc>
                <a:spcPts val="5619"/>
              </a:lnSpc>
            </a:pPr>
            <a:r>
              <a:rPr lang="en-CA" sz="4900" dirty="0">
                <a:solidFill>
                  <a:srgbClr val="FFFFFF"/>
                </a:solidFill>
                <a:latin typeface="Gill Sans MT"/>
                <a:cs typeface="Gill Sans MT"/>
              </a:rPr>
              <a:t> People?</a:t>
            </a:r>
          </a:p>
          <a:p>
            <a:pPr>
              <a:lnSpc>
                <a:spcPts val="5619"/>
              </a:lnSpc>
            </a:pPr>
            <a:endParaRPr lang="en-CA" sz="49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424862" y="6526530"/>
            <a:ext cx="6412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7"/>
              </a:lnSpc>
            </a:pPr>
            <a:r>
              <a:rPr lang="en-CA" sz="1000" dirty="0">
                <a:solidFill>
                  <a:srgbClr val="D7EFFF"/>
                </a:solidFill>
                <a:latin typeface="Gill Sans MT"/>
                <a:cs typeface="Gill Sans MT"/>
              </a:rPr>
              <a:t>3</a:t>
            </a:r>
          </a:p>
          <a:p>
            <a:pPr>
              <a:lnSpc>
                <a:spcPts val="1207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000125" y="1851660"/>
            <a:ext cx="7718460" cy="26673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5540">
              <a:lnSpc>
                <a:spcPts val="5209"/>
              </a:lnSpc>
            </a:pPr>
            <a:r>
              <a:rPr lang="en-CA" sz="4500" dirty="0">
                <a:solidFill>
                  <a:srgbClr val="FFFFFF"/>
                </a:solidFill>
                <a:latin typeface="Gill Sans MT"/>
                <a:cs typeface="Gill Sans MT"/>
              </a:rPr>
              <a:t>What are some things you might</a:t>
            </a:r>
            <a:br>
              <a:rPr lang="en-CA" sz="4500" dirty="0">
                <a:solidFill>
                  <a:srgbClr val="000000"/>
                </a:solidFill>
                <a:latin typeface="Times New Roman"/>
              </a:rPr>
            </a:br>
            <a:r>
              <a:rPr lang="en-CA" sz="4500" dirty="0">
                <a:solidFill>
                  <a:srgbClr val="FFFFFF"/>
                </a:solidFill>
                <a:latin typeface="Gill Sans MT"/>
                <a:cs typeface="Gill Sans MT"/>
              </a:rPr>
              <a:t>want to learn about an interface?</a:t>
            </a:r>
            <a:br>
              <a:rPr lang="en-CA" sz="4500" dirty="0">
                <a:solidFill>
                  <a:srgbClr val="000000"/>
                </a:solidFill>
                <a:latin typeface="Times New Roman"/>
              </a:rPr>
            </a:br>
            <a:r>
              <a:rPr lang="en-CA" sz="4500" dirty="0">
                <a:solidFill>
                  <a:srgbClr val="FFFFFF"/>
                </a:solidFill>
                <a:latin typeface="Gill Sans MT"/>
                <a:cs typeface="Gill Sans MT"/>
              </a:rPr>
              <a:t>How would you find them out?</a:t>
            </a:r>
          </a:p>
          <a:p>
            <a:pPr>
              <a:lnSpc>
                <a:spcPts val="5209"/>
              </a:lnSpc>
            </a:pPr>
            <a:endParaRPr lang="en-CA" sz="45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424862" y="6526530"/>
            <a:ext cx="6412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7"/>
              </a:lnSpc>
            </a:pPr>
            <a:r>
              <a:rPr lang="en-CA" sz="1000" dirty="0">
                <a:solidFill>
                  <a:srgbClr val="D7EFFF"/>
                </a:solidFill>
                <a:latin typeface="Gill Sans MT"/>
                <a:cs typeface="Gill Sans MT"/>
              </a:rPr>
              <a:t>4</a:t>
            </a:r>
          </a:p>
          <a:p>
            <a:pPr>
              <a:lnSpc>
                <a:spcPts val="1207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1528762" y="1137285"/>
            <a:ext cx="6584431" cy="20518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963"/>
              </a:lnSpc>
            </a:pPr>
            <a:r>
              <a:rPr lang="en-CA" sz="6900" dirty="0">
                <a:solidFill>
                  <a:srgbClr val="FFFFFF"/>
                </a:solidFill>
                <a:latin typeface="Gill Sans MT"/>
                <a:cs typeface="Gill Sans MT"/>
              </a:rPr>
              <a:t>Different Methods</a:t>
            </a:r>
          </a:p>
          <a:p>
            <a:pPr>
              <a:lnSpc>
                <a:spcPts val="7963"/>
              </a:lnSpc>
            </a:pPr>
            <a:endParaRPr lang="en-CA" sz="69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9600" y="2268855"/>
            <a:ext cx="8573116" cy="20518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963"/>
              </a:lnSpc>
            </a:pPr>
            <a:r>
              <a:rPr lang="en-CA" sz="6900" dirty="0">
                <a:solidFill>
                  <a:srgbClr val="FFFFFF"/>
                </a:solidFill>
                <a:latin typeface="Gill Sans MT"/>
                <a:cs typeface="Gill Sans MT"/>
              </a:rPr>
              <a:t>Achieve Different Goals</a:t>
            </a:r>
          </a:p>
          <a:p>
            <a:pPr>
              <a:lnSpc>
                <a:spcPts val="7963"/>
              </a:lnSpc>
            </a:pPr>
            <a:endParaRPr lang="en-CA" sz="69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14537" y="3697605"/>
            <a:ext cx="5590826" cy="1949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569"/>
              </a:lnSpc>
            </a:pPr>
            <a:r>
              <a:rPr lang="en-CA" sz="6600" i="1" dirty="0">
                <a:solidFill>
                  <a:srgbClr val="FFFFFF"/>
                </a:solidFill>
                <a:latin typeface="Gill Sans MT Italic"/>
                <a:cs typeface="Gill Sans MT Italic"/>
              </a:rPr>
              <a:t>Some Examples...</a:t>
            </a:r>
          </a:p>
          <a:p>
            <a:pPr>
              <a:lnSpc>
                <a:spcPts val="7569"/>
              </a:lnSpc>
            </a:pPr>
            <a:endParaRPr lang="en-CA" sz="66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424862" y="6526530"/>
            <a:ext cx="6412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7"/>
              </a:lnSpc>
            </a:pPr>
            <a:r>
              <a:rPr lang="en-CA" sz="1000" dirty="0">
                <a:solidFill>
                  <a:srgbClr val="D7EFFF"/>
                </a:solidFill>
                <a:latin typeface="Gill Sans MT"/>
                <a:cs typeface="Gill Sans MT"/>
              </a:rPr>
              <a:t>5</a:t>
            </a:r>
          </a:p>
          <a:p>
            <a:pPr>
              <a:lnSpc>
                <a:spcPts val="1207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2" tIns="45706" rIns="91412" bIns="45706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b="1" cap="all" dirty="0">
                <a:latin typeface="+mj-lt"/>
                <a:ea typeface="+mj-ea"/>
                <a:cs typeface="+mj-cs"/>
              </a:rPr>
              <a:t>Huh!!??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2133600"/>
            <a:ext cx="8229600" cy="1143000"/>
          </a:xfrm>
          <a:prstGeom prst="rect">
            <a:avLst/>
          </a:prstGeom>
        </p:spPr>
        <p:txBody>
          <a:bodyPr vert="horz" lIns="91412" tIns="45706" rIns="91412" bIns="45706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3200" b="1" cap="all" dirty="0">
                <a:latin typeface="+mj-lt"/>
                <a:ea typeface="+mj-ea"/>
                <a:cs typeface="+mj-cs"/>
              </a:rPr>
              <a:t>One Word</a:t>
            </a:r>
            <a:r>
              <a:rPr lang="en-US" sz="4000" b="1" cap="all" dirty="0">
                <a:latin typeface="+mj-lt"/>
                <a:ea typeface="+mj-ea"/>
                <a:cs typeface="+mj-cs"/>
              </a:rPr>
              <a:t>…Design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12" tIns="45706" rIns="91412" bIns="45706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b="1" cap="all" dirty="0">
                <a:latin typeface="+mj-lt"/>
                <a:ea typeface="+mj-ea"/>
                <a:cs typeface="+mj-cs"/>
              </a:rPr>
              <a:t>Huh!!??</a:t>
            </a:r>
          </a:p>
        </p:txBody>
      </p:sp>
      <p:pic>
        <p:nvPicPr>
          <p:cNvPr id="6146" name="Picture 2" descr="http://www.waitingfornextyear.com/wp-content/uploads/2015/01/photo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10134600" cy="74596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20378991">
            <a:off x="97226" y="1089505"/>
            <a:ext cx="6248400" cy="1569632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DESIGN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2009775" y="1565910"/>
            <a:ext cx="5596084" cy="1949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569"/>
              </a:lnSpc>
            </a:pPr>
            <a:r>
              <a:rPr lang="en-CA" sz="6600" dirty="0">
                <a:solidFill>
                  <a:srgbClr val="FFFFFF"/>
                </a:solidFill>
                <a:latin typeface="Gill Sans MT"/>
                <a:cs typeface="Gill Sans MT"/>
              </a:rPr>
              <a:t>Usability Studies</a:t>
            </a:r>
          </a:p>
          <a:p>
            <a:pPr>
              <a:lnSpc>
                <a:spcPts val="7569"/>
              </a:lnSpc>
            </a:pPr>
            <a:endParaRPr lang="en-CA" sz="66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38400" y="3851910"/>
            <a:ext cx="846194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15"/>
              </a:lnSpc>
            </a:pPr>
            <a:r>
              <a:rPr lang="en-CA" sz="2000" spc="-4" dirty="0">
                <a:solidFill>
                  <a:srgbClr val="FFFEFF"/>
                </a:solidFill>
                <a:latin typeface="Gill Sans MT"/>
                <a:cs typeface="Gill Sans MT"/>
              </a:rPr>
              <a:t>informal</a:t>
            </a:r>
          </a:p>
          <a:p>
            <a:pPr>
              <a:lnSpc>
                <a:spcPts val="2415"/>
              </a:lnSpc>
            </a:pPr>
            <a:endParaRPr dirty="0"/>
          </a:p>
        </p:txBody>
      </p:sp>
      <p:sp>
        <p:nvSpPr>
          <p:cNvPr id="4" name="TextBox 4"/>
          <p:cNvSpPr txBox="1"/>
          <p:nvPr/>
        </p:nvSpPr>
        <p:spPr>
          <a:xfrm>
            <a:off x="6400800" y="3851910"/>
            <a:ext cx="662874" cy="61555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15"/>
              </a:lnSpc>
            </a:pPr>
            <a:r>
              <a:rPr lang="en-CA" sz="2000" spc="-4" dirty="0">
                <a:solidFill>
                  <a:srgbClr val="FFFEFF"/>
                </a:solidFill>
                <a:latin typeface="Gill Sans MT"/>
                <a:cs typeface="Gill Sans MT"/>
              </a:rPr>
              <a:t>formal</a:t>
            </a:r>
          </a:p>
          <a:p>
            <a:pPr>
              <a:lnSpc>
                <a:spcPts val="2415"/>
              </a:lnSpc>
            </a:pPr>
            <a:endParaRPr dirty="0"/>
          </a:p>
        </p:txBody>
      </p:sp>
      <p:sp>
        <p:nvSpPr>
          <p:cNvPr id="5" name="TextBox 5"/>
          <p:cNvSpPr txBox="1"/>
          <p:nvPr/>
        </p:nvSpPr>
        <p:spPr>
          <a:xfrm>
            <a:off x="8424862" y="6526530"/>
            <a:ext cx="6412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7"/>
              </a:lnSpc>
            </a:pPr>
            <a:r>
              <a:rPr lang="en-CA" sz="1000" dirty="0">
                <a:solidFill>
                  <a:srgbClr val="D7EFFF"/>
                </a:solidFill>
                <a:latin typeface="Gill Sans MT"/>
                <a:cs typeface="Gill Sans MT"/>
              </a:rPr>
              <a:t>6</a:t>
            </a:r>
          </a:p>
          <a:p>
            <a:pPr>
              <a:lnSpc>
                <a:spcPts val="1207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09587" y="531495"/>
            <a:ext cx="5217967" cy="12054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737"/>
              </a:lnSpc>
            </a:pPr>
            <a:r>
              <a:rPr lang="en-CA" sz="4100" dirty="0">
                <a:solidFill>
                  <a:srgbClr val="FFFFFF"/>
                </a:solidFill>
                <a:latin typeface="Gill Sans MT"/>
                <a:cs typeface="Gill Sans MT"/>
              </a:rPr>
              <a:t>Surveys &amp; Focus Groups</a:t>
            </a:r>
          </a:p>
          <a:p>
            <a:pPr>
              <a:lnSpc>
                <a:spcPts val="4737"/>
              </a:lnSpc>
            </a:pPr>
            <a:endParaRPr lang="en-CA" sz="41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2925" y="6377940"/>
            <a:ext cx="4769960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56"/>
              </a:lnSpc>
            </a:pPr>
            <a:r>
              <a:rPr lang="en-CA" sz="1500" dirty="0">
                <a:solidFill>
                  <a:srgbClr val="FFFEFF"/>
                </a:solidFill>
                <a:latin typeface="Gill Sans MT"/>
                <a:cs typeface="Gill Sans MT"/>
              </a:rPr>
              <a:t>http://sfpuc.c.topica.com/maapeWDab5NjaaU3oZpeaeQK6z/</a:t>
            </a:r>
          </a:p>
          <a:p>
            <a:pPr>
              <a:lnSpc>
                <a:spcPts val="1672"/>
              </a:lnSpc>
            </a:pPr>
            <a:endParaRPr lang="en-CA" sz="15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424862" y="6566535"/>
            <a:ext cx="64120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48"/>
              </a:lnSpc>
            </a:pPr>
            <a:r>
              <a:rPr lang="en-CA" sz="1000" dirty="0">
                <a:solidFill>
                  <a:srgbClr val="D7EFFF"/>
                </a:solidFill>
                <a:latin typeface="Gill Sans MT"/>
                <a:cs typeface="Gill Sans MT"/>
              </a:rPr>
              <a:t>7</a:t>
            </a:r>
          </a:p>
          <a:p>
            <a:pPr>
              <a:lnSpc>
                <a:spcPts val="840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8212" y="2268855"/>
            <a:ext cx="7937109" cy="194925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7569"/>
              </a:lnSpc>
            </a:pPr>
            <a:r>
              <a:rPr lang="en-CA" sz="6600" dirty="0">
                <a:solidFill>
                  <a:srgbClr val="FFFFFF"/>
                </a:solidFill>
                <a:latin typeface="Gill Sans MT"/>
                <a:cs typeface="Gill Sans MT"/>
              </a:rPr>
              <a:t>Feedback from Experts</a:t>
            </a:r>
          </a:p>
          <a:p>
            <a:pPr>
              <a:lnSpc>
                <a:spcPts val="7569"/>
              </a:lnSpc>
            </a:pPr>
            <a:endParaRPr lang="en-CA" sz="6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28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509587" y="531495"/>
            <a:ext cx="5556714" cy="120545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737"/>
              </a:lnSpc>
            </a:pPr>
            <a:r>
              <a:rPr lang="en-CA" sz="4100" dirty="0">
                <a:solidFill>
                  <a:srgbClr val="FFFFFF"/>
                </a:solidFill>
                <a:latin typeface="Gill Sans MT"/>
                <a:cs typeface="Gill Sans MT"/>
              </a:rPr>
              <a:t>Comparative Experiments</a:t>
            </a:r>
          </a:p>
          <a:p>
            <a:pPr>
              <a:lnSpc>
                <a:spcPts val="4737"/>
              </a:lnSpc>
            </a:pPr>
            <a:endParaRPr lang="en-CA" sz="410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43025" y="6520815"/>
            <a:ext cx="4668650" cy="4360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56"/>
              </a:lnSpc>
            </a:pPr>
            <a:r>
              <a:rPr lang="en-CA" sz="1500" dirty="0">
                <a:solidFill>
                  <a:srgbClr val="FFFEFF"/>
                </a:solidFill>
                <a:latin typeface="Gill Sans MT"/>
                <a:cs typeface="Gill Sans MT"/>
              </a:rPr>
              <a:t>Joel Brandt et al., comparing Community Help and Blueprint</a:t>
            </a:r>
          </a:p>
          <a:p>
            <a:pPr>
              <a:lnSpc>
                <a:spcPts val="1672"/>
              </a:lnSpc>
            </a:pPr>
            <a:endParaRPr lang="en-CA" sz="1500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424862" y="6526530"/>
            <a:ext cx="64120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11"/>
              </a:lnSpc>
            </a:pPr>
            <a:r>
              <a:rPr lang="en-CA" sz="1000" dirty="0">
                <a:solidFill>
                  <a:srgbClr val="D7EFFF"/>
                </a:solidFill>
                <a:latin typeface="Gill Sans MT"/>
                <a:cs typeface="Gill Sans MT"/>
              </a:rPr>
              <a:t>9</a:t>
            </a:r>
          </a:p>
          <a:p>
            <a:pPr>
              <a:lnSpc>
                <a:spcPts val="1207"/>
              </a:lnSpc>
            </a:pPr>
            <a:endParaRPr lang="en-CA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Quiz#1 </a:t>
            </a:r>
            <a:br>
              <a:rPr lang="en-GB" dirty="0"/>
            </a:br>
            <a:r>
              <a:rPr lang="en-GB" dirty="0"/>
              <a:t>06-03-2018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want to design a new interface </a:t>
            </a:r>
            <a:r>
              <a:rPr lang="en-US"/>
              <a:t>for scientific </a:t>
            </a:r>
            <a:r>
              <a:rPr lang="en-US" dirty="0"/>
              <a:t>calculator in a smart phone</a:t>
            </a:r>
          </a:p>
          <a:p>
            <a:r>
              <a:rPr lang="en-US" dirty="0"/>
              <a:t>What would efficiency , effectiveness and satisfaction mean?</a:t>
            </a:r>
          </a:p>
        </p:txBody>
      </p:sp>
    </p:spTree>
    <p:extLst>
      <p:ext uri="{BB962C8B-B14F-4D97-AF65-F5344CB8AC3E}">
        <p14:creationId xmlns:p14="http://schemas.microsoft.com/office/powerpoint/2010/main" val="205732573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 value will be from the projects</a:t>
            </a:r>
          </a:p>
          <a:p>
            <a:pPr lvl="1"/>
            <a:r>
              <a:rPr lang="en-US" dirty="0"/>
              <a:t>Work seriously</a:t>
            </a:r>
          </a:p>
          <a:p>
            <a:r>
              <a:rPr lang="en-US" dirty="0"/>
              <a:t>Groups of 3 (group of 4 might be allowed if project is big)</a:t>
            </a:r>
          </a:p>
          <a:p>
            <a:r>
              <a:rPr lang="en-US" dirty="0"/>
              <a:t>I will suggest some projects, but you can come up with your own project proposals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Redesigning Smart Phone Contact Book</a:t>
            </a:r>
          </a:p>
          <a:p>
            <a:pPr lvl="1"/>
            <a:r>
              <a:rPr lang="en-US" dirty="0"/>
              <a:t>Contact books are essentially a copy of paper pen contact books. </a:t>
            </a:r>
          </a:p>
          <a:p>
            <a:pPr lvl="1"/>
            <a:r>
              <a:rPr lang="en-US" dirty="0"/>
              <a:t>I think there are several issues with the contact book</a:t>
            </a:r>
          </a:p>
          <a:p>
            <a:pPr lvl="1"/>
            <a:r>
              <a:rPr lang="en-US" dirty="0"/>
              <a:t>One problem I personally observed is that I do not remember the person name but I remember the context</a:t>
            </a:r>
          </a:p>
          <a:p>
            <a:pPr lvl="2"/>
            <a:r>
              <a:rPr lang="en-US" dirty="0"/>
              <a:t>Relationship to some friend, place of meeting, etc </a:t>
            </a:r>
            <a:r>
              <a:rPr lang="en-US" dirty="0" err="1"/>
              <a:t>etc</a:t>
            </a:r>
            <a:r>
              <a:rPr lang="en-US" dirty="0"/>
              <a:t>…..</a:t>
            </a:r>
          </a:p>
          <a:p>
            <a:pPr lvl="2"/>
            <a:r>
              <a:rPr lang="en-US" dirty="0"/>
              <a:t>I think people use context someway 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Redesigning Smart Phone Contact Book</a:t>
            </a:r>
          </a:p>
          <a:p>
            <a:pPr lvl="1"/>
            <a:r>
              <a:rPr lang="en-US" dirty="0"/>
              <a:t>Another problem is that I personally seem to call certain people at certain times</a:t>
            </a:r>
          </a:p>
          <a:p>
            <a:pPr lvl="2"/>
            <a:r>
              <a:rPr lang="en-US" dirty="0"/>
              <a:t>Driver early morning</a:t>
            </a:r>
          </a:p>
          <a:p>
            <a:pPr lvl="2"/>
            <a:r>
              <a:rPr lang="en-US" dirty="0"/>
              <a:t>My friends mostly on weekends and evenings</a:t>
            </a:r>
          </a:p>
          <a:p>
            <a:pPr lvl="1"/>
            <a:r>
              <a:rPr lang="en-US" dirty="0"/>
              <a:t>Redesign contact book to cater for this</a:t>
            </a:r>
          </a:p>
          <a:p>
            <a:pPr lvl="2"/>
            <a:r>
              <a:rPr lang="en-US" dirty="0"/>
              <a:t>Not rearrangement of UI components projects	</a:t>
            </a:r>
          </a:p>
          <a:p>
            <a:pPr lvl="1"/>
            <a:r>
              <a:rPr lang="en-US" dirty="0"/>
              <a:t>A data collection app will be provided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Proposal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Expense Tracker</a:t>
            </a:r>
          </a:p>
          <a:p>
            <a:pPr lvl="1"/>
            <a:r>
              <a:rPr lang="en-US" dirty="0"/>
              <a:t>In a country like Pakistan, most people don’t have a lot of money</a:t>
            </a:r>
          </a:p>
          <a:p>
            <a:pPr lvl="1"/>
            <a:r>
              <a:rPr lang="en-US" dirty="0"/>
              <a:t>They would want to spend it wisely</a:t>
            </a:r>
          </a:p>
          <a:p>
            <a:pPr lvl="1"/>
            <a:r>
              <a:rPr lang="en-US" dirty="0"/>
              <a:t>Many web, computer and mobile system are available</a:t>
            </a:r>
          </a:p>
          <a:p>
            <a:pPr lvl="2"/>
            <a:r>
              <a:rPr lang="en-US" dirty="0"/>
              <a:t>Hard to use because of the data entry requirements</a:t>
            </a:r>
          </a:p>
          <a:p>
            <a:pPr lvl="1"/>
            <a:r>
              <a:rPr lang="en-US" dirty="0"/>
              <a:t>Can some improvement be made?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w8PDw8QEA8PDw8PDw8PDw8PDw8PDw8PFBEWFhQRFBQYHCggGBolHBQUITEhJSkrLi4uFx80ODMsNygtLisBCgoKDg0OGhAQGiwkHyQsLCwsLCwsLCwsLCwsLCwsLCwsLCwsLCwsLCwsLCwsLCwsLCwsLCwsLCwsLCwsLCwsLP/AABEIANkA6QMBEQACEQEDEQH/xAAbAAEBAAMBAQEAAAAAAAAAAAAAAQMEBQIGB//EAD0QAAIBAgEHCQcCBAcAAAAAAAABAgMRBAUGEiExcbEiMkFRYXKBkaETFEJSgsHRkrIzQ1PwBxUjc6LCw//EABoBAQEAAwEBAAAAAAAAAAAAAAABAgMEBQb/xAAwEQEAAQMCBAUEAQMFAAAAAAAAAQIDERIxBCFBUQUTMmFxIoGx8EIjkaEUM8HR4f/aAAwDAQACEQMRAD8A/cAAAABQAAAAAAAAAAAAAAAAAAAAAAAAAAAAAEAAAAFAAAAADDLFU1JxckmrX7Lq+tmmu/boq01ThlFEzGYZYtPWnddaNsTExmGKlAAAAAAAAAAAAAAAAAAAAAEAAAAFAAAAAD5+vypzl1yb8Ni9Ej53iLmu7VLsojFMQ805yjsbW5mumuqic0zhlMRO7cpZSkuclL0Z2W/ELlPq5/4apsxOzdpY6nLp0X2/k7rfHWq95x8/9tU2qobCZ1xOecNalAAAAAAAAAAAAAAAAAAgAAAAAUAAAxYqpowb8FvZo4i55duamVEZlyLHzrreXEi5eXECOIzzHunVlHY2txsou10emcJNMTu26WUX8Sv2rUzut+I1R64y1TZjo3KWLhLpt2PUd1vjLVfXHy1TbqhnOpgAAAAAAAAAAAAAAAQCgAIAAoAABoZRqa1Hq1vf/fE8nxG5mYoj5b7UdWkeY3BEAJYq5GiYEcSLlNEZGSnWnHY39vI3279y36ZYzTE7tunlB/EvFHdb8RnauP7NU2ezbp4iEtklfqepnfb4m1c2lqmiqGU3sQAAAAAAAAAAAQCgAAAAAAjdhM4HHqT0pN9b9D5m/d11zU64jEYebGrK5SwyZCgFCgQBgAAEsUZaeInHY3uetG+3xV2jaWM0Uy2qeUPmj4r8Hfb8Rj+cf2aps9m1TrRlsa3dPkd1u/buemWuaZjdkNrEAAAAAAAAAAAAAAAAamUatoqK2y4LbxXmcfG3NFvHdstU5lzonz8y6JUgCEAoAGRC8wGRRkQuoBkyWGTJYyiVygGWnipx2O/Y9Z02+Lu0bTn5YzbpltUsor4k12rWjut+I0z64x8NVVmejap1oy5sk+Pkd1u9Rc9M5a5pmN2Q2MQAAAAAAAAAAAAOJiK2nOUui+jHuxbV/F6T3NHh8bd13MdIdVuMUoti3HnSyUAQQAUUCAUAAAAACAFyJYKjRMyrzYyiuYVnp4ycem/ZLWdNvj7tHXPz+5YTapluYfHKTScbN9TuejY8Qi5VFE04mWmu1pjLcPRaQAAAAAAAABqZTruFN6LtObVOHWpPbLwSlL6TTfueXRNTKinM4cqySstSSSS6lsR89VPd2MlzSgAG6BFCgQChcBcChAAWAIAEKKQRoLl5aC5beTKd5N9S9Wej4ZbzcmrtH5ar1XLDpnuOYAAAAAAAAAcHF1vaYiduZQXso9TqySlUfgtBX7ZI8nj7uZ0dnTapxGe7zN81fNJLyTl/1PMltejWFwYW4C4TBcGAAAuAAtwhcBcpguQUoAAABomBvZNjqk+1L+/M9rwynFNU+7TdnnDdPTaQAAAAAAADWyli1Qo1KrV9CLcYrbKWyMV2t2XiYXK4opmplTTqnDiYOi6dOMZNOeuVSS2SqSblOS7HJtnztyrVVMy6/h7l/EguqFST7HeKXo5GpWRmAliiEUIAABcSYW4gS4FuDBcJhblMBRUyJgGUUAVFEcx0cAuRvbPe8PjFr7y0XPU2TuawAAAAAAADg5aq+0xFKgubSXvNXvXtRi/HSl9B5vH3cRFEfvZ0WaeU1fZTyZbWGk71ar6FGlDc1pSfpOJrjrKztDOJYo0JUJhUAWIqMohFUAMIgUAAW4QuUwtyJhUymFuEwaRnSYdXBr/Tj48T6Hg4xZp/erlueqWc6WAAAAAAADxVqKEZSk7RinJvqSV2yTOIzI+XyTJ1IzxElysVN1UvlpWtSj+lJ75M+dvXJuVzU7caYins34mmRrYB3VWXz16n/C1P/wAzCnbK1Rt8NksoEEIA2VABFQAAKBAChUQKpACAACX1mynlA7mGXIj3VwPpOHjFqn4hxV+qWQ3MUAAUAAAAfPZ3V3KNLCRdpYqdp22xw8OVUfZdK3icPHXNNGnv+P3k32Kc1ap6PaSSslZKySWxJdCPG3bnpySTb2JXe5GuucI1clxaoUb7XBTfenyn6tkjaGVfqltFYoyKAGBCKgUIBQIBRALYQIFEBQiEyqsyiESCNkpLvU1aK3LgfS24xTEezind6M0AAAAAAAfHZPq+84rE4v4E/dcP/twd5yW+Vv0ngcVc13JnptH2/wDXZTTpoiPu6hzSrUyzPRw1a22UHBb58hfuNVzZaOdUNyMdFJLYkkty1GabhJQaIqAAqEAKARgAAACACSoUETCKAZnSPVNGyIzLGXdPp3EAAAAAAA4eeOUnh8JPQ11qzVCiltc56tRzcVd8u3ON55Q2WqNVUQ1snYNUKNOktlOCi380tspeLbfieFOOjqqnM5bBijRyw7+7w+fE0r92N5v9qNVW8MrfWfZvszYhAAEECgEJgCgyKgAAAAMCBQgpUQzwM1BcqPeXE22Yzcpj3hhVs7R9K4wAAAAAAHxWNre+ZUstdHJ8fB4iezy1/pPG427quYjaPzLrtU6aNXWXZZwqqEwObinpYzDx/p061VrvJQX3NH82dPKiXRaM5YgACAABACgkQggUEBcCXChUAqhAsQIjPA2cKuXHejfw0ZvU/LXX6Zdc+hcgAAAAAGjlvHrDYerV1XjF6KfTN6orzNd2vRTMsqadU4fN5rYB0cOpT11a8nXqvpcp7F5W8Wz56c9XZXMZxHR1yMHpGMpLlYTlY3Ey/p06VJfVy36mmjnVV9m2eVEOmzYwQKEACEAKAQCBUIAAKBFKAAQIzOEVF5jZwP8AEj48GdPBf79P3/DXc9LrHvuUAAAAAD4b/ETGT0qNJRbpxtUndPQnLojfdfzOHi6ucUumxHVMDnXSnZVYOm+uPLh5bV6nmTR2bJol3MPiKdVXpzjNdOi02t62o1zTMbsJzDLYwq2HKyByveanz4idu7Hm8TTZ2mfeWy50j2dSxta8pYSuSxMYVCAFQigEsICxB5ZVUmBBhQIoAopRDIVCEbeT1y9yZ3cBGb32lqu+l0z23MAAAAAB5qU4yVpRUk9qaTRJiJ3InDhY/NLC1buMXRk+mHN/Szmr4Wirbk3U3qo3fNZVzTxdJaVB+0trTg9Coty/DOC/wt2mPo5/DfTepndysPnRjMPJ06q03F2casWpr6lr87nl1XKonFcf8T+/Zt8umrnD6zNmNsJSdraSlJ+Mnb0sZW6dNEQ13fU6jNjWiMQZFQKhACoAJIgVLBQZEsAIKBSooEMhQjcyauU+79z0fDY/qTPs03dnRPZaAAAAAAAAAB+N5chKtiq9TapVJNbk7L0R83xNua7lVT0bXKmIfomTqPs6FGHyUqcXvUUmY6ccmmuczLOTZEAEVCAQGRUCoMKEEAEAAFCooCxYAyFROqS3smrneH3PV8NjnVPw0XejePVaQAAAAAAADUytiPZUK0/lpya321ephcq00zK0xmcPyvCR06kI/POMfNpfc8WXoQ/SGc/NzISZVLACYVCYAYhUIAwqNASxjhcjQXKEAAAQgUqBRSioMXQyctUt57Hh0fRVPu03d22ei1AAAAAAAAHzufWI0MI4rbUnGPgtb4HPxM/RhttR9T4LJtZU6tOo02oSUrLU3bWebMOvo+to5zYeW1VIb4pr0Zpm12lr0S3aWV8NLZViu9eH7kjHypY6ZbVOpGXNlGXdalwMZoqjoj00YZUIIIhQohFCATCFgqWGDJYkQuUsDIMC2KBcItgZVFSXRwC5H1M9rw+P6X3aLm7ZO5rAAAAAAAANPKOTKOJSjVjpKLbWtqze4wrtxXuypqmnZx6uZuGfNlUh9SlxRonhaZ2lsi9LSq5kfJX/AFQ/DNc8JPSWUX47NOrmhiY81057pNP1Rqq4Wvszi9S1KmQMXD+TJ920uBqmzXHSWcXKZ6sbli6XTXhbr00jCqJ6n0yyQy3iY/Gn2SjH8GvRHZdMNinnJV+KEJbtKP3JNEJobEM5Y/FSku7JPikYaOxobNPL+He1zjvj+Lk8uU0y2aeVMPLZVh43jxJNuTEtinWhLmzjLdJMx0T2RkIiCQILYCWGBbCIMli4MliplUSR0sGuQvHie7wUYsx9/wAuevdnOtiAAAAAAAAAAAAAANAYamEpS51OEt8Yswm3RO8MoqmOrTq5BwkttGC7t48DXPDW+zKLtUdWnVzTwr2Kcd0/ya54OidssovVNWrmZT+GtNb4xZhPBdpXz/ZqVczKnw1oPfFo1zwVXSYZ+fHZqzzSxS2ezlunbijX/pLkdGUXqWP/ACfH09kan0TvwZhNi5HSV10T1eXWx9Paq31QcuKNU256x/hlGmSOXsRHnKL70GuFjCaKexphnp5yy+KlF92TXG48uE0NinnJTfOpzjual+DGbfZNEs8Mv4d7XKPeg/tcTb900Szwyth3sqwXevHiieXV+4TTLbo1Yzu4SjNLa4SUkt9iTRV2SeT2iMXTwy5Edx7/AA0YtU/DTVuym9iAAAAAAAAAAAAAAAAAAAAAAAAHmVOL2pPekyTTE7wuZa9TJtCXOo039ETXNm3P8YXXV3atTN7CS/kpd1yXBmE8Lanoy82vu1amaeFez2kd0r8TCeDo6TLKL9TUq5mU/hrTXeima54LtLKOI9nVyDkn3WE46Wm5STva2pLUuJ0WLPlxLXcr1S6bSfQbppid2tUWIwAAAAAAAAAAAAAAA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vector-magz.com/wp-content/uploads/2013/07/post-it-log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838200"/>
            <a:ext cx="7467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Proposal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Urdu Learning </a:t>
            </a:r>
          </a:p>
          <a:p>
            <a:pPr lvl="1"/>
            <a:r>
              <a:rPr lang="en-US" dirty="0"/>
              <a:t>My five year old daughter has a hard time learning </a:t>
            </a:r>
            <a:r>
              <a:rPr lang="en-US" dirty="0" err="1"/>
              <a:t>Alif</a:t>
            </a:r>
            <a:r>
              <a:rPr lang="en-US" dirty="0"/>
              <a:t>, bay, Pay…. In school</a:t>
            </a:r>
          </a:p>
          <a:p>
            <a:pPr lvl="1"/>
            <a:r>
              <a:rPr lang="en-US" dirty="0"/>
              <a:t>She hates it probably because the shapes don’t make any sense to her</a:t>
            </a:r>
          </a:p>
          <a:p>
            <a:pPr lvl="1"/>
            <a:endParaRPr lang="en-US" dirty="0"/>
          </a:p>
          <a:p>
            <a:pPr lvl="1"/>
            <a:r>
              <a:rPr lang="en-US"/>
              <a:t>Can you help her?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Project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Groups this week and choose a project</a:t>
            </a:r>
          </a:p>
          <a:p>
            <a:r>
              <a:rPr lang="en-US" dirty="0"/>
              <a:t>Each group will then give a presentation next class</a:t>
            </a:r>
          </a:p>
          <a:p>
            <a:pPr lvl="1"/>
            <a:r>
              <a:rPr lang="en-US" dirty="0"/>
              <a:t>Audience will give feedback and suggest changes if needed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2071</Words>
  <Application>Microsoft Office PowerPoint</Application>
  <PresentationFormat>On-screen Show (4:3)</PresentationFormat>
  <Paragraphs>359</Paragraphs>
  <Slides>91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102" baseType="lpstr">
      <vt:lpstr>Arial</vt:lpstr>
      <vt:lpstr>Arial Unicode MS</vt:lpstr>
      <vt:lpstr>Calibri</vt:lpstr>
      <vt:lpstr>Gill Sans MT</vt:lpstr>
      <vt:lpstr>Gill Sans MT Bold</vt:lpstr>
      <vt:lpstr>Gill Sans MT Bold Italic</vt:lpstr>
      <vt:lpstr>Gill Sans MT Italic</vt:lpstr>
      <vt:lpstr>Times New Roman</vt:lpstr>
      <vt:lpstr>Wingdings</vt:lpstr>
      <vt:lpstr>Office Theme</vt:lpstr>
      <vt:lpstr>1_Office Theme</vt:lpstr>
      <vt:lpstr>Human Computer Interaction</vt:lpstr>
      <vt:lpstr>Introduction</vt:lpstr>
      <vt:lpstr>Class Introduction</vt:lpstr>
      <vt:lpstr>Grading Criteria</vt:lpstr>
      <vt:lpstr>Not Allowed</vt:lpstr>
      <vt:lpstr>Class Introductions</vt:lpstr>
      <vt:lpstr>What is about?</vt:lpstr>
      <vt:lpstr>PowerPoint Presentation</vt:lpstr>
      <vt:lpstr>PowerPoint Presentation</vt:lpstr>
      <vt:lpstr>My Naïve Assumptions</vt:lpstr>
      <vt:lpstr>PowerPoint Presentation</vt:lpstr>
      <vt:lpstr>PowerPoint Presentation</vt:lpstr>
      <vt:lpstr>PowerPoint Presentation</vt:lpstr>
      <vt:lpstr>PowerPoint Presentation</vt:lpstr>
      <vt:lpstr>What is HCI?</vt:lpstr>
      <vt:lpstr>PowerPoint Presentation</vt:lpstr>
      <vt:lpstr>Goal of HCI</vt:lpstr>
      <vt:lpstr>PowerPoint Presentation</vt:lpstr>
      <vt:lpstr>What is a Good Design</vt:lpstr>
      <vt:lpstr>Exercise</vt:lpstr>
      <vt:lpstr>Alarm Clock (Good or Bad Design) </vt:lpstr>
      <vt:lpstr>ATM Withdrawal Amount</vt:lpstr>
      <vt:lpstr>Bad Design is Costly</vt:lpstr>
      <vt:lpstr>Why Study HCI – Software Perspective </vt:lpstr>
      <vt:lpstr>Why Study HCI – Software Perspective </vt:lpstr>
      <vt:lpstr>Why Study HCI – Software Perspective </vt:lpstr>
      <vt:lpstr>Don Norman’s Door Example</vt:lpstr>
      <vt:lpstr>Don Norman’s Door Example</vt:lpstr>
      <vt:lpstr>Don Norman’s Door Example</vt:lpstr>
      <vt:lpstr>Why Study HCI – Conclusions [1/2]</vt:lpstr>
      <vt:lpstr>Why Study HCI – Conclusions [2/2]</vt:lpstr>
      <vt:lpstr>Some HCI Areas</vt:lpstr>
      <vt:lpstr>HCI Jobs</vt:lpstr>
      <vt:lpstr>Origins of HCI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Compilers</vt:lpstr>
      <vt:lpstr>PowerPoint Presentation</vt:lpstr>
      <vt:lpstr>PowerPoint Presentation</vt:lpstr>
      <vt:lpstr>USS Hopper</vt:lpstr>
      <vt:lpstr>The Road Ahead</vt:lpstr>
      <vt:lpstr>PowerPoint Presentation</vt:lpstr>
      <vt:lpstr>The Graphical User Interface</vt:lpstr>
      <vt:lpstr>PowerPoint Presentation</vt:lpstr>
      <vt:lpstr>PowerPoint Presentation</vt:lpstr>
      <vt:lpstr>Mouse</vt:lpstr>
      <vt:lpstr>PowerPoint Presentation</vt:lpstr>
      <vt:lpstr>Video</vt:lpstr>
      <vt:lpstr>Graphical User interface</vt:lpstr>
      <vt:lpstr>Video of Star OS</vt:lpstr>
      <vt:lpstr>Dynabook</vt:lpstr>
      <vt:lpstr>PowerPoint Presentation</vt:lpstr>
      <vt:lpstr>PowerPoint Presentation</vt:lpstr>
      <vt:lpstr>Introduction to prototyping</vt:lpstr>
      <vt:lpstr>PowerPoint Presentation</vt:lpstr>
      <vt:lpstr>PowerPoint Presentation</vt:lpstr>
      <vt:lpstr>PowerPoint Presentation</vt:lpstr>
      <vt:lpstr>PowerPoint Presentation</vt:lpstr>
      <vt:lpstr>What do Prototype Help you Find?</vt:lpstr>
      <vt:lpstr>PowerPoint Presentation</vt:lpstr>
      <vt:lpstr>PowerPoint Presentation</vt:lpstr>
      <vt:lpstr>Good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Evaluating Designs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Quiz#1  06-03-2018</vt:lpstr>
      <vt:lpstr>Projects</vt:lpstr>
      <vt:lpstr>Project</vt:lpstr>
      <vt:lpstr>Proposal 1</vt:lpstr>
      <vt:lpstr>Proposal 2</vt:lpstr>
      <vt:lpstr>Project Proposal 3</vt:lpstr>
      <vt:lpstr>Project Proposal 4</vt:lpstr>
      <vt:lpstr>Next Project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Learning Interfaces</dc:title>
  <dc:creator>Aimal</dc:creator>
  <cp:lastModifiedBy>waqas swati</cp:lastModifiedBy>
  <cp:revision>53</cp:revision>
  <dcterms:created xsi:type="dcterms:W3CDTF">2015-02-14T19:18:50Z</dcterms:created>
  <dcterms:modified xsi:type="dcterms:W3CDTF">2018-03-06T06:06:27Z</dcterms:modified>
</cp:coreProperties>
</file>