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</a:t>
            </a:r>
            <a:r>
              <a:rPr lang="en-US" dirty="0" smtClean="0"/>
              <a:t>Compiler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2) synthesis.</a:t>
            </a:r>
          </a:p>
          <a:p>
            <a:pPr lvl="1"/>
            <a:r>
              <a:rPr lang="en-US" dirty="0" smtClean="0"/>
              <a:t>Constructs the desired target program from the intermediate representation and the symbol table. </a:t>
            </a:r>
          </a:p>
          <a:p>
            <a:pPr lvl="1"/>
            <a:r>
              <a:rPr lang="en-US" dirty="0" smtClean="0"/>
              <a:t>The analysis part is often called the front end of the compiler; the synthesis part is the back end. </a:t>
            </a:r>
          </a:p>
          <a:p>
            <a:r>
              <a:rPr lang="en-US" dirty="0" smtClean="0"/>
              <a:t>the compilation process operates as a sequence of phases, each of which transforms one representation of the source program to another. </a:t>
            </a:r>
          </a:p>
        </p:txBody>
      </p:sp>
    </p:spTree>
    <p:extLst>
      <p:ext uri="{BB962C8B-B14F-4D97-AF65-F5344CB8AC3E}">
        <p14:creationId xmlns:p14="http://schemas.microsoft.com/office/powerpoint/2010/main" val="33227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 Compiler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practice, several phases may be grouped together, and the intermediate representations between the grouped phases need not be  constructed explicitly.</a:t>
            </a:r>
          </a:p>
          <a:p>
            <a:r>
              <a:rPr lang="en-US" dirty="0"/>
              <a:t>The symbol </a:t>
            </a:r>
            <a:r>
              <a:rPr lang="en-US" dirty="0" smtClean="0"/>
              <a:t>table stores </a:t>
            </a:r>
            <a:r>
              <a:rPr lang="en-US" dirty="0"/>
              <a:t>information about the </a:t>
            </a:r>
            <a:r>
              <a:rPr lang="en-US" dirty="0" smtClean="0"/>
              <a:t>source program which </a:t>
            </a:r>
            <a:r>
              <a:rPr lang="en-US" dirty="0"/>
              <a:t>is used by all phases of the compiler </a:t>
            </a:r>
            <a:endParaRPr lang="en-US" dirty="0" smtClean="0"/>
          </a:p>
        </p:txBody>
      </p:sp>
      <p:pic>
        <p:nvPicPr>
          <p:cNvPr id="4" name="Picture 3" descr="Phases of compil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733" y="1371600"/>
            <a:ext cx="3729038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0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 </a:t>
            </a:r>
            <a:r>
              <a:rPr lang="en-US" dirty="0" smtClean="0"/>
              <a:t>Compiler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Some compilers have a machine-independent optimization phase </a:t>
            </a:r>
            <a:r>
              <a:rPr lang="en-US" dirty="0" smtClean="0"/>
              <a:t>between the </a:t>
            </a:r>
            <a:r>
              <a:rPr lang="en-US" dirty="0"/>
              <a:t>front end and the back end. </a:t>
            </a:r>
            <a:endParaRPr lang="en-US" dirty="0" smtClean="0"/>
          </a:p>
          <a:p>
            <a:r>
              <a:rPr lang="en-US" dirty="0" smtClean="0"/>
              <a:t>Optimization </a:t>
            </a:r>
            <a:r>
              <a:rPr lang="en-US" dirty="0"/>
              <a:t>phase </a:t>
            </a:r>
            <a:r>
              <a:rPr lang="en-US" dirty="0" smtClean="0"/>
              <a:t>transforms </a:t>
            </a:r>
            <a:r>
              <a:rPr lang="en-US" dirty="0"/>
              <a:t>the intermediate representation, so that the </a:t>
            </a:r>
            <a:r>
              <a:rPr lang="en-US" dirty="0" smtClean="0"/>
              <a:t>back end </a:t>
            </a:r>
            <a:r>
              <a:rPr lang="en-US" dirty="0"/>
              <a:t>can produce a better target program </a:t>
            </a:r>
            <a:r>
              <a:rPr lang="en-US" dirty="0" smtClean="0"/>
              <a:t>from intermediate </a:t>
            </a:r>
            <a:r>
              <a:rPr lang="en-US" dirty="0"/>
              <a:t>representation.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ptimization is optional</a:t>
            </a:r>
            <a:r>
              <a:rPr lang="en-US" dirty="0"/>
              <a:t>, one or the </a:t>
            </a:r>
            <a:r>
              <a:rPr lang="en-US" dirty="0" smtClean="0"/>
              <a:t>two </a:t>
            </a:r>
            <a:r>
              <a:rPr lang="en-US" dirty="0"/>
              <a:t>optimization phases shown in </a:t>
            </a:r>
            <a:r>
              <a:rPr lang="en-US" dirty="0" smtClean="0"/>
              <a:t>the previous figure may be </a:t>
            </a:r>
            <a:r>
              <a:rPr lang="en-US" dirty="0"/>
              <a:t>missing.</a:t>
            </a:r>
          </a:p>
        </p:txBody>
      </p:sp>
    </p:spTree>
    <p:extLst>
      <p:ext uri="{BB962C8B-B14F-4D97-AF65-F5344CB8AC3E}">
        <p14:creationId xmlns:p14="http://schemas.microsoft.com/office/powerpoint/2010/main" val="9361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</a:t>
            </a:r>
            <a:r>
              <a:rPr lang="en-US" dirty="0" smtClean="0"/>
              <a:t>Analysis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3742"/>
            <a:ext cx="5562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lso called scanning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eads the source program </a:t>
            </a:r>
            <a:r>
              <a:rPr lang="en-US" dirty="0"/>
              <a:t>groups the characters into meaningful sequences called lexemes. </a:t>
            </a:r>
            <a:endParaRPr lang="en-US" dirty="0" smtClean="0"/>
          </a:p>
          <a:p>
            <a:r>
              <a:rPr lang="en-US" dirty="0" smtClean="0"/>
              <a:t>For each lexeme</a:t>
            </a:r>
            <a:r>
              <a:rPr lang="en-US" dirty="0"/>
              <a:t>, </a:t>
            </a:r>
            <a:r>
              <a:rPr lang="en-US" dirty="0" smtClean="0"/>
              <a:t>produces an output token </a:t>
            </a:r>
            <a:r>
              <a:rPr lang="en-US" dirty="0"/>
              <a:t>of the form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token-name, </a:t>
            </a:r>
            <a:r>
              <a:rPr lang="en-US" dirty="0" smtClean="0">
                <a:solidFill>
                  <a:srgbClr val="FF0000"/>
                </a:solidFill>
              </a:rPr>
              <a:t>attribute-value) </a:t>
            </a:r>
            <a:r>
              <a:rPr lang="en-US" dirty="0" smtClean="0"/>
              <a:t>that </a:t>
            </a:r>
            <a:r>
              <a:rPr lang="en-US" dirty="0"/>
              <a:t>it passes on to </a:t>
            </a:r>
            <a:r>
              <a:rPr lang="en-US" dirty="0" smtClean="0"/>
              <a:t>syntax </a:t>
            </a:r>
            <a:r>
              <a:rPr lang="en-US" dirty="0"/>
              <a:t>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token-name </a:t>
            </a:r>
            <a:r>
              <a:rPr lang="en-US" dirty="0"/>
              <a:t>is an abstract symbol that is used during syntax analysis, and </a:t>
            </a:r>
            <a:r>
              <a:rPr lang="en-US" dirty="0" smtClean="0"/>
              <a:t>attribute-value </a:t>
            </a:r>
            <a:r>
              <a:rPr lang="en-US" dirty="0"/>
              <a:t>points to an entry in the symbol table for this token.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hases of compil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60714"/>
            <a:ext cx="3418114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24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</a:t>
            </a:r>
            <a:r>
              <a:rPr lang="en-US" dirty="0" smtClean="0"/>
              <a:t>Analysis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r>
              <a:rPr lang="en-US" sz="2300" dirty="0" smtClean="0"/>
              <a:t>Symbol-table </a:t>
            </a:r>
            <a:r>
              <a:rPr lang="en-US" sz="2300" dirty="0"/>
              <a:t>entry </a:t>
            </a:r>
            <a:r>
              <a:rPr lang="en-US" sz="2300" dirty="0" smtClean="0"/>
              <a:t>is needed for </a:t>
            </a:r>
            <a:r>
              <a:rPr lang="en-US" sz="2300" dirty="0"/>
              <a:t>semantic analysis and code generation.</a:t>
            </a:r>
          </a:p>
          <a:p>
            <a:r>
              <a:rPr lang="en-US" sz="2300" dirty="0"/>
              <a:t>For example, suppose a source program contains the assignment statement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300" dirty="0"/>
              <a:t>C</a:t>
            </a:r>
            <a:r>
              <a:rPr lang="en-US" sz="2300" dirty="0" smtClean="0"/>
              <a:t>haracters </a:t>
            </a:r>
            <a:r>
              <a:rPr lang="en-US" sz="2300" dirty="0"/>
              <a:t>in this assignment could be grouped into the following </a:t>
            </a:r>
            <a:r>
              <a:rPr lang="en-US" sz="2300" dirty="0" smtClean="0"/>
              <a:t>lexemes and </a:t>
            </a:r>
            <a:r>
              <a:rPr lang="en-US" sz="2300" dirty="0"/>
              <a:t>mapped into the following tokens passed on to the syntax analyzer: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b="1" dirty="0"/>
              <a:t>P</a:t>
            </a:r>
            <a:r>
              <a:rPr lang="en-US" sz="2300" b="1" dirty="0" smtClean="0"/>
              <a:t>osition</a:t>
            </a:r>
            <a:r>
              <a:rPr lang="en-US" sz="2300" dirty="0" smtClean="0"/>
              <a:t> is </a:t>
            </a:r>
            <a:r>
              <a:rPr lang="en-US" sz="2300" dirty="0"/>
              <a:t>a lexeme </a:t>
            </a:r>
            <a:r>
              <a:rPr lang="en-US" sz="2300" dirty="0" smtClean="0"/>
              <a:t>mapped </a:t>
            </a:r>
            <a:r>
              <a:rPr lang="en-US" sz="2300" dirty="0"/>
              <a:t>into a token (id, 1), where </a:t>
            </a:r>
            <a:r>
              <a:rPr lang="en-US" sz="2300" dirty="0" smtClean="0"/>
              <a:t>id is </a:t>
            </a:r>
            <a:r>
              <a:rPr lang="en-US" sz="2300" dirty="0"/>
              <a:t>an </a:t>
            </a:r>
            <a:r>
              <a:rPr lang="en-US" sz="2300" dirty="0" smtClean="0"/>
              <a:t>abstract  symbol </a:t>
            </a:r>
            <a:r>
              <a:rPr lang="en-US" sz="2300" dirty="0"/>
              <a:t>standing for identifier and 1 points to the </a:t>
            </a:r>
            <a:r>
              <a:rPr lang="en-US" sz="2300" dirty="0" smtClean="0"/>
              <a:t>symbol table entry </a:t>
            </a:r>
            <a:r>
              <a:rPr lang="en-US" sz="2300" dirty="0"/>
              <a:t>for </a:t>
            </a:r>
            <a:r>
              <a:rPr lang="en-US" sz="2300" dirty="0" smtClean="0"/>
              <a:t>position .</a:t>
            </a:r>
          </a:p>
          <a:p>
            <a:pPr marL="0" indent="0">
              <a:buNone/>
            </a:pPr>
            <a:r>
              <a:rPr lang="en-US" sz="2300" dirty="0" smtClean="0"/>
              <a:t>	The </a:t>
            </a:r>
            <a:r>
              <a:rPr lang="en-US" sz="2300" dirty="0"/>
              <a:t>symbol-table entry for an identifier </a:t>
            </a:r>
            <a:r>
              <a:rPr lang="en-US" sz="2300" dirty="0" smtClean="0"/>
              <a:t>holds as </a:t>
            </a:r>
            <a:r>
              <a:rPr lang="en-US" sz="2300" dirty="0"/>
              <a:t>its name </a:t>
            </a:r>
            <a:r>
              <a:rPr lang="en-US" sz="2300" dirty="0" smtClean="0"/>
              <a:t>	and </a:t>
            </a:r>
            <a:r>
              <a:rPr lang="en-US" sz="2300" dirty="0"/>
              <a:t>type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7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</a:t>
            </a:r>
            <a:r>
              <a:rPr lang="en-US" dirty="0" smtClean="0"/>
              <a:t>Analysis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The </a:t>
            </a:r>
            <a:r>
              <a:rPr lang="en-US" sz="2300" dirty="0"/>
              <a:t>assignment symbol </a:t>
            </a:r>
            <a:r>
              <a:rPr lang="en-US" sz="2300" b="1" dirty="0"/>
              <a:t>=</a:t>
            </a:r>
            <a:r>
              <a:rPr lang="en-US" sz="2300" dirty="0"/>
              <a:t> is 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</a:t>
            </a:r>
            <a:r>
              <a:rPr lang="en-US" sz="2300" dirty="0" smtClean="0"/>
              <a:t>(=). Since </a:t>
            </a:r>
            <a:r>
              <a:rPr lang="en-US" sz="2300" dirty="0"/>
              <a:t>this token needs no attribute-value, we have omitted the </a:t>
            </a:r>
            <a:r>
              <a:rPr lang="en-US" sz="2300" dirty="0" smtClean="0"/>
              <a:t>second component.</a:t>
            </a:r>
            <a:endParaRPr lang="en-US" sz="23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Initial is </a:t>
            </a:r>
            <a:r>
              <a:rPr lang="en-US" sz="2300" dirty="0"/>
              <a:t>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(id, 2), where 2 </a:t>
            </a:r>
            <a:r>
              <a:rPr lang="en-US" sz="2300" dirty="0" smtClean="0"/>
              <a:t>points to </a:t>
            </a:r>
            <a:r>
              <a:rPr lang="en-US" sz="2300" dirty="0"/>
              <a:t>the symbol-table entry for </a:t>
            </a:r>
            <a:r>
              <a:rPr lang="en-US" sz="2300" dirty="0" smtClean="0"/>
              <a:t>initial </a:t>
            </a:r>
            <a:r>
              <a:rPr lang="en-US" sz="2300" dirty="0"/>
              <a:t>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 </a:t>
            </a:r>
            <a:r>
              <a:rPr lang="en-US" sz="2300" dirty="0"/>
              <a:t>+ is 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(+).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rate </a:t>
            </a:r>
            <a:r>
              <a:rPr lang="en-US" sz="2300" dirty="0"/>
              <a:t>is 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(id, 3), where 3 points </a:t>
            </a:r>
            <a:r>
              <a:rPr lang="en-US" sz="2300" dirty="0" smtClean="0"/>
              <a:t>to the </a:t>
            </a:r>
            <a:r>
              <a:rPr lang="en-US" sz="2300" dirty="0"/>
              <a:t>symbol-table entry for r a t e 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* </a:t>
            </a:r>
            <a:r>
              <a:rPr lang="en-US" sz="2300" dirty="0"/>
              <a:t>is 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(*).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 smtClean="0"/>
              <a:t>60 </a:t>
            </a:r>
            <a:r>
              <a:rPr lang="en-US" sz="2300" dirty="0"/>
              <a:t>is a lexeme </a:t>
            </a:r>
            <a:r>
              <a:rPr lang="en-US" sz="2300" dirty="0" smtClean="0"/>
              <a:t>mapped </a:t>
            </a:r>
            <a:r>
              <a:rPr lang="en-US" sz="2300" dirty="0"/>
              <a:t>into the token (60</a:t>
            </a:r>
            <a:r>
              <a:rPr lang="en-US" sz="2300" dirty="0" smtClean="0"/>
              <a:t>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300" dirty="0"/>
              <a:t>Blanks </a:t>
            </a:r>
            <a:r>
              <a:rPr lang="en-US" sz="2300" dirty="0" smtClean="0"/>
              <a:t>are discarded </a:t>
            </a:r>
            <a:r>
              <a:rPr lang="en-US" sz="2300" dirty="0"/>
              <a:t>by the lexical analyzer.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29" y="6172200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0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838200"/>
            <a:ext cx="4572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of the assignment statement.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32657"/>
            <a:ext cx="502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5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Syntax </a:t>
            </a:r>
            <a:r>
              <a:rPr lang="en-US" b="1" dirty="0" smtClean="0"/>
              <a:t>Analysis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lso called parsing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ses the </a:t>
            </a:r>
            <a:r>
              <a:rPr lang="en-US" dirty="0"/>
              <a:t>first components of the tokens </a:t>
            </a:r>
            <a:r>
              <a:rPr lang="en-US" dirty="0" smtClean="0"/>
              <a:t>to create a </a:t>
            </a:r>
            <a:r>
              <a:rPr lang="en-US" dirty="0"/>
              <a:t>tree-like intermediate representation that depicts the grammatical </a:t>
            </a:r>
            <a:r>
              <a:rPr lang="en-US" dirty="0" smtClean="0"/>
              <a:t>structure of </a:t>
            </a:r>
            <a:r>
              <a:rPr lang="en-US" dirty="0"/>
              <a:t>the token stream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typical representation is a syntax tree in which </a:t>
            </a:r>
            <a:endParaRPr lang="en-US" dirty="0" smtClean="0"/>
          </a:p>
          <a:p>
            <a:pPr lvl="1"/>
            <a:r>
              <a:rPr lang="en-US" dirty="0" smtClean="0"/>
              <a:t>each interior </a:t>
            </a:r>
            <a:r>
              <a:rPr lang="en-US" dirty="0"/>
              <a:t>node represents an operation and the children of the node represent </a:t>
            </a:r>
            <a:r>
              <a:rPr lang="en-US" dirty="0" smtClean="0"/>
              <a:t>the arguments </a:t>
            </a:r>
            <a:r>
              <a:rPr lang="en-US" dirty="0"/>
              <a:t>of the operation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ree </a:t>
            </a:r>
            <a:r>
              <a:rPr lang="en-US" dirty="0"/>
              <a:t>shows the order in which the operations in the </a:t>
            </a:r>
            <a:r>
              <a:rPr lang="en-US" dirty="0" smtClean="0"/>
              <a:t>assignment </a:t>
            </a:r>
            <a:r>
              <a:rPr lang="en-US" dirty="0"/>
              <a:t>are to be performed. </a:t>
            </a:r>
            <a:endParaRPr lang="en-US" dirty="0" smtClean="0"/>
          </a:p>
          <a:p>
            <a:r>
              <a:rPr lang="en-US" dirty="0"/>
              <a:t>The tree has an interior node labeled * with (id, 3) as its left child and the integer 60 as its right child.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node (id, 3) represents the identifier rate.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62600"/>
            <a:ext cx="2514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638800"/>
            <a:ext cx="264740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1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Syntax </a:t>
            </a:r>
            <a:r>
              <a:rPr lang="en-US" b="1" dirty="0" smtClean="0"/>
              <a:t>Analysis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The node labeled </a:t>
            </a:r>
            <a:r>
              <a:rPr lang="en-US" sz="2300" b="1" dirty="0" smtClean="0"/>
              <a:t>*</a:t>
            </a:r>
            <a:r>
              <a:rPr lang="en-US" sz="2300" dirty="0" smtClean="0"/>
              <a:t> means that we must first multiply the value of </a:t>
            </a:r>
            <a:r>
              <a:rPr lang="en-US" sz="2300" b="1" dirty="0" smtClean="0"/>
              <a:t>rate </a:t>
            </a:r>
            <a:r>
              <a:rPr lang="en-US" sz="2300" dirty="0" smtClean="0"/>
              <a:t>by 60. </a:t>
            </a:r>
          </a:p>
          <a:p>
            <a:r>
              <a:rPr lang="en-US" sz="2300" dirty="0" smtClean="0"/>
              <a:t>The node labeled </a:t>
            </a:r>
            <a:r>
              <a:rPr lang="en-US" sz="2300" b="1" dirty="0" smtClean="0"/>
              <a:t>+</a:t>
            </a:r>
            <a:r>
              <a:rPr lang="en-US" sz="2300" dirty="0" smtClean="0"/>
              <a:t> indicates that we must add the result of this multiplication to the value of initial. </a:t>
            </a:r>
          </a:p>
          <a:p>
            <a:r>
              <a:rPr lang="en-US" sz="2300" dirty="0" smtClean="0"/>
              <a:t>The root of the tree, labeled </a:t>
            </a:r>
            <a:r>
              <a:rPr lang="en-US" sz="2300" b="1" dirty="0" smtClean="0"/>
              <a:t>=</a:t>
            </a:r>
            <a:r>
              <a:rPr lang="en-US" sz="2300" dirty="0" smtClean="0"/>
              <a:t>, indicates that we must store the result of this addition into the location for the identifier position.</a:t>
            </a:r>
          </a:p>
          <a:p>
            <a:r>
              <a:rPr lang="en-US" sz="2300" dirty="0" smtClean="0"/>
              <a:t>This </a:t>
            </a:r>
            <a:r>
              <a:rPr lang="en-US" sz="2300" dirty="0"/>
              <a:t>ordering of operations is </a:t>
            </a:r>
            <a:r>
              <a:rPr lang="en-US" sz="2300" dirty="0" smtClean="0"/>
              <a:t>consistent with </a:t>
            </a:r>
            <a:r>
              <a:rPr lang="en-US" sz="2300" dirty="0"/>
              <a:t>the usual conventions of arithmetic which tell us that multiplication </a:t>
            </a:r>
            <a:r>
              <a:rPr lang="en-US" sz="2300" dirty="0" smtClean="0"/>
              <a:t>has higher </a:t>
            </a:r>
            <a:r>
              <a:rPr lang="en-US" sz="2300" dirty="0"/>
              <a:t>precedence than addition, and hence that the multiplication is to </a:t>
            </a:r>
            <a:r>
              <a:rPr lang="en-US" sz="2300" dirty="0" smtClean="0"/>
              <a:t>be performed </a:t>
            </a:r>
            <a:r>
              <a:rPr lang="en-US" sz="2300" dirty="0"/>
              <a:t>before the </a:t>
            </a:r>
            <a:r>
              <a:rPr lang="en-US" sz="2300" dirty="0" smtClean="0"/>
              <a:t>addition.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127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>
            <a:noAutofit/>
          </a:bodyPr>
          <a:lstStyle/>
          <a:p>
            <a:r>
              <a:rPr lang="en-US" sz="2300" dirty="0"/>
              <a:t>U</a:t>
            </a:r>
            <a:r>
              <a:rPr lang="en-US" sz="2300" dirty="0" smtClean="0"/>
              <a:t>ses </a:t>
            </a:r>
            <a:r>
              <a:rPr lang="en-US" sz="2300" dirty="0"/>
              <a:t>the syntax tree and </a:t>
            </a:r>
            <a:r>
              <a:rPr lang="en-US" sz="2300" dirty="0" smtClean="0"/>
              <a:t>the symbol table </a:t>
            </a:r>
            <a:r>
              <a:rPr lang="en-US" sz="2300" dirty="0"/>
              <a:t>to check the source program for semantic consistency with the </a:t>
            </a:r>
            <a:r>
              <a:rPr lang="en-US" sz="2300" dirty="0" smtClean="0"/>
              <a:t>language definition.</a:t>
            </a:r>
          </a:p>
          <a:p>
            <a:r>
              <a:rPr lang="en-US" sz="2300" dirty="0" smtClean="0"/>
              <a:t>Also </a:t>
            </a:r>
            <a:r>
              <a:rPr lang="en-US" sz="2300" dirty="0"/>
              <a:t>gathers type information and saves it in </a:t>
            </a:r>
            <a:r>
              <a:rPr lang="en-US" sz="2300" dirty="0" smtClean="0"/>
              <a:t>the </a:t>
            </a:r>
            <a:r>
              <a:rPr lang="en-US" sz="2300" dirty="0"/>
              <a:t>syntax </a:t>
            </a:r>
            <a:r>
              <a:rPr lang="en-US" sz="2300" dirty="0" smtClean="0"/>
              <a:t>tree or </a:t>
            </a:r>
            <a:r>
              <a:rPr lang="en-US" sz="2300" dirty="0"/>
              <a:t>the symbol </a:t>
            </a:r>
            <a:r>
              <a:rPr lang="en-US" sz="2300" dirty="0" smtClean="0"/>
              <a:t>table.</a:t>
            </a:r>
          </a:p>
          <a:p>
            <a:r>
              <a:rPr lang="en-US" sz="2300" dirty="0" smtClean="0"/>
              <a:t>semantic </a:t>
            </a:r>
            <a:r>
              <a:rPr lang="en-US" sz="2300" dirty="0"/>
              <a:t>analysis </a:t>
            </a:r>
            <a:r>
              <a:rPr lang="en-US" sz="2300" dirty="0" smtClean="0"/>
              <a:t>performs type </a:t>
            </a:r>
            <a:r>
              <a:rPr lang="en-US" sz="2300" dirty="0"/>
              <a:t>checking, where the </a:t>
            </a:r>
            <a:r>
              <a:rPr lang="en-US" sz="2300" dirty="0" smtClean="0"/>
              <a:t>compiler checks </a:t>
            </a:r>
            <a:r>
              <a:rPr lang="en-US" sz="2300" dirty="0"/>
              <a:t>that each operator has matching operands. </a:t>
            </a:r>
            <a:endParaRPr lang="en-US" sz="2300" dirty="0" smtClean="0"/>
          </a:p>
          <a:p>
            <a:r>
              <a:rPr lang="en-US" sz="2300" dirty="0" smtClean="0"/>
              <a:t>The </a:t>
            </a:r>
            <a:r>
              <a:rPr lang="en-US" sz="2300" dirty="0"/>
              <a:t>language specification may permit some type conversions called coercions.</a:t>
            </a:r>
          </a:p>
          <a:p>
            <a:r>
              <a:rPr lang="en-US" sz="2300" dirty="0"/>
              <a:t>For example, </a:t>
            </a:r>
            <a:r>
              <a:rPr lang="en-US" sz="2300" dirty="0" smtClean="0"/>
              <a:t>if a </a:t>
            </a:r>
            <a:r>
              <a:rPr lang="en-US" sz="2300" dirty="0"/>
              <a:t>binary arithmetic operator </a:t>
            </a:r>
            <a:r>
              <a:rPr lang="en-US" sz="2300" dirty="0" smtClean="0"/>
              <a:t>is applied to </a:t>
            </a:r>
            <a:r>
              <a:rPr lang="en-US" sz="2300" dirty="0"/>
              <a:t>a floating-point number and an integer, the compiler may convert or </a:t>
            </a:r>
            <a:r>
              <a:rPr lang="en-US" sz="2300" dirty="0" smtClean="0"/>
              <a:t>coerce the </a:t>
            </a:r>
            <a:r>
              <a:rPr lang="en-US" sz="2300" dirty="0"/>
              <a:t>integer into a floating-point number</a:t>
            </a:r>
            <a:r>
              <a:rPr lang="en-US" sz="2300" dirty="0" smtClean="0"/>
              <a:t>.</a:t>
            </a:r>
          </a:p>
          <a:p>
            <a:r>
              <a:rPr lang="en-US" sz="2300" dirty="0"/>
              <a:t>Such a coercion appeared in our earlier example.</a:t>
            </a:r>
          </a:p>
          <a:p>
            <a:endParaRPr lang="en-US" sz="23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257800"/>
            <a:ext cx="22563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Programming languages are notations for describing computations to </a:t>
            </a:r>
            <a:r>
              <a:rPr lang="en-US" dirty="0" smtClean="0"/>
              <a:t>people and </a:t>
            </a:r>
            <a:r>
              <a:rPr lang="en-US" dirty="0"/>
              <a:t>to machines. </a:t>
            </a:r>
          </a:p>
          <a:p>
            <a:r>
              <a:rPr lang="en-US" dirty="0" smtClean="0"/>
              <a:t>All </a:t>
            </a:r>
            <a:r>
              <a:rPr lang="en-US" dirty="0"/>
              <a:t>the software running on all the computers was written in </a:t>
            </a:r>
            <a:r>
              <a:rPr lang="en-US" dirty="0" smtClean="0"/>
              <a:t>some programming </a:t>
            </a:r>
            <a:r>
              <a:rPr lang="en-US" dirty="0"/>
              <a:t>language.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before a program can be run, it first must </a:t>
            </a:r>
            <a:r>
              <a:rPr lang="en-US" dirty="0" smtClean="0"/>
              <a:t>be translated </a:t>
            </a:r>
            <a:r>
              <a:rPr lang="en-US" dirty="0"/>
              <a:t>into a form in which it can be executed by a </a:t>
            </a:r>
            <a:r>
              <a:rPr lang="en-US" dirty="0" smtClean="0"/>
              <a:t>computer (binary).</a:t>
            </a:r>
            <a:endParaRPr lang="en-US" dirty="0"/>
          </a:p>
          <a:p>
            <a:r>
              <a:rPr lang="en-US" dirty="0"/>
              <a:t>The software systems that do this translation are called compilers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compiler </a:t>
            </a:r>
            <a:r>
              <a:rPr lang="en-US" dirty="0"/>
              <a:t>is a program that can read a program in one </a:t>
            </a:r>
            <a:r>
              <a:rPr lang="en-US" dirty="0" smtClean="0"/>
              <a:t>language  </a:t>
            </a:r>
            <a:r>
              <a:rPr lang="en-US" dirty="0"/>
              <a:t>the source language </a:t>
            </a:r>
            <a:r>
              <a:rPr lang="en-US" dirty="0" smtClean="0"/>
              <a:t>and </a:t>
            </a:r>
            <a:r>
              <a:rPr lang="en-US" dirty="0"/>
              <a:t>translate it into an equivalent program </a:t>
            </a:r>
            <a:r>
              <a:rPr lang="en-US" dirty="0" smtClean="0"/>
              <a:t>in another language. </a:t>
            </a:r>
          </a:p>
          <a:p>
            <a:r>
              <a:rPr lang="en-US" dirty="0" smtClean="0"/>
              <a:t>An </a:t>
            </a:r>
            <a:r>
              <a:rPr lang="en-US" dirty="0"/>
              <a:t>important role of </a:t>
            </a:r>
            <a:r>
              <a:rPr lang="en-US" dirty="0" smtClean="0"/>
              <a:t>the compiler </a:t>
            </a:r>
            <a:r>
              <a:rPr lang="en-US" dirty="0"/>
              <a:t>is to report any errors in the source program that it detects </a:t>
            </a:r>
            <a:r>
              <a:rPr lang="en-US" dirty="0" smtClean="0"/>
              <a:t>during the </a:t>
            </a:r>
            <a:r>
              <a:rPr lang="en-US" dirty="0"/>
              <a:t>translation process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0"/>
            <a:ext cx="4800600" cy="141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2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Interpreters </a:t>
            </a:r>
            <a:r>
              <a:rPr lang="en-US" dirty="0" err="1" smtClean="0"/>
              <a:t>Vs</a:t>
            </a:r>
            <a:r>
              <a:rPr lang="en-US" dirty="0" smtClean="0"/>
              <a:t> Compilers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interpreter, like a compiler, translates high-level language into low-level machine language.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difference lies in the way they read the source </a:t>
            </a:r>
            <a:r>
              <a:rPr lang="en-US" dirty="0" smtClean="0"/>
              <a:t>code.</a:t>
            </a:r>
          </a:p>
          <a:p>
            <a:r>
              <a:rPr lang="en-US" dirty="0" smtClean="0"/>
              <a:t>A </a:t>
            </a:r>
            <a:r>
              <a:rPr lang="en-US" dirty="0"/>
              <a:t>compiler reads the whole source code </a:t>
            </a:r>
            <a:r>
              <a:rPr lang="en-US" dirty="0" smtClean="0"/>
              <a:t>and then translates. </a:t>
            </a:r>
          </a:p>
          <a:p>
            <a:r>
              <a:rPr lang="en-US" dirty="0" smtClean="0"/>
              <a:t>While an </a:t>
            </a:r>
            <a:r>
              <a:rPr lang="en-US" dirty="0"/>
              <a:t>interpreter reads a statement from the </a:t>
            </a:r>
            <a:r>
              <a:rPr lang="en-US" dirty="0" smtClean="0"/>
              <a:t>input program, translates it and </a:t>
            </a:r>
            <a:r>
              <a:rPr lang="en-US" dirty="0"/>
              <a:t>executes it, then takes the next statement in sequence.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error occurs, an interpreter stops execution and reports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Whereas </a:t>
            </a:r>
            <a:r>
              <a:rPr lang="en-US" dirty="0"/>
              <a:t>a compiler reads the whole program even if it encounters several </a:t>
            </a:r>
            <a:r>
              <a:rPr lang="en-US" dirty="0" smtClean="0"/>
              <a:t>errors and reports them in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Interpreters </a:t>
            </a:r>
            <a:r>
              <a:rPr lang="en-US" dirty="0" err="1" smtClean="0"/>
              <a:t>Vs</a:t>
            </a:r>
            <a:r>
              <a:rPr lang="en-US" dirty="0" smtClean="0"/>
              <a:t> Compilers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machine-language target program produced by a compiler is </a:t>
            </a:r>
            <a:r>
              <a:rPr lang="en-US" dirty="0" smtClean="0"/>
              <a:t>usually much </a:t>
            </a:r>
            <a:r>
              <a:rPr lang="en-US" dirty="0"/>
              <a:t>faster than an </a:t>
            </a:r>
            <a:r>
              <a:rPr lang="en-US" dirty="0" smtClean="0"/>
              <a:t>interpreter.</a:t>
            </a:r>
          </a:p>
          <a:p>
            <a:r>
              <a:rPr lang="en-US" dirty="0" smtClean="0"/>
              <a:t>An interpreter, however</a:t>
            </a:r>
            <a:r>
              <a:rPr lang="en-US" dirty="0"/>
              <a:t>, can usually give better error diagnostics than a compiler, because </a:t>
            </a:r>
            <a:r>
              <a:rPr lang="en-US" dirty="0" smtClean="0"/>
              <a:t>it executes </a:t>
            </a:r>
            <a:r>
              <a:rPr lang="en-US" dirty="0"/>
              <a:t>the source program statement by statement.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57800"/>
            <a:ext cx="4219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Preprocessors, Compilers,</a:t>
            </a:r>
            <a:br>
              <a:rPr lang="en-US" dirty="0"/>
            </a:br>
            <a:r>
              <a:rPr lang="en-US" dirty="0"/>
              <a:t>Assemblers, and </a:t>
            </a:r>
            <a:r>
              <a:rPr lang="en-US" dirty="0" smtClean="0"/>
              <a:t>Linkers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715000" cy="4920343"/>
          </a:xfrm>
        </p:spPr>
        <p:txBody>
          <a:bodyPr>
            <a:noAutofit/>
          </a:bodyPr>
          <a:lstStyle/>
          <a:p>
            <a:r>
              <a:rPr lang="en-US" sz="2300" dirty="0"/>
              <a:t>The high-level language is converted into binary language in various phases</a:t>
            </a:r>
            <a:r>
              <a:rPr lang="en-US" sz="2300" dirty="0" smtClean="0"/>
              <a:t>.</a:t>
            </a:r>
          </a:p>
          <a:p>
            <a:r>
              <a:rPr lang="en-US" sz="2300" dirty="0"/>
              <a:t>In addition to a compiler, several other programs may be required to </a:t>
            </a:r>
            <a:r>
              <a:rPr lang="en-US" sz="2300" dirty="0" smtClean="0"/>
              <a:t>create an </a:t>
            </a:r>
            <a:r>
              <a:rPr lang="en-US" sz="2300" dirty="0"/>
              <a:t>executable target </a:t>
            </a:r>
            <a:r>
              <a:rPr lang="en-US" sz="2300" dirty="0" smtClean="0"/>
              <a:t>program.</a:t>
            </a:r>
          </a:p>
          <a:p>
            <a:r>
              <a:rPr lang="en-US" sz="2300" dirty="0" smtClean="0"/>
              <a:t>For example a </a:t>
            </a:r>
            <a:r>
              <a:rPr lang="en-US" sz="2300" dirty="0"/>
              <a:t>source program may </a:t>
            </a:r>
            <a:r>
              <a:rPr lang="en-US" sz="2300" dirty="0" smtClean="0"/>
              <a:t>be divided </a:t>
            </a:r>
            <a:r>
              <a:rPr lang="en-US" sz="2300" dirty="0"/>
              <a:t>into modules stored in separate files. </a:t>
            </a:r>
            <a:endParaRPr lang="en-US" sz="2300" dirty="0" smtClean="0"/>
          </a:p>
          <a:p>
            <a:r>
              <a:rPr lang="en-US" sz="2300" dirty="0" smtClean="0"/>
              <a:t>The </a:t>
            </a:r>
            <a:r>
              <a:rPr lang="en-US" sz="2300" dirty="0"/>
              <a:t>task of collecting the </a:t>
            </a:r>
            <a:r>
              <a:rPr lang="en-US" sz="2300" dirty="0" smtClean="0"/>
              <a:t>source program </a:t>
            </a:r>
            <a:r>
              <a:rPr lang="en-US" sz="2300" dirty="0"/>
              <a:t>is sometimes entrusted to a separate program, called a preprocessor.</a:t>
            </a:r>
          </a:p>
          <a:p>
            <a:r>
              <a:rPr lang="en-US" sz="2300" dirty="0"/>
              <a:t>The preprocessor may also </a:t>
            </a:r>
            <a:r>
              <a:rPr lang="en-US" sz="2300" dirty="0" smtClean="0"/>
              <a:t>expand short hands</a:t>
            </a:r>
            <a:r>
              <a:rPr lang="en-US" sz="2300" dirty="0"/>
              <a:t>, called macros, into source </a:t>
            </a:r>
            <a:r>
              <a:rPr lang="en-US" sz="2300" dirty="0" smtClean="0"/>
              <a:t>language statements</a:t>
            </a:r>
            <a:r>
              <a:rPr lang="en-US" sz="2300" dirty="0"/>
              <a:t>..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3124200" cy="485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1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Preprocessors, Compilers,</a:t>
            </a:r>
            <a:br>
              <a:rPr lang="en-US" dirty="0"/>
            </a:br>
            <a:r>
              <a:rPr lang="en-US" dirty="0"/>
              <a:t>Assemblers, and </a:t>
            </a:r>
            <a:r>
              <a:rPr lang="en-US" dirty="0" smtClean="0"/>
              <a:t>Linkers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Autofit/>
          </a:bodyPr>
          <a:lstStyle/>
          <a:p>
            <a:r>
              <a:rPr lang="en-US" sz="2300" dirty="0"/>
              <a:t>The modified source program is then fed to a compiler.</a:t>
            </a:r>
            <a:endParaRPr lang="en-US" sz="2300" dirty="0" smtClean="0"/>
          </a:p>
          <a:p>
            <a:r>
              <a:rPr lang="en-US" sz="2300" dirty="0" smtClean="0"/>
              <a:t>A </a:t>
            </a:r>
            <a:r>
              <a:rPr lang="en-US" sz="2300" dirty="0"/>
              <a:t>compiler is a program that converts high-level language to assembly language. </a:t>
            </a:r>
            <a:endParaRPr lang="en-US" sz="2300" dirty="0" smtClean="0"/>
          </a:p>
          <a:p>
            <a:r>
              <a:rPr lang="en-US" sz="2300" dirty="0" smtClean="0"/>
              <a:t>The </a:t>
            </a:r>
            <a:r>
              <a:rPr lang="en-US" sz="2300" dirty="0"/>
              <a:t>compiler </a:t>
            </a:r>
            <a:r>
              <a:rPr lang="en-US" sz="2300" dirty="0" smtClean="0"/>
              <a:t>may produce </a:t>
            </a:r>
            <a:r>
              <a:rPr lang="en-US" sz="2300" dirty="0"/>
              <a:t>an assembly-language program as its output, because assembly </a:t>
            </a:r>
            <a:r>
              <a:rPr lang="en-US" sz="2300" dirty="0" smtClean="0"/>
              <a:t>language is </a:t>
            </a:r>
            <a:r>
              <a:rPr lang="en-US" sz="2300" dirty="0"/>
              <a:t>easier to produce as output and is easier to debug. </a:t>
            </a:r>
            <a:endParaRPr lang="en-US" sz="2300" dirty="0" smtClean="0"/>
          </a:p>
          <a:p>
            <a:r>
              <a:rPr lang="en-US" sz="2300" dirty="0" smtClean="0"/>
              <a:t>The assembly language </a:t>
            </a:r>
            <a:r>
              <a:rPr lang="en-US" sz="2300" dirty="0"/>
              <a:t>is then processed by a program called an assembler that </a:t>
            </a:r>
            <a:r>
              <a:rPr lang="en-US" sz="2300" dirty="0" smtClean="0"/>
              <a:t>produces re-locatable </a:t>
            </a:r>
            <a:r>
              <a:rPr lang="en-US" sz="2300" dirty="0"/>
              <a:t>machine code as its output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3124200" cy="485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3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Preprocessors, Compilers,</a:t>
            </a:r>
            <a:br>
              <a:rPr lang="en-US" dirty="0"/>
            </a:br>
            <a:r>
              <a:rPr lang="en-US" dirty="0"/>
              <a:t>Assemblers, and </a:t>
            </a:r>
            <a:r>
              <a:rPr lang="en-US" dirty="0" smtClean="0"/>
              <a:t>Linkers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/>
          </a:bodyPr>
          <a:lstStyle/>
          <a:p>
            <a:r>
              <a:rPr lang="en-US" sz="2300" dirty="0"/>
              <a:t>Large programs are often compiled in pieces, so the </a:t>
            </a:r>
            <a:r>
              <a:rPr lang="en-US" sz="2300" dirty="0" smtClean="0"/>
              <a:t>re-locatable machine code </a:t>
            </a:r>
            <a:r>
              <a:rPr lang="en-US" sz="2300" dirty="0"/>
              <a:t>may have to be linked together with other </a:t>
            </a:r>
            <a:r>
              <a:rPr lang="en-US" sz="2300" dirty="0" smtClean="0"/>
              <a:t>locatable </a:t>
            </a:r>
            <a:r>
              <a:rPr lang="en-US" sz="2300" dirty="0"/>
              <a:t>object files </a:t>
            </a:r>
            <a:r>
              <a:rPr lang="en-US" sz="2300" dirty="0" smtClean="0"/>
              <a:t>and library </a:t>
            </a:r>
            <a:r>
              <a:rPr lang="en-US" sz="2300" dirty="0"/>
              <a:t>files into the code that actually runs on the machine. </a:t>
            </a:r>
            <a:endParaRPr lang="en-US" sz="2300" dirty="0" smtClean="0"/>
          </a:p>
          <a:p>
            <a:r>
              <a:rPr lang="en-US" sz="2300" dirty="0" smtClean="0"/>
              <a:t>The </a:t>
            </a:r>
            <a:r>
              <a:rPr lang="en-US" sz="2300" dirty="0"/>
              <a:t>linker </a:t>
            </a:r>
            <a:r>
              <a:rPr lang="en-US" sz="2300" dirty="0" smtClean="0"/>
              <a:t>resolves external </a:t>
            </a:r>
            <a:r>
              <a:rPr lang="en-US" sz="2300" dirty="0"/>
              <a:t>memory addresses, where the code in one file may refer to a </a:t>
            </a:r>
            <a:r>
              <a:rPr lang="en-US" sz="2300" dirty="0" smtClean="0"/>
              <a:t>location in </a:t>
            </a:r>
            <a:r>
              <a:rPr lang="en-US" sz="2300" dirty="0"/>
              <a:t>another file. </a:t>
            </a:r>
            <a:endParaRPr lang="en-US" sz="2300" dirty="0" smtClean="0"/>
          </a:p>
          <a:p>
            <a:r>
              <a:rPr lang="en-US" sz="2300" dirty="0" smtClean="0"/>
              <a:t>The </a:t>
            </a:r>
            <a:r>
              <a:rPr lang="en-US" sz="2300" dirty="0"/>
              <a:t>loader then puts together all of the executable object </a:t>
            </a:r>
            <a:r>
              <a:rPr lang="en-US" sz="2300" dirty="0" smtClean="0"/>
              <a:t>files into </a:t>
            </a:r>
            <a:r>
              <a:rPr lang="en-US" sz="2300" dirty="0"/>
              <a:t>memory for execution.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3124200" cy="485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3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</a:t>
            </a:r>
            <a:r>
              <a:rPr lang="en-US" dirty="0" smtClean="0"/>
              <a:t>Compiler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Autofit/>
          </a:bodyPr>
          <a:lstStyle/>
          <a:p>
            <a:r>
              <a:rPr lang="en-US" sz="2300" dirty="0"/>
              <a:t>Up to this point we have treated a compiler as a single </a:t>
            </a:r>
            <a:r>
              <a:rPr lang="en-US" sz="2300" dirty="0" smtClean="0"/>
              <a:t>box.</a:t>
            </a:r>
          </a:p>
          <a:p>
            <a:r>
              <a:rPr lang="en-US" sz="2300" dirty="0" smtClean="0"/>
              <a:t>if </a:t>
            </a:r>
            <a:r>
              <a:rPr lang="en-US" sz="2300" dirty="0"/>
              <a:t>we open up this </a:t>
            </a:r>
            <a:r>
              <a:rPr lang="en-US" sz="2300" dirty="0" smtClean="0"/>
              <a:t>box a </a:t>
            </a:r>
            <a:r>
              <a:rPr lang="en-US" sz="2300" dirty="0"/>
              <a:t>little, </a:t>
            </a:r>
            <a:r>
              <a:rPr lang="en-US" sz="2300" dirty="0" smtClean="0"/>
              <a:t>there </a:t>
            </a:r>
            <a:r>
              <a:rPr lang="en-US" sz="2300" dirty="0"/>
              <a:t>are two parts to this mapping: </a:t>
            </a:r>
            <a:endParaRPr lang="en-US" sz="2300" dirty="0" smtClean="0"/>
          </a:p>
          <a:p>
            <a:pPr marL="400050" lvl="1" indent="0">
              <a:buNone/>
            </a:pPr>
            <a:r>
              <a:rPr lang="en-US" sz="2300" dirty="0" smtClean="0"/>
              <a:t>1) </a:t>
            </a:r>
            <a:r>
              <a:rPr lang="en-US" sz="2300" dirty="0"/>
              <a:t>A</a:t>
            </a:r>
            <a:r>
              <a:rPr lang="en-US" sz="2300" dirty="0" smtClean="0"/>
              <a:t>nalysis:</a:t>
            </a:r>
          </a:p>
          <a:p>
            <a:pPr marL="857250" lvl="1" indent="-457200"/>
            <a:r>
              <a:rPr lang="en-US" sz="2300" dirty="0" smtClean="0"/>
              <a:t>breaks up the source program into constituent pieces and imposes a grammatical structure on them. </a:t>
            </a:r>
          </a:p>
          <a:p>
            <a:pPr marL="857250" lvl="1" indent="-457200"/>
            <a:r>
              <a:rPr lang="en-US" sz="2300" dirty="0" smtClean="0"/>
              <a:t>this structure is used to create an intermediate representation of the source program. </a:t>
            </a:r>
          </a:p>
          <a:p>
            <a:pPr lvl="1" indent="-342900"/>
            <a:r>
              <a:rPr lang="en-US" sz="2300" dirty="0" smtClean="0"/>
              <a:t>It must inform the user about syntax or semantics errors. </a:t>
            </a:r>
            <a:endParaRPr lang="en-US" sz="2300" dirty="0"/>
          </a:p>
          <a:p>
            <a:pPr lvl="1" indent="-342900"/>
            <a:r>
              <a:rPr lang="en-US" sz="2300" dirty="0" smtClean="0"/>
              <a:t>It also </a:t>
            </a:r>
            <a:r>
              <a:rPr lang="en-US" sz="2300" dirty="0"/>
              <a:t>collects information about the </a:t>
            </a:r>
            <a:r>
              <a:rPr lang="en-US" sz="2300" dirty="0" smtClean="0"/>
              <a:t>source program </a:t>
            </a:r>
            <a:r>
              <a:rPr lang="en-US" sz="2300" dirty="0"/>
              <a:t>and stores it in a data structure called a symbol table, which is </a:t>
            </a:r>
            <a:r>
              <a:rPr lang="en-US" sz="2300" dirty="0" smtClean="0"/>
              <a:t>passed along </a:t>
            </a:r>
            <a:r>
              <a:rPr lang="en-US" sz="2300" dirty="0"/>
              <a:t>with the intermediate representation to the synthesis part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510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1417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1</vt:lpstr>
      <vt:lpstr>Programming Languages</vt:lpstr>
      <vt:lpstr>Compilers</vt:lpstr>
      <vt:lpstr>Interpreters Vs Compilers [1]</vt:lpstr>
      <vt:lpstr>Interpreters Vs Compilers [2]</vt:lpstr>
      <vt:lpstr>Preprocessors, Compilers, Assemblers, and Linkers [1]</vt:lpstr>
      <vt:lpstr>Preprocessors, Compilers, Assemblers, and Linkers [2]</vt:lpstr>
      <vt:lpstr>Preprocessors, Compilers, Assemblers, and Linkers [3]</vt:lpstr>
      <vt:lpstr>The Structure of a Compiler [1]</vt:lpstr>
      <vt:lpstr>The Structure of a Compiler [2]</vt:lpstr>
      <vt:lpstr>Phases of a Compiler [1]</vt:lpstr>
      <vt:lpstr>Phases of a Compiler [2]</vt:lpstr>
      <vt:lpstr>Lexical Analysis [1]</vt:lpstr>
      <vt:lpstr>Lexical Analysis [2]</vt:lpstr>
      <vt:lpstr>Lexical Analysis [3]</vt:lpstr>
      <vt:lpstr>Translation of the assignment statement.</vt:lpstr>
      <vt:lpstr>Syntax Analysis [1]</vt:lpstr>
      <vt:lpstr>Syntax Analysis [2]</vt:lpstr>
      <vt:lpstr>Semantic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mohammad qasim khan</dc:creator>
  <cp:lastModifiedBy>Microsoft</cp:lastModifiedBy>
  <cp:revision>86</cp:revision>
  <dcterms:created xsi:type="dcterms:W3CDTF">2006-08-16T00:00:00Z</dcterms:created>
  <dcterms:modified xsi:type="dcterms:W3CDTF">2020-10-22T05:37:58Z</dcterms:modified>
</cp:coreProperties>
</file>