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7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9" r:id="rId11"/>
    <p:sldId id="298" r:id="rId12"/>
    <p:sldId id="300" r:id="rId13"/>
    <p:sldId id="301" r:id="rId14"/>
    <p:sldId id="302" r:id="rId15"/>
    <p:sldId id="303" r:id="rId16"/>
    <p:sldId id="304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6638E-53FA-4E07-9F55-B74575A8E86A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2A893-11FC-4C8C-B2B2-773184498F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0437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D3AE7-235B-4D20-AF65-D87BC1784D05}" type="datetime1">
              <a:rPr lang="en-US" smtClean="0"/>
              <a:pPr>
                <a:defRPr/>
              </a:pPr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Data Communication and Computer Networks 1303330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2345F-E9C5-4439-8423-8D6D3A9418F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FC543-7F50-40BD-A3D6-B9A0D11A43B5}" type="datetime1">
              <a:rPr lang="en-US" smtClean="0">
                <a:solidFill>
                  <a:srgbClr val="B13F9A"/>
                </a:solidFill>
              </a:rPr>
              <a:pPr>
                <a:defRPr/>
              </a:pPr>
              <a:t>1/11/2019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B13F9A"/>
                </a:solidFill>
              </a:rPr>
              <a:t>Data Communication and Computer Networks 1303330</a:t>
            </a:r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1F1A0-F37A-4AE8-A647-DE316E326E9C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68A14E-0A9C-4D4D-9614-D3694E9CBE25}" type="datetime1">
              <a:rPr lang="en-US" smtClean="0">
                <a:solidFill>
                  <a:srgbClr val="B13F9A"/>
                </a:solidFill>
              </a:rPr>
              <a:pPr>
                <a:defRPr/>
              </a:pPr>
              <a:t>1/11/2019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B13F9A"/>
                </a:solidFill>
              </a:rPr>
              <a:t>Data Communication and Computer Networks 1303330</a:t>
            </a:r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412AD-A5D7-46A5-A608-A4FA8A070686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218F1-0219-469A-8969-A17E23EA65FE}" type="datetime1">
              <a:rPr lang="en-US" smtClean="0">
                <a:solidFill>
                  <a:srgbClr val="B13F9A"/>
                </a:solidFill>
              </a:rPr>
              <a:pPr>
                <a:defRPr/>
              </a:pPr>
              <a:t>1/11/2019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B13F9A"/>
                </a:solidFill>
              </a:rPr>
              <a:t>Data Communication and Computer Networks 1303330</a:t>
            </a:r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CF3FA-A527-4FFB-A690-C02DDF214EBB}" type="datetime1">
              <a:rPr lang="en-US" smtClean="0">
                <a:solidFill>
                  <a:srgbClr val="B13F9A"/>
                </a:solidFill>
              </a:rPr>
              <a:pPr>
                <a:defRPr/>
              </a:pPr>
              <a:t>1/11/2019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B13F9A"/>
                </a:solidFill>
              </a:rPr>
              <a:t>Data Communication and Computer Networks 1303330</a:t>
            </a:r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E21E5-D886-45AD-8447-02985F2B5EA1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AC4A61-8E03-4C9C-BF69-53769D5BBE90}" type="datetime1">
              <a:rPr lang="en-US" smtClean="0">
                <a:solidFill>
                  <a:srgbClr val="B13F9A"/>
                </a:solidFill>
              </a:rPr>
              <a:pPr>
                <a:defRPr/>
              </a:pPr>
              <a:t>1/11/2019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B13F9A"/>
                </a:solidFill>
              </a:rPr>
              <a:t>Data Communication and Computer Networks 1303330</a:t>
            </a:r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D790D-E6BE-41F1-8C37-1EBAE083A5AC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C99B57-135A-4BFD-9BF9-2EDE43026922}" type="datetime1">
              <a:rPr lang="en-US" smtClean="0">
                <a:solidFill>
                  <a:srgbClr val="B13F9A"/>
                </a:solidFill>
              </a:rPr>
              <a:pPr>
                <a:defRPr/>
              </a:pPr>
              <a:t>1/11/2019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B13F9A"/>
                </a:solidFill>
              </a:rPr>
              <a:t>Data Communication and Computer Networks 1303330</a:t>
            </a:r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F2557-18FB-4169-B2A0-6D1D6177CA5D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2EBC6F-C211-45AF-9ADC-35A230D8D0B3}" type="datetime1">
              <a:rPr lang="en-US" smtClean="0">
                <a:solidFill>
                  <a:srgbClr val="B13F9A"/>
                </a:solidFill>
              </a:rPr>
              <a:pPr>
                <a:defRPr/>
              </a:pPr>
              <a:t>1/11/2019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B13F9A"/>
                </a:solidFill>
              </a:rPr>
              <a:t>Data Communication and Computer Networks 1303330</a:t>
            </a:r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6E962-3425-48E6-89A6-E1368AAABBAD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60917D-7DC5-4DFC-A981-CCAB0721B10B}" type="datetime1">
              <a:rPr lang="en-US" smtClean="0">
                <a:solidFill>
                  <a:srgbClr val="B13F9A"/>
                </a:solidFill>
              </a:rPr>
              <a:pPr>
                <a:defRPr/>
              </a:pPr>
              <a:t>1/11/2019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B13F9A"/>
                </a:solidFill>
              </a:rPr>
              <a:t>Data Communication and Computer Networks 1303330</a:t>
            </a:r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DAED1-E421-45F2-A64B-C3A3BE50E140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8D1C8-70B3-4324-9848-4F57F772FAED}" type="datetime1">
              <a:rPr lang="en-US" smtClean="0">
                <a:solidFill>
                  <a:srgbClr val="B13F9A"/>
                </a:solidFill>
              </a:rPr>
              <a:pPr>
                <a:defRPr/>
              </a:pPr>
              <a:t>1/11/2019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B13F9A"/>
                </a:solidFill>
              </a:rPr>
              <a:t>Data Communication and Computer Networks 1303330</a:t>
            </a:r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2C544-76D2-4C5C-BD82-9554FD6B4679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B2E06-B458-4FD5-B0C1-BA24E38F4E3C}" type="datetime1">
              <a:rPr lang="en-US" smtClean="0">
                <a:solidFill>
                  <a:srgbClr val="F4E7ED"/>
                </a:solidFill>
              </a:rPr>
              <a:pPr>
                <a:defRPr/>
              </a:pPr>
              <a:t>1/11/2019</a:t>
            </a:fld>
            <a:endParaRPr lang="en-US" dirty="0">
              <a:solidFill>
                <a:srgbClr val="F4E7E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656409-5AFA-4EBF-87D1-EF50C72369D9}" type="slidenum">
              <a:rPr lang="en-US" smtClean="0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4E7ED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4E7ED"/>
                </a:solidFill>
              </a:rPr>
              <a:t>Data Communication and Computer Networks 1303330</a:t>
            </a:r>
            <a:endParaRPr lang="en-US">
              <a:solidFill>
                <a:srgbClr val="F4E7E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D1A443-236A-4485-8246-6863DFBA19D7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B13F9A"/>
                </a:solidFill>
              </a:rPr>
              <a:t>Data Communication and Computer Networks 1303330</a:t>
            </a:r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AFDA910-A02D-4D36-9841-10573B405738}" type="datetime1">
              <a:rPr lang="en-US" smtClean="0">
                <a:solidFill>
                  <a:srgbClr val="B13F9A"/>
                </a:solidFill>
              </a:rPr>
              <a:pPr>
                <a:defRPr/>
              </a:pPr>
              <a:t>1/11/2019</a:t>
            </a:fld>
            <a:endParaRPr lang="en-US" dirty="0">
              <a:solidFill>
                <a:srgbClr val="B13F9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2345F-E9C5-4439-8423-8D6D3A9418F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1828800" y="1476631"/>
            <a:ext cx="5257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MY" sz="6000" b="1" dirty="0">
                <a:cs typeface="Arial" charset="0"/>
              </a:rPr>
              <a:t>Data Communication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603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4800" dirty="0" smtClean="0"/>
              <a:t>De-multiplexing Process</a:t>
            </a:r>
            <a:endParaRPr lang="en-GB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B13F9A"/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8301179" cy="3809999"/>
          </a:xfrm>
        </p:spPr>
      </p:pic>
    </p:spTree>
    <p:extLst>
      <p:ext uri="{BB962C8B-B14F-4D97-AF65-F5344CB8AC3E}">
        <p14:creationId xmlns="" xmlns:p14="http://schemas.microsoft.com/office/powerpoint/2010/main" val="32134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4800" dirty="0" smtClean="0"/>
              <a:t>De-multiplexing Process</a:t>
            </a:r>
            <a:endParaRPr lang="en-GB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5334000"/>
          </a:xfrm>
        </p:spPr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de-multiplexer </a:t>
            </a:r>
            <a:r>
              <a:rPr lang="en-GB" dirty="0"/>
              <a:t>uses a series of filters to decompose the multiplexed signal into </a:t>
            </a:r>
            <a:r>
              <a:rPr lang="en-GB" dirty="0" smtClean="0"/>
              <a:t>its constituent </a:t>
            </a:r>
            <a:r>
              <a:rPr lang="en-GB" dirty="0"/>
              <a:t>component signals.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individual signals are then passed to a </a:t>
            </a:r>
            <a:r>
              <a:rPr lang="en-GB" dirty="0" smtClean="0"/>
              <a:t>demodulator that </a:t>
            </a:r>
            <a:r>
              <a:rPr lang="en-GB" dirty="0"/>
              <a:t>separates them from their carriers and passes them to the output lines. </a:t>
            </a:r>
            <a:endParaRPr lang="en-GB" dirty="0" smtClean="0"/>
          </a:p>
          <a:p>
            <a:r>
              <a:rPr lang="en-GB" dirty="0" smtClean="0"/>
              <a:t>Figure above is a </a:t>
            </a:r>
            <a:r>
              <a:rPr lang="en-GB" dirty="0"/>
              <a:t>conceptual illustration of </a:t>
            </a:r>
            <a:r>
              <a:rPr lang="en-GB" dirty="0" smtClean="0"/>
              <a:t>de-multiplexing </a:t>
            </a:r>
            <a:r>
              <a:rPr lang="en-GB" dirty="0"/>
              <a:t>process.</a:t>
            </a:r>
          </a:p>
        </p:txBody>
      </p:sp>
    </p:spTree>
    <p:extLst>
      <p:ext uri="{BB962C8B-B14F-4D97-AF65-F5344CB8AC3E}">
        <p14:creationId xmlns="" xmlns:p14="http://schemas.microsoft.com/office/powerpoint/2010/main" val="29612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4800" dirty="0" smtClean="0"/>
              <a:t>De-multiplexing Process</a:t>
            </a:r>
            <a:endParaRPr lang="en-GB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5334000"/>
          </a:xfrm>
        </p:spPr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de-multiplexer </a:t>
            </a:r>
            <a:r>
              <a:rPr lang="en-GB" dirty="0"/>
              <a:t>uses a series of filters to decompose the multiplexed signal into </a:t>
            </a:r>
            <a:r>
              <a:rPr lang="en-GB" dirty="0" smtClean="0"/>
              <a:t>its constituent </a:t>
            </a:r>
            <a:r>
              <a:rPr lang="en-GB" dirty="0"/>
              <a:t>component signals.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individual signals are then passed to a </a:t>
            </a:r>
            <a:r>
              <a:rPr lang="en-GB" dirty="0" smtClean="0"/>
              <a:t>demodulator that </a:t>
            </a:r>
            <a:r>
              <a:rPr lang="en-GB" dirty="0"/>
              <a:t>separates them from their carriers and passes them to the output lines. </a:t>
            </a:r>
            <a:endParaRPr lang="en-GB" dirty="0" smtClean="0"/>
          </a:p>
          <a:p>
            <a:r>
              <a:rPr lang="en-GB" dirty="0" smtClean="0"/>
              <a:t>Figure above is a </a:t>
            </a:r>
            <a:r>
              <a:rPr lang="en-GB" dirty="0"/>
              <a:t>conceptual illustration of </a:t>
            </a:r>
            <a:r>
              <a:rPr lang="en-GB" dirty="0" smtClean="0"/>
              <a:t>de-multiplexing </a:t>
            </a:r>
            <a:r>
              <a:rPr lang="en-GB" dirty="0"/>
              <a:t>process.</a:t>
            </a:r>
          </a:p>
        </p:txBody>
      </p:sp>
    </p:spTree>
    <p:extLst>
      <p:ext uri="{BB962C8B-B14F-4D97-AF65-F5344CB8AC3E}">
        <p14:creationId xmlns="" xmlns:p14="http://schemas.microsoft.com/office/powerpoint/2010/main" val="23027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39683" name="Rectangle 3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39684" name="Rectangle 4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39685" name="Rectangle 5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39686" name="Rectangle 6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39687" name="Rectangle 7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39688" name="Rectangle 8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39690" name="Rectangle 10"/>
          <p:cNvSpPr>
            <a:spLocks noChangeArrowheads="1"/>
          </p:cNvSpPr>
          <p:nvPr/>
        </p:nvSpPr>
        <p:spPr bwMode="auto">
          <a:xfrm>
            <a:off x="228600" y="914400"/>
            <a:ext cx="8001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Times New Roman" pitchFamily="18" charset="0"/>
              </a:rPr>
              <a:t>Assume that a voice channel occupies a bandwidth of 4 kHz. We need to combine three voice channels into a link with a bandwidth of 12 kHz, from 20 to 32 kHz. Show the configuration, using the frequency domain. Assume there are no guard bands.</a:t>
            </a:r>
          </a:p>
        </p:txBody>
      </p:sp>
      <p:sp>
        <p:nvSpPr>
          <p:cNvPr id="839691" name="Rectangle 11"/>
          <p:cNvSpPr>
            <a:spLocks noChangeArrowheads="1"/>
          </p:cNvSpPr>
          <p:nvPr/>
        </p:nvSpPr>
        <p:spPr bwMode="auto">
          <a:xfrm>
            <a:off x="228600" y="3200400"/>
            <a:ext cx="81534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hlink"/>
                </a:solidFill>
                <a:latin typeface="Times New Roman" pitchFamily="18" charset="0"/>
              </a:rPr>
              <a:t>Solution</a:t>
            </a:r>
          </a:p>
          <a:p>
            <a:r>
              <a:rPr lang="en-US" sz="2800" i="1" dirty="0">
                <a:latin typeface="Times" pitchFamily="18" charset="0"/>
              </a:rPr>
              <a:t>We shift (modulate) each of the three voice channels to a different bandwidth, as shown in </a:t>
            </a:r>
            <a:r>
              <a:rPr lang="en-US" sz="2800" i="1" dirty="0" smtClean="0">
                <a:latin typeface="Times" pitchFamily="18" charset="0"/>
              </a:rPr>
              <a:t>Figure. We </a:t>
            </a:r>
            <a:r>
              <a:rPr lang="en-US" sz="2800" i="1" dirty="0">
                <a:latin typeface="Times" pitchFamily="18" charset="0"/>
              </a:rPr>
              <a:t>use the 20- to 24-kHz bandwidth for the first channel, the 24- to 28-kHz bandwidth for the second channel, and the 28- to 32-kHz bandwidth for the third one. Then we combine them as shown in Figure </a:t>
            </a:r>
            <a:r>
              <a:rPr lang="en-US" sz="2800" i="1" dirty="0" smtClean="0">
                <a:latin typeface="Times" pitchFamily="18" charset="0"/>
              </a:rPr>
              <a:t> </a:t>
            </a:r>
            <a:endParaRPr lang="en-US" sz="2800" i="1" dirty="0">
              <a:latin typeface="Times" pitchFamily="18" charset="0"/>
            </a:endParaRPr>
          </a:p>
        </p:txBody>
      </p:sp>
      <p:sp>
        <p:nvSpPr>
          <p:cNvPr id="839692" name="Rectangle 12"/>
          <p:cNvSpPr>
            <a:spLocks noChangeArrowheads="1"/>
          </p:cNvSpPr>
          <p:nvPr/>
        </p:nvSpPr>
        <p:spPr bwMode="auto">
          <a:xfrm>
            <a:off x="1066800" y="0"/>
            <a:ext cx="20804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i="1" dirty="0" smtClean="0">
                <a:solidFill>
                  <a:schemeClr val="hlink"/>
                </a:solidFill>
              </a:rPr>
              <a:t>Example:</a:t>
            </a:r>
            <a:endParaRPr lang="en-US" sz="4000" i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98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74725"/>
            <a:ext cx="8153400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943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40707" name="Rectangle 3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40708" name="Rectangle 4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40709" name="Rectangle 5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40710" name="Rectangle 6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40711" name="Rectangle 7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40712" name="Rectangle 8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>
              <a:latin typeface="Tahoma" pitchFamily="34" charset="0"/>
            </a:endParaRPr>
          </a:p>
        </p:txBody>
      </p:sp>
      <p:sp>
        <p:nvSpPr>
          <p:cNvPr id="840714" name="Rectangle 10"/>
          <p:cNvSpPr>
            <a:spLocks noChangeArrowheads="1"/>
          </p:cNvSpPr>
          <p:nvPr/>
        </p:nvSpPr>
        <p:spPr bwMode="auto">
          <a:xfrm>
            <a:off x="228600" y="1447800"/>
            <a:ext cx="8001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Times New Roman" pitchFamily="18" charset="0"/>
              </a:rPr>
              <a:t>Five channels, each with a 100-kHz bandwidth, are to be multiplexed together. What is the minimum bandwidth of the link if there is a need for a guard band of 10 kHz between the channels to prevent interference?</a:t>
            </a:r>
          </a:p>
        </p:txBody>
      </p:sp>
      <p:sp>
        <p:nvSpPr>
          <p:cNvPr id="840715" name="Rectangle 11"/>
          <p:cNvSpPr>
            <a:spLocks noChangeArrowheads="1"/>
          </p:cNvSpPr>
          <p:nvPr/>
        </p:nvSpPr>
        <p:spPr bwMode="auto">
          <a:xfrm>
            <a:off x="228600" y="3838575"/>
            <a:ext cx="8001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solidFill>
                  <a:schemeClr val="hlink"/>
                </a:solidFill>
                <a:latin typeface="Times New Roman" pitchFamily="18" charset="0"/>
              </a:rPr>
              <a:t>Solution</a:t>
            </a:r>
          </a:p>
          <a:p>
            <a:pPr algn="just"/>
            <a:r>
              <a:rPr lang="en-US" sz="2800" i="1" dirty="0">
                <a:latin typeface="Times" pitchFamily="18" charset="0"/>
              </a:rPr>
              <a:t>For five channels, we need at least four guard bands. This means that the required bandwidth is at least </a:t>
            </a:r>
          </a:p>
          <a:p>
            <a:pPr algn="ctr"/>
            <a:r>
              <a:rPr lang="en-US" sz="2800" i="1" dirty="0">
                <a:solidFill>
                  <a:schemeClr val="hlink"/>
                </a:solidFill>
                <a:latin typeface="Times" pitchFamily="18" charset="0"/>
              </a:rPr>
              <a:t>5 × 100 + 4 × 10 = 540 kHz,</a:t>
            </a:r>
            <a:r>
              <a:rPr lang="en-US" sz="2800" i="1" dirty="0">
                <a:latin typeface="Times" pitchFamily="18" charset="0"/>
              </a:rPr>
              <a:t> </a:t>
            </a:r>
          </a:p>
          <a:p>
            <a:pPr algn="just"/>
            <a:r>
              <a:rPr lang="en-US" sz="2800" i="1" dirty="0">
                <a:latin typeface="Times" pitchFamily="18" charset="0"/>
              </a:rPr>
              <a:t>as shown in </a:t>
            </a:r>
            <a:r>
              <a:rPr lang="en-US" sz="2800" i="1" dirty="0" smtClean="0">
                <a:latin typeface="Times" pitchFamily="18" charset="0"/>
              </a:rPr>
              <a:t>Figure.</a:t>
            </a:r>
            <a:endParaRPr lang="en-US" sz="2800" i="1" dirty="0">
              <a:latin typeface="Times" pitchFamily="18" charset="0"/>
            </a:endParaRPr>
          </a:p>
        </p:txBody>
      </p:sp>
      <p:sp>
        <p:nvSpPr>
          <p:cNvPr id="840716" name="Rectangle 12"/>
          <p:cNvSpPr>
            <a:spLocks noChangeArrowheads="1"/>
          </p:cNvSpPr>
          <p:nvPr/>
        </p:nvSpPr>
        <p:spPr bwMode="auto">
          <a:xfrm>
            <a:off x="1066800" y="0"/>
            <a:ext cx="18909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 dirty="0" smtClean="0">
                <a:solidFill>
                  <a:schemeClr val="hlink"/>
                </a:solidFill>
              </a:rPr>
              <a:t>Example:</a:t>
            </a:r>
            <a:endParaRPr lang="en-US" sz="3600" i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10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48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0" y="1905000"/>
            <a:ext cx="827616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265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3600" dirty="0"/>
              <a:t>W</a:t>
            </a:r>
            <a:r>
              <a:rPr lang="en-GB" sz="3600" dirty="0" smtClean="0"/>
              <a:t>DM (Wavelength Division multiplexing)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5334000"/>
          </a:xfrm>
        </p:spPr>
        <p:txBody>
          <a:bodyPr>
            <a:normAutofit/>
          </a:bodyPr>
          <a:lstStyle/>
          <a:p>
            <a:r>
              <a:rPr lang="en-GB" b="1" dirty="0"/>
              <a:t>Wavelength-division multiplexing (WDM) </a:t>
            </a:r>
            <a:r>
              <a:rPr lang="en-GB" dirty="0"/>
              <a:t>is designed to use the </a:t>
            </a:r>
            <a:r>
              <a:rPr lang="en-GB" dirty="0" smtClean="0"/>
              <a:t>high-data-rate capability </a:t>
            </a:r>
            <a:r>
              <a:rPr lang="en-GB" dirty="0"/>
              <a:t>of </a:t>
            </a:r>
            <a:r>
              <a:rPr lang="en-GB" dirty="0" err="1"/>
              <a:t>fiber</a:t>
            </a:r>
            <a:r>
              <a:rPr lang="en-GB" dirty="0"/>
              <a:t>-optic cable.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optical </a:t>
            </a:r>
            <a:r>
              <a:rPr lang="en-GB" dirty="0" err="1"/>
              <a:t>fiber</a:t>
            </a:r>
            <a:r>
              <a:rPr lang="en-GB" dirty="0"/>
              <a:t> data rate is higher than the data rate </a:t>
            </a:r>
            <a:r>
              <a:rPr lang="en-GB" dirty="0" smtClean="0"/>
              <a:t>of metallic </a:t>
            </a:r>
            <a:r>
              <a:rPr lang="en-GB" dirty="0"/>
              <a:t>transmission cable, but using a </a:t>
            </a:r>
            <a:r>
              <a:rPr lang="en-GB" dirty="0" err="1"/>
              <a:t>fiber</a:t>
            </a:r>
            <a:r>
              <a:rPr lang="en-GB" dirty="0"/>
              <a:t>-optic cable for a single line wastes </a:t>
            </a:r>
            <a:r>
              <a:rPr lang="en-GB" dirty="0" smtClean="0"/>
              <a:t>the available </a:t>
            </a:r>
            <a:r>
              <a:rPr lang="en-GB" dirty="0"/>
              <a:t>bandwidth. </a:t>
            </a:r>
            <a:endParaRPr lang="en-GB" dirty="0" smtClean="0"/>
          </a:p>
          <a:p>
            <a:r>
              <a:rPr lang="en-GB" dirty="0" smtClean="0"/>
              <a:t>Multiplexing </a:t>
            </a:r>
            <a:r>
              <a:rPr lang="en-GB" dirty="0"/>
              <a:t>allows us to combine several lines into one.</a:t>
            </a:r>
          </a:p>
          <a:p>
            <a:r>
              <a:rPr lang="en-GB" dirty="0"/>
              <a:t>WDM is conceptually the same as FDM, except that the multiplexing and </a:t>
            </a:r>
            <a:r>
              <a:rPr lang="en-GB" dirty="0" err="1" smtClean="0"/>
              <a:t>demultiplexing</a:t>
            </a:r>
            <a:r>
              <a:rPr lang="en-GB" dirty="0" smtClean="0"/>
              <a:t> involve </a:t>
            </a:r>
            <a:r>
              <a:rPr lang="en-GB" dirty="0"/>
              <a:t>optical signals transmitted through </a:t>
            </a:r>
            <a:r>
              <a:rPr lang="en-GB" dirty="0" err="1"/>
              <a:t>fiber</a:t>
            </a:r>
            <a:r>
              <a:rPr lang="en-GB" dirty="0"/>
              <a:t>-optic channels. </a:t>
            </a:r>
          </a:p>
        </p:txBody>
      </p:sp>
    </p:spTree>
    <p:extLst>
      <p:ext uri="{BB962C8B-B14F-4D97-AF65-F5344CB8AC3E}">
        <p14:creationId xmlns="" xmlns:p14="http://schemas.microsoft.com/office/powerpoint/2010/main" val="41707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3600" dirty="0"/>
              <a:t>W</a:t>
            </a:r>
            <a:r>
              <a:rPr lang="en-GB" sz="3600" dirty="0" smtClean="0"/>
              <a:t>DM (Wavelength Division multiplexing)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5334000"/>
          </a:xfrm>
        </p:spPr>
        <p:txBody>
          <a:bodyPr>
            <a:normAutofit/>
          </a:bodyPr>
          <a:lstStyle/>
          <a:p>
            <a:r>
              <a:rPr lang="en-GB" dirty="0"/>
              <a:t>The idea is </a:t>
            </a:r>
            <a:r>
              <a:rPr lang="en-GB" dirty="0" smtClean="0"/>
              <a:t>the same</a:t>
            </a:r>
            <a:r>
              <a:rPr lang="en-GB" dirty="0"/>
              <a:t>: We are combining different signals of different frequencies.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difference </a:t>
            </a:r>
            <a:r>
              <a:rPr lang="en-GB" dirty="0" smtClean="0"/>
              <a:t>is that </a:t>
            </a:r>
            <a:r>
              <a:rPr lang="en-GB" dirty="0"/>
              <a:t>the frequencies are very high.</a:t>
            </a:r>
          </a:p>
          <a:p>
            <a:r>
              <a:rPr lang="en-GB" dirty="0"/>
              <a:t>Figure </a:t>
            </a:r>
            <a:r>
              <a:rPr lang="en-GB" dirty="0" smtClean="0"/>
              <a:t>gives </a:t>
            </a:r>
            <a:r>
              <a:rPr lang="en-GB" dirty="0"/>
              <a:t>a conceptual view of a WDM multiplexer and </a:t>
            </a:r>
            <a:r>
              <a:rPr lang="en-GB" dirty="0" err="1"/>
              <a:t>demultiplexer</a:t>
            </a:r>
            <a:r>
              <a:rPr lang="en-GB" dirty="0"/>
              <a:t>.</a:t>
            </a:r>
          </a:p>
          <a:p>
            <a:r>
              <a:rPr lang="en-GB" dirty="0"/>
              <a:t>Very narrow bands of light from different sources are combined to make a wider </a:t>
            </a:r>
            <a:r>
              <a:rPr lang="en-GB" dirty="0" smtClean="0"/>
              <a:t>band of </a:t>
            </a:r>
            <a:r>
              <a:rPr lang="en-GB" dirty="0"/>
              <a:t>light. 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the receiver, the signals are separated by the </a:t>
            </a:r>
            <a:r>
              <a:rPr lang="en-GB" dirty="0" err="1"/>
              <a:t>demultiplexer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1677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3600" dirty="0"/>
              <a:t>W</a:t>
            </a:r>
            <a:r>
              <a:rPr lang="en-GB" sz="3600" dirty="0" smtClean="0"/>
              <a:t>DM (Wavelength Division multiplexing)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B13F9A"/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0"/>
            <a:ext cx="8194850" cy="2371843"/>
          </a:xfrm>
        </p:spPr>
      </p:pic>
    </p:spTree>
    <p:extLst>
      <p:ext uri="{BB962C8B-B14F-4D97-AF65-F5344CB8AC3E}">
        <p14:creationId xmlns="" xmlns:p14="http://schemas.microsoft.com/office/powerpoint/2010/main" val="31361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dirty="0" smtClean="0"/>
              <a:t>Multiplexing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GB" dirty="0"/>
              <a:t>Whenever the bandwidth of a medium linking two devices is greater than the </a:t>
            </a:r>
            <a:r>
              <a:rPr lang="en-GB" dirty="0" smtClean="0"/>
              <a:t>bandwidth needs </a:t>
            </a:r>
            <a:r>
              <a:rPr lang="en-GB" dirty="0"/>
              <a:t>of the devices, the link can be shared. </a:t>
            </a:r>
            <a:endParaRPr lang="en-GB" dirty="0" smtClean="0"/>
          </a:p>
          <a:p>
            <a:r>
              <a:rPr lang="en-GB" b="1" dirty="0" smtClean="0"/>
              <a:t>Multiplexing </a:t>
            </a:r>
            <a:r>
              <a:rPr lang="en-GB" dirty="0"/>
              <a:t>is the set of </a:t>
            </a:r>
            <a:r>
              <a:rPr lang="en-GB" dirty="0" smtClean="0"/>
              <a:t>techniques that </a:t>
            </a:r>
            <a:r>
              <a:rPr lang="en-GB" dirty="0"/>
              <a:t>allow the simultaneous transmission of multiple signals across a single data link.</a:t>
            </a:r>
          </a:p>
          <a:p>
            <a:r>
              <a:rPr lang="en-GB" dirty="0" smtClean="0"/>
              <a:t>Today’s </a:t>
            </a:r>
            <a:r>
              <a:rPr lang="en-GB" dirty="0"/>
              <a:t>technology includes high-bandwidth </a:t>
            </a:r>
            <a:r>
              <a:rPr lang="en-GB" dirty="0" smtClean="0"/>
              <a:t>media.</a:t>
            </a:r>
          </a:p>
          <a:p>
            <a:r>
              <a:rPr lang="en-GB" dirty="0" smtClean="0"/>
              <a:t>Each </a:t>
            </a:r>
            <a:r>
              <a:rPr lang="en-GB" dirty="0"/>
              <a:t>has a bandwidth far </a:t>
            </a:r>
            <a:r>
              <a:rPr lang="en-GB" dirty="0" smtClean="0"/>
              <a:t>in excess </a:t>
            </a:r>
            <a:r>
              <a:rPr lang="en-GB" dirty="0"/>
              <a:t>of that needed for the average transmission signal. 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the bandwidth of a link </a:t>
            </a:r>
            <a:r>
              <a:rPr lang="en-GB" dirty="0" smtClean="0"/>
              <a:t>is greater </a:t>
            </a:r>
            <a:r>
              <a:rPr lang="en-GB" dirty="0"/>
              <a:t>than the bandwidth needs of the devices connected to it, the </a:t>
            </a:r>
            <a:r>
              <a:rPr lang="en-GB" dirty="0" smtClean="0"/>
              <a:t>bandwidth is </a:t>
            </a:r>
            <a:r>
              <a:rPr lang="en-GB" dirty="0"/>
              <a:t>wasted. </a:t>
            </a:r>
          </a:p>
          <a:p>
            <a:r>
              <a:rPr lang="en-GB" dirty="0" smtClean="0"/>
              <a:t>An efficient system maximizes the utilization of all resources; bandwidth is one of the most precious resources we have in data communications.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67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3600" dirty="0"/>
              <a:t>W</a:t>
            </a:r>
            <a:r>
              <a:rPr lang="en-GB" sz="3600" dirty="0" smtClean="0"/>
              <a:t>DM (Wavelength Division multiplexing)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5334000"/>
          </a:xfrm>
        </p:spPr>
        <p:txBody>
          <a:bodyPr>
            <a:normAutofit/>
          </a:bodyPr>
          <a:lstStyle/>
          <a:p>
            <a:r>
              <a:rPr lang="en-GB" dirty="0"/>
              <a:t>Although WDM technology is very complex, the basic idea is very simple. </a:t>
            </a:r>
            <a:endParaRPr lang="en-GB" dirty="0" smtClean="0"/>
          </a:p>
          <a:p>
            <a:r>
              <a:rPr lang="en-GB" dirty="0" smtClean="0"/>
              <a:t>We want </a:t>
            </a:r>
            <a:r>
              <a:rPr lang="en-GB" dirty="0"/>
              <a:t>to combine multiple light sources into one single light at the multiplexer and </a:t>
            </a:r>
            <a:r>
              <a:rPr lang="en-GB" dirty="0" smtClean="0"/>
              <a:t>do the </a:t>
            </a:r>
            <a:r>
              <a:rPr lang="en-GB" dirty="0"/>
              <a:t>reverse at the </a:t>
            </a:r>
            <a:r>
              <a:rPr lang="en-GB" dirty="0" err="1"/>
              <a:t>demultiplexer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combining and splitting of light sources are </a:t>
            </a:r>
            <a:r>
              <a:rPr lang="en-GB" dirty="0" smtClean="0"/>
              <a:t>easily handled </a:t>
            </a:r>
            <a:r>
              <a:rPr lang="en-GB" dirty="0"/>
              <a:t>by a prism. 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9595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3600" dirty="0" smtClean="0"/>
              <a:t>TDM (Time Division multiplexing)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5334000"/>
          </a:xfrm>
        </p:spPr>
        <p:txBody>
          <a:bodyPr>
            <a:normAutofit/>
          </a:bodyPr>
          <a:lstStyle/>
          <a:p>
            <a:r>
              <a:rPr lang="en-GB" b="1" dirty="0"/>
              <a:t>Time-division multiplexing (TDM) </a:t>
            </a:r>
            <a:r>
              <a:rPr lang="en-GB" dirty="0"/>
              <a:t>is a digital process that allows several </a:t>
            </a:r>
            <a:r>
              <a:rPr lang="en-GB" dirty="0" smtClean="0"/>
              <a:t>connections to </a:t>
            </a:r>
            <a:r>
              <a:rPr lang="en-GB" dirty="0"/>
              <a:t>share the high bandwidth of a link. </a:t>
            </a:r>
            <a:endParaRPr lang="en-GB" dirty="0" smtClean="0"/>
          </a:p>
          <a:p>
            <a:r>
              <a:rPr lang="en-GB" dirty="0" smtClean="0"/>
              <a:t>Instead </a:t>
            </a:r>
            <a:r>
              <a:rPr lang="en-GB" dirty="0"/>
              <a:t>of sharing a portion of the bandwidth as </a:t>
            </a:r>
            <a:r>
              <a:rPr lang="en-GB" dirty="0" smtClean="0"/>
              <a:t>in FDM</a:t>
            </a:r>
            <a:r>
              <a:rPr lang="en-GB" dirty="0"/>
              <a:t>, time is shared. </a:t>
            </a:r>
            <a:endParaRPr lang="en-GB" dirty="0" smtClean="0"/>
          </a:p>
          <a:p>
            <a:r>
              <a:rPr lang="en-GB" dirty="0" smtClean="0"/>
              <a:t>Each </a:t>
            </a:r>
            <a:r>
              <a:rPr lang="en-GB" dirty="0"/>
              <a:t>connection occupies a portion of time in the link. </a:t>
            </a:r>
            <a:endParaRPr lang="en-GB" dirty="0" smtClean="0"/>
          </a:p>
          <a:p>
            <a:r>
              <a:rPr lang="en-GB" dirty="0" smtClean="0"/>
              <a:t>Figure gives </a:t>
            </a:r>
            <a:r>
              <a:rPr lang="en-GB" dirty="0"/>
              <a:t>a conceptual view of TDM. </a:t>
            </a:r>
            <a:endParaRPr lang="en-GB" dirty="0" smtClean="0"/>
          </a:p>
          <a:p>
            <a:r>
              <a:rPr lang="en-GB" dirty="0" smtClean="0"/>
              <a:t>Note </a:t>
            </a:r>
            <a:r>
              <a:rPr lang="en-GB" dirty="0"/>
              <a:t>that the same link is used as in FDM; here, </a:t>
            </a:r>
            <a:r>
              <a:rPr lang="en-GB" dirty="0" smtClean="0"/>
              <a:t>however, the </a:t>
            </a:r>
            <a:r>
              <a:rPr lang="en-GB" dirty="0"/>
              <a:t>link is shown sectioned by time rather than by frequency.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the figure, </a:t>
            </a:r>
            <a:r>
              <a:rPr lang="en-GB" dirty="0" smtClean="0"/>
              <a:t>portions of </a:t>
            </a:r>
            <a:r>
              <a:rPr lang="en-GB" dirty="0"/>
              <a:t>signals 1, 2, 3, and 4 occupy the link sequentially.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7271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3600" dirty="0" smtClean="0"/>
              <a:t>TDM (Time Division multiplexing)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B13F9A"/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7943852" cy="3429000"/>
          </a:xfrm>
        </p:spPr>
      </p:pic>
    </p:spTree>
    <p:extLst>
      <p:ext uri="{BB962C8B-B14F-4D97-AF65-F5344CB8AC3E}">
        <p14:creationId xmlns="" xmlns:p14="http://schemas.microsoft.com/office/powerpoint/2010/main" val="37632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3600" dirty="0" smtClean="0"/>
              <a:t>TDM (Time Division multiplexing)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5334000"/>
          </a:xfrm>
        </p:spPr>
        <p:txBody>
          <a:bodyPr>
            <a:normAutofit/>
          </a:bodyPr>
          <a:lstStyle/>
          <a:p>
            <a:r>
              <a:rPr lang="en-GB" dirty="0"/>
              <a:t>Note that in Figure </a:t>
            </a:r>
            <a:r>
              <a:rPr lang="en-GB" dirty="0" smtClean="0"/>
              <a:t>we </a:t>
            </a:r>
            <a:r>
              <a:rPr lang="en-GB" dirty="0"/>
              <a:t>are concerned with only multiplexing, not switching.</a:t>
            </a:r>
          </a:p>
          <a:p>
            <a:r>
              <a:rPr lang="en-GB" dirty="0"/>
              <a:t>This means that all the data in a message from source 1 always go to one specific </a:t>
            </a:r>
            <a:r>
              <a:rPr lang="en-GB" dirty="0" smtClean="0"/>
              <a:t>destination, be </a:t>
            </a:r>
            <a:r>
              <a:rPr lang="en-GB" dirty="0"/>
              <a:t>it 1, 2, 3, or 4.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delivery is fixed and unvarying, unlike switching.</a:t>
            </a:r>
          </a:p>
          <a:p>
            <a:r>
              <a:rPr lang="en-GB" dirty="0"/>
              <a:t>We also need to remember that TDM is, in principle, a digital multiplexing technique.</a:t>
            </a:r>
          </a:p>
          <a:p>
            <a:r>
              <a:rPr lang="en-GB" dirty="0"/>
              <a:t>Digital data from different sources are combined into one timeshared link. </a:t>
            </a:r>
            <a:endParaRPr lang="en-GB" dirty="0" smtClean="0"/>
          </a:p>
          <a:p>
            <a:r>
              <a:rPr lang="en-GB" dirty="0" smtClean="0"/>
              <a:t>However</a:t>
            </a:r>
            <a:r>
              <a:rPr lang="en-GB" dirty="0"/>
              <a:t>, </a:t>
            </a:r>
            <a:r>
              <a:rPr lang="en-GB" dirty="0" smtClean="0"/>
              <a:t>this </a:t>
            </a:r>
            <a:r>
              <a:rPr lang="en-GB" dirty="0"/>
              <a:t>does not mean that the sources cannot produce analog </a:t>
            </a:r>
            <a:r>
              <a:rPr lang="en-GB" dirty="0" smtClean="0"/>
              <a:t>data.</a:t>
            </a:r>
          </a:p>
          <a:p>
            <a:r>
              <a:rPr lang="en-GB" dirty="0" smtClean="0"/>
              <a:t>Analog </a:t>
            </a:r>
            <a:r>
              <a:rPr lang="en-GB" dirty="0"/>
              <a:t>data can be </a:t>
            </a:r>
            <a:r>
              <a:rPr lang="en-GB" dirty="0" smtClean="0"/>
              <a:t>sampled, changed </a:t>
            </a:r>
            <a:r>
              <a:rPr lang="en-GB" dirty="0"/>
              <a:t>to digital data, and then multiplexed by using TDM.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6349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4400" dirty="0" smtClean="0"/>
              <a:t>Synchronous TDM</a:t>
            </a:r>
            <a:endParaRPr lang="en-GB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5334000"/>
          </a:xfrm>
        </p:spPr>
        <p:txBody>
          <a:bodyPr>
            <a:normAutofit/>
          </a:bodyPr>
          <a:lstStyle/>
          <a:p>
            <a:r>
              <a:rPr lang="en-GB" dirty="0"/>
              <a:t>In synchronous TDM, each input connection has an allotment in the output even if it </a:t>
            </a:r>
            <a:r>
              <a:rPr lang="en-GB" dirty="0" smtClean="0"/>
              <a:t>is not </a:t>
            </a:r>
            <a:r>
              <a:rPr lang="en-GB" dirty="0"/>
              <a:t>sending data.</a:t>
            </a:r>
          </a:p>
          <a:p>
            <a:r>
              <a:rPr lang="en-GB" dirty="0" smtClean="0"/>
              <a:t>The </a:t>
            </a:r>
            <a:r>
              <a:rPr lang="en-GB" dirty="0"/>
              <a:t>data flow of each input connection is divided into </a:t>
            </a:r>
            <a:r>
              <a:rPr lang="en-GB" dirty="0" smtClean="0"/>
              <a:t>units, where </a:t>
            </a:r>
            <a:r>
              <a:rPr lang="en-GB" dirty="0"/>
              <a:t>each input occupies one input time slot.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unit can be 1 bit, one character, or </a:t>
            </a:r>
            <a:r>
              <a:rPr lang="en-GB" dirty="0" smtClean="0"/>
              <a:t>one block </a:t>
            </a:r>
            <a:r>
              <a:rPr lang="en-GB" dirty="0"/>
              <a:t>of data. </a:t>
            </a:r>
            <a:endParaRPr lang="en-GB" dirty="0" smtClean="0"/>
          </a:p>
          <a:p>
            <a:r>
              <a:rPr lang="en-GB" dirty="0" smtClean="0"/>
              <a:t>Each </a:t>
            </a:r>
            <a:r>
              <a:rPr lang="en-GB" dirty="0"/>
              <a:t>input unit becomes one output unit and occupies one output </a:t>
            </a:r>
            <a:r>
              <a:rPr lang="en-GB" dirty="0" smtClean="0"/>
              <a:t>time slot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However</a:t>
            </a:r>
            <a:r>
              <a:rPr lang="en-GB" dirty="0"/>
              <a:t>, the duration of an output time slot is </a:t>
            </a:r>
            <a:r>
              <a:rPr lang="en-GB" i="1" dirty="0"/>
              <a:t>n </a:t>
            </a:r>
            <a:r>
              <a:rPr lang="en-GB" dirty="0"/>
              <a:t>times shorter than the duration </a:t>
            </a:r>
            <a:r>
              <a:rPr lang="en-GB" dirty="0" smtClean="0"/>
              <a:t>of an </a:t>
            </a:r>
            <a:r>
              <a:rPr lang="en-GB" dirty="0"/>
              <a:t>input time slot. 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an input time slot is </a:t>
            </a:r>
            <a:r>
              <a:rPr lang="en-GB" i="1" dirty="0"/>
              <a:t>T </a:t>
            </a:r>
            <a:r>
              <a:rPr lang="en-GB" dirty="0"/>
              <a:t>s, the output time slot is </a:t>
            </a:r>
            <a:r>
              <a:rPr lang="en-GB" i="1" dirty="0"/>
              <a:t>T</a:t>
            </a:r>
            <a:r>
              <a:rPr lang="en-GB" dirty="0"/>
              <a:t>/</a:t>
            </a:r>
            <a:r>
              <a:rPr lang="en-GB" i="1" dirty="0"/>
              <a:t>n </a:t>
            </a:r>
            <a:r>
              <a:rPr lang="en-GB" dirty="0"/>
              <a:t>s, where </a:t>
            </a:r>
            <a:r>
              <a:rPr lang="en-GB" i="1" dirty="0"/>
              <a:t>n </a:t>
            </a:r>
            <a:r>
              <a:rPr lang="en-GB" dirty="0"/>
              <a:t>is </a:t>
            </a:r>
            <a:r>
              <a:rPr lang="en-GB" dirty="0" smtClean="0"/>
              <a:t>the number </a:t>
            </a:r>
            <a:r>
              <a:rPr lang="en-GB" dirty="0"/>
              <a:t>of connections.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other words, a unit in the output connection has a </a:t>
            </a:r>
            <a:r>
              <a:rPr lang="en-GB" dirty="0" smtClean="0"/>
              <a:t>shorter duration</a:t>
            </a:r>
            <a:r>
              <a:rPr lang="en-GB" dirty="0"/>
              <a:t>; it travels faster. 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8188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4400" dirty="0" smtClean="0"/>
              <a:t>Synchronous TDM</a:t>
            </a:r>
            <a:endParaRPr lang="en-GB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B13F9A"/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28800"/>
            <a:ext cx="8241830" cy="3200399"/>
          </a:xfrm>
        </p:spPr>
      </p:pic>
    </p:spTree>
    <p:extLst>
      <p:ext uri="{BB962C8B-B14F-4D97-AF65-F5344CB8AC3E}">
        <p14:creationId xmlns="" xmlns:p14="http://schemas.microsoft.com/office/powerpoint/2010/main" val="32213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4400" dirty="0" smtClean="0"/>
              <a:t>Synchronous TDM</a:t>
            </a:r>
            <a:endParaRPr lang="en-GB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5334000"/>
          </a:xfrm>
        </p:spPr>
        <p:txBody>
          <a:bodyPr>
            <a:normAutofit/>
          </a:bodyPr>
          <a:lstStyle/>
          <a:p>
            <a:r>
              <a:rPr lang="en-GB" dirty="0"/>
              <a:t>In synchronous TDM, a round of data units from each input connection is </a:t>
            </a:r>
            <a:r>
              <a:rPr lang="en-GB" dirty="0" smtClean="0"/>
              <a:t>collected into </a:t>
            </a:r>
            <a:r>
              <a:rPr lang="en-GB" dirty="0"/>
              <a:t>a </a:t>
            </a:r>
            <a:r>
              <a:rPr lang="en-GB" dirty="0" smtClean="0"/>
              <a:t>frame.</a:t>
            </a:r>
          </a:p>
          <a:p>
            <a:r>
              <a:rPr lang="en-GB" dirty="0" smtClean="0"/>
              <a:t>If </a:t>
            </a:r>
            <a:r>
              <a:rPr lang="en-GB" dirty="0"/>
              <a:t>we have </a:t>
            </a:r>
            <a:r>
              <a:rPr lang="en-GB" i="1" dirty="0"/>
              <a:t>n </a:t>
            </a:r>
            <a:r>
              <a:rPr lang="en-GB" dirty="0"/>
              <a:t>connections, a </a:t>
            </a:r>
            <a:r>
              <a:rPr lang="en-GB" dirty="0" smtClean="0"/>
              <a:t>frame is </a:t>
            </a:r>
            <a:r>
              <a:rPr lang="en-GB" dirty="0"/>
              <a:t>divided into </a:t>
            </a:r>
            <a:r>
              <a:rPr lang="en-GB" i="1" dirty="0"/>
              <a:t>n </a:t>
            </a:r>
            <a:r>
              <a:rPr lang="en-GB" dirty="0"/>
              <a:t>time slots and one slot is allocated for each unit, one for each </a:t>
            </a:r>
            <a:r>
              <a:rPr lang="en-GB" dirty="0" smtClean="0"/>
              <a:t>input line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the duration of the input unit is </a:t>
            </a:r>
            <a:r>
              <a:rPr lang="en-GB" i="1" dirty="0"/>
              <a:t>T</a:t>
            </a:r>
            <a:r>
              <a:rPr lang="en-GB" dirty="0"/>
              <a:t>, the duration of each slot is </a:t>
            </a:r>
            <a:r>
              <a:rPr lang="en-GB" i="1" dirty="0"/>
              <a:t>T</a:t>
            </a:r>
            <a:r>
              <a:rPr lang="en-GB" dirty="0"/>
              <a:t>/</a:t>
            </a:r>
            <a:r>
              <a:rPr lang="en-GB" i="1" dirty="0"/>
              <a:t>n </a:t>
            </a:r>
            <a:r>
              <a:rPr lang="en-GB" dirty="0"/>
              <a:t>and the </a:t>
            </a:r>
            <a:r>
              <a:rPr lang="en-GB" dirty="0" smtClean="0"/>
              <a:t>duration of </a:t>
            </a:r>
            <a:r>
              <a:rPr lang="en-GB" dirty="0"/>
              <a:t>each frame is </a:t>
            </a:r>
            <a:r>
              <a:rPr lang="en-GB" i="1" dirty="0" smtClean="0"/>
              <a:t>T.</a:t>
            </a:r>
          </a:p>
          <a:p>
            <a:r>
              <a:rPr lang="en-GB" dirty="0"/>
              <a:t>The data rate of the output link must be </a:t>
            </a:r>
            <a:r>
              <a:rPr lang="en-GB" i="1" dirty="0"/>
              <a:t>n </a:t>
            </a:r>
            <a:r>
              <a:rPr lang="en-GB" dirty="0"/>
              <a:t>times the data rate of a connection </a:t>
            </a:r>
            <a:r>
              <a:rPr lang="en-GB" dirty="0" smtClean="0"/>
              <a:t>to guarantee </a:t>
            </a:r>
            <a:r>
              <a:rPr lang="en-GB" dirty="0"/>
              <a:t>the flow of data. </a:t>
            </a:r>
            <a:endParaRPr lang="en-GB" dirty="0" smtClean="0"/>
          </a:p>
          <a:p>
            <a:r>
              <a:rPr lang="en-GB" dirty="0"/>
              <a:t>Time slots are grouped into frames</a:t>
            </a:r>
            <a:r>
              <a:rPr lang="en-GB" i="1" dirty="0"/>
              <a:t>. </a:t>
            </a:r>
            <a:endParaRPr lang="en-GB" i="1" dirty="0" smtClean="0"/>
          </a:p>
          <a:p>
            <a:r>
              <a:rPr lang="en-GB" dirty="0" smtClean="0"/>
              <a:t>A </a:t>
            </a:r>
            <a:r>
              <a:rPr lang="en-GB" dirty="0"/>
              <a:t>frame consists of one complete cycle </a:t>
            </a:r>
            <a:r>
              <a:rPr lang="en-GB" dirty="0" smtClean="0"/>
              <a:t>of time </a:t>
            </a:r>
            <a:r>
              <a:rPr lang="en-GB" dirty="0"/>
              <a:t>slots, with one slot dedicated to each sending device.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a system with </a:t>
            </a:r>
            <a:r>
              <a:rPr lang="en-GB" i="1" dirty="0"/>
              <a:t>n </a:t>
            </a:r>
            <a:r>
              <a:rPr lang="en-GB" dirty="0" smtClean="0"/>
              <a:t>input lines</a:t>
            </a:r>
            <a:r>
              <a:rPr lang="en-GB" dirty="0"/>
              <a:t>, each frame has </a:t>
            </a:r>
            <a:r>
              <a:rPr lang="en-GB" i="1" dirty="0"/>
              <a:t>n </a:t>
            </a:r>
            <a:r>
              <a:rPr lang="en-GB" dirty="0"/>
              <a:t>slots, with each slot allocated to carrying data from a </a:t>
            </a:r>
            <a:r>
              <a:rPr lang="en-GB" dirty="0" smtClean="0"/>
              <a:t>specific input </a:t>
            </a:r>
            <a:r>
              <a:rPr lang="en-GB" dirty="0"/>
              <a:t>line.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5373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971800" y="2819400"/>
            <a:ext cx="29718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4400" b="1" dirty="0" smtClean="0">
                <a:solidFill>
                  <a:srgbClr val="000099"/>
                </a:solidFill>
              </a:rPr>
              <a:t>Thank you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DAED1-E421-45F2-A64B-C3A3BE50E140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2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dirty="0" smtClean="0"/>
              <a:t>Multiplexing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8156592" cy="2209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31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dirty="0" smtClean="0"/>
              <a:t>Multiplexing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GB" dirty="0"/>
              <a:t>In a multiplexed system, </a:t>
            </a:r>
            <a:r>
              <a:rPr lang="en-GB" i="1" dirty="0"/>
              <a:t>n </a:t>
            </a:r>
            <a:r>
              <a:rPr lang="en-GB" dirty="0"/>
              <a:t>lines share the bandwidth of one link. </a:t>
            </a:r>
            <a:endParaRPr lang="en-GB" dirty="0" smtClean="0"/>
          </a:p>
          <a:p>
            <a:r>
              <a:rPr lang="en-GB" dirty="0" smtClean="0"/>
              <a:t>Figure shows the </a:t>
            </a:r>
            <a:r>
              <a:rPr lang="en-GB" dirty="0"/>
              <a:t>basic format of a multiplexed system.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lines on the left direct their </a:t>
            </a:r>
            <a:r>
              <a:rPr lang="en-GB" dirty="0" smtClean="0"/>
              <a:t>transmission streams </a:t>
            </a:r>
            <a:r>
              <a:rPr lang="en-GB" dirty="0"/>
              <a:t>to a </a:t>
            </a:r>
            <a:r>
              <a:rPr lang="en-GB" b="1" dirty="0"/>
              <a:t>multiplexer (MUX), </a:t>
            </a:r>
            <a:r>
              <a:rPr lang="en-GB" dirty="0"/>
              <a:t>which combines them into a single stream (</a:t>
            </a:r>
            <a:r>
              <a:rPr lang="en-GB" dirty="0" smtClean="0"/>
              <a:t>many-to-one</a:t>
            </a:r>
            <a:r>
              <a:rPr lang="en-GB" dirty="0"/>
              <a:t>).</a:t>
            </a:r>
          </a:p>
          <a:p>
            <a:r>
              <a:rPr lang="en-GB" dirty="0"/>
              <a:t>At the receiving end, that stream is fed into a </a:t>
            </a:r>
            <a:r>
              <a:rPr lang="en-GB" b="1" dirty="0" smtClean="0"/>
              <a:t>de-multiplexer </a:t>
            </a:r>
            <a:r>
              <a:rPr lang="en-GB" b="1" dirty="0"/>
              <a:t>(DEMUX</a:t>
            </a:r>
            <a:r>
              <a:rPr lang="en-GB" b="1" dirty="0" smtClean="0"/>
              <a:t>).</a:t>
            </a:r>
          </a:p>
          <a:p>
            <a:r>
              <a:rPr lang="en-GB" b="1" dirty="0" smtClean="0"/>
              <a:t>Link </a:t>
            </a:r>
            <a:r>
              <a:rPr lang="en-GB" dirty="0"/>
              <a:t>refers to </a:t>
            </a:r>
            <a:r>
              <a:rPr lang="en-GB" dirty="0" smtClean="0"/>
              <a:t>the physical path while </a:t>
            </a:r>
            <a:r>
              <a:rPr lang="en-GB" b="1" dirty="0" smtClean="0"/>
              <a:t>channel </a:t>
            </a:r>
            <a:r>
              <a:rPr lang="en-GB" dirty="0"/>
              <a:t>refers to the portion of a link that carries a </a:t>
            </a:r>
            <a:r>
              <a:rPr lang="en-GB" dirty="0" smtClean="0"/>
              <a:t>transmission between </a:t>
            </a:r>
            <a:r>
              <a:rPr lang="en-GB" dirty="0"/>
              <a:t>a given pair of lines. </a:t>
            </a:r>
            <a:endParaRPr lang="en-GB" dirty="0" smtClean="0"/>
          </a:p>
          <a:p>
            <a:r>
              <a:rPr lang="en-GB" dirty="0" smtClean="0"/>
              <a:t>One </a:t>
            </a:r>
            <a:r>
              <a:rPr lang="en-GB" dirty="0"/>
              <a:t>link can have many (</a:t>
            </a:r>
            <a:r>
              <a:rPr lang="en-GB" i="1" dirty="0"/>
              <a:t>n</a:t>
            </a:r>
            <a:r>
              <a:rPr lang="en-GB" dirty="0"/>
              <a:t>) channels.</a:t>
            </a:r>
          </a:p>
        </p:txBody>
      </p:sp>
    </p:spTree>
    <p:extLst>
      <p:ext uri="{BB962C8B-B14F-4D97-AF65-F5344CB8AC3E}">
        <p14:creationId xmlns="" xmlns:p14="http://schemas.microsoft.com/office/powerpoint/2010/main" val="2302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dirty="0" smtClean="0"/>
              <a:t>Categories of multiplexing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GB" dirty="0"/>
              <a:t>There are three basic multiplexing techniques: frequency-division </a:t>
            </a:r>
            <a:r>
              <a:rPr lang="en-GB" dirty="0" smtClean="0"/>
              <a:t>multiplexing, wavelength-division </a:t>
            </a:r>
            <a:r>
              <a:rPr lang="en-GB" dirty="0"/>
              <a:t>multiplexing, and time-division multiplexing.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first two </a:t>
            </a:r>
            <a:r>
              <a:rPr lang="en-GB" dirty="0" smtClean="0"/>
              <a:t>are techniques </a:t>
            </a:r>
            <a:r>
              <a:rPr lang="en-GB" dirty="0"/>
              <a:t>designed for analog signals, the third, for digital </a:t>
            </a:r>
            <a:r>
              <a:rPr lang="en-GB" dirty="0" smtClean="0"/>
              <a:t>signals.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86200"/>
            <a:ext cx="7738970" cy="22761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109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3600" dirty="0" smtClean="0"/>
              <a:t>FDM (Frequency Division multiplexing)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5334000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Frequency-division multiplexing (FDM) </a:t>
            </a:r>
            <a:r>
              <a:rPr lang="en-GB" dirty="0"/>
              <a:t>is an analog technique that can be </a:t>
            </a:r>
            <a:r>
              <a:rPr lang="en-GB" dirty="0" smtClean="0"/>
              <a:t>applied when </a:t>
            </a:r>
            <a:r>
              <a:rPr lang="en-GB" dirty="0"/>
              <a:t>the bandwidth of a link (in hertz) is greater than the combined bandwidths </a:t>
            </a:r>
            <a:r>
              <a:rPr lang="en-GB" dirty="0" smtClean="0"/>
              <a:t>of the </a:t>
            </a:r>
            <a:r>
              <a:rPr lang="en-GB" dirty="0"/>
              <a:t>signals to be transmitted.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FDM, signals generated by each sending device </a:t>
            </a:r>
            <a:r>
              <a:rPr lang="en-GB" dirty="0" smtClean="0"/>
              <a:t>modulate different </a:t>
            </a:r>
            <a:r>
              <a:rPr lang="en-GB" dirty="0"/>
              <a:t>carrier frequencies. </a:t>
            </a:r>
            <a:endParaRPr lang="en-GB" dirty="0" smtClean="0"/>
          </a:p>
          <a:p>
            <a:r>
              <a:rPr lang="en-GB" dirty="0" smtClean="0"/>
              <a:t>These </a:t>
            </a:r>
            <a:r>
              <a:rPr lang="en-GB" dirty="0"/>
              <a:t>modulated signals are then combined into a </a:t>
            </a:r>
            <a:r>
              <a:rPr lang="en-GB" dirty="0" smtClean="0"/>
              <a:t>single composite </a:t>
            </a:r>
            <a:r>
              <a:rPr lang="en-GB" dirty="0"/>
              <a:t>signal that can be transported by the link. </a:t>
            </a:r>
            <a:endParaRPr lang="en-GB" dirty="0" smtClean="0"/>
          </a:p>
          <a:p>
            <a:r>
              <a:rPr lang="en-GB" dirty="0" smtClean="0"/>
              <a:t>Carrier </a:t>
            </a:r>
            <a:r>
              <a:rPr lang="en-GB" dirty="0"/>
              <a:t>frequencies are </a:t>
            </a:r>
            <a:r>
              <a:rPr lang="en-GB" dirty="0" smtClean="0"/>
              <a:t>separated by </a:t>
            </a:r>
            <a:r>
              <a:rPr lang="en-GB" dirty="0"/>
              <a:t>sufficient bandwidth to accommodate the modulated signal. </a:t>
            </a:r>
            <a:endParaRPr lang="en-GB" dirty="0" smtClean="0"/>
          </a:p>
          <a:p>
            <a:r>
              <a:rPr lang="en-GB" dirty="0" smtClean="0"/>
              <a:t>These bandwidth ranges </a:t>
            </a:r>
            <a:r>
              <a:rPr lang="en-GB" dirty="0"/>
              <a:t>are the channels through which the various signals travel. </a:t>
            </a:r>
            <a:endParaRPr lang="en-GB" dirty="0" smtClean="0"/>
          </a:p>
          <a:p>
            <a:r>
              <a:rPr lang="en-GB" dirty="0" smtClean="0"/>
              <a:t>Channels </a:t>
            </a:r>
            <a:r>
              <a:rPr lang="en-GB" dirty="0"/>
              <a:t>can be </a:t>
            </a:r>
            <a:r>
              <a:rPr lang="en-GB" dirty="0" smtClean="0"/>
              <a:t>separated by </a:t>
            </a:r>
            <a:r>
              <a:rPr lang="en-GB" dirty="0"/>
              <a:t>strips of unused bandwidth—</a:t>
            </a:r>
            <a:r>
              <a:rPr lang="en-GB" b="1" dirty="0"/>
              <a:t>guard bands</a:t>
            </a:r>
            <a:r>
              <a:rPr lang="en-GB" dirty="0"/>
              <a:t>—to prevent signals from overlapping.</a:t>
            </a:r>
          </a:p>
          <a:p>
            <a:r>
              <a:rPr lang="en-GB" dirty="0"/>
              <a:t>In addition, carrier frequencies must not interfere with the original </a:t>
            </a:r>
            <a:r>
              <a:rPr lang="en-GB" dirty="0" smtClean="0"/>
              <a:t>data frequencies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2982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3600" dirty="0" smtClean="0"/>
              <a:t>FDM (Frequency Division multiplexing)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B13F9A"/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362200"/>
            <a:ext cx="8198210" cy="2071796"/>
          </a:xfrm>
        </p:spPr>
      </p:pic>
    </p:spTree>
    <p:extLst>
      <p:ext uri="{BB962C8B-B14F-4D97-AF65-F5344CB8AC3E}">
        <p14:creationId xmlns="" xmlns:p14="http://schemas.microsoft.com/office/powerpoint/2010/main" val="37504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4800" dirty="0" smtClean="0"/>
              <a:t>FDM Process</a:t>
            </a:r>
            <a:endParaRPr lang="en-GB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B13F9A"/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7990576" cy="3810000"/>
          </a:xfrm>
        </p:spPr>
      </p:pic>
    </p:spTree>
    <p:extLst>
      <p:ext uri="{BB962C8B-B14F-4D97-AF65-F5344CB8AC3E}">
        <p14:creationId xmlns="" xmlns:p14="http://schemas.microsoft.com/office/powerpoint/2010/main" val="34960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r>
              <a:rPr lang="en-GB" sz="4800" dirty="0" smtClean="0"/>
              <a:t>FDM Process</a:t>
            </a:r>
            <a:endParaRPr lang="en-GB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26BA6-C293-4749-9716-5457D2F9E99E}" type="slidenum">
              <a:rPr lang="en-US" smtClean="0">
                <a:solidFill>
                  <a:srgbClr val="B13F9A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B13F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153400" cy="5334000"/>
          </a:xfrm>
        </p:spPr>
        <p:txBody>
          <a:bodyPr>
            <a:norm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above </a:t>
            </a:r>
            <a:r>
              <a:rPr lang="en-GB" dirty="0"/>
              <a:t>is a conceptual illustration of the multiplexing process. </a:t>
            </a:r>
            <a:endParaRPr lang="en-GB" dirty="0" smtClean="0"/>
          </a:p>
          <a:p>
            <a:r>
              <a:rPr lang="en-GB" dirty="0" smtClean="0"/>
              <a:t>Each </a:t>
            </a:r>
            <a:r>
              <a:rPr lang="en-GB" dirty="0"/>
              <a:t>source </a:t>
            </a:r>
            <a:r>
              <a:rPr lang="en-GB" dirty="0" smtClean="0"/>
              <a:t>generates a </a:t>
            </a:r>
            <a:r>
              <a:rPr lang="en-GB" dirty="0"/>
              <a:t>signal of a similar frequency range. </a:t>
            </a:r>
            <a:endParaRPr lang="en-GB" dirty="0" smtClean="0"/>
          </a:p>
          <a:p>
            <a:r>
              <a:rPr lang="en-GB" dirty="0" smtClean="0"/>
              <a:t>Inside </a:t>
            </a:r>
            <a:r>
              <a:rPr lang="en-GB" dirty="0"/>
              <a:t>the multiplexer, these similar </a:t>
            </a:r>
            <a:r>
              <a:rPr lang="en-GB" dirty="0" smtClean="0"/>
              <a:t>signals modulate </a:t>
            </a:r>
            <a:r>
              <a:rPr lang="en-GB" dirty="0"/>
              <a:t>different carrier frequencies ( </a:t>
            </a:r>
            <a:r>
              <a:rPr lang="en-GB" i="1" dirty="0"/>
              <a:t>f</a:t>
            </a:r>
            <a:r>
              <a:rPr lang="en-GB" dirty="0"/>
              <a:t>1, </a:t>
            </a:r>
            <a:r>
              <a:rPr lang="en-GB" i="1" dirty="0"/>
              <a:t>f</a:t>
            </a:r>
            <a:r>
              <a:rPr lang="en-GB" dirty="0"/>
              <a:t>2, and </a:t>
            </a:r>
            <a:r>
              <a:rPr lang="en-GB" i="1" dirty="0"/>
              <a:t>f</a:t>
            </a:r>
            <a:r>
              <a:rPr lang="en-GB" dirty="0"/>
              <a:t>3).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resulting modulated </a:t>
            </a:r>
            <a:r>
              <a:rPr lang="en-GB" dirty="0" smtClean="0"/>
              <a:t>signals are </a:t>
            </a:r>
            <a:r>
              <a:rPr lang="en-GB" dirty="0"/>
              <a:t>then combined into a single composite signal that is sent out over a media link </a:t>
            </a:r>
            <a:r>
              <a:rPr lang="en-GB" dirty="0" smtClean="0"/>
              <a:t>that has </a:t>
            </a:r>
            <a:r>
              <a:rPr lang="en-GB" dirty="0"/>
              <a:t>enough bandwidth to accommodate it.</a:t>
            </a:r>
          </a:p>
        </p:txBody>
      </p:sp>
    </p:spTree>
    <p:extLst>
      <p:ext uri="{BB962C8B-B14F-4D97-AF65-F5344CB8AC3E}">
        <p14:creationId xmlns="" xmlns:p14="http://schemas.microsoft.com/office/powerpoint/2010/main" val="39790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1022</TotalTime>
  <Words>1549</Words>
  <Application>Microsoft Office PowerPoint</Application>
  <PresentationFormat>On-screen Show (4:3)</PresentationFormat>
  <Paragraphs>126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Slide 1</vt:lpstr>
      <vt:lpstr>Multiplexing</vt:lpstr>
      <vt:lpstr>Multiplexing</vt:lpstr>
      <vt:lpstr>Multiplexing</vt:lpstr>
      <vt:lpstr>Categories of multiplexing</vt:lpstr>
      <vt:lpstr>FDM (Frequency Division multiplexing)</vt:lpstr>
      <vt:lpstr>FDM (Frequency Division multiplexing)</vt:lpstr>
      <vt:lpstr>FDM Process</vt:lpstr>
      <vt:lpstr>FDM Process</vt:lpstr>
      <vt:lpstr>De-multiplexing Process</vt:lpstr>
      <vt:lpstr>De-multiplexing Process</vt:lpstr>
      <vt:lpstr>De-multiplexing Process</vt:lpstr>
      <vt:lpstr>Slide 13</vt:lpstr>
      <vt:lpstr>Slide 14</vt:lpstr>
      <vt:lpstr>Slide 15</vt:lpstr>
      <vt:lpstr>Slide 16</vt:lpstr>
      <vt:lpstr>WDM (Wavelength Division multiplexing)</vt:lpstr>
      <vt:lpstr>WDM (Wavelength Division multiplexing)</vt:lpstr>
      <vt:lpstr>WDM (Wavelength Division multiplexing)</vt:lpstr>
      <vt:lpstr>WDM (Wavelength Division multiplexing)</vt:lpstr>
      <vt:lpstr>TDM (Time Division multiplexing)</vt:lpstr>
      <vt:lpstr>TDM (Time Division multiplexing)</vt:lpstr>
      <vt:lpstr>TDM (Time Division multiplexing)</vt:lpstr>
      <vt:lpstr>Synchronous TDM</vt:lpstr>
      <vt:lpstr>Synchronous TDM</vt:lpstr>
      <vt:lpstr>Synchronous TDM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Fahim Shahzad</dc:creator>
  <cp:lastModifiedBy>ghassan hasnain</cp:lastModifiedBy>
  <cp:revision>54</cp:revision>
  <dcterms:created xsi:type="dcterms:W3CDTF">2006-08-16T00:00:00Z</dcterms:created>
  <dcterms:modified xsi:type="dcterms:W3CDTF">2019-01-11T05:30:18Z</dcterms:modified>
</cp:coreProperties>
</file>