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82" r:id="rId5"/>
    <p:sldId id="259" r:id="rId6"/>
    <p:sldId id="267" r:id="rId7"/>
    <p:sldId id="260" r:id="rId8"/>
    <p:sldId id="261" r:id="rId9"/>
    <p:sldId id="268" r:id="rId10"/>
    <p:sldId id="271" r:id="rId11"/>
    <p:sldId id="272" r:id="rId12"/>
    <p:sldId id="273" r:id="rId13"/>
    <p:sldId id="274" r:id="rId14"/>
    <p:sldId id="275" r:id="rId15"/>
    <p:sldId id="276" r:id="rId16"/>
    <p:sldId id="278" r:id="rId17"/>
    <p:sldId id="265" r:id="rId18"/>
    <p:sldId id="266" r:id="rId19"/>
    <p:sldId id="287" r:id="rId20"/>
    <p:sldId id="262" r:id="rId21"/>
    <p:sldId id="263" r:id="rId22"/>
    <p:sldId id="289" r:id="rId23"/>
    <p:sldId id="269" r:id="rId24"/>
    <p:sldId id="264" r:id="rId25"/>
    <p:sldId id="284" r:id="rId26"/>
    <p:sldId id="285"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CCECFF"/>
    <a:srgbClr val="0033CC"/>
    <a:srgbClr val="FF6600"/>
    <a:srgbClr val="AAF4C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0" autoAdjust="0"/>
    <p:restoredTop sz="94595" autoAdjust="0"/>
  </p:normalViewPr>
  <p:slideViewPr>
    <p:cSldViewPr>
      <p:cViewPr varScale="1">
        <p:scale>
          <a:sx n="69" d="100"/>
          <a:sy n="69" d="100"/>
        </p:scale>
        <p:origin x="-14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lec 14</a:t>
            </a:r>
          </a:p>
        </p:txBody>
      </p:sp>
      <p:sp>
        <p:nvSpPr>
          <p:cNvPr id="501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8B3C4263-7267-4290-A999-E346AD2AFEA0}" type="datetime1">
              <a:rPr lang="en-US"/>
              <a:pPr>
                <a:defRPr/>
              </a:pPr>
              <a:t>6/4/2016</a:t>
            </a:fld>
            <a:endParaRPr lang="en-US"/>
          </a:p>
        </p:txBody>
      </p:sp>
      <p:sp>
        <p:nvSpPr>
          <p:cNvPr id="501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Presentation By Sania Gul</a:t>
            </a:r>
          </a:p>
        </p:txBody>
      </p:sp>
      <p:sp>
        <p:nvSpPr>
          <p:cNvPr id="501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A768009-612F-4E02-952F-BD5BCBD846C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en-US"/>
              <a:t>lec 14</a:t>
            </a:r>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01068F9F-EF33-4D8E-8DFD-BD87747A535A}" type="datetime1">
              <a:rPr lang="en-US"/>
              <a:pPr>
                <a:defRPr/>
              </a:pPr>
              <a:t>6/4/2016</a:t>
            </a:fld>
            <a:endParaRPr lang="en-US"/>
          </a:p>
        </p:txBody>
      </p:sp>
      <p:sp>
        <p:nvSpPr>
          <p:cNvPr id="286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r>
              <a:rPr lang="en-US"/>
              <a:t>Presentation By Sania Gul</a:t>
            </a:r>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FDCCDB9-163D-4C6B-80D7-EBB38689A10A}" type="slidenum">
              <a:rPr lang="en-US"/>
              <a:pPr>
                <a:defRPr/>
              </a:pPr>
              <a:t>‹#›</a:t>
            </a:fld>
            <a:endParaRPr 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p:spPr>
        <p:txBody>
          <a:bodyPr/>
          <a:lstStyle/>
          <a:p>
            <a:r>
              <a:rPr lang="en-US" smtClean="0"/>
              <a:t>lec 14</a:t>
            </a:r>
          </a:p>
        </p:txBody>
      </p:sp>
      <p:sp>
        <p:nvSpPr>
          <p:cNvPr id="29699" name="Rectangle 6"/>
          <p:cNvSpPr>
            <a:spLocks noGrp="1" noChangeArrowheads="1"/>
          </p:cNvSpPr>
          <p:nvPr>
            <p:ph type="ftr" sz="quarter" idx="4"/>
          </p:nvPr>
        </p:nvSpPr>
        <p:spPr>
          <a:noFill/>
        </p:spPr>
        <p:txBody>
          <a:bodyPr/>
          <a:lstStyle/>
          <a:p>
            <a:r>
              <a:rPr lang="en-US" smtClean="0"/>
              <a:t>Presentation By Sania Gul</a:t>
            </a:r>
          </a:p>
        </p:txBody>
      </p:sp>
      <p:sp>
        <p:nvSpPr>
          <p:cNvPr id="29700" name="Rectangle 7"/>
          <p:cNvSpPr>
            <a:spLocks noGrp="1" noChangeArrowheads="1"/>
          </p:cNvSpPr>
          <p:nvPr>
            <p:ph type="sldNum" sz="quarter" idx="5"/>
          </p:nvPr>
        </p:nvSpPr>
        <p:spPr>
          <a:noFill/>
        </p:spPr>
        <p:txBody>
          <a:bodyPr/>
          <a:lstStyle/>
          <a:p>
            <a:fld id="{97E4FA4E-6E10-416D-BC72-6F0BDBC28EC6}" type="slidenum">
              <a:rPr lang="en-US" smtClean="0"/>
              <a:pPr/>
              <a:t>19</a:t>
            </a:fld>
            <a:endParaRPr lang="en-US" smtClean="0"/>
          </a:p>
        </p:txBody>
      </p:sp>
      <p:sp>
        <p:nvSpPr>
          <p:cNvPr id="297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C3F8DA2D-0A4A-4DE8-89C0-6032810EABE5}" type="slidenum">
              <a:rPr lang="en-US" sz="1200"/>
              <a:pPr algn="r" eaLnBrk="1" hangingPunct="1"/>
              <a:t>19</a:t>
            </a:fld>
            <a:endParaRPr lang="en-US" sz="1200"/>
          </a:p>
        </p:txBody>
      </p:sp>
      <p:sp>
        <p:nvSpPr>
          <p:cNvPr id="297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7B332BF1-0B95-4E2F-9281-2A134C3CC33C}" type="slidenum">
              <a:rPr lang="en-US" sz="1200">
                <a:ea typeface="ＭＳ Ｐゴシック" pitchFamily="34" charset="-128"/>
              </a:rPr>
              <a:pPr algn="r"/>
              <a:t>19</a:t>
            </a:fld>
            <a:endParaRPr lang="en-US" sz="1200">
              <a:ea typeface="ＭＳ Ｐゴシック" pitchFamily="34" charset="-128"/>
            </a:endParaRPr>
          </a:p>
        </p:txBody>
      </p:sp>
      <p:sp>
        <p:nvSpPr>
          <p:cNvPr id="29703" name="Rectangle 2"/>
          <p:cNvSpPr>
            <a:spLocks noChangeArrowheads="1" noTextEdit="1"/>
          </p:cNvSpPr>
          <p:nvPr>
            <p:ph type="sldImg"/>
          </p:nvPr>
        </p:nvSpPr>
        <p:spPr>
          <a:ln/>
        </p:spPr>
      </p:sp>
      <p:sp>
        <p:nvSpPr>
          <p:cNvPr id="2970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p:spPr>
        <p:txBody>
          <a:bodyPr/>
          <a:lstStyle/>
          <a:p>
            <a:r>
              <a:rPr lang="en-US" smtClean="0"/>
              <a:t>lec 14</a:t>
            </a:r>
          </a:p>
        </p:txBody>
      </p:sp>
      <p:sp>
        <p:nvSpPr>
          <p:cNvPr id="30723" name="Rectangle 6"/>
          <p:cNvSpPr>
            <a:spLocks noGrp="1" noChangeArrowheads="1"/>
          </p:cNvSpPr>
          <p:nvPr>
            <p:ph type="ftr" sz="quarter" idx="4"/>
          </p:nvPr>
        </p:nvSpPr>
        <p:spPr>
          <a:noFill/>
        </p:spPr>
        <p:txBody>
          <a:bodyPr/>
          <a:lstStyle/>
          <a:p>
            <a:r>
              <a:rPr lang="en-US" smtClean="0"/>
              <a:t>Presentation By Sania Gul</a:t>
            </a:r>
          </a:p>
        </p:txBody>
      </p:sp>
      <p:sp>
        <p:nvSpPr>
          <p:cNvPr id="30724" name="Rectangle 7"/>
          <p:cNvSpPr>
            <a:spLocks noGrp="1" noChangeArrowheads="1"/>
          </p:cNvSpPr>
          <p:nvPr>
            <p:ph type="sldNum" sz="quarter" idx="5"/>
          </p:nvPr>
        </p:nvSpPr>
        <p:spPr>
          <a:noFill/>
        </p:spPr>
        <p:txBody>
          <a:bodyPr/>
          <a:lstStyle/>
          <a:p>
            <a:fld id="{780FA1B0-B122-4052-9CDF-F109F7845BE2}" type="slidenum">
              <a:rPr lang="en-US" smtClean="0"/>
              <a:pPr/>
              <a:t>22</a:t>
            </a:fld>
            <a:endParaRPr lang="en-US" smtClean="0"/>
          </a:p>
        </p:txBody>
      </p:sp>
      <p:sp>
        <p:nvSpPr>
          <p:cNvPr id="307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5BF0CDB-99B5-413F-9C47-3B79831588EF}" type="slidenum">
              <a:rPr lang="en-US" sz="1200"/>
              <a:pPr algn="r" eaLnBrk="1" hangingPunct="1"/>
              <a:t>22</a:t>
            </a:fld>
            <a:endParaRPr lang="en-US" sz="1200"/>
          </a:p>
        </p:txBody>
      </p:sp>
      <p:sp>
        <p:nvSpPr>
          <p:cNvPr id="307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49551ECF-E969-44F7-BB9F-98850FE2EB86}" type="slidenum">
              <a:rPr lang="en-US" sz="1200">
                <a:ea typeface="ＭＳ Ｐゴシック" pitchFamily="34" charset="-128"/>
              </a:rPr>
              <a:pPr algn="r"/>
              <a:t>22</a:t>
            </a:fld>
            <a:endParaRPr lang="en-US" sz="1200">
              <a:ea typeface="ＭＳ Ｐゴシック" pitchFamily="34" charset="-128"/>
            </a:endParaRPr>
          </a:p>
        </p:txBody>
      </p:sp>
      <p:sp>
        <p:nvSpPr>
          <p:cNvPr id="30727" name="Rectangle 2"/>
          <p:cNvSpPr>
            <a:spLocks noChangeArrowheads="1" noTextEdit="1"/>
          </p:cNvSpPr>
          <p:nvPr>
            <p:ph type="sldImg"/>
          </p:nvPr>
        </p:nvSpPr>
        <p:spPr>
          <a:ln/>
        </p:spPr>
      </p:sp>
      <p:sp>
        <p:nvSpPr>
          <p:cNvPr id="3072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a:noFill/>
        </p:spPr>
        <p:txBody>
          <a:bodyPr/>
          <a:lstStyle/>
          <a:p>
            <a:r>
              <a:rPr lang="en-US" smtClean="0"/>
              <a:t>lec 14</a:t>
            </a:r>
          </a:p>
        </p:txBody>
      </p:sp>
      <p:sp>
        <p:nvSpPr>
          <p:cNvPr id="31747" name="Rectangle 6"/>
          <p:cNvSpPr>
            <a:spLocks noGrp="1" noChangeArrowheads="1"/>
          </p:cNvSpPr>
          <p:nvPr>
            <p:ph type="ftr" sz="quarter" idx="4"/>
          </p:nvPr>
        </p:nvSpPr>
        <p:spPr>
          <a:noFill/>
        </p:spPr>
        <p:txBody>
          <a:bodyPr/>
          <a:lstStyle/>
          <a:p>
            <a:r>
              <a:rPr lang="en-US" smtClean="0"/>
              <a:t>Presentation By Sania Gul</a:t>
            </a:r>
          </a:p>
        </p:txBody>
      </p:sp>
      <p:sp>
        <p:nvSpPr>
          <p:cNvPr id="31748" name="Rectangle 7"/>
          <p:cNvSpPr>
            <a:spLocks noGrp="1" noChangeArrowheads="1"/>
          </p:cNvSpPr>
          <p:nvPr>
            <p:ph type="sldNum" sz="quarter" idx="5"/>
          </p:nvPr>
        </p:nvSpPr>
        <p:spPr>
          <a:noFill/>
        </p:spPr>
        <p:txBody>
          <a:bodyPr/>
          <a:lstStyle/>
          <a:p>
            <a:fld id="{DEE626DC-7060-4E22-963C-816F8316CF30}" type="slidenum">
              <a:rPr lang="en-US" smtClean="0"/>
              <a:pPr/>
              <a:t>25</a:t>
            </a:fld>
            <a:endParaRPr lang="en-US" smtClean="0"/>
          </a:p>
        </p:txBody>
      </p:sp>
      <p:sp>
        <p:nvSpPr>
          <p:cNvPr id="31749" name="Rectangle 2"/>
          <p:cNvSpPr>
            <a:spLocks noRot="1" noChangeArrowheads="1" noTextEdit="1"/>
          </p:cNvSpPr>
          <p:nvPr>
            <p:ph type="sldImg"/>
          </p:nvPr>
        </p:nvSpPr>
        <p:spPr>
          <a:ln/>
        </p:spPr>
      </p:sp>
      <p:sp>
        <p:nvSpPr>
          <p:cNvPr id="317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3CFD7F4-2CFD-46E5-856B-6050DB1E86F2}" type="datetime1">
              <a:rPr lang="en-US"/>
              <a:pPr>
                <a:defRPr/>
              </a:pPr>
              <a:t>6/4/2016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By Sania Gul</a:t>
            </a:r>
          </a:p>
        </p:txBody>
      </p:sp>
      <p:sp>
        <p:nvSpPr>
          <p:cNvPr id="6" name="Rectangle 6"/>
          <p:cNvSpPr>
            <a:spLocks noGrp="1" noChangeArrowheads="1"/>
          </p:cNvSpPr>
          <p:nvPr>
            <p:ph type="sldNum" sz="quarter" idx="12"/>
          </p:nvPr>
        </p:nvSpPr>
        <p:spPr>
          <a:ln/>
        </p:spPr>
        <p:txBody>
          <a:bodyPr/>
          <a:lstStyle>
            <a:lvl1pPr>
              <a:defRPr/>
            </a:lvl1pPr>
          </a:lstStyle>
          <a:p>
            <a:pPr>
              <a:defRPr/>
            </a:pPr>
            <a:fld id="{CEB36ABE-5C23-4662-8742-8706629750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DC86844-B0C0-4FFD-BD2D-85F0D68F7572}" type="datetime1">
              <a:rPr lang="en-US"/>
              <a:pPr>
                <a:defRPr/>
              </a:pPr>
              <a:t>6/4/2016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By Sania Gul</a:t>
            </a:r>
          </a:p>
        </p:txBody>
      </p:sp>
      <p:sp>
        <p:nvSpPr>
          <p:cNvPr id="6" name="Rectangle 6"/>
          <p:cNvSpPr>
            <a:spLocks noGrp="1" noChangeArrowheads="1"/>
          </p:cNvSpPr>
          <p:nvPr>
            <p:ph type="sldNum" sz="quarter" idx="12"/>
          </p:nvPr>
        </p:nvSpPr>
        <p:spPr>
          <a:ln/>
        </p:spPr>
        <p:txBody>
          <a:bodyPr/>
          <a:lstStyle>
            <a:lvl1pPr>
              <a:defRPr/>
            </a:lvl1pPr>
          </a:lstStyle>
          <a:p>
            <a:pPr>
              <a:defRPr/>
            </a:pPr>
            <a:fld id="{049FF47C-5076-496A-9616-701E3CFA03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AABD89A-1BCD-42D6-9580-F5C97AD4FBBB}" type="datetime1">
              <a:rPr lang="en-US"/>
              <a:pPr>
                <a:defRPr/>
              </a:pPr>
              <a:t>6/4/2016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By Sania Gul</a:t>
            </a:r>
          </a:p>
        </p:txBody>
      </p:sp>
      <p:sp>
        <p:nvSpPr>
          <p:cNvPr id="6" name="Rectangle 6"/>
          <p:cNvSpPr>
            <a:spLocks noGrp="1" noChangeArrowheads="1"/>
          </p:cNvSpPr>
          <p:nvPr>
            <p:ph type="sldNum" sz="quarter" idx="12"/>
          </p:nvPr>
        </p:nvSpPr>
        <p:spPr>
          <a:ln/>
        </p:spPr>
        <p:txBody>
          <a:bodyPr/>
          <a:lstStyle>
            <a:lvl1pPr>
              <a:defRPr/>
            </a:lvl1pPr>
          </a:lstStyle>
          <a:p>
            <a:pPr>
              <a:defRPr/>
            </a:pPr>
            <a:fld id="{47C8DDDD-424C-47DE-8C1B-A8E8D76EB3F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F4F9D3D4-4E3B-497D-9C84-7798B774BD9E}" type="datetime1">
              <a:rPr lang="en-US"/>
              <a:pPr>
                <a:defRPr/>
              </a:pPr>
              <a:t>6/4/2016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By Sania Gul</a:t>
            </a:r>
          </a:p>
        </p:txBody>
      </p:sp>
      <p:sp>
        <p:nvSpPr>
          <p:cNvPr id="6" name="Rectangle 6"/>
          <p:cNvSpPr>
            <a:spLocks noGrp="1" noChangeArrowheads="1"/>
          </p:cNvSpPr>
          <p:nvPr>
            <p:ph type="sldNum" sz="quarter" idx="12"/>
          </p:nvPr>
        </p:nvSpPr>
        <p:spPr>
          <a:ln/>
        </p:spPr>
        <p:txBody>
          <a:bodyPr/>
          <a:lstStyle>
            <a:lvl1pPr>
              <a:defRPr/>
            </a:lvl1pPr>
          </a:lstStyle>
          <a:p>
            <a:pPr>
              <a:defRPr/>
            </a:pPr>
            <a:fld id="{7460B880-5B02-497F-AA16-31B3C31BE90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20F2766-C5B3-4D19-8765-F1B7C94F5DDE}" type="datetime1">
              <a:rPr lang="en-US"/>
              <a:pPr>
                <a:defRPr/>
              </a:pPr>
              <a:t>6/4/2016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By Sania Gul</a:t>
            </a:r>
          </a:p>
        </p:txBody>
      </p:sp>
      <p:sp>
        <p:nvSpPr>
          <p:cNvPr id="6" name="Rectangle 6"/>
          <p:cNvSpPr>
            <a:spLocks noGrp="1" noChangeArrowheads="1"/>
          </p:cNvSpPr>
          <p:nvPr>
            <p:ph type="sldNum" sz="quarter" idx="12"/>
          </p:nvPr>
        </p:nvSpPr>
        <p:spPr>
          <a:ln/>
        </p:spPr>
        <p:txBody>
          <a:bodyPr/>
          <a:lstStyle>
            <a:lvl1pPr>
              <a:defRPr/>
            </a:lvl1pPr>
          </a:lstStyle>
          <a:p>
            <a:pPr>
              <a:defRPr/>
            </a:pPr>
            <a:fld id="{73A55BBB-F573-4A8B-A1CB-37AA37AC29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313D761-101F-4FAB-8072-4E64E4B24E49}" type="datetime1">
              <a:rPr lang="en-US"/>
              <a:pPr>
                <a:defRPr/>
              </a:pPr>
              <a:t>6/4/2016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By Sania Gul</a:t>
            </a:r>
          </a:p>
        </p:txBody>
      </p:sp>
      <p:sp>
        <p:nvSpPr>
          <p:cNvPr id="6" name="Rectangle 6"/>
          <p:cNvSpPr>
            <a:spLocks noGrp="1" noChangeArrowheads="1"/>
          </p:cNvSpPr>
          <p:nvPr>
            <p:ph type="sldNum" sz="quarter" idx="12"/>
          </p:nvPr>
        </p:nvSpPr>
        <p:spPr>
          <a:ln/>
        </p:spPr>
        <p:txBody>
          <a:bodyPr/>
          <a:lstStyle>
            <a:lvl1pPr>
              <a:defRPr/>
            </a:lvl1pPr>
          </a:lstStyle>
          <a:p>
            <a:pPr>
              <a:defRPr/>
            </a:pPr>
            <a:fld id="{CD4F48C1-D213-46D8-8836-DCA2B8B4EE5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C5548D9-0955-4052-89D5-AFCDC5C1B73A}" type="datetime1">
              <a:rPr lang="en-US"/>
              <a:pPr>
                <a:defRPr/>
              </a:pPr>
              <a:t>6/4/2016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By Sania Gul</a:t>
            </a:r>
          </a:p>
        </p:txBody>
      </p:sp>
      <p:sp>
        <p:nvSpPr>
          <p:cNvPr id="7" name="Rectangle 6"/>
          <p:cNvSpPr>
            <a:spLocks noGrp="1" noChangeArrowheads="1"/>
          </p:cNvSpPr>
          <p:nvPr>
            <p:ph type="sldNum" sz="quarter" idx="12"/>
          </p:nvPr>
        </p:nvSpPr>
        <p:spPr>
          <a:ln/>
        </p:spPr>
        <p:txBody>
          <a:bodyPr/>
          <a:lstStyle>
            <a:lvl1pPr>
              <a:defRPr/>
            </a:lvl1pPr>
          </a:lstStyle>
          <a:p>
            <a:pPr>
              <a:defRPr/>
            </a:pPr>
            <a:fld id="{1F4E18B0-04CC-41A3-B8E1-548DEC6C9C8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340C1EF-3E47-41AA-98E7-866C0D673A72}" type="datetime1">
              <a:rPr lang="en-US"/>
              <a:pPr>
                <a:defRPr/>
              </a:pPr>
              <a:t>6/4/2016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Presentation By Sania Gul</a:t>
            </a:r>
          </a:p>
        </p:txBody>
      </p:sp>
      <p:sp>
        <p:nvSpPr>
          <p:cNvPr id="9" name="Rectangle 6"/>
          <p:cNvSpPr>
            <a:spLocks noGrp="1" noChangeArrowheads="1"/>
          </p:cNvSpPr>
          <p:nvPr>
            <p:ph type="sldNum" sz="quarter" idx="12"/>
          </p:nvPr>
        </p:nvSpPr>
        <p:spPr>
          <a:ln/>
        </p:spPr>
        <p:txBody>
          <a:bodyPr/>
          <a:lstStyle>
            <a:lvl1pPr>
              <a:defRPr/>
            </a:lvl1pPr>
          </a:lstStyle>
          <a:p>
            <a:pPr>
              <a:defRPr/>
            </a:pPr>
            <a:fld id="{C1A89907-7A18-4C91-A773-3D1A630D9D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9A56C9F-9869-482A-9423-AFA47C8A8A4E}" type="datetime1">
              <a:rPr lang="en-US"/>
              <a:pPr>
                <a:defRPr/>
              </a:pPr>
              <a:t>6/4/2016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Presentation By Sania Gul</a:t>
            </a:r>
          </a:p>
        </p:txBody>
      </p:sp>
      <p:sp>
        <p:nvSpPr>
          <p:cNvPr id="5" name="Rectangle 6"/>
          <p:cNvSpPr>
            <a:spLocks noGrp="1" noChangeArrowheads="1"/>
          </p:cNvSpPr>
          <p:nvPr>
            <p:ph type="sldNum" sz="quarter" idx="12"/>
          </p:nvPr>
        </p:nvSpPr>
        <p:spPr>
          <a:ln/>
        </p:spPr>
        <p:txBody>
          <a:bodyPr/>
          <a:lstStyle>
            <a:lvl1pPr>
              <a:defRPr/>
            </a:lvl1pPr>
          </a:lstStyle>
          <a:p>
            <a:pPr>
              <a:defRPr/>
            </a:pPr>
            <a:fld id="{8E8B5561-1992-456B-A0ED-6DB42050193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13C2F61-F007-4587-A592-F3175FBD5F99}" type="datetime1">
              <a:rPr lang="en-US"/>
              <a:pPr>
                <a:defRPr/>
              </a:pPr>
              <a:t>6/4/2016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Presentation By Sania Gul</a:t>
            </a:r>
          </a:p>
        </p:txBody>
      </p:sp>
      <p:sp>
        <p:nvSpPr>
          <p:cNvPr id="4" name="Rectangle 6"/>
          <p:cNvSpPr>
            <a:spLocks noGrp="1" noChangeArrowheads="1"/>
          </p:cNvSpPr>
          <p:nvPr>
            <p:ph type="sldNum" sz="quarter" idx="12"/>
          </p:nvPr>
        </p:nvSpPr>
        <p:spPr>
          <a:ln/>
        </p:spPr>
        <p:txBody>
          <a:bodyPr/>
          <a:lstStyle>
            <a:lvl1pPr>
              <a:defRPr/>
            </a:lvl1pPr>
          </a:lstStyle>
          <a:p>
            <a:pPr>
              <a:defRPr/>
            </a:pPr>
            <a:fld id="{EB82BEA0-3359-490C-BE28-5C9EE62A0D3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611A34A-A5D9-4463-992A-F37998E9CF19}" type="datetime1">
              <a:rPr lang="en-US"/>
              <a:pPr>
                <a:defRPr/>
              </a:pPr>
              <a:t>6/4/2016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By Sania Gul</a:t>
            </a:r>
          </a:p>
        </p:txBody>
      </p:sp>
      <p:sp>
        <p:nvSpPr>
          <p:cNvPr id="7" name="Rectangle 6"/>
          <p:cNvSpPr>
            <a:spLocks noGrp="1" noChangeArrowheads="1"/>
          </p:cNvSpPr>
          <p:nvPr>
            <p:ph type="sldNum" sz="quarter" idx="12"/>
          </p:nvPr>
        </p:nvSpPr>
        <p:spPr>
          <a:ln/>
        </p:spPr>
        <p:txBody>
          <a:bodyPr/>
          <a:lstStyle>
            <a:lvl1pPr>
              <a:defRPr/>
            </a:lvl1pPr>
          </a:lstStyle>
          <a:p>
            <a:pPr>
              <a:defRPr/>
            </a:pPr>
            <a:fld id="{09092B1D-4DDD-4B0D-B3BA-09C3A67E6A6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172E5BD-0FEA-4DFA-9467-9BFC4151BD92}" type="datetime1">
              <a:rPr lang="en-US"/>
              <a:pPr>
                <a:defRPr/>
              </a:pPr>
              <a:t>6/4/2016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By Sania Gul</a:t>
            </a:r>
          </a:p>
        </p:txBody>
      </p:sp>
      <p:sp>
        <p:nvSpPr>
          <p:cNvPr id="7" name="Rectangle 6"/>
          <p:cNvSpPr>
            <a:spLocks noGrp="1" noChangeArrowheads="1"/>
          </p:cNvSpPr>
          <p:nvPr>
            <p:ph type="sldNum" sz="quarter" idx="12"/>
          </p:nvPr>
        </p:nvSpPr>
        <p:spPr>
          <a:ln/>
        </p:spPr>
        <p:txBody>
          <a:bodyPr/>
          <a:lstStyle>
            <a:lvl1pPr>
              <a:defRPr/>
            </a:lvl1pPr>
          </a:lstStyle>
          <a:p>
            <a:pPr>
              <a:defRPr/>
            </a:pPr>
            <a:fld id="{146FC131-8065-4C12-B35A-A8C2A88751E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40991344-1463-4D19-B3B2-C1962BB16A24}" type="datetime1">
              <a:rPr lang="en-US"/>
              <a:pPr>
                <a:defRPr/>
              </a:pPr>
              <a:t>6/4/2016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r>
              <a:rPr lang="en-US"/>
              <a:t>Presentation By Sania Gul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496BF92-FAFB-41B3-BFD6-55F52C2CB5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5.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dt" sz="quarter" idx="10"/>
          </p:nvPr>
        </p:nvSpPr>
        <p:spPr>
          <a:noFill/>
        </p:spPr>
        <p:txBody>
          <a:bodyPr/>
          <a:lstStyle/>
          <a:p>
            <a:fld id="{EFC3065C-D9FC-4931-B700-A13AECA2172D}" type="datetime1">
              <a:rPr lang="en-US" smtClean="0"/>
              <a:pPr/>
              <a:t>6/4/2016</a:t>
            </a:fld>
            <a:endParaRPr lang="en-US" smtClean="0"/>
          </a:p>
        </p:txBody>
      </p:sp>
      <p:sp>
        <p:nvSpPr>
          <p:cNvPr id="2051" name="Rectangle 6"/>
          <p:cNvSpPr>
            <a:spLocks noGrp="1" noChangeArrowheads="1"/>
          </p:cNvSpPr>
          <p:nvPr>
            <p:ph type="sldNum" sz="quarter" idx="12"/>
          </p:nvPr>
        </p:nvSpPr>
        <p:spPr>
          <a:noFill/>
        </p:spPr>
        <p:txBody>
          <a:bodyPr/>
          <a:lstStyle/>
          <a:p>
            <a:fld id="{60E70009-5D8F-4885-BE8B-F40DB1854052}" type="slidenum">
              <a:rPr lang="en-US" smtClean="0"/>
              <a:pPr/>
              <a:t>1</a:t>
            </a:fld>
            <a:endParaRPr lang="en-US" smtClean="0"/>
          </a:p>
        </p:txBody>
      </p:sp>
      <p:sp>
        <p:nvSpPr>
          <p:cNvPr id="2052" name="Rectangle 2"/>
          <p:cNvSpPr>
            <a:spLocks noGrp="1" noChangeArrowheads="1"/>
          </p:cNvSpPr>
          <p:nvPr>
            <p:ph type="ctrTitle"/>
          </p:nvPr>
        </p:nvSpPr>
        <p:spPr/>
        <p:txBody>
          <a:bodyPr/>
          <a:lstStyle/>
          <a:p>
            <a:pPr eaLnBrk="1" hangingPunct="1"/>
            <a:r>
              <a:rPr lang="en-US" smtClean="0"/>
              <a:t>GPS (Global Positioning System)</a:t>
            </a:r>
          </a:p>
        </p:txBody>
      </p:sp>
      <p:sp>
        <p:nvSpPr>
          <p:cNvPr id="2053" name="Rectangle 3"/>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dt" sz="quarter" idx="10"/>
          </p:nvPr>
        </p:nvSpPr>
        <p:spPr>
          <a:noFill/>
        </p:spPr>
        <p:txBody>
          <a:bodyPr/>
          <a:lstStyle/>
          <a:p>
            <a:fld id="{4B8EC789-8DAF-429A-B6D7-847906FEED51}" type="datetime1">
              <a:rPr lang="en-US" smtClean="0"/>
              <a:pPr/>
              <a:t>6/4/2016</a:t>
            </a:fld>
            <a:endParaRPr lang="en-US" smtClean="0"/>
          </a:p>
        </p:txBody>
      </p:sp>
      <p:sp>
        <p:nvSpPr>
          <p:cNvPr id="11267" name="Rectangle 6"/>
          <p:cNvSpPr>
            <a:spLocks noGrp="1" noChangeArrowheads="1"/>
          </p:cNvSpPr>
          <p:nvPr>
            <p:ph type="sldNum" sz="quarter" idx="12"/>
          </p:nvPr>
        </p:nvSpPr>
        <p:spPr>
          <a:noFill/>
        </p:spPr>
        <p:txBody>
          <a:bodyPr/>
          <a:lstStyle/>
          <a:p>
            <a:fld id="{1AEA81C7-053D-4B6E-8E9F-74A1D9E1D15B}" type="slidenum">
              <a:rPr lang="en-US" smtClean="0"/>
              <a:pPr/>
              <a:t>10</a:t>
            </a:fld>
            <a:endParaRPr lang="en-US" smtClean="0"/>
          </a:p>
        </p:txBody>
      </p:sp>
      <p:pic>
        <p:nvPicPr>
          <p:cNvPr id="11268" name="Picture 1"/>
          <p:cNvPicPr>
            <a:picLocks noChangeAspect="1" noChangeArrowheads="1"/>
          </p:cNvPicPr>
          <p:nvPr/>
        </p:nvPicPr>
        <p:blipFill>
          <a:blip r:embed="rId2"/>
          <a:srcRect l="31625" t="31250" r="40849" b="32292"/>
          <a:stretch>
            <a:fillRect/>
          </a:stretch>
        </p:blipFill>
        <p:spPr bwMode="auto">
          <a:xfrm>
            <a:off x="1295400" y="1828800"/>
            <a:ext cx="6172200" cy="4191000"/>
          </a:xfrm>
          <a:prstGeom prst="rect">
            <a:avLst/>
          </a:prstGeom>
          <a:noFill/>
          <a:ln w="9525">
            <a:noFill/>
            <a:miter lim="800000"/>
            <a:headEnd/>
            <a:tailEnd/>
          </a:ln>
        </p:spPr>
      </p:pic>
      <p:sp>
        <p:nvSpPr>
          <p:cNvPr id="11269" name="Rectangle 3"/>
          <p:cNvSpPr>
            <a:spLocks noChangeArrowheads="1"/>
          </p:cNvSpPr>
          <p:nvPr/>
        </p:nvSpPr>
        <p:spPr bwMode="auto">
          <a:xfrm>
            <a:off x="1524000" y="533400"/>
            <a:ext cx="5410200" cy="1006475"/>
          </a:xfrm>
          <a:prstGeom prst="rect">
            <a:avLst/>
          </a:prstGeom>
          <a:noFill/>
          <a:ln w="9525">
            <a:noFill/>
            <a:miter lim="800000"/>
            <a:headEnd/>
            <a:tailEnd/>
          </a:ln>
        </p:spPr>
        <p:txBody>
          <a:bodyPr>
            <a:spAutoFit/>
          </a:bodyPr>
          <a:lstStyle/>
          <a:p>
            <a:r>
              <a:rPr lang="en-US" sz="6000">
                <a:solidFill>
                  <a:schemeClr val="tx2"/>
                </a:solidFill>
              </a:rPr>
              <a:t> </a:t>
            </a:r>
            <a:r>
              <a:rPr lang="en-US" sz="4400">
                <a:solidFill>
                  <a:schemeClr val="tx2"/>
                </a:solidFill>
              </a:rPr>
              <a:t>Trilateron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dt" sz="quarter" idx="10"/>
          </p:nvPr>
        </p:nvSpPr>
        <p:spPr>
          <a:noFill/>
        </p:spPr>
        <p:txBody>
          <a:bodyPr/>
          <a:lstStyle/>
          <a:p>
            <a:fld id="{889205CD-004A-4185-9103-60A8528C820C}" type="datetime1">
              <a:rPr lang="en-US" smtClean="0"/>
              <a:pPr/>
              <a:t>6/4/2016</a:t>
            </a:fld>
            <a:endParaRPr lang="en-US" smtClean="0"/>
          </a:p>
        </p:txBody>
      </p:sp>
      <p:sp>
        <p:nvSpPr>
          <p:cNvPr id="12291" name="Rectangle 6"/>
          <p:cNvSpPr>
            <a:spLocks noGrp="1" noChangeArrowheads="1"/>
          </p:cNvSpPr>
          <p:nvPr>
            <p:ph type="sldNum" sz="quarter" idx="12"/>
          </p:nvPr>
        </p:nvSpPr>
        <p:spPr>
          <a:noFill/>
        </p:spPr>
        <p:txBody>
          <a:bodyPr/>
          <a:lstStyle/>
          <a:p>
            <a:fld id="{8668EA6A-52B6-4703-9523-50C01C35A98C}" type="slidenum">
              <a:rPr lang="en-US" smtClean="0"/>
              <a:pPr/>
              <a:t>11</a:t>
            </a:fld>
            <a:endParaRPr lang="en-US" smtClean="0"/>
          </a:p>
        </p:txBody>
      </p:sp>
      <p:sp>
        <p:nvSpPr>
          <p:cNvPr id="12292" name="Title 1"/>
          <p:cNvSpPr>
            <a:spLocks noGrp="1"/>
          </p:cNvSpPr>
          <p:nvPr>
            <p:ph type="title" idx="4294967295"/>
          </p:nvPr>
        </p:nvSpPr>
        <p:spPr/>
        <p:txBody>
          <a:bodyPr/>
          <a:lstStyle/>
          <a:p>
            <a:pPr eaLnBrk="1" hangingPunct="1"/>
            <a:r>
              <a:rPr lang="en-US" smtClean="0"/>
              <a:t>Trilateron</a:t>
            </a:r>
          </a:p>
        </p:txBody>
      </p:sp>
      <p:sp>
        <p:nvSpPr>
          <p:cNvPr id="12293" name="Content Placeholder 2"/>
          <p:cNvSpPr>
            <a:spLocks noGrp="1"/>
          </p:cNvSpPr>
          <p:nvPr>
            <p:ph idx="4294967295"/>
          </p:nvPr>
        </p:nvSpPr>
        <p:spPr/>
        <p:txBody>
          <a:bodyPr/>
          <a:lstStyle/>
          <a:p>
            <a:pPr eaLnBrk="1" hangingPunct="1"/>
            <a:endParaRPr lang="en-US" smtClean="0"/>
          </a:p>
        </p:txBody>
      </p:sp>
      <p:pic>
        <p:nvPicPr>
          <p:cNvPr id="12294" name="Picture 2"/>
          <p:cNvPicPr>
            <a:picLocks noChangeAspect="1" noChangeArrowheads="1"/>
          </p:cNvPicPr>
          <p:nvPr/>
        </p:nvPicPr>
        <p:blipFill>
          <a:blip r:embed="rId2"/>
          <a:srcRect l="31625" t="31250" r="40849" b="32292"/>
          <a:stretch>
            <a:fillRect/>
          </a:stretch>
        </p:blipFill>
        <p:spPr bwMode="auto">
          <a:xfrm>
            <a:off x="990600" y="1662113"/>
            <a:ext cx="6019800" cy="4357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dt" sz="quarter" idx="10"/>
          </p:nvPr>
        </p:nvSpPr>
        <p:spPr>
          <a:noFill/>
        </p:spPr>
        <p:txBody>
          <a:bodyPr/>
          <a:lstStyle/>
          <a:p>
            <a:fld id="{EA9E5C5B-21C3-4167-A451-D5834A946767}" type="datetime1">
              <a:rPr lang="en-US" smtClean="0"/>
              <a:pPr/>
              <a:t>6/4/2016</a:t>
            </a:fld>
            <a:endParaRPr lang="en-US" smtClean="0"/>
          </a:p>
        </p:txBody>
      </p:sp>
      <p:sp>
        <p:nvSpPr>
          <p:cNvPr id="13315" name="Rectangle 6"/>
          <p:cNvSpPr>
            <a:spLocks noGrp="1" noChangeArrowheads="1"/>
          </p:cNvSpPr>
          <p:nvPr>
            <p:ph type="sldNum" sz="quarter" idx="12"/>
          </p:nvPr>
        </p:nvSpPr>
        <p:spPr>
          <a:noFill/>
        </p:spPr>
        <p:txBody>
          <a:bodyPr/>
          <a:lstStyle/>
          <a:p>
            <a:fld id="{72E817AD-3A96-43B4-A76A-CED43B749DDA}" type="slidenum">
              <a:rPr lang="en-US" smtClean="0"/>
              <a:pPr/>
              <a:t>12</a:t>
            </a:fld>
            <a:endParaRPr lang="en-US" smtClean="0"/>
          </a:p>
        </p:txBody>
      </p:sp>
      <p:sp>
        <p:nvSpPr>
          <p:cNvPr id="13316" name="Title 1"/>
          <p:cNvSpPr>
            <a:spLocks noGrp="1"/>
          </p:cNvSpPr>
          <p:nvPr>
            <p:ph type="title" idx="4294967295"/>
          </p:nvPr>
        </p:nvSpPr>
        <p:spPr/>
        <p:txBody>
          <a:bodyPr/>
          <a:lstStyle/>
          <a:p>
            <a:pPr eaLnBrk="1" hangingPunct="1"/>
            <a:r>
              <a:rPr lang="en-US" smtClean="0"/>
              <a:t>Trilateron</a:t>
            </a:r>
          </a:p>
        </p:txBody>
      </p:sp>
      <p:sp>
        <p:nvSpPr>
          <p:cNvPr id="13317" name="Content Placeholder 2"/>
          <p:cNvSpPr>
            <a:spLocks noGrp="1"/>
          </p:cNvSpPr>
          <p:nvPr>
            <p:ph idx="4294967295"/>
          </p:nvPr>
        </p:nvSpPr>
        <p:spPr/>
        <p:txBody>
          <a:bodyPr/>
          <a:lstStyle/>
          <a:p>
            <a:pPr eaLnBrk="1" hangingPunct="1"/>
            <a:endParaRPr lang="en-US" smtClean="0"/>
          </a:p>
        </p:txBody>
      </p:sp>
      <p:pic>
        <p:nvPicPr>
          <p:cNvPr id="13318" name="Picture 2"/>
          <p:cNvPicPr>
            <a:picLocks noChangeAspect="1" noChangeArrowheads="1"/>
          </p:cNvPicPr>
          <p:nvPr/>
        </p:nvPicPr>
        <p:blipFill>
          <a:blip r:embed="rId2"/>
          <a:srcRect l="31625" t="31250" r="40849" b="32292"/>
          <a:stretch>
            <a:fillRect/>
          </a:stretch>
        </p:blipFill>
        <p:spPr bwMode="auto">
          <a:xfrm>
            <a:off x="1219200" y="1219200"/>
            <a:ext cx="6477000" cy="482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dt" sz="quarter" idx="10"/>
          </p:nvPr>
        </p:nvSpPr>
        <p:spPr>
          <a:noFill/>
        </p:spPr>
        <p:txBody>
          <a:bodyPr/>
          <a:lstStyle/>
          <a:p>
            <a:fld id="{19F356CD-CED1-4032-8361-098F890EF8DE}" type="datetime1">
              <a:rPr lang="en-US" smtClean="0"/>
              <a:pPr/>
              <a:t>6/4/2016</a:t>
            </a:fld>
            <a:endParaRPr lang="en-US" smtClean="0"/>
          </a:p>
        </p:txBody>
      </p:sp>
      <p:sp>
        <p:nvSpPr>
          <p:cNvPr id="14339" name="Rectangle 6"/>
          <p:cNvSpPr>
            <a:spLocks noGrp="1" noChangeArrowheads="1"/>
          </p:cNvSpPr>
          <p:nvPr>
            <p:ph type="sldNum" sz="quarter" idx="12"/>
          </p:nvPr>
        </p:nvSpPr>
        <p:spPr>
          <a:noFill/>
        </p:spPr>
        <p:txBody>
          <a:bodyPr/>
          <a:lstStyle/>
          <a:p>
            <a:fld id="{CF2E618E-B663-4E91-8107-9308D0972D0A}" type="slidenum">
              <a:rPr lang="en-US" smtClean="0"/>
              <a:pPr/>
              <a:t>13</a:t>
            </a:fld>
            <a:endParaRPr lang="en-US" smtClean="0"/>
          </a:p>
        </p:txBody>
      </p:sp>
      <p:sp>
        <p:nvSpPr>
          <p:cNvPr id="14340" name="Title 1"/>
          <p:cNvSpPr>
            <a:spLocks noGrp="1"/>
          </p:cNvSpPr>
          <p:nvPr>
            <p:ph type="title" idx="4294967295"/>
          </p:nvPr>
        </p:nvSpPr>
        <p:spPr/>
        <p:txBody>
          <a:bodyPr/>
          <a:lstStyle/>
          <a:p>
            <a:pPr eaLnBrk="1" hangingPunct="1"/>
            <a:r>
              <a:rPr lang="en-US" smtClean="0"/>
              <a:t>Trilateron</a:t>
            </a:r>
          </a:p>
        </p:txBody>
      </p:sp>
      <p:sp>
        <p:nvSpPr>
          <p:cNvPr id="14341" name="Content Placeholder 2"/>
          <p:cNvSpPr>
            <a:spLocks noGrp="1"/>
          </p:cNvSpPr>
          <p:nvPr>
            <p:ph idx="4294967295"/>
          </p:nvPr>
        </p:nvSpPr>
        <p:spPr/>
        <p:txBody>
          <a:bodyPr/>
          <a:lstStyle/>
          <a:p>
            <a:pPr eaLnBrk="1" hangingPunct="1"/>
            <a:endParaRPr lang="en-US" smtClean="0"/>
          </a:p>
        </p:txBody>
      </p:sp>
      <p:pic>
        <p:nvPicPr>
          <p:cNvPr id="14342" name="Picture 2"/>
          <p:cNvPicPr>
            <a:picLocks noChangeAspect="1" noChangeArrowheads="1"/>
          </p:cNvPicPr>
          <p:nvPr/>
        </p:nvPicPr>
        <p:blipFill>
          <a:blip r:embed="rId2"/>
          <a:srcRect l="31625" t="31250" r="40849" b="32292"/>
          <a:stretch>
            <a:fillRect/>
          </a:stretch>
        </p:blipFill>
        <p:spPr bwMode="auto">
          <a:xfrm>
            <a:off x="1371600" y="1676400"/>
            <a:ext cx="5638800" cy="4198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dt" sz="quarter" idx="10"/>
          </p:nvPr>
        </p:nvSpPr>
        <p:spPr>
          <a:noFill/>
        </p:spPr>
        <p:txBody>
          <a:bodyPr/>
          <a:lstStyle/>
          <a:p>
            <a:fld id="{BD9CE44F-B837-401C-A564-EB8D48E68DA8}" type="datetime1">
              <a:rPr lang="en-US" smtClean="0"/>
              <a:pPr/>
              <a:t>6/4/2016</a:t>
            </a:fld>
            <a:endParaRPr lang="en-US" smtClean="0"/>
          </a:p>
        </p:txBody>
      </p:sp>
      <p:sp>
        <p:nvSpPr>
          <p:cNvPr id="15363" name="Rectangle 6"/>
          <p:cNvSpPr>
            <a:spLocks noGrp="1" noChangeArrowheads="1"/>
          </p:cNvSpPr>
          <p:nvPr>
            <p:ph type="sldNum" sz="quarter" idx="12"/>
          </p:nvPr>
        </p:nvSpPr>
        <p:spPr>
          <a:noFill/>
        </p:spPr>
        <p:txBody>
          <a:bodyPr/>
          <a:lstStyle/>
          <a:p>
            <a:fld id="{BCE71B26-791F-4F0F-976F-750B84A7BD35}" type="slidenum">
              <a:rPr lang="en-US" smtClean="0"/>
              <a:pPr/>
              <a:t>14</a:t>
            </a:fld>
            <a:endParaRPr lang="en-US" smtClean="0"/>
          </a:p>
        </p:txBody>
      </p:sp>
      <p:sp>
        <p:nvSpPr>
          <p:cNvPr id="15364" name="Title 1"/>
          <p:cNvSpPr>
            <a:spLocks noGrp="1"/>
          </p:cNvSpPr>
          <p:nvPr>
            <p:ph type="title" idx="4294967295"/>
          </p:nvPr>
        </p:nvSpPr>
        <p:spPr/>
        <p:txBody>
          <a:bodyPr/>
          <a:lstStyle/>
          <a:p>
            <a:pPr eaLnBrk="1" hangingPunct="1"/>
            <a:r>
              <a:rPr lang="en-US" smtClean="0"/>
              <a:t>Trilateron</a:t>
            </a:r>
          </a:p>
        </p:txBody>
      </p:sp>
      <p:sp>
        <p:nvSpPr>
          <p:cNvPr id="15365" name="Content Placeholder 2"/>
          <p:cNvSpPr>
            <a:spLocks noGrp="1"/>
          </p:cNvSpPr>
          <p:nvPr>
            <p:ph idx="4294967295"/>
          </p:nvPr>
        </p:nvSpPr>
        <p:spPr/>
        <p:txBody>
          <a:bodyPr/>
          <a:lstStyle/>
          <a:p>
            <a:pPr eaLnBrk="1" hangingPunct="1"/>
            <a:endParaRPr lang="en-US" smtClean="0"/>
          </a:p>
        </p:txBody>
      </p:sp>
      <p:pic>
        <p:nvPicPr>
          <p:cNvPr id="15366" name="Picture 2"/>
          <p:cNvPicPr>
            <a:picLocks noChangeAspect="1" noChangeArrowheads="1"/>
          </p:cNvPicPr>
          <p:nvPr/>
        </p:nvPicPr>
        <p:blipFill>
          <a:blip r:embed="rId2"/>
          <a:srcRect l="31625" t="31250" r="40849" b="32292"/>
          <a:stretch>
            <a:fillRect/>
          </a:stretch>
        </p:blipFill>
        <p:spPr bwMode="auto">
          <a:xfrm>
            <a:off x="2133600" y="1600200"/>
            <a:ext cx="5562600" cy="4141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dt" sz="quarter" idx="10"/>
          </p:nvPr>
        </p:nvSpPr>
        <p:spPr>
          <a:noFill/>
        </p:spPr>
        <p:txBody>
          <a:bodyPr/>
          <a:lstStyle/>
          <a:p>
            <a:fld id="{390CFD6F-4C3F-4DF8-A83A-5398FFD6A1D4}" type="datetime1">
              <a:rPr lang="en-US" smtClean="0"/>
              <a:pPr/>
              <a:t>6/4/2016</a:t>
            </a:fld>
            <a:endParaRPr lang="en-US" smtClean="0"/>
          </a:p>
        </p:txBody>
      </p:sp>
      <p:sp>
        <p:nvSpPr>
          <p:cNvPr id="16387" name="Rectangle 6"/>
          <p:cNvSpPr>
            <a:spLocks noGrp="1" noChangeArrowheads="1"/>
          </p:cNvSpPr>
          <p:nvPr>
            <p:ph type="sldNum" sz="quarter" idx="12"/>
          </p:nvPr>
        </p:nvSpPr>
        <p:spPr>
          <a:noFill/>
        </p:spPr>
        <p:txBody>
          <a:bodyPr/>
          <a:lstStyle/>
          <a:p>
            <a:fld id="{152669E8-0119-4A92-8DA9-E8AB6E1CA781}" type="slidenum">
              <a:rPr lang="en-US" smtClean="0"/>
              <a:pPr/>
              <a:t>15</a:t>
            </a:fld>
            <a:endParaRPr lang="en-US" smtClean="0"/>
          </a:p>
        </p:txBody>
      </p:sp>
      <p:sp>
        <p:nvSpPr>
          <p:cNvPr id="16388" name="Title 1"/>
          <p:cNvSpPr>
            <a:spLocks noGrp="1"/>
          </p:cNvSpPr>
          <p:nvPr>
            <p:ph type="title" idx="4294967295"/>
          </p:nvPr>
        </p:nvSpPr>
        <p:spPr/>
        <p:txBody>
          <a:bodyPr/>
          <a:lstStyle/>
          <a:p>
            <a:pPr eaLnBrk="1" hangingPunct="1"/>
            <a:r>
              <a:rPr lang="en-US" smtClean="0"/>
              <a:t>Trileteron</a:t>
            </a:r>
          </a:p>
        </p:txBody>
      </p:sp>
      <p:sp>
        <p:nvSpPr>
          <p:cNvPr id="16389" name="Content Placeholder 2"/>
          <p:cNvSpPr>
            <a:spLocks noGrp="1"/>
          </p:cNvSpPr>
          <p:nvPr>
            <p:ph idx="4294967295"/>
          </p:nvPr>
        </p:nvSpPr>
        <p:spPr/>
        <p:txBody>
          <a:bodyPr/>
          <a:lstStyle/>
          <a:p>
            <a:pPr eaLnBrk="1" hangingPunct="1"/>
            <a:endParaRPr lang="en-US" smtClean="0"/>
          </a:p>
        </p:txBody>
      </p:sp>
      <p:pic>
        <p:nvPicPr>
          <p:cNvPr id="16390" name="Picture 2"/>
          <p:cNvPicPr>
            <a:picLocks noChangeAspect="1" noChangeArrowheads="1"/>
          </p:cNvPicPr>
          <p:nvPr/>
        </p:nvPicPr>
        <p:blipFill>
          <a:blip r:embed="rId2"/>
          <a:srcRect l="31625" t="31250" r="40849" b="31250"/>
          <a:stretch>
            <a:fillRect/>
          </a:stretch>
        </p:blipFill>
        <p:spPr bwMode="auto">
          <a:xfrm>
            <a:off x="2286000" y="1828800"/>
            <a:ext cx="5562600" cy="426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dt" sz="quarter" idx="10"/>
          </p:nvPr>
        </p:nvSpPr>
        <p:spPr>
          <a:noFill/>
        </p:spPr>
        <p:txBody>
          <a:bodyPr/>
          <a:lstStyle/>
          <a:p>
            <a:fld id="{90935844-193E-445B-AB14-52C2D7F4CDC2}" type="datetime1">
              <a:rPr lang="en-US" smtClean="0"/>
              <a:pPr/>
              <a:t>6/4/2016</a:t>
            </a:fld>
            <a:endParaRPr lang="en-US" smtClean="0"/>
          </a:p>
        </p:txBody>
      </p:sp>
      <p:sp>
        <p:nvSpPr>
          <p:cNvPr id="17411" name="Rectangle 6"/>
          <p:cNvSpPr>
            <a:spLocks noGrp="1" noChangeArrowheads="1"/>
          </p:cNvSpPr>
          <p:nvPr>
            <p:ph type="sldNum" sz="quarter" idx="12"/>
          </p:nvPr>
        </p:nvSpPr>
        <p:spPr>
          <a:noFill/>
        </p:spPr>
        <p:txBody>
          <a:bodyPr/>
          <a:lstStyle/>
          <a:p>
            <a:fld id="{16E652EA-CA96-4985-B1BF-6C5CB66C98F3}" type="slidenum">
              <a:rPr lang="en-US" smtClean="0"/>
              <a:pPr/>
              <a:t>16</a:t>
            </a:fld>
            <a:endParaRPr lang="en-US" smtClean="0"/>
          </a:p>
        </p:txBody>
      </p:sp>
      <p:sp>
        <p:nvSpPr>
          <p:cNvPr id="17412" name="Title 1"/>
          <p:cNvSpPr>
            <a:spLocks noGrp="1"/>
          </p:cNvSpPr>
          <p:nvPr>
            <p:ph type="title" idx="4294967295"/>
          </p:nvPr>
        </p:nvSpPr>
        <p:spPr/>
        <p:txBody>
          <a:bodyPr/>
          <a:lstStyle/>
          <a:p>
            <a:pPr eaLnBrk="1" hangingPunct="1"/>
            <a:r>
              <a:rPr lang="en-US" sz="4000" smtClean="0"/>
              <a:t>Reference OF GPS measurements</a:t>
            </a:r>
          </a:p>
        </p:txBody>
      </p:sp>
      <p:sp>
        <p:nvSpPr>
          <p:cNvPr id="17413" name="Content Placeholder 2"/>
          <p:cNvSpPr>
            <a:spLocks noGrp="1"/>
          </p:cNvSpPr>
          <p:nvPr>
            <p:ph idx="4294967295"/>
          </p:nvPr>
        </p:nvSpPr>
        <p:spPr/>
        <p:txBody>
          <a:bodyPr/>
          <a:lstStyle/>
          <a:p>
            <a:pPr eaLnBrk="1" hangingPunct="1"/>
            <a:endParaRPr lang="en-US" smtClean="0"/>
          </a:p>
        </p:txBody>
      </p:sp>
      <p:pic>
        <p:nvPicPr>
          <p:cNvPr id="17414" name="Picture 2" descr="http://t3.gstatic.com/images?q=tbn:ANd9GcSexR62I_goTXgM849VS6uysY-n2WqpUREys9xMBXfzR_9WMOE&amp;t=1&amp;usg=__v8iWK53ujPqEm8V1aHiNXNn5Qps="/>
          <p:cNvPicPr>
            <a:picLocks noChangeAspect="1" noChangeArrowheads="1"/>
          </p:cNvPicPr>
          <p:nvPr/>
        </p:nvPicPr>
        <p:blipFill>
          <a:blip r:embed="rId2"/>
          <a:srcRect/>
          <a:stretch>
            <a:fillRect/>
          </a:stretch>
        </p:blipFill>
        <p:spPr bwMode="auto">
          <a:xfrm>
            <a:off x="1219200" y="1744663"/>
            <a:ext cx="5943600" cy="419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dt" sz="quarter" idx="10"/>
          </p:nvPr>
        </p:nvSpPr>
        <p:spPr>
          <a:noFill/>
        </p:spPr>
        <p:txBody>
          <a:bodyPr/>
          <a:lstStyle/>
          <a:p>
            <a:fld id="{6700A352-F840-4E63-8219-C877D66028AF}" type="datetime1">
              <a:rPr lang="en-US" smtClean="0"/>
              <a:pPr/>
              <a:t>6/4/2016</a:t>
            </a:fld>
            <a:endParaRPr lang="en-US" smtClean="0"/>
          </a:p>
        </p:txBody>
      </p:sp>
      <p:sp>
        <p:nvSpPr>
          <p:cNvPr id="18435" name="Rectangle 6"/>
          <p:cNvSpPr>
            <a:spLocks noGrp="1" noChangeArrowheads="1"/>
          </p:cNvSpPr>
          <p:nvPr>
            <p:ph type="sldNum" sz="quarter" idx="12"/>
          </p:nvPr>
        </p:nvSpPr>
        <p:spPr>
          <a:noFill/>
        </p:spPr>
        <p:txBody>
          <a:bodyPr/>
          <a:lstStyle/>
          <a:p>
            <a:fld id="{113FAB21-EDC9-4612-B9FF-F8DE2D8A5043}" type="slidenum">
              <a:rPr lang="en-US" smtClean="0"/>
              <a:pPr/>
              <a:t>17</a:t>
            </a:fld>
            <a:endParaRPr lang="en-US" smtClean="0"/>
          </a:p>
        </p:txBody>
      </p:sp>
      <p:sp>
        <p:nvSpPr>
          <p:cNvPr id="18436" name="Rectangle 2"/>
          <p:cNvSpPr>
            <a:spLocks noGrp="1" noChangeArrowheads="1"/>
          </p:cNvSpPr>
          <p:nvPr>
            <p:ph type="title"/>
          </p:nvPr>
        </p:nvSpPr>
        <p:spPr/>
        <p:txBody>
          <a:bodyPr/>
          <a:lstStyle/>
          <a:p>
            <a:pPr eaLnBrk="1" hangingPunct="1"/>
            <a:r>
              <a:rPr lang="en-US" smtClean="0"/>
              <a:t>Reference OF GPS measurements</a:t>
            </a:r>
          </a:p>
        </p:txBody>
      </p:sp>
      <p:sp>
        <p:nvSpPr>
          <p:cNvPr id="18437" name="Rectangle 3"/>
          <p:cNvSpPr>
            <a:spLocks noGrp="1" noChangeArrowheads="1"/>
          </p:cNvSpPr>
          <p:nvPr>
            <p:ph type="body" idx="1"/>
          </p:nvPr>
        </p:nvSpPr>
        <p:spPr/>
        <p:txBody>
          <a:bodyPr/>
          <a:lstStyle/>
          <a:p>
            <a:pPr eaLnBrk="1" hangingPunct="1"/>
            <a:r>
              <a:rPr lang="en-US" sz="2800" smtClean="0"/>
              <a:t>All measurements of distance are made in rectangular coordinate system with origin at the centre of Earth. This co-ordinate system is called ECEF (Earth Centered Earth fixed.)</a:t>
            </a:r>
          </a:p>
          <a:p>
            <a:pPr eaLnBrk="1" hangingPunct="1"/>
            <a:r>
              <a:rPr lang="en-US" sz="2800" smtClean="0"/>
              <a:t>the Z-axis is directed to  earth’s north pole.</a:t>
            </a:r>
          </a:p>
          <a:p>
            <a:pPr eaLnBrk="1" hangingPunct="1"/>
            <a:r>
              <a:rPr lang="en-US" sz="2800" smtClean="0"/>
              <a:t>The X-axis passes through Greenwich meridian.</a:t>
            </a:r>
          </a:p>
          <a:p>
            <a:pPr eaLnBrk="1" hangingPunct="1"/>
            <a:r>
              <a:rPr lang="en-US" sz="2800" smtClean="0"/>
              <a:t>The Y axis passes through 90 east meridian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dt" sz="quarter" idx="10"/>
          </p:nvPr>
        </p:nvSpPr>
        <p:spPr>
          <a:noFill/>
        </p:spPr>
        <p:txBody>
          <a:bodyPr/>
          <a:lstStyle/>
          <a:p>
            <a:fld id="{A9483E40-64C5-4A5D-8989-62C9388B8389}" type="datetime1">
              <a:rPr lang="en-US" smtClean="0"/>
              <a:pPr/>
              <a:t>6/4/2016</a:t>
            </a:fld>
            <a:endParaRPr lang="en-US" smtClean="0"/>
          </a:p>
        </p:txBody>
      </p:sp>
      <p:sp>
        <p:nvSpPr>
          <p:cNvPr id="19459" name="Rectangle 6"/>
          <p:cNvSpPr>
            <a:spLocks noGrp="1" noChangeArrowheads="1"/>
          </p:cNvSpPr>
          <p:nvPr>
            <p:ph type="sldNum" sz="quarter" idx="12"/>
          </p:nvPr>
        </p:nvSpPr>
        <p:spPr>
          <a:noFill/>
        </p:spPr>
        <p:txBody>
          <a:bodyPr/>
          <a:lstStyle/>
          <a:p>
            <a:fld id="{25E1205C-DAE6-4515-B182-EB29EE14AC56}" type="slidenum">
              <a:rPr lang="en-US" smtClean="0"/>
              <a:pPr/>
              <a:t>18</a:t>
            </a:fld>
            <a:endParaRPr lang="en-US" smtClean="0"/>
          </a:p>
        </p:txBody>
      </p:sp>
      <p:sp>
        <p:nvSpPr>
          <p:cNvPr id="19460" name="Rectangle 2"/>
          <p:cNvSpPr>
            <a:spLocks noGrp="1" noChangeArrowheads="1"/>
          </p:cNvSpPr>
          <p:nvPr>
            <p:ph type="title"/>
          </p:nvPr>
        </p:nvSpPr>
        <p:spPr/>
        <p:txBody>
          <a:bodyPr/>
          <a:lstStyle/>
          <a:p>
            <a:pPr eaLnBrk="1" hangingPunct="1"/>
            <a:r>
              <a:rPr lang="en-US" smtClean="0"/>
              <a:t>Position calculation</a:t>
            </a:r>
          </a:p>
        </p:txBody>
      </p:sp>
      <p:sp>
        <p:nvSpPr>
          <p:cNvPr id="19461" name="Rectangle 3"/>
          <p:cNvSpPr>
            <a:spLocks noGrp="1" noChangeArrowheads="1"/>
          </p:cNvSpPr>
          <p:nvPr>
            <p:ph type="body" idx="1"/>
          </p:nvPr>
        </p:nvSpPr>
        <p:spPr>
          <a:xfrm>
            <a:off x="457200" y="1295400"/>
            <a:ext cx="8229600" cy="4419600"/>
          </a:xfrm>
        </p:spPr>
        <p:txBody>
          <a:bodyPr/>
          <a:lstStyle/>
          <a:p>
            <a:pPr eaLnBrk="1" hangingPunct="1"/>
            <a:r>
              <a:rPr lang="en-US" smtClean="0"/>
              <a:t>The receiver co-ordinates are Ux, Uy,Uz,</a:t>
            </a:r>
          </a:p>
          <a:p>
            <a:pPr eaLnBrk="1" hangingPunct="1"/>
            <a:r>
              <a:rPr lang="en-US" smtClean="0"/>
              <a:t>The satellite coordinates are Xi, Yi,Zi (where i=1,2,3,4)</a:t>
            </a:r>
          </a:p>
          <a:p>
            <a:pPr eaLnBrk="1" hangingPunct="1"/>
            <a:r>
              <a:rPr lang="en-US" smtClean="0"/>
              <a:t>The measured distance is called psedurange PRi (from satellite i), because it uses receiver internal clock to make distance measurement.</a:t>
            </a:r>
          </a:p>
          <a:p>
            <a:pPr eaLnBrk="1" hangingPunct="1"/>
            <a:r>
              <a:rPr lang="en-US" smtClean="0"/>
              <a:t>PRi = Ti* c</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dt" sz="quarter" idx="10"/>
          </p:nvPr>
        </p:nvSpPr>
        <p:spPr>
          <a:noFill/>
        </p:spPr>
        <p:txBody>
          <a:bodyPr/>
          <a:lstStyle/>
          <a:p>
            <a:fld id="{9250161E-BCA1-492D-AB33-54D3805E7D67}" type="datetime1">
              <a:rPr lang="en-US" smtClean="0"/>
              <a:pPr/>
              <a:t>6/4/2016</a:t>
            </a:fld>
            <a:endParaRPr lang="en-US" smtClean="0"/>
          </a:p>
        </p:txBody>
      </p:sp>
      <p:sp>
        <p:nvSpPr>
          <p:cNvPr id="20483" name="Rectangle 6"/>
          <p:cNvSpPr>
            <a:spLocks noGrp="1" noChangeArrowheads="1"/>
          </p:cNvSpPr>
          <p:nvPr>
            <p:ph type="sldNum" sz="quarter" idx="12"/>
          </p:nvPr>
        </p:nvSpPr>
        <p:spPr>
          <a:noFill/>
        </p:spPr>
        <p:txBody>
          <a:bodyPr/>
          <a:lstStyle/>
          <a:p>
            <a:fld id="{175CE211-3BED-49BE-8878-FB0A6EBE45F8}" type="slidenum">
              <a:rPr lang="en-US" smtClean="0"/>
              <a:pPr/>
              <a:t>19</a:t>
            </a:fld>
            <a:endParaRPr lang="en-US" smtClean="0"/>
          </a:p>
        </p:txBody>
      </p:sp>
      <p:sp>
        <p:nvSpPr>
          <p:cNvPr id="20484" name="Text Box 2"/>
          <p:cNvSpPr txBox="1">
            <a:spLocks noChangeArrowheads="1"/>
          </p:cNvSpPr>
          <p:nvPr/>
        </p:nvSpPr>
        <p:spPr bwMode="auto">
          <a:xfrm>
            <a:off x="685800" y="685800"/>
            <a:ext cx="7483475" cy="1446213"/>
          </a:xfrm>
          <a:prstGeom prst="rect">
            <a:avLst/>
          </a:prstGeom>
          <a:noFill/>
          <a:ln w="9525">
            <a:noFill/>
            <a:miter lim="800000"/>
            <a:headEnd/>
            <a:tailEnd/>
          </a:ln>
        </p:spPr>
        <p:txBody>
          <a:bodyPr>
            <a:spAutoFit/>
          </a:bodyPr>
          <a:lstStyle/>
          <a:p>
            <a:r>
              <a:rPr lang="en-US" sz="4400">
                <a:ea typeface="ＭＳ Ｐゴシック" pitchFamily="34" charset="-128"/>
              </a:rPr>
              <a:t>	Distance measurement from Satellite</a:t>
            </a:r>
          </a:p>
        </p:txBody>
      </p:sp>
      <p:sp>
        <p:nvSpPr>
          <p:cNvPr id="20485" name="Text Box 5"/>
          <p:cNvSpPr txBox="1">
            <a:spLocks noChangeArrowheads="1"/>
          </p:cNvSpPr>
          <p:nvPr/>
        </p:nvSpPr>
        <p:spPr bwMode="auto">
          <a:xfrm>
            <a:off x="762000" y="2286000"/>
            <a:ext cx="7315200" cy="579438"/>
          </a:xfrm>
          <a:prstGeom prst="rect">
            <a:avLst/>
          </a:prstGeom>
          <a:noFill/>
          <a:ln w="9525">
            <a:noFill/>
            <a:miter lim="800000"/>
            <a:headEnd/>
            <a:tailEnd/>
          </a:ln>
        </p:spPr>
        <p:txBody>
          <a:bodyPr>
            <a:spAutoFit/>
          </a:bodyPr>
          <a:lstStyle/>
          <a:p>
            <a:pPr>
              <a:spcBef>
                <a:spcPct val="50000"/>
              </a:spcBef>
            </a:pPr>
            <a:r>
              <a:rPr lang="en-US" sz="3200"/>
              <a:t>Distance in meters = c * time</a:t>
            </a:r>
          </a:p>
        </p:txBody>
      </p:sp>
      <p:pic>
        <p:nvPicPr>
          <p:cNvPr id="20486" name="Picture 6" descr="C:\Users\sharyar\Desktop\imagesCAGIS82O.jpg"/>
          <p:cNvPicPr>
            <a:picLocks noChangeAspect="1" noChangeArrowheads="1"/>
          </p:cNvPicPr>
          <p:nvPr/>
        </p:nvPicPr>
        <p:blipFill>
          <a:blip r:embed="rId3"/>
          <a:srcRect/>
          <a:stretch>
            <a:fillRect/>
          </a:stretch>
        </p:blipFill>
        <p:spPr bwMode="auto">
          <a:xfrm>
            <a:off x="7162800" y="2514600"/>
            <a:ext cx="904875" cy="1200150"/>
          </a:xfrm>
          <a:prstGeom prst="rect">
            <a:avLst/>
          </a:prstGeom>
          <a:noFill/>
          <a:ln w="9525">
            <a:noFill/>
            <a:miter lim="800000"/>
            <a:headEnd/>
            <a:tailEnd/>
          </a:ln>
        </p:spPr>
      </p:pic>
      <p:pic>
        <p:nvPicPr>
          <p:cNvPr id="39943" name="Picture 7" descr="C:\Users\sharyar\Desktop\imagesCAGIS82O.jpg"/>
          <p:cNvPicPr>
            <a:picLocks noChangeAspect="1" noChangeArrowheads="1"/>
          </p:cNvPicPr>
          <p:nvPr/>
        </p:nvPicPr>
        <p:blipFill>
          <a:blip r:embed="rId3"/>
          <a:srcRect/>
          <a:stretch>
            <a:fillRect/>
          </a:stretch>
        </p:blipFill>
        <p:spPr bwMode="auto">
          <a:xfrm>
            <a:off x="457200" y="5029200"/>
            <a:ext cx="904875" cy="1200150"/>
          </a:xfrm>
          <a:prstGeom prst="rect">
            <a:avLst/>
          </a:prstGeom>
          <a:noFill/>
          <a:ln w="9525">
            <a:noFill/>
            <a:miter lim="800000"/>
            <a:headEnd/>
            <a:tailEnd/>
          </a:ln>
        </p:spPr>
      </p:pic>
      <p:pic>
        <p:nvPicPr>
          <p:cNvPr id="39944" name="Picture 8" descr="C:\Users\sharyar\Desktop\imagesCAH8JK8C.jpg"/>
          <p:cNvPicPr>
            <a:picLocks noChangeAspect="1" noChangeArrowheads="1"/>
          </p:cNvPicPr>
          <p:nvPr/>
        </p:nvPicPr>
        <p:blipFill>
          <a:blip r:embed="rId4"/>
          <a:srcRect/>
          <a:stretch>
            <a:fillRect/>
          </a:stretch>
        </p:blipFill>
        <p:spPr bwMode="auto">
          <a:xfrm>
            <a:off x="6324600" y="2895600"/>
            <a:ext cx="1257300" cy="828675"/>
          </a:xfrm>
          <a:prstGeom prst="rect">
            <a:avLst/>
          </a:prstGeom>
          <a:noFill/>
          <a:ln w="9525">
            <a:noFill/>
            <a:miter lim="800000"/>
            <a:headEnd/>
            <a:tailEnd/>
          </a:ln>
        </p:spPr>
      </p:pic>
      <p:pic>
        <p:nvPicPr>
          <p:cNvPr id="39945" name="Picture 9" descr="C:\Users\sharyar\Desktop\imagesCA1TGYVV.jpg"/>
          <p:cNvPicPr>
            <a:picLocks noChangeAspect="1" noChangeArrowheads="1"/>
          </p:cNvPicPr>
          <p:nvPr/>
        </p:nvPicPr>
        <p:blipFill>
          <a:blip r:embed="rId5"/>
          <a:srcRect/>
          <a:stretch>
            <a:fillRect/>
          </a:stretch>
        </p:blipFill>
        <p:spPr bwMode="auto">
          <a:xfrm>
            <a:off x="457200" y="4876800"/>
            <a:ext cx="1114425" cy="1152525"/>
          </a:xfrm>
          <a:prstGeom prst="rect">
            <a:avLst/>
          </a:prstGeom>
          <a:noFill/>
          <a:ln w="9525">
            <a:noFill/>
            <a:miter lim="800000"/>
            <a:headEnd/>
            <a:tailEnd/>
          </a:ln>
        </p:spPr>
      </p:pic>
      <p:sp>
        <p:nvSpPr>
          <p:cNvPr id="11" name="TextBox 10"/>
          <p:cNvSpPr txBox="1">
            <a:spLocks noChangeArrowheads="1"/>
          </p:cNvSpPr>
          <p:nvPr/>
        </p:nvSpPr>
        <p:spPr bwMode="auto">
          <a:xfrm>
            <a:off x="3581400" y="5486400"/>
            <a:ext cx="3581400" cy="923925"/>
          </a:xfrm>
          <a:prstGeom prst="rect">
            <a:avLst/>
          </a:prstGeom>
          <a:noFill/>
          <a:ln w="9525">
            <a:noFill/>
            <a:miter lim="800000"/>
            <a:headEnd/>
            <a:tailEnd/>
          </a:ln>
        </p:spPr>
        <p:txBody>
          <a:bodyPr>
            <a:spAutoFit/>
          </a:bodyPr>
          <a:lstStyle/>
          <a:p>
            <a:r>
              <a:rPr lang="en-US"/>
              <a:t>Time of reception = 15 sec so </a:t>
            </a:r>
          </a:p>
          <a:p>
            <a:r>
              <a:rPr lang="en-US" b="1"/>
              <a:t>Time elapsed = 15 s</a:t>
            </a:r>
          </a:p>
          <a:p>
            <a:r>
              <a:rPr lang="en-US" b="1"/>
              <a:t>distance = 15 * 3 e8 = 45 e 8 m</a:t>
            </a:r>
          </a:p>
        </p:txBody>
      </p:sp>
      <p:sp>
        <p:nvSpPr>
          <p:cNvPr id="20491" name="TextBox 11"/>
          <p:cNvSpPr txBox="1">
            <a:spLocks noChangeArrowheads="1"/>
          </p:cNvSpPr>
          <p:nvPr/>
        </p:nvSpPr>
        <p:spPr bwMode="auto">
          <a:xfrm>
            <a:off x="6934200" y="1905000"/>
            <a:ext cx="1600200" cy="369888"/>
          </a:xfrm>
          <a:prstGeom prst="rect">
            <a:avLst/>
          </a:prstGeom>
          <a:noFill/>
          <a:ln w="9525">
            <a:noFill/>
            <a:miter lim="800000"/>
            <a:headEnd/>
            <a:tailEnd/>
          </a:ln>
        </p:spPr>
        <p:txBody>
          <a:bodyPr>
            <a:spAutoFit/>
          </a:bodyPr>
          <a:lstStyle/>
          <a:p>
            <a:r>
              <a:rPr lang="en-US"/>
              <a:t>Satellite</a:t>
            </a:r>
          </a:p>
        </p:txBody>
      </p:sp>
      <p:sp>
        <p:nvSpPr>
          <p:cNvPr id="20492" name="TextBox 12"/>
          <p:cNvSpPr txBox="1">
            <a:spLocks noChangeArrowheads="1"/>
          </p:cNvSpPr>
          <p:nvPr/>
        </p:nvSpPr>
        <p:spPr bwMode="auto">
          <a:xfrm>
            <a:off x="533400" y="4191000"/>
            <a:ext cx="2362200" cy="369888"/>
          </a:xfrm>
          <a:prstGeom prst="rect">
            <a:avLst/>
          </a:prstGeom>
          <a:noFill/>
          <a:ln w="9525">
            <a:noFill/>
            <a:miter lim="800000"/>
            <a:headEnd/>
            <a:tailEnd/>
          </a:ln>
        </p:spPr>
        <p:txBody>
          <a:bodyPr>
            <a:spAutoFit/>
          </a:bodyPr>
          <a:lstStyle/>
          <a:p>
            <a:r>
              <a:rPr lang="en-US"/>
              <a:t>GPS receiver</a:t>
            </a:r>
          </a:p>
        </p:txBody>
      </p:sp>
      <p:sp>
        <p:nvSpPr>
          <p:cNvPr id="14" name="TextBox 13"/>
          <p:cNvSpPr txBox="1">
            <a:spLocks noChangeArrowheads="1"/>
          </p:cNvSpPr>
          <p:nvPr/>
        </p:nvSpPr>
        <p:spPr bwMode="auto">
          <a:xfrm>
            <a:off x="6324600" y="2971800"/>
            <a:ext cx="1524000" cy="646113"/>
          </a:xfrm>
          <a:prstGeom prst="rect">
            <a:avLst/>
          </a:prstGeom>
          <a:noFill/>
          <a:ln w="9525">
            <a:noFill/>
            <a:miter lim="800000"/>
            <a:headEnd/>
            <a:tailEnd/>
          </a:ln>
        </p:spPr>
        <p:txBody>
          <a:bodyPr>
            <a:spAutoFit/>
          </a:bodyPr>
          <a:lstStyle/>
          <a:p>
            <a:r>
              <a:rPr lang="en-US"/>
              <a:t>Sent time = 0 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9944"/>
                                        </p:tgtEl>
                                        <p:attrNameLst>
                                          <p:attrName>style.visibility</p:attrName>
                                        </p:attrNameLst>
                                      </p:cBhvr>
                                      <p:to>
                                        <p:strVal val="visible"/>
                                      </p:to>
                                    </p:set>
                                    <p:animEffect transition="in" filter="diamond(in)">
                                      <p:cBhvr>
                                        <p:cTn id="7" dur="2000"/>
                                        <p:tgtEl>
                                          <p:spTgt spid="399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path" presetSubtype="0" accel="50000" decel="50000" fill="hold" nodeType="clickEffect">
                                  <p:stCondLst>
                                    <p:cond delay="0"/>
                                  </p:stCondLst>
                                  <p:childTnLst>
                                    <p:animMotion origin="layout" path="M 0.04791 0.08403 L -0.56042 0.3618 " pathEditMode="relative" rAng="0" ptsTypes="AA">
                                      <p:cBhvr>
                                        <p:cTn id="16" dur="2000" fill="hold"/>
                                        <p:tgtEl>
                                          <p:spTgt spid="39944"/>
                                        </p:tgtEl>
                                        <p:attrNameLst>
                                          <p:attrName>ppt_x</p:attrName>
                                          <p:attrName>ppt_y</p:attrName>
                                        </p:attrNameLst>
                                      </p:cBhvr>
                                      <p:rCtr x="-304" y="139"/>
                                    </p:animMotion>
                                  </p:childTnLst>
                                </p:cTn>
                              </p:par>
                              <p:par>
                                <p:cTn id="17" presetID="49" presetClass="path" presetSubtype="0" accel="50000" decel="50000" fill="hold" grpId="1" nodeType="withEffect">
                                  <p:stCondLst>
                                    <p:cond delay="0"/>
                                  </p:stCondLst>
                                  <p:childTnLst>
                                    <p:animMotion origin="layout" path="M 0 -4.07407E-6 L -0.58333 0.27524 " pathEditMode="relative" rAng="0" ptsTypes="AA">
                                      <p:cBhvr>
                                        <p:cTn id="18" dur="2000" fill="hold"/>
                                        <p:tgtEl>
                                          <p:spTgt spid="14"/>
                                        </p:tgtEl>
                                        <p:attrNameLst>
                                          <p:attrName>ppt_x</p:attrName>
                                          <p:attrName>ppt_y</p:attrName>
                                        </p:attrNameLst>
                                      </p:cBhvr>
                                      <p:rCtr x="-292" y="138"/>
                                    </p:animMotion>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39943"/>
                                        </p:tgtEl>
                                      </p:cBhvr>
                                    </p:animEffect>
                                    <p:set>
                                      <p:cBhvr>
                                        <p:cTn id="23" dur="1" fill="hold">
                                          <p:stCondLst>
                                            <p:cond delay="499"/>
                                          </p:stCondLst>
                                        </p:cTn>
                                        <p:tgtEl>
                                          <p:spTgt spid="3994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9945"/>
                                        </p:tgtEl>
                                        <p:attrNameLst>
                                          <p:attrName>style.visibility</p:attrName>
                                        </p:attrNameLst>
                                      </p:cBhvr>
                                      <p:to>
                                        <p:strVal val="visible"/>
                                      </p:to>
                                    </p:set>
                                    <p:animEffect transition="in" filter="diamond(in)">
                                      <p:cBhvr>
                                        <p:cTn id="28" dur="2000"/>
                                        <p:tgtEl>
                                          <p:spTgt spid="3994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dt" sz="quarter" idx="10"/>
          </p:nvPr>
        </p:nvSpPr>
        <p:spPr>
          <a:noFill/>
        </p:spPr>
        <p:txBody>
          <a:bodyPr/>
          <a:lstStyle/>
          <a:p>
            <a:fld id="{948C4E4E-995C-4FB4-ADE9-EB6CF34B88A1}" type="datetime1">
              <a:rPr lang="en-US" smtClean="0"/>
              <a:pPr/>
              <a:t>6/4/2016</a:t>
            </a:fld>
            <a:endParaRPr lang="en-US" smtClean="0"/>
          </a:p>
        </p:txBody>
      </p:sp>
      <p:sp>
        <p:nvSpPr>
          <p:cNvPr id="3075" name="Rectangle 6"/>
          <p:cNvSpPr>
            <a:spLocks noGrp="1" noChangeArrowheads="1"/>
          </p:cNvSpPr>
          <p:nvPr>
            <p:ph type="sldNum" sz="quarter" idx="12"/>
          </p:nvPr>
        </p:nvSpPr>
        <p:spPr>
          <a:noFill/>
        </p:spPr>
        <p:txBody>
          <a:bodyPr/>
          <a:lstStyle/>
          <a:p>
            <a:fld id="{9D7923B8-4E55-495A-AD43-EDC1D635053E}" type="slidenum">
              <a:rPr lang="en-US" smtClean="0"/>
              <a:pPr/>
              <a:t>2</a:t>
            </a:fld>
            <a:endParaRPr lang="en-US" smtClean="0"/>
          </a:p>
        </p:txBody>
      </p:sp>
      <p:sp>
        <p:nvSpPr>
          <p:cNvPr id="3076" name="Rectangle 2"/>
          <p:cNvSpPr>
            <a:spLocks noGrp="1" noChangeArrowheads="1"/>
          </p:cNvSpPr>
          <p:nvPr>
            <p:ph type="title"/>
          </p:nvPr>
        </p:nvSpPr>
        <p:spPr/>
        <p:txBody>
          <a:bodyPr/>
          <a:lstStyle/>
          <a:p>
            <a:pPr eaLnBrk="1" hangingPunct="1"/>
            <a:r>
              <a:rPr lang="en-US" smtClean="0"/>
              <a:t>Old Days, old methods</a:t>
            </a:r>
          </a:p>
        </p:txBody>
      </p:sp>
      <p:sp>
        <p:nvSpPr>
          <p:cNvPr id="3077" name="Rectangle 3"/>
          <p:cNvSpPr>
            <a:spLocks noGrp="1" noChangeArrowheads="1"/>
          </p:cNvSpPr>
          <p:nvPr>
            <p:ph type="body" idx="1"/>
          </p:nvPr>
        </p:nvSpPr>
        <p:spPr/>
        <p:txBody>
          <a:bodyPr/>
          <a:lstStyle/>
          <a:p>
            <a:pPr eaLnBrk="1" hangingPunct="1"/>
            <a:r>
              <a:rPr lang="en-US" sz="2400" smtClean="0"/>
              <a:t>In old days, the navigation was by compass &amp; land marks on land, &amp; by the sun &amp; stars at sea. Neither technique was accurate &amp; result in ship wrecks, lost planes &amp; lost travelers in foggy &amp; stormy weather.</a:t>
            </a:r>
          </a:p>
          <a:p>
            <a:pPr eaLnBrk="1" hangingPunct="1"/>
            <a:r>
              <a:rPr lang="en-US" sz="2400" smtClean="0"/>
              <a:t>In WWII, the need for accurate target location was immensely felt &amp; this has led to the development of GPS (global Positioning System)</a:t>
            </a:r>
          </a:p>
        </p:txBody>
      </p:sp>
      <p:pic>
        <p:nvPicPr>
          <p:cNvPr id="3078" name="Picture 4" descr="ist2_10106956-cartoon-plane[1]"/>
          <p:cNvPicPr>
            <a:picLocks noChangeAspect="1" noChangeArrowheads="1"/>
          </p:cNvPicPr>
          <p:nvPr/>
        </p:nvPicPr>
        <p:blipFill>
          <a:blip r:embed="rId2"/>
          <a:srcRect/>
          <a:stretch>
            <a:fillRect/>
          </a:stretch>
        </p:blipFill>
        <p:spPr bwMode="auto">
          <a:xfrm>
            <a:off x="5791200" y="4191000"/>
            <a:ext cx="2176463" cy="2151063"/>
          </a:xfrm>
          <a:prstGeom prst="rect">
            <a:avLst/>
          </a:prstGeom>
          <a:noFill/>
          <a:ln w="9525">
            <a:noFill/>
            <a:miter lim="800000"/>
            <a:headEnd/>
            <a:tailEnd/>
          </a:ln>
        </p:spPr>
      </p:pic>
      <p:pic>
        <p:nvPicPr>
          <p:cNvPr id="3079" name="Picture 5" descr="Ship_Cartoon_2[1]"/>
          <p:cNvPicPr>
            <a:picLocks noChangeAspect="1" noChangeArrowheads="1"/>
          </p:cNvPicPr>
          <p:nvPr/>
        </p:nvPicPr>
        <p:blipFill>
          <a:blip r:embed="rId3"/>
          <a:srcRect/>
          <a:stretch>
            <a:fillRect/>
          </a:stretch>
        </p:blipFill>
        <p:spPr bwMode="auto">
          <a:xfrm>
            <a:off x="1219200" y="4286250"/>
            <a:ext cx="2781300"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dt" sz="quarter" idx="10"/>
          </p:nvPr>
        </p:nvSpPr>
        <p:spPr>
          <a:noFill/>
        </p:spPr>
        <p:txBody>
          <a:bodyPr/>
          <a:lstStyle/>
          <a:p>
            <a:fld id="{14153796-F113-4A9B-80AC-EAD2AF5FE47A}" type="datetime1">
              <a:rPr lang="en-US" smtClean="0"/>
              <a:pPr/>
              <a:t>6/4/2016</a:t>
            </a:fld>
            <a:endParaRPr lang="en-US" smtClean="0"/>
          </a:p>
        </p:txBody>
      </p:sp>
      <p:sp>
        <p:nvSpPr>
          <p:cNvPr id="21507" name="Rectangle 6"/>
          <p:cNvSpPr>
            <a:spLocks noGrp="1" noChangeArrowheads="1"/>
          </p:cNvSpPr>
          <p:nvPr>
            <p:ph type="sldNum" sz="quarter" idx="12"/>
          </p:nvPr>
        </p:nvSpPr>
        <p:spPr>
          <a:noFill/>
        </p:spPr>
        <p:txBody>
          <a:bodyPr/>
          <a:lstStyle/>
          <a:p>
            <a:fld id="{5A26F42C-D350-4ED1-89F1-2A718A19C8D0}" type="slidenum">
              <a:rPr lang="en-US" smtClean="0"/>
              <a:pPr/>
              <a:t>20</a:t>
            </a:fld>
            <a:endParaRPr lang="en-US" smtClean="0"/>
          </a:p>
        </p:txBody>
      </p:sp>
      <p:sp>
        <p:nvSpPr>
          <p:cNvPr id="21508" name="Rectangle 2"/>
          <p:cNvSpPr>
            <a:spLocks noGrp="1" noChangeArrowheads="1"/>
          </p:cNvSpPr>
          <p:nvPr>
            <p:ph type="title"/>
          </p:nvPr>
        </p:nvSpPr>
        <p:spPr/>
        <p:txBody>
          <a:bodyPr/>
          <a:lstStyle/>
          <a:p>
            <a:pPr eaLnBrk="1" hangingPunct="1"/>
            <a:r>
              <a:rPr lang="en-US" smtClean="0"/>
              <a:t>CLOCKS OF SATELLITE</a:t>
            </a:r>
          </a:p>
        </p:txBody>
      </p:sp>
      <p:sp>
        <p:nvSpPr>
          <p:cNvPr id="21509" name="Rectangle 3"/>
          <p:cNvSpPr>
            <a:spLocks noGrp="1" noChangeArrowheads="1"/>
          </p:cNvSpPr>
          <p:nvPr>
            <p:ph type="body" idx="1"/>
          </p:nvPr>
        </p:nvSpPr>
        <p:spPr/>
        <p:txBody>
          <a:bodyPr/>
          <a:lstStyle/>
          <a:p>
            <a:pPr algn="just" eaLnBrk="1" hangingPunct="1">
              <a:lnSpc>
                <a:spcPct val="80000"/>
              </a:lnSpc>
            </a:pPr>
            <a:r>
              <a:rPr lang="en-US" sz="2400" smtClean="0"/>
              <a:t>Each satellite carries several high accuracy atomic clocks (Cesium &amp; Rubidium) &amp; radiates a sequence of bits that starts at a precisely known time. these clocks are calibrated  against time standards in GPS control station. The accuracy is 1 part in 10e11.12 PPM correspond to one second per day roughly. So 500 PPM mean the clock is off by about 43 seconds per day. Only poor old mechanical wristwatches are worse. .</a:t>
            </a:r>
          </a:p>
          <a:p>
            <a:pPr algn="just" eaLnBrk="1" hangingPunct="1">
              <a:lnSpc>
                <a:spcPct val="80000"/>
              </a:lnSpc>
            </a:pPr>
            <a:r>
              <a:rPr lang="en-US" sz="2400" smtClean="0"/>
              <a:t>The clocks are updated by the controlling ground station to keep them within 1 </a:t>
            </a:r>
            <a:r>
              <a:rPr lang="en-US" sz="2400" smtClean="0">
                <a:cs typeface="Arial" charset="0"/>
              </a:rPr>
              <a:t>µS of the Universal Coordinated Time (UTC). (UTC is a worldwide time standard equal to GMT (Greenwich Mean Time) )</a:t>
            </a:r>
          </a:p>
          <a:p>
            <a:pPr algn="just" eaLnBrk="1" hangingPunct="1">
              <a:lnSpc>
                <a:spcPct val="80000"/>
              </a:lnSpc>
            </a:pPr>
            <a:r>
              <a:rPr lang="en-US" sz="2400" smtClean="0">
                <a:cs typeface="Arial" charset="0"/>
              </a:rPr>
              <a:t>The Navigation message broadcast by each satellite contains its current clock errors relative to GPS time.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dt" sz="quarter" idx="10"/>
          </p:nvPr>
        </p:nvSpPr>
        <p:spPr>
          <a:noFill/>
        </p:spPr>
        <p:txBody>
          <a:bodyPr/>
          <a:lstStyle/>
          <a:p>
            <a:fld id="{3E9A346B-BA57-45BD-A46B-9E8F633C08DD}" type="datetime1">
              <a:rPr lang="en-US" smtClean="0"/>
              <a:pPr/>
              <a:t>6/4/2016</a:t>
            </a:fld>
            <a:endParaRPr lang="en-US" smtClean="0"/>
          </a:p>
        </p:txBody>
      </p:sp>
      <p:sp>
        <p:nvSpPr>
          <p:cNvPr id="22531" name="Rectangle 6"/>
          <p:cNvSpPr>
            <a:spLocks noGrp="1" noChangeArrowheads="1"/>
          </p:cNvSpPr>
          <p:nvPr>
            <p:ph type="sldNum" sz="quarter" idx="12"/>
          </p:nvPr>
        </p:nvSpPr>
        <p:spPr>
          <a:noFill/>
        </p:spPr>
        <p:txBody>
          <a:bodyPr/>
          <a:lstStyle/>
          <a:p>
            <a:fld id="{40C9E765-F3DA-4AC5-B04D-0F4D1D16B294}" type="slidenum">
              <a:rPr lang="en-US" smtClean="0"/>
              <a:pPr/>
              <a:t>21</a:t>
            </a:fld>
            <a:endParaRPr lang="en-US" smtClean="0"/>
          </a:p>
        </p:txBody>
      </p:sp>
      <p:sp>
        <p:nvSpPr>
          <p:cNvPr id="22532" name="Rectangle 2"/>
          <p:cNvSpPr>
            <a:spLocks noGrp="1" noChangeArrowheads="1"/>
          </p:cNvSpPr>
          <p:nvPr>
            <p:ph type="title"/>
          </p:nvPr>
        </p:nvSpPr>
        <p:spPr/>
        <p:txBody>
          <a:bodyPr/>
          <a:lstStyle/>
          <a:p>
            <a:pPr eaLnBrk="1" hangingPunct="1"/>
            <a:r>
              <a:rPr lang="en-US" smtClean="0"/>
              <a:t>CLOCK OF Receiver</a:t>
            </a:r>
          </a:p>
        </p:txBody>
      </p:sp>
      <p:sp>
        <p:nvSpPr>
          <p:cNvPr id="22533" name="Rectangle 3"/>
          <p:cNvSpPr>
            <a:spLocks noGrp="1" noChangeArrowheads="1"/>
          </p:cNvSpPr>
          <p:nvPr>
            <p:ph type="body" idx="1"/>
          </p:nvPr>
        </p:nvSpPr>
        <p:spPr/>
        <p:txBody>
          <a:bodyPr/>
          <a:lstStyle/>
          <a:p>
            <a:pPr eaLnBrk="1" hangingPunct="1"/>
            <a:r>
              <a:rPr lang="en-US" smtClean="0"/>
              <a:t>It would be too expensive to include atomic clock in GPS receiver, so a standard crystal oscillator with accuracy of 1 in 10 e5 is used instead. So due to small difference in satellite &amp; GPS receiver clock an error in measurement of distances occurred called clock offset denoted by </a:t>
            </a:r>
            <a:r>
              <a:rPr lang="he-IL" smtClean="0">
                <a:cs typeface="Arial" charset="0"/>
              </a:rPr>
              <a:t>ז</a:t>
            </a:r>
            <a:r>
              <a:rPr lang="en-US" smtClean="0"/>
              <a:t>.</a:t>
            </a:r>
          </a:p>
        </p:txBody>
      </p:sp>
      <p:pic>
        <p:nvPicPr>
          <p:cNvPr id="22534" name="Picture 4" descr="C:\Users\sharyar\Desktop\imagesCAI127T2.jpg"/>
          <p:cNvPicPr>
            <a:picLocks noChangeAspect="1" noChangeArrowheads="1"/>
          </p:cNvPicPr>
          <p:nvPr/>
        </p:nvPicPr>
        <p:blipFill>
          <a:blip r:embed="rId2"/>
          <a:srcRect/>
          <a:stretch>
            <a:fillRect/>
          </a:stretch>
        </p:blipFill>
        <p:spPr bwMode="auto">
          <a:xfrm>
            <a:off x="6019800" y="5180013"/>
            <a:ext cx="1752600" cy="167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dt" sz="quarter" idx="10"/>
          </p:nvPr>
        </p:nvSpPr>
        <p:spPr>
          <a:noFill/>
        </p:spPr>
        <p:txBody>
          <a:bodyPr/>
          <a:lstStyle/>
          <a:p>
            <a:fld id="{94F8AB64-8558-4E9F-BCE8-78B9FBE42FE5}" type="datetime1">
              <a:rPr lang="en-US" smtClean="0"/>
              <a:pPr/>
              <a:t>6/4/2016</a:t>
            </a:fld>
            <a:endParaRPr lang="en-US" smtClean="0"/>
          </a:p>
        </p:txBody>
      </p:sp>
      <p:sp>
        <p:nvSpPr>
          <p:cNvPr id="23555" name="Rectangle 6"/>
          <p:cNvSpPr>
            <a:spLocks noGrp="1" noChangeArrowheads="1"/>
          </p:cNvSpPr>
          <p:nvPr>
            <p:ph type="sldNum" sz="quarter" idx="12"/>
          </p:nvPr>
        </p:nvSpPr>
        <p:spPr>
          <a:noFill/>
        </p:spPr>
        <p:txBody>
          <a:bodyPr/>
          <a:lstStyle/>
          <a:p>
            <a:fld id="{37C1EBFB-7E65-4E6B-953B-CA83D6DC5C35}" type="slidenum">
              <a:rPr lang="en-US" smtClean="0"/>
              <a:pPr/>
              <a:t>22</a:t>
            </a:fld>
            <a:endParaRPr lang="en-US" smtClean="0"/>
          </a:p>
        </p:txBody>
      </p:sp>
      <p:sp>
        <p:nvSpPr>
          <p:cNvPr id="23556" name="Text Box 2"/>
          <p:cNvSpPr txBox="1">
            <a:spLocks noChangeArrowheads="1"/>
          </p:cNvSpPr>
          <p:nvPr/>
        </p:nvSpPr>
        <p:spPr bwMode="auto">
          <a:xfrm>
            <a:off x="1219200" y="914400"/>
            <a:ext cx="7483475" cy="1446213"/>
          </a:xfrm>
          <a:prstGeom prst="rect">
            <a:avLst/>
          </a:prstGeom>
          <a:noFill/>
          <a:ln w="9525">
            <a:noFill/>
            <a:miter lim="800000"/>
            <a:headEnd/>
            <a:tailEnd/>
          </a:ln>
        </p:spPr>
        <p:txBody>
          <a:bodyPr>
            <a:spAutoFit/>
          </a:bodyPr>
          <a:lstStyle/>
          <a:p>
            <a:r>
              <a:rPr lang="en-US" sz="4400">
                <a:ea typeface="ＭＳ Ｐゴシック" pitchFamily="34" charset="-128"/>
              </a:rPr>
              <a:t>Pseudorange duo to clock offset</a:t>
            </a:r>
          </a:p>
        </p:txBody>
      </p:sp>
      <p:sp>
        <p:nvSpPr>
          <p:cNvPr id="23557" name="Text Box 5"/>
          <p:cNvSpPr txBox="1">
            <a:spLocks noChangeArrowheads="1"/>
          </p:cNvSpPr>
          <p:nvPr/>
        </p:nvSpPr>
        <p:spPr bwMode="auto">
          <a:xfrm>
            <a:off x="762000" y="2286000"/>
            <a:ext cx="7315200" cy="579438"/>
          </a:xfrm>
          <a:prstGeom prst="rect">
            <a:avLst/>
          </a:prstGeom>
          <a:noFill/>
          <a:ln w="9525">
            <a:noFill/>
            <a:miter lim="800000"/>
            <a:headEnd/>
            <a:tailEnd/>
          </a:ln>
        </p:spPr>
        <p:txBody>
          <a:bodyPr>
            <a:spAutoFit/>
          </a:bodyPr>
          <a:lstStyle/>
          <a:p>
            <a:pPr>
              <a:spcBef>
                <a:spcPct val="50000"/>
              </a:spcBef>
            </a:pPr>
            <a:r>
              <a:rPr lang="en-US" sz="3200"/>
              <a:t>Distance in meters = c * time</a:t>
            </a:r>
          </a:p>
        </p:txBody>
      </p:sp>
      <p:pic>
        <p:nvPicPr>
          <p:cNvPr id="23558" name="Picture 6" descr="C:\Users\sharyar\Desktop\imagesCAGIS82O.jpg"/>
          <p:cNvPicPr>
            <a:picLocks noChangeAspect="1" noChangeArrowheads="1"/>
          </p:cNvPicPr>
          <p:nvPr/>
        </p:nvPicPr>
        <p:blipFill>
          <a:blip r:embed="rId3"/>
          <a:srcRect/>
          <a:stretch>
            <a:fillRect/>
          </a:stretch>
        </p:blipFill>
        <p:spPr bwMode="auto">
          <a:xfrm>
            <a:off x="7162800" y="2514600"/>
            <a:ext cx="904875" cy="1200150"/>
          </a:xfrm>
          <a:prstGeom prst="rect">
            <a:avLst/>
          </a:prstGeom>
          <a:noFill/>
          <a:ln w="9525">
            <a:noFill/>
            <a:miter lim="800000"/>
            <a:headEnd/>
            <a:tailEnd/>
          </a:ln>
        </p:spPr>
      </p:pic>
      <p:pic>
        <p:nvPicPr>
          <p:cNvPr id="39944" name="Picture 8" descr="C:\Users\sharyar\Desktop\imagesCAH8JK8C.jpg"/>
          <p:cNvPicPr>
            <a:picLocks noChangeAspect="1" noChangeArrowheads="1"/>
          </p:cNvPicPr>
          <p:nvPr/>
        </p:nvPicPr>
        <p:blipFill>
          <a:blip r:embed="rId4"/>
          <a:srcRect/>
          <a:stretch>
            <a:fillRect/>
          </a:stretch>
        </p:blipFill>
        <p:spPr bwMode="auto">
          <a:xfrm>
            <a:off x="6324600" y="2895600"/>
            <a:ext cx="1257300" cy="828675"/>
          </a:xfrm>
          <a:prstGeom prst="rect">
            <a:avLst/>
          </a:prstGeom>
          <a:noFill/>
          <a:ln w="9525">
            <a:noFill/>
            <a:miter lim="800000"/>
            <a:headEnd/>
            <a:tailEnd/>
          </a:ln>
        </p:spPr>
      </p:pic>
      <p:sp>
        <p:nvSpPr>
          <p:cNvPr id="11" name="TextBox 10"/>
          <p:cNvSpPr txBox="1">
            <a:spLocks noChangeArrowheads="1"/>
          </p:cNvSpPr>
          <p:nvPr/>
        </p:nvSpPr>
        <p:spPr bwMode="auto">
          <a:xfrm>
            <a:off x="3581400" y="5486400"/>
            <a:ext cx="3581400" cy="923925"/>
          </a:xfrm>
          <a:prstGeom prst="rect">
            <a:avLst/>
          </a:prstGeom>
          <a:noFill/>
          <a:ln w="9525">
            <a:noFill/>
            <a:miter lim="800000"/>
            <a:headEnd/>
            <a:tailEnd/>
          </a:ln>
        </p:spPr>
        <p:txBody>
          <a:bodyPr>
            <a:spAutoFit/>
          </a:bodyPr>
          <a:lstStyle/>
          <a:p>
            <a:r>
              <a:rPr lang="en-US"/>
              <a:t>Time of reception = 15 sec so </a:t>
            </a:r>
          </a:p>
          <a:p>
            <a:r>
              <a:rPr lang="en-US" b="1"/>
              <a:t>Time elapsed = 15 s</a:t>
            </a:r>
          </a:p>
          <a:p>
            <a:r>
              <a:rPr lang="en-US" b="1"/>
              <a:t>distance = 15 * 3 e8 = 45 e 8 m</a:t>
            </a:r>
          </a:p>
        </p:txBody>
      </p:sp>
      <p:sp>
        <p:nvSpPr>
          <p:cNvPr id="23561" name="TextBox 11"/>
          <p:cNvSpPr txBox="1">
            <a:spLocks noChangeArrowheads="1"/>
          </p:cNvSpPr>
          <p:nvPr/>
        </p:nvSpPr>
        <p:spPr bwMode="auto">
          <a:xfrm>
            <a:off x="6934200" y="1905000"/>
            <a:ext cx="1600200" cy="369888"/>
          </a:xfrm>
          <a:prstGeom prst="rect">
            <a:avLst/>
          </a:prstGeom>
          <a:noFill/>
          <a:ln w="9525">
            <a:noFill/>
            <a:miter lim="800000"/>
            <a:headEnd/>
            <a:tailEnd/>
          </a:ln>
        </p:spPr>
        <p:txBody>
          <a:bodyPr>
            <a:spAutoFit/>
          </a:bodyPr>
          <a:lstStyle/>
          <a:p>
            <a:r>
              <a:rPr lang="en-US"/>
              <a:t>Satellite</a:t>
            </a:r>
          </a:p>
        </p:txBody>
      </p:sp>
      <p:sp>
        <p:nvSpPr>
          <p:cNvPr id="23562" name="TextBox 12"/>
          <p:cNvSpPr txBox="1">
            <a:spLocks noChangeArrowheads="1"/>
          </p:cNvSpPr>
          <p:nvPr/>
        </p:nvSpPr>
        <p:spPr bwMode="auto">
          <a:xfrm>
            <a:off x="381000" y="3505200"/>
            <a:ext cx="2362200" cy="369888"/>
          </a:xfrm>
          <a:prstGeom prst="rect">
            <a:avLst/>
          </a:prstGeom>
          <a:noFill/>
          <a:ln w="9525">
            <a:noFill/>
            <a:miter lim="800000"/>
            <a:headEnd/>
            <a:tailEnd/>
          </a:ln>
        </p:spPr>
        <p:txBody>
          <a:bodyPr>
            <a:spAutoFit/>
          </a:bodyPr>
          <a:lstStyle/>
          <a:p>
            <a:r>
              <a:rPr lang="en-US"/>
              <a:t>GPS receiver</a:t>
            </a:r>
          </a:p>
        </p:txBody>
      </p:sp>
      <p:sp>
        <p:nvSpPr>
          <p:cNvPr id="14" name="TextBox 13"/>
          <p:cNvSpPr txBox="1">
            <a:spLocks noChangeArrowheads="1"/>
          </p:cNvSpPr>
          <p:nvPr/>
        </p:nvSpPr>
        <p:spPr bwMode="auto">
          <a:xfrm>
            <a:off x="6324600" y="2971800"/>
            <a:ext cx="1524000" cy="646113"/>
          </a:xfrm>
          <a:prstGeom prst="rect">
            <a:avLst/>
          </a:prstGeom>
          <a:noFill/>
          <a:ln w="9525">
            <a:noFill/>
            <a:miter lim="800000"/>
            <a:headEnd/>
            <a:tailEnd/>
          </a:ln>
        </p:spPr>
        <p:txBody>
          <a:bodyPr>
            <a:spAutoFit/>
          </a:bodyPr>
          <a:lstStyle/>
          <a:p>
            <a:r>
              <a:rPr lang="en-US"/>
              <a:t>Sent time = 0 s</a:t>
            </a:r>
          </a:p>
        </p:txBody>
      </p:sp>
      <p:pic>
        <p:nvPicPr>
          <p:cNvPr id="23564" name="Picture 2" descr="C:\Users\sharyar\Desktop\imagesCA0ON46I.jpg"/>
          <p:cNvPicPr>
            <a:picLocks noChangeAspect="1" noChangeArrowheads="1"/>
          </p:cNvPicPr>
          <p:nvPr/>
        </p:nvPicPr>
        <p:blipFill>
          <a:blip r:embed="rId5"/>
          <a:srcRect/>
          <a:stretch>
            <a:fillRect/>
          </a:stretch>
        </p:blipFill>
        <p:spPr bwMode="auto">
          <a:xfrm>
            <a:off x="609600" y="4800600"/>
            <a:ext cx="1104900" cy="1104900"/>
          </a:xfrm>
          <a:prstGeom prst="rect">
            <a:avLst/>
          </a:prstGeom>
          <a:noFill/>
          <a:ln w="9525">
            <a:noFill/>
            <a:miter lim="800000"/>
            <a:headEnd/>
            <a:tailEnd/>
          </a:ln>
        </p:spPr>
      </p:pic>
      <p:pic>
        <p:nvPicPr>
          <p:cNvPr id="45059" name="Picture 3" descr="C:\Users\sharyar\Desktop\imagesCA1TGYVV.jpg"/>
          <p:cNvPicPr>
            <a:picLocks noChangeAspect="1" noChangeArrowheads="1"/>
          </p:cNvPicPr>
          <p:nvPr/>
        </p:nvPicPr>
        <p:blipFill>
          <a:blip r:embed="rId6"/>
          <a:srcRect/>
          <a:stretch>
            <a:fillRect/>
          </a:stretch>
        </p:blipFill>
        <p:spPr bwMode="auto">
          <a:xfrm>
            <a:off x="381000" y="4953000"/>
            <a:ext cx="1114425" cy="1152525"/>
          </a:xfrm>
          <a:prstGeom prst="rect">
            <a:avLst/>
          </a:prstGeom>
          <a:noFill/>
          <a:ln w="9525">
            <a:noFill/>
            <a:miter lim="800000"/>
            <a:headEnd/>
            <a:tailEnd/>
          </a:ln>
        </p:spPr>
      </p:pic>
      <p:sp>
        <p:nvSpPr>
          <p:cNvPr id="23566" name="TextBox 14"/>
          <p:cNvSpPr txBox="1">
            <a:spLocks noChangeArrowheads="1"/>
          </p:cNvSpPr>
          <p:nvPr/>
        </p:nvSpPr>
        <p:spPr bwMode="auto">
          <a:xfrm>
            <a:off x="381000" y="4191000"/>
            <a:ext cx="2667000" cy="646113"/>
          </a:xfrm>
          <a:prstGeom prst="rect">
            <a:avLst/>
          </a:prstGeom>
          <a:noFill/>
          <a:ln w="9525">
            <a:noFill/>
            <a:miter lim="800000"/>
            <a:headEnd/>
            <a:tailEnd/>
          </a:ln>
        </p:spPr>
        <p:txBody>
          <a:bodyPr>
            <a:spAutoFit/>
          </a:bodyPr>
          <a:lstStyle/>
          <a:p>
            <a:r>
              <a:rPr lang="en-US"/>
              <a:t>Receiver is 5 s ahead of transmitter</a:t>
            </a:r>
          </a:p>
        </p:txBody>
      </p:sp>
      <p:sp>
        <p:nvSpPr>
          <p:cNvPr id="16" name="TextBox 15"/>
          <p:cNvSpPr txBox="1">
            <a:spLocks noChangeArrowheads="1"/>
          </p:cNvSpPr>
          <p:nvPr/>
        </p:nvSpPr>
        <p:spPr bwMode="auto">
          <a:xfrm>
            <a:off x="6705600" y="4267200"/>
            <a:ext cx="2438400" cy="1200150"/>
          </a:xfrm>
          <a:prstGeom prst="rect">
            <a:avLst/>
          </a:prstGeom>
          <a:noFill/>
          <a:ln w="9525">
            <a:noFill/>
            <a:miter lim="800000"/>
            <a:headEnd/>
            <a:tailEnd/>
          </a:ln>
        </p:spPr>
        <p:txBody>
          <a:bodyPr>
            <a:spAutoFit/>
          </a:bodyPr>
          <a:lstStyle/>
          <a:p>
            <a:r>
              <a:rPr lang="en-US" b="1"/>
              <a:t>Actual time elapsed = 10 s</a:t>
            </a:r>
          </a:p>
          <a:p>
            <a:r>
              <a:rPr lang="en-US" b="1"/>
              <a:t>So actual distance = 30 e 8 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9944"/>
                                        </p:tgtEl>
                                        <p:attrNameLst>
                                          <p:attrName>style.visibility</p:attrName>
                                        </p:attrNameLst>
                                      </p:cBhvr>
                                      <p:to>
                                        <p:strVal val="visible"/>
                                      </p:to>
                                    </p:set>
                                    <p:animEffect transition="in" filter="diamond(in)">
                                      <p:cBhvr>
                                        <p:cTn id="7" dur="2000"/>
                                        <p:tgtEl>
                                          <p:spTgt spid="399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path" presetSubtype="0" accel="50000" decel="50000" fill="hold" nodeType="clickEffect">
                                  <p:stCondLst>
                                    <p:cond delay="0"/>
                                  </p:stCondLst>
                                  <p:childTnLst>
                                    <p:animMotion origin="layout" path="M 0.04791 0.08403 L -0.56042 0.3618 " pathEditMode="relative" rAng="0" ptsTypes="AA">
                                      <p:cBhvr>
                                        <p:cTn id="16" dur="2000" fill="hold"/>
                                        <p:tgtEl>
                                          <p:spTgt spid="39944"/>
                                        </p:tgtEl>
                                        <p:attrNameLst>
                                          <p:attrName>ppt_x</p:attrName>
                                          <p:attrName>ppt_y</p:attrName>
                                        </p:attrNameLst>
                                      </p:cBhvr>
                                      <p:rCtr x="-304" y="139"/>
                                    </p:animMotion>
                                  </p:childTnLst>
                                </p:cTn>
                              </p:par>
                              <p:par>
                                <p:cTn id="17" presetID="49" presetClass="path" presetSubtype="0" accel="50000" decel="50000" fill="hold" grpId="1" nodeType="withEffect">
                                  <p:stCondLst>
                                    <p:cond delay="0"/>
                                  </p:stCondLst>
                                  <p:childTnLst>
                                    <p:animMotion origin="layout" path="M 0 -4.07407E-6 L -0.58333 0.27524 " pathEditMode="relative" rAng="0" ptsTypes="AA">
                                      <p:cBhvr>
                                        <p:cTn id="18" dur="2000" fill="hold"/>
                                        <p:tgtEl>
                                          <p:spTgt spid="14"/>
                                        </p:tgtEl>
                                        <p:attrNameLst>
                                          <p:attrName>ppt_x</p:attrName>
                                          <p:attrName>ppt_y</p:attrName>
                                        </p:attrNameLst>
                                      </p:cBhvr>
                                      <p:rCtr x="-292" y="138"/>
                                    </p:animMotion>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5059"/>
                                        </p:tgtEl>
                                        <p:attrNameLst>
                                          <p:attrName>style.visibility</p:attrName>
                                        </p:attrNameLst>
                                      </p:cBhvr>
                                      <p:to>
                                        <p:strVal val="visible"/>
                                      </p:to>
                                    </p:set>
                                    <p:animEffect transition="in" filter="blinds(horizontal)">
                                      <p:cBhvr>
                                        <p:cTn id="23" dur="500"/>
                                        <p:tgtEl>
                                          <p:spTgt spid="4505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blinds(horizontal)">
                                      <p:cBhvr>
                                        <p:cTn id="33" dur="500"/>
                                        <p:tgtEl>
                                          <p:spTgt spid="16">
                                            <p:txEl>
                                              <p:pRg st="0" end="0"/>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6">
                                            <p:txEl>
                                              <p:pRg st="1" end="1"/>
                                            </p:txEl>
                                          </p:spTgt>
                                        </p:tgtEl>
                                        <p:attrNameLst>
                                          <p:attrName>style.visibility</p:attrName>
                                        </p:attrNameLst>
                                      </p:cBhvr>
                                      <p:to>
                                        <p:strVal val="visible"/>
                                      </p:to>
                                    </p:set>
                                    <p:animEffect transition="in" filter="blinds(horizontal)">
                                      <p:cBhvr>
                                        <p:cTn id="36"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dt" sz="quarter" idx="10"/>
          </p:nvPr>
        </p:nvSpPr>
        <p:spPr>
          <a:noFill/>
        </p:spPr>
        <p:txBody>
          <a:bodyPr/>
          <a:lstStyle/>
          <a:p>
            <a:fld id="{D9C50543-07E3-45D2-ACB2-D3E92A795F61}" type="datetime1">
              <a:rPr lang="en-US" smtClean="0"/>
              <a:pPr/>
              <a:t>6/4/2016</a:t>
            </a:fld>
            <a:endParaRPr lang="en-US" smtClean="0"/>
          </a:p>
        </p:txBody>
      </p:sp>
      <p:sp>
        <p:nvSpPr>
          <p:cNvPr id="24579" name="Rectangle 6"/>
          <p:cNvSpPr>
            <a:spLocks noGrp="1" noChangeArrowheads="1"/>
          </p:cNvSpPr>
          <p:nvPr>
            <p:ph type="sldNum" sz="quarter" idx="12"/>
          </p:nvPr>
        </p:nvSpPr>
        <p:spPr>
          <a:noFill/>
        </p:spPr>
        <p:txBody>
          <a:bodyPr/>
          <a:lstStyle/>
          <a:p>
            <a:fld id="{F042054A-2C5F-45A0-A41D-04D2F42530AA}" type="slidenum">
              <a:rPr lang="en-US" smtClean="0"/>
              <a:pPr/>
              <a:t>23</a:t>
            </a:fld>
            <a:endParaRPr lang="en-US" smtClean="0"/>
          </a:p>
        </p:txBody>
      </p:sp>
      <p:sp>
        <p:nvSpPr>
          <p:cNvPr id="24580" name="Rectangle 2"/>
          <p:cNvSpPr>
            <a:spLocks noGrp="1" noChangeArrowheads="1"/>
          </p:cNvSpPr>
          <p:nvPr>
            <p:ph type="title"/>
          </p:nvPr>
        </p:nvSpPr>
        <p:spPr/>
        <p:txBody>
          <a:bodyPr/>
          <a:lstStyle/>
          <a:p>
            <a:pPr eaLnBrk="1" hangingPunct="1"/>
            <a:r>
              <a:rPr lang="en-US" smtClean="0"/>
              <a:t>Why forth satellite?</a:t>
            </a:r>
          </a:p>
        </p:txBody>
      </p:sp>
      <p:sp>
        <p:nvSpPr>
          <p:cNvPr id="24581" name="Rectangle 3"/>
          <p:cNvSpPr>
            <a:spLocks noGrp="1" noChangeArrowheads="1"/>
          </p:cNvSpPr>
          <p:nvPr>
            <p:ph type="body" idx="1"/>
          </p:nvPr>
        </p:nvSpPr>
        <p:spPr/>
        <p:txBody>
          <a:bodyPr/>
          <a:lstStyle/>
          <a:p>
            <a:pPr eaLnBrk="1" hangingPunct="1"/>
            <a:endParaRPr lang="en-US" smtClean="0"/>
          </a:p>
        </p:txBody>
      </p:sp>
      <p:pic>
        <p:nvPicPr>
          <p:cNvPr id="24582" name="Picture 2" descr="http://www.directionsmag.com/images/articles/GPS_articles/realtime_diff_GPS.jpg"/>
          <p:cNvPicPr>
            <a:picLocks noChangeAspect="1" noChangeArrowheads="1"/>
          </p:cNvPicPr>
          <p:nvPr/>
        </p:nvPicPr>
        <p:blipFill>
          <a:blip r:embed="rId2"/>
          <a:srcRect/>
          <a:stretch>
            <a:fillRect/>
          </a:stretch>
        </p:blipFill>
        <p:spPr bwMode="auto">
          <a:xfrm>
            <a:off x="1295400" y="1447800"/>
            <a:ext cx="6629400" cy="459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dt" sz="quarter" idx="10"/>
          </p:nvPr>
        </p:nvSpPr>
        <p:spPr>
          <a:noFill/>
        </p:spPr>
        <p:txBody>
          <a:bodyPr/>
          <a:lstStyle/>
          <a:p>
            <a:fld id="{E69D0B68-DCB6-4DD7-962C-5DE4E334B63F}" type="datetime1">
              <a:rPr lang="en-US" smtClean="0"/>
              <a:pPr/>
              <a:t>6/4/2016</a:t>
            </a:fld>
            <a:endParaRPr lang="en-US" smtClean="0"/>
          </a:p>
        </p:txBody>
      </p:sp>
      <p:sp>
        <p:nvSpPr>
          <p:cNvPr id="25603" name="Rectangle 6"/>
          <p:cNvSpPr>
            <a:spLocks noGrp="1" noChangeArrowheads="1"/>
          </p:cNvSpPr>
          <p:nvPr>
            <p:ph type="sldNum" sz="quarter" idx="12"/>
          </p:nvPr>
        </p:nvSpPr>
        <p:spPr>
          <a:noFill/>
        </p:spPr>
        <p:txBody>
          <a:bodyPr/>
          <a:lstStyle/>
          <a:p>
            <a:fld id="{06B64BD6-4945-4124-98A8-43F81B197789}" type="slidenum">
              <a:rPr lang="en-US" smtClean="0"/>
              <a:pPr/>
              <a:t>24</a:t>
            </a:fld>
            <a:endParaRPr lang="en-US" smtClean="0"/>
          </a:p>
        </p:txBody>
      </p:sp>
      <p:sp>
        <p:nvSpPr>
          <p:cNvPr id="25604" name="Rectangle 2"/>
          <p:cNvSpPr>
            <a:spLocks noGrp="1" noChangeArrowheads="1"/>
          </p:cNvSpPr>
          <p:nvPr>
            <p:ph type="title"/>
          </p:nvPr>
        </p:nvSpPr>
        <p:spPr/>
        <p:txBody>
          <a:bodyPr/>
          <a:lstStyle/>
          <a:p>
            <a:pPr eaLnBrk="1" hangingPunct="1"/>
            <a:r>
              <a:rPr lang="en-US" smtClean="0"/>
              <a:t>Why forth satellite?</a:t>
            </a:r>
          </a:p>
        </p:txBody>
      </p:sp>
      <p:sp>
        <p:nvSpPr>
          <p:cNvPr id="25605" name="Rectangle 3"/>
          <p:cNvSpPr>
            <a:spLocks noGrp="1" noChangeArrowheads="1"/>
          </p:cNvSpPr>
          <p:nvPr>
            <p:ph type="body" idx="1"/>
          </p:nvPr>
        </p:nvSpPr>
        <p:spPr/>
        <p:txBody>
          <a:bodyPr/>
          <a:lstStyle/>
          <a:p>
            <a:pPr eaLnBrk="1" hangingPunct="1">
              <a:lnSpc>
                <a:spcPct val="90000"/>
              </a:lnSpc>
            </a:pPr>
            <a:r>
              <a:rPr lang="en-US" smtClean="0"/>
              <a:t>Suppose the receiver clock has an offset of 10 ms relative to GPS time. All distance measurements will have an error of 3000 Km.</a:t>
            </a:r>
          </a:p>
          <a:p>
            <a:pPr eaLnBrk="1" hangingPunct="1">
              <a:lnSpc>
                <a:spcPct val="90000"/>
              </a:lnSpc>
            </a:pPr>
            <a:r>
              <a:rPr lang="en-US" smtClean="0"/>
              <a:t>It is surprisingly easy to remove the clock error between the satellite &amp; receiver clocks.</a:t>
            </a:r>
          </a:p>
          <a:p>
            <a:pPr eaLnBrk="1" hangingPunct="1">
              <a:lnSpc>
                <a:spcPct val="90000"/>
              </a:lnSpc>
            </a:pPr>
            <a:r>
              <a:rPr lang="en-US" smtClean="0"/>
              <a:t>All that is needed is a time measurement from a forth satellite.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dt" sz="quarter" idx="10"/>
          </p:nvPr>
        </p:nvSpPr>
        <p:spPr>
          <a:noFill/>
        </p:spPr>
        <p:txBody>
          <a:bodyPr/>
          <a:lstStyle/>
          <a:p>
            <a:fld id="{D253C916-BEB7-4BB9-8418-1265286C9323}" type="datetime1">
              <a:rPr lang="en-US" smtClean="0"/>
              <a:pPr/>
              <a:t>6/4/2016</a:t>
            </a:fld>
            <a:endParaRPr lang="en-US" smtClean="0"/>
          </a:p>
        </p:txBody>
      </p:sp>
      <p:sp>
        <p:nvSpPr>
          <p:cNvPr id="26627" name="Rectangle 6"/>
          <p:cNvSpPr>
            <a:spLocks noGrp="1" noChangeArrowheads="1"/>
          </p:cNvSpPr>
          <p:nvPr>
            <p:ph type="sldNum" sz="quarter" idx="12"/>
          </p:nvPr>
        </p:nvSpPr>
        <p:spPr>
          <a:noFill/>
        </p:spPr>
        <p:txBody>
          <a:bodyPr/>
          <a:lstStyle/>
          <a:p>
            <a:fld id="{E087CD94-AF5F-4CE9-A5BA-AFBA2E0DB414}" type="slidenum">
              <a:rPr lang="en-US" smtClean="0"/>
              <a:pPr/>
              <a:t>25</a:t>
            </a:fld>
            <a:endParaRPr lang="en-US" smtClean="0"/>
          </a:p>
        </p:txBody>
      </p:sp>
      <p:sp>
        <p:nvSpPr>
          <p:cNvPr id="26628" name="Rectangle 2"/>
          <p:cNvSpPr>
            <a:spLocks noGrp="1" noChangeArrowheads="1"/>
          </p:cNvSpPr>
          <p:nvPr>
            <p:ph type="title"/>
          </p:nvPr>
        </p:nvSpPr>
        <p:spPr/>
        <p:txBody>
          <a:bodyPr/>
          <a:lstStyle/>
          <a:p>
            <a:pPr eaLnBrk="1" hangingPunct="1"/>
            <a:r>
              <a:rPr lang="en-US" smtClean="0"/>
              <a:t>Navigation Message</a:t>
            </a:r>
          </a:p>
        </p:txBody>
      </p:sp>
      <p:sp>
        <p:nvSpPr>
          <p:cNvPr id="26629" name="Rectangle 3"/>
          <p:cNvSpPr>
            <a:spLocks noGrp="1" noChangeArrowheads="1"/>
          </p:cNvSpPr>
          <p:nvPr>
            <p:ph type="body" idx="1"/>
          </p:nvPr>
        </p:nvSpPr>
        <p:spPr/>
        <p:txBody>
          <a:bodyPr/>
          <a:lstStyle/>
          <a:p>
            <a:pPr marL="609600" indent="-609600" eaLnBrk="1" hangingPunct="1">
              <a:lnSpc>
                <a:spcPct val="90000"/>
              </a:lnSpc>
            </a:pPr>
            <a:r>
              <a:rPr lang="en-US" sz="2400" smtClean="0"/>
              <a:t>The navigation message contains the following information</a:t>
            </a:r>
          </a:p>
          <a:p>
            <a:pPr marL="609600" indent="-609600" eaLnBrk="1" hangingPunct="1">
              <a:lnSpc>
                <a:spcPct val="90000"/>
              </a:lnSpc>
              <a:buFontTx/>
              <a:buAutoNum type="arabicPeriod"/>
            </a:pPr>
            <a:r>
              <a:rPr lang="en-US" sz="2400" smtClean="0"/>
              <a:t>Header: health of satellite &amp; the handover word. (handover word contains the starting time of P code, if handover word is decrypted the receiver can lock to P code)</a:t>
            </a:r>
          </a:p>
          <a:p>
            <a:pPr marL="609600" indent="-609600" eaLnBrk="1" hangingPunct="1">
              <a:lnSpc>
                <a:spcPct val="90000"/>
              </a:lnSpc>
              <a:buFontTx/>
              <a:buAutoNum type="arabicPeriod"/>
            </a:pPr>
            <a:r>
              <a:rPr lang="en-US" sz="2400" smtClean="0"/>
              <a:t>Sub frame 1: GPS Week, Satellite clock correction data &amp; the Age of transmitted data.</a:t>
            </a:r>
          </a:p>
          <a:p>
            <a:pPr marL="609600" indent="-609600" eaLnBrk="1" hangingPunct="1">
              <a:lnSpc>
                <a:spcPct val="90000"/>
              </a:lnSpc>
              <a:buFontTx/>
              <a:buAutoNum type="arabicPeriod"/>
            </a:pPr>
            <a:r>
              <a:rPr lang="en-US" sz="2400" smtClean="0"/>
              <a:t>Sub frame 2 &amp; 3:Accurate position of satellite</a:t>
            </a:r>
          </a:p>
          <a:p>
            <a:pPr marL="609600" indent="-609600" eaLnBrk="1" hangingPunct="1">
              <a:lnSpc>
                <a:spcPct val="90000"/>
              </a:lnSpc>
              <a:buFontTx/>
              <a:buAutoNum type="arabicPeriod"/>
            </a:pPr>
            <a:r>
              <a:rPr lang="en-US" sz="2400" smtClean="0"/>
              <a:t>Sub frame 4:rough estimate of ionospheric conditions</a:t>
            </a:r>
          </a:p>
          <a:p>
            <a:pPr marL="609600" indent="-609600" eaLnBrk="1" hangingPunct="1">
              <a:lnSpc>
                <a:spcPct val="90000"/>
              </a:lnSpc>
              <a:buFontTx/>
              <a:buAutoNum type="arabicPeriod"/>
            </a:pPr>
            <a:r>
              <a:rPr lang="en-US" sz="2400" smtClean="0"/>
              <a:t>Sub frame 5: rough estimate of neighboring satellite position &amp; their IDs</a:t>
            </a:r>
          </a:p>
          <a:p>
            <a:pPr marL="609600" indent="-609600" eaLnBrk="1" hangingPunct="1">
              <a:lnSpc>
                <a:spcPct val="90000"/>
              </a:lnSpc>
              <a:buFontTx/>
              <a:buAutoNum type="arabicPeriod"/>
            </a:pPr>
            <a:endParaRPr lang="en-US" sz="2400" smtClean="0"/>
          </a:p>
        </p:txBody>
      </p:sp>
      <p:sp>
        <p:nvSpPr>
          <p:cNvPr id="26630" name="Text Box 7"/>
          <p:cNvSpPr txBox="1">
            <a:spLocks noChangeArrowheads="1"/>
          </p:cNvSpPr>
          <p:nvPr/>
        </p:nvSpPr>
        <p:spPr bwMode="auto">
          <a:xfrm>
            <a:off x="4114800" y="5715000"/>
            <a:ext cx="762000" cy="415925"/>
          </a:xfrm>
          <a:prstGeom prst="rect">
            <a:avLst/>
          </a:prstGeom>
          <a:solidFill>
            <a:srgbClr val="FF6600"/>
          </a:solidFill>
          <a:ln w="9525">
            <a:solidFill>
              <a:schemeClr val="tx1"/>
            </a:solidFill>
            <a:miter lim="800000"/>
            <a:headEnd/>
            <a:tailEnd/>
          </a:ln>
        </p:spPr>
        <p:txBody>
          <a:bodyPr>
            <a:spAutoFit/>
          </a:bodyPr>
          <a:lstStyle/>
          <a:p>
            <a:pPr>
              <a:spcBef>
                <a:spcPct val="50000"/>
              </a:spcBef>
            </a:pPr>
            <a:r>
              <a:rPr lang="en-US" sz="1000"/>
              <a:t>Header</a:t>
            </a:r>
          </a:p>
          <a:p>
            <a:pPr>
              <a:spcBef>
                <a:spcPct val="50000"/>
              </a:spcBef>
            </a:pPr>
            <a:endParaRPr lang="en-US" sz="100"/>
          </a:p>
          <a:p>
            <a:pPr>
              <a:spcBef>
                <a:spcPct val="50000"/>
              </a:spcBef>
            </a:pPr>
            <a:endParaRPr lang="en-US" sz="600"/>
          </a:p>
        </p:txBody>
      </p:sp>
      <p:sp>
        <p:nvSpPr>
          <p:cNvPr id="26631" name="Text Box 8"/>
          <p:cNvSpPr txBox="1">
            <a:spLocks noChangeArrowheads="1"/>
          </p:cNvSpPr>
          <p:nvPr/>
        </p:nvSpPr>
        <p:spPr bwMode="auto">
          <a:xfrm>
            <a:off x="4876800" y="5715000"/>
            <a:ext cx="762000" cy="406400"/>
          </a:xfrm>
          <a:prstGeom prst="rect">
            <a:avLst/>
          </a:prstGeom>
          <a:solidFill>
            <a:srgbClr val="0033CC"/>
          </a:solidFill>
          <a:ln w="9525">
            <a:solidFill>
              <a:schemeClr val="tx1"/>
            </a:solidFill>
            <a:miter lim="800000"/>
            <a:headEnd/>
            <a:tailEnd/>
          </a:ln>
        </p:spPr>
        <p:txBody>
          <a:bodyPr>
            <a:spAutoFit/>
          </a:bodyPr>
          <a:lstStyle/>
          <a:p>
            <a:pPr>
              <a:spcBef>
                <a:spcPct val="50000"/>
              </a:spcBef>
            </a:pPr>
            <a:r>
              <a:rPr lang="en-US" sz="1000">
                <a:solidFill>
                  <a:schemeClr val="bg1"/>
                </a:solidFill>
              </a:rPr>
              <a:t>Sub frame 1</a:t>
            </a:r>
          </a:p>
        </p:txBody>
      </p:sp>
      <p:sp>
        <p:nvSpPr>
          <p:cNvPr id="26632" name="Text Box 13"/>
          <p:cNvSpPr txBox="1">
            <a:spLocks noChangeArrowheads="1"/>
          </p:cNvSpPr>
          <p:nvPr/>
        </p:nvSpPr>
        <p:spPr bwMode="auto">
          <a:xfrm>
            <a:off x="5638800" y="5715000"/>
            <a:ext cx="762000" cy="406400"/>
          </a:xfrm>
          <a:prstGeom prst="rect">
            <a:avLst/>
          </a:prstGeom>
          <a:solidFill>
            <a:schemeClr val="hlink"/>
          </a:solidFill>
          <a:ln w="9525">
            <a:solidFill>
              <a:schemeClr val="tx1"/>
            </a:solidFill>
            <a:miter lim="800000"/>
            <a:headEnd/>
            <a:tailEnd/>
          </a:ln>
        </p:spPr>
        <p:txBody>
          <a:bodyPr>
            <a:spAutoFit/>
          </a:bodyPr>
          <a:lstStyle/>
          <a:p>
            <a:pPr>
              <a:spcBef>
                <a:spcPct val="50000"/>
              </a:spcBef>
            </a:pPr>
            <a:r>
              <a:rPr lang="en-US" sz="1000">
                <a:solidFill>
                  <a:schemeClr val="bg1"/>
                </a:solidFill>
              </a:rPr>
              <a:t>Sub frame 2</a:t>
            </a:r>
          </a:p>
        </p:txBody>
      </p:sp>
      <p:sp>
        <p:nvSpPr>
          <p:cNvPr id="26633" name="Text Box 14"/>
          <p:cNvSpPr txBox="1">
            <a:spLocks noChangeArrowheads="1"/>
          </p:cNvSpPr>
          <p:nvPr/>
        </p:nvSpPr>
        <p:spPr bwMode="auto">
          <a:xfrm>
            <a:off x="6400800" y="5715000"/>
            <a:ext cx="762000" cy="406400"/>
          </a:xfrm>
          <a:prstGeom prst="rect">
            <a:avLst/>
          </a:prstGeom>
          <a:solidFill>
            <a:srgbClr val="CCECFF"/>
          </a:solidFill>
          <a:ln w="9525">
            <a:solidFill>
              <a:schemeClr val="tx1"/>
            </a:solidFill>
            <a:miter lim="800000"/>
            <a:headEnd/>
            <a:tailEnd/>
          </a:ln>
        </p:spPr>
        <p:txBody>
          <a:bodyPr>
            <a:spAutoFit/>
          </a:bodyPr>
          <a:lstStyle/>
          <a:p>
            <a:pPr>
              <a:spcBef>
                <a:spcPct val="50000"/>
              </a:spcBef>
            </a:pPr>
            <a:r>
              <a:rPr lang="en-US" sz="1000"/>
              <a:t>Sub frame 3</a:t>
            </a:r>
          </a:p>
        </p:txBody>
      </p:sp>
      <p:sp>
        <p:nvSpPr>
          <p:cNvPr id="26634" name="Text Box 15"/>
          <p:cNvSpPr txBox="1">
            <a:spLocks noChangeArrowheads="1"/>
          </p:cNvSpPr>
          <p:nvPr/>
        </p:nvSpPr>
        <p:spPr bwMode="auto">
          <a:xfrm>
            <a:off x="7162800" y="5715000"/>
            <a:ext cx="762000" cy="406400"/>
          </a:xfrm>
          <a:prstGeom prst="rect">
            <a:avLst/>
          </a:prstGeom>
          <a:solidFill>
            <a:schemeClr val="bg2"/>
          </a:solidFill>
          <a:ln w="9525">
            <a:solidFill>
              <a:schemeClr val="tx1"/>
            </a:solidFill>
            <a:miter lim="800000"/>
            <a:headEnd/>
            <a:tailEnd/>
          </a:ln>
        </p:spPr>
        <p:txBody>
          <a:bodyPr>
            <a:spAutoFit/>
          </a:bodyPr>
          <a:lstStyle/>
          <a:p>
            <a:pPr>
              <a:spcBef>
                <a:spcPct val="50000"/>
              </a:spcBef>
            </a:pPr>
            <a:r>
              <a:rPr lang="en-US" sz="1000">
                <a:solidFill>
                  <a:schemeClr val="bg1"/>
                </a:solidFill>
              </a:rPr>
              <a:t>Sub frame 4</a:t>
            </a:r>
          </a:p>
        </p:txBody>
      </p:sp>
      <p:sp>
        <p:nvSpPr>
          <p:cNvPr id="26635" name="Text Box 16"/>
          <p:cNvSpPr txBox="1">
            <a:spLocks noChangeArrowheads="1"/>
          </p:cNvSpPr>
          <p:nvPr/>
        </p:nvSpPr>
        <p:spPr bwMode="auto">
          <a:xfrm>
            <a:off x="7924800" y="5715000"/>
            <a:ext cx="762000" cy="406400"/>
          </a:xfrm>
          <a:prstGeom prst="rect">
            <a:avLst/>
          </a:prstGeom>
          <a:solidFill>
            <a:srgbClr val="FF66FF"/>
          </a:solidFill>
          <a:ln w="9525">
            <a:solidFill>
              <a:schemeClr val="tx1"/>
            </a:solidFill>
            <a:miter lim="800000"/>
            <a:headEnd/>
            <a:tailEnd/>
          </a:ln>
        </p:spPr>
        <p:txBody>
          <a:bodyPr>
            <a:spAutoFit/>
          </a:bodyPr>
          <a:lstStyle/>
          <a:p>
            <a:pPr>
              <a:spcBef>
                <a:spcPct val="50000"/>
              </a:spcBef>
            </a:pPr>
            <a:r>
              <a:rPr lang="en-US" sz="1000">
                <a:solidFill>
                  <a:schemeClr val="bg1"/>
                </a:solidFill>
              </a:rPr>
              <a:t>Sub frame 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dt" sz="quarter" idx="10"/>
          </p:nvPr>
        </p:nvSpPr>
        <p:spPr>
          <a:noFill/>
        </p:spPr>
        <p:txBody>
          <a:bodyPr/>
          <a:lstStyle/>
          <a:p>
            <a:fld id="{EE177C40-5646-402A-8982-F3FB0289E6BC}" type="datetime1">
              <a:rPr lang="en-US" smtClean="0"/>
              <a:pPr/>
              <a:t>6/4/2016</a:t>
            </a:fld>
            <a:endParaRPr lang="en-US" smtClean="0"/>
          </a:p>
        </p:txBody>
      </p:sp>
      <p:sp>
        <p:nvSpPr>
          <p:cNvPr id="27651" name="Rectangle 6"/>
          <p:cNvSpPr>
            <a:spLocks noGrp="1" noChangeArrowheads="1"/>
          </p:cNvSpPr>
          <p:nvPr>
            <p:ph type="sldNum" sz="quarter" idx="12"/>
          </p:nvPr>
        </p:nvSpPr>
        <p:spPr>
          <a:noFill/>
        </p:spPr>
        <p:txBody>
          <a:bodyPr/>
          <a:lstStyle/>
          <a:p>
            <a:fld id="{08C60299-5CC2-40DA-8401-E013607B7C24}" type="slidenum">
              <a:rPr lang="en-US" smtClean="0"/>
              <a:pPr/>
              <a:t>26</a:t>
            </a:fld>
            <a:endParaRPr lang="en-US" smtClean="0"/>
          </a:p>
        </p:txBody>
      </p:sp>
      <p:sp>
        <p:nvSpPr>
          <p:cNvPr id="27652" name="Rectangle 2"/>
          <p:cNvSpPr>
            <a:spLocks noGrp="1" noChangeArrowheads="1"/>
          </p:cNvSpPr>
          <p:nvPr>
            <p:ph type="title"/>
          </p:nvPr>
        </p:nvSpPr>
        <p:spPr/>
        <p:txBody>
          <a:bodyPr/>
          <a:lstStyle/>
          <a:p>
            <a:pPr eaLnBrk="1" hangingPunct="1"/>
            <a:r>
              <a:rPr lang="en-US" smtClean="0"/>
              <a:t>Selective Availability</a:t>
            </a:r>
          </a:p>
        </p:txBody>
      </p:sp>
      <p:sp>
        <p:nvSpPr>
          <p:cNvPr id="27653" name="Rectangle 3"/>
          <p:cNvSpPr>
            <a:spLocks noGrp="1" noChangeArrowheads="1"/>
          </p:cNvSpPr>
          <p:nvPr>
            <p:ph type="body" idx="1"/>
          </p:nvPr>
        </p:nvSpPr>
        <p:spPr/>
        <p:txBody>
          <a:bodyPr/>
          <a:lstStyle/>
          <a:p>
            <a:pPr eaLnBrk="1" hangingPunct="1"/>
            <a:r>
              <a:rPr lang="en-US" smtClean="0"/>
              <a:t>The U.S department of Defense has the ability to degrade the position measurement accuracy of C/A code receivers by applying selective availability (SA). SA was switched off on 1</a:t>
            </a:r>
            <a:r>
              <a:rPr lang="en-US" baseline="30000" smtClean="0"/>
              <a:t>st</a:t>
            </a:r>
            <a:r>
              <a:rPr lang="en-US" smtClean="0"/>
              <a:t> May 2000  &amp; will not be used again unless the security of US is threatened.</a:t>
            </a:r>
          </a:p>
        </p:txBody>
      </p:sp>
      <p:sp>
        <p:nvSpPr>
          <p:cNvPr id="27654" name="AutoShape 7" descr="2Q=="/>
          <p:cNvSpPr>
            <a:spLocks noChangeAspect="1" noChangeArrowheads="1"/>
          </p:cNvSpPr>
          <p:nvPr/>
        </p:nvSpPr>
        <p:spPr bwMode="auto">
          <a:xfrm>
            <a:off x="3276600" y="2547938"/>
            <a:ext cx="2590800" cy="1762125"/>
          </a:xfrm>
          <a:prstGeom prst="rect">
            <a:avLst/>
          </a:prstGeom>
          <a:noFill/>
          <a:ln w="9525">
            <a:noFill/>
            <a:miter lim="800000"/>
            <a:headEnd/>
            <a:tailEnd/>
          </a:ln>
        </p:spPr>
        <p:txBody>
          <a:bodyPr/>
          <a:lstStyle/>
          <a:p>
            <a:endParaRPr lang="en-GB"/>
          </a:p>
        </p:txBody>
      </p:sp>
      <p:sp>
        <p:nvSpPr>
          <p:cNvPr id="27655" name="AutoShape 9" descr="2Q=="/>
          <p:cNvSpPr>
            <a:spLocks noChangeAspect="1" noChangeArrowheads="1"/>
          </p:cNvSpPr>
          <p:nvPr/>
        </p:nvSpPr>
        <p:spPr bwMode="auto">
          <a:xfrm>
            <a:off x="3276600" y="2547938"/>
            <a:ext cx="2590800" cy="1762125"/>
          </a:xfrm>
          <a:prstGeom prst="rect">
            <a:avLst/>
          </a:prstGeom>
          <a:noFill/>
          <a:ln w="9525">
            <a:noFill/>
            <a:miter lim="800000"/>
            <a:headEnd/>
            <a:tailEnd/>
          </a:ln>
        </p:spPr>
        <p:txBody>
          <a:bodyPr/>
          <a:lstStyle/>
          <a:p>
            <a:endParaRPr lang="en-GB"/>
          </a:p>
        </p:txBody>
      </p:sp>
      <p:sp>
        <p:nvSpPr>
          <p:cNvPr id="27656" name="AutoShape 11" descr="2Q=="/>
          <p:cNvSpPr>
            <a:spLocks noChangeAspect="1" noChangeArrowheads="1"/>
          </p:cNvSpPr>
          <p:nvPr/>
        </p:nvSpPr>
        <p:spPr bwMode="auto">
          <a:xfrm>
            <a:off x="3276600" y="2547938"/>
            <a:ext cx="2590800" cy="1762125"/>
          </a:xfrm>
          <a:prstGeom prst="rect">
            <a:avLst/>
          </a:prstGeom>
          <a:noFill/>
          <a:ln w="9525">
            <a:noFill/>
            <a:miter lim="800000"/>
            <a:headEnd/>
            <a:tailEnd/>
          </a:ln>
        </p:spPr>
        <p:txBody>
          <a:bodyPr/>
          <a:lstStyle/>
          <a:p>
            <a:endParaRPr lang="en-GB"/>
          </a:p>
        </p:txBody>
      </p:sp>
      <p:pic>
        <p:nvPicPr>
          <p:cNvPr id="27657" name="Picture 13" descr="ANd9GcQP26Sd_UzrNNzXkZDHXeEeW3E7zOxXsJJfjQqWjSVBVI9ivMp50yuUK9ca"/>
          <p:cNvPicPr>
            <a:picLocks noChangeAspect="1" noChangeArrowheads="1"/>
          </p:cNvPicPr>
          <p:nvPr/>
        </p:nvPicPr>
        <p:blipFill>
          <a:blip r:embed="rId2"/>
          <a:srcRect/>
          <a:stretch>
            <a:fillRect/>
          </a:stretch>
        </p:blipFill>
        <p:spPr bwMode="auto">
          <a:xfrm>
            <a:off x="6172200" y="4572000"/>
            <a:ext cx="22860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10"/>
          </p:nvPr>
        </p:nvSpPr>
        <p:spPr>
          <a:noFill/>
        </p:spPr>
        <p:txBody>
          <a:bodyPr/>
          <a:lstStyle/>
          <a:p>
            <a:fld id="{B39B49D8-B1EF-42B3-9816-68F371DC368D}" type="datetime1">
              <a:rPr lang="en-US" smtClean="0"/>
              <a:pPr/>
              <a:t>6/4/2016</a:t>
            </a:fld>
            <a:endParaRPr lang="en-US" smtClean="0"/>
          </a:p>
        </p:txBody>
      </p:sp>
      <p:sp>
        <p:nvSpPr>
          <p:cNvPr id="4099" name="Rectangle 6"/>
          <p:cNvSpPr>
            <a:spLocks noGrp="1" noChangeArrowheads="1"/>
          </p:cNvSpPr>
          <p:nvPr>
            <p:ph type="sldNum" sz="quarter" idx="12"/>
          </p:nvPr>
        </p:nvSpPr>
        <p:spPr>
          <a:noFill/>
        </p:spPr>
        <p:txBody>
          <a:bodyPr/>
          <a:lstStyle/>
          <a:p>
            <a:fld id="{40EF6167-02A7-428C-ADB1-6FF7248FBF10}" type="slidenum">
              <a:rPr lang="en-US" smtClean="0"/>
              <a:pPr/>
              <a:t>3</a:t>
            </a:fld>
            <a:endParaRPr lang="en-US" smtClean="0"/>
          </a:p>
        </p:txBody>
      </p:sp>
      <p:sp>
        <p:nvSpPr>
          <p:cNvPr id="4100" name="Rectangle 2"/>
          <p:cNvSpPr>
            <a:spLocks noGrp="1" noChangeArrowheads="1"/>
          </p:cNvSpPr>
          <p:nvPr>
            <p:ph type="title"/>
          </p:nvPr>
        </p:nvSpPr>
        <p:spPr/>
        <p:txBody>
          <a:bodyPr/>
          <a:lstStyle/>
          <a:p>
            <a:pPr eaLnBrk="1" hangingPunct="1"/>
            <a:r>
              <a:rPr lang="en-US" smtClean="0"/>
              <a:t>Frequency of Satellite</a:t>
            </a:r>
          </a:p>
        </p:txBody>
      </p:sp>
      <p:sp>
        <p:nvSpPr>
          <p:cNvPr id="4101" name="Rectangle 3"/>
          <p:cNvSpPr>
            <a:spLocks noGrp="1" noChangeArrowheads="1"/>
          </p:cNvSpPr>
          <p:nvPr>
            <p:ph type="body" idx="1"/>
          </p:nvPr>
        </p:nvSpPr>
        <p:spPr/>
        <p:txBody>
          <a:bodyPr/>
          <a:lstStyle/>
          <a:p>
            <a:pPr eaLnBrk="1" hangingPunct="1"/>
            <a:r>
              <a:rPr lang="en-US" smtClean="0"/>
              <a:t>The GPS satellite transmit on L band that is modulated by two types of code on two Quadrature phases.</a:t>
            </a:r>
          </a:p>
          <a:p>
            <a:pPr eaLnBrk="1" hangingPunct="1"/>
            <a:r>
              <a:rPr lang="en-US" smtClean="0"/>
              <a:t>P code (P for precise) for military use. Error up to 3m</a:t>
            </a:r>
          </a:p>
          <a:p>
            <a:pPr eaLnBrk="1" hangingPunct="1"/>
            <a:r>
              <a:rPr lang="en-US" smtClean="0"/>
              <a:t>C/A code (C/A for coarse acquisition) for public use. Error up to 50m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dt" sz="quarter" idx="10"/>
          </p:nvPr>
        </p:nvSpPr>
        <p:spPr>
          <a:noFill/>
        </p:spPr>
        <p:txBody>
          <a:bodyPr/>
          <a:lstStyle/>
          <a:p>
            <a:fld id="{49073EF2-9D1A-4E66-8783-AD615C3C4380}" type="datetime1">
              <a:rPr lang="en-US" smtClean="0"/>
              <a:pPr/>
              <a:t>6/4/2016</a:t>
            </a:fld>
            <a:endParaRPr lang="en-US" smtClean="0"/>
          </a:p>
        </p:txBody>
      </p:sp>
      <p:sp>
        <p:nvSpPr>
          <p:cNvPr id="5123" name="Rectangle 6"/>
          <p:cNvSpPr>
            <a:spLocks noGrp="1" noChangeArrowheads="1"/>
          </p:cNvSpPr>
          <p:nvPr>
            <p:ph type="sldNum" sz="quarter" idx="12"/>
          </p:nvPr>
        </p:nvSpPr>
        <p:spPr>
          <a:noFill/>
        </p:spPr>
        <p:txBody>
          <a:bodyPr/>
          <a:lstStyle/>
          <a:p>
            <a:fld id="{F36622BD-F1C6-4E65-85CB-901F10F68C6C}" type="slidenum">
              <a:rPr lang="en-US" smtClean="0"/>
              <a:pPr/>
              <a:t>4</a:t>
            </a:fld>
            <a:endParaRPr lang="en-US" smtClean="0"/>
          </a:p>
        </p:txBody>
      </p:sp>
      <p:sp>
        <p:nvSpPr>
          <p:cNvPr id="5124" name="Rectangle 2"/>
          <p:cNvSpPr>
            <a:spLocks noGrp="1" noChangeArrowheads="1"/>
          </p:cNvSpPr>
          <p:nvPr>
            <p:ph type="title"/>
          </p:nvPr>
        </p:nvSpPr>
        <p:spPr/>
        <p:txBody>
          <a:bodyPr/>
          <a:lstStyle/>
          <a:p>
            <a:pPr eaLnBrk="1" hangingPunct="1"/>
            <a:r>
              <a:rPr lang="en-US" smtClean="0"/>
              <a:t>Frequency &amp; the Band in use</a:t>
            </a:r>
          </a:p>
        </p:txBody>
      </p:sp>
      <p:graphicFrame>
        <p:nvGraphicFramePr>
          <p:cNvPr id="30825" name="Group 105"/>
          <p:cNvGraphicFramePr>
            <a:graphicFrameLocks noGrp="1"/>
          </p:cNvGraphicFramePr>
          <p:nvPr>
            <p:ph idx="1"/>
          </p:nvPr>
        </p:nvGraphicFramePr>
        <p:xfrm>
          <a:off x="457200" y="1600200"/>
          <a:ext cx="8229600" cy="4724401"/>
        </p:xfrm>
        <a:graphic>
          <a:graphicData uri="http://schemas.openxmlformats.org/drawingml/2006/table">
            <a:tbl>
              <a:tblPr/>
              <a:tblGrid>
                <a:gridCol w="2743200"/>
                <a:gridCol w="2743200"/>
                <a:gridCol w="2743200"/>
              </a:tblGrid>
              <a:tr h="946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Parameters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AAF4C8"/>
                        </a:gs>
                        <a:gs pos="100000">
                          <a:schemeClr val="bg1"/>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C/A code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AAF4C8"/>
                        </a:gs>
                        <a:gs pos="100000">
                          <a:schemeClr val="bg1"/>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P code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AAF4C8"/>
                        </a:gs>
                        <a:gs pos="100000">
                          <a:schemeClr val="bg1"/>
                        </a:gs>
                      </a:gsLst>
                      <a:lin ang="5400000" scaled="1"/>
                    </a:gradFill>
                  </a:tcPr>
                </a:tc>
              </a:tr>
              <a:tr h="946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Transmit frequency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AAF4C8"/>
                        </a:gs>
                        <a:gs pos="100000">
                          <a:schemeClr val="bg1"/>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L1= 1575.42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AAF4C8"/>
                        </a:gs>
                        <a:gs pos="100000">
                          <a:schemeClr val="bg1"/>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L2 = 1227.6 MHZ &amp; also on quadrature phase of L1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AAF4C8"/>
                        </a:gs>
                        <a:gs pos="100000">
                          <a:schemeClr val="bg1"/>
                        </a:gs>
                      </a:gsLst>
                      <a:lin ang="5400000" scaled="1"/>
                    </a:gradFill>
                  </a:tcPr>
                </a:tc>
              </a:tr>
              <a:tr h="944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Transmission modulation method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AAF4C8"/>
                        </a:gs>
                        <a:gs pos="100000">
                          <a:schemeClr val="bg1"/>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BPSK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AAF4C8"/>
                        </a:gs>
                        <a:gs pos="100000">
                          <a:schemeClr val="bg1"/>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BPSK</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AAF4C8"/>
                        </a:gs>
                        <a:gs pos="100000">
                          <a:schemeClr val="bg1"/>
                        </a:gs>
                      </a:gsLst>
                      <a:lin ang="5400000" scaled="1"/>
                    </a:gradFill>
                  </a:tcPr>
                </a:tc>
              </a:tr>
              <a:tr h="941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Code length in bits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AAF4C8"/>
                        </a:gs>
                        <a:gs pos="100000">
                          <a:schemeClr val="bg1"/>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1023 Gold bits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AAF4C8"/>
                        </a:gs>
                        <a:gs pos="100000">
                          <a:schemeClr val="bg1"/>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15345000 X1 bits &amp; 37 bit X2 bits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AAF4C8"/>
                        </a:gs>
                        <a:gs pos="100000">
                          <a:schemeClr val="bg1"/>
                        </a:gs>
                      </a:gsLst>
                      <a:lin ang="5400000" scaled="1"/>
                    </a:gradFill>
                  </a:tcPr>
                </a:tc>
              </a:tr>
              <a:tr h="946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Code length in 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AAF4C8"/>
                        </a:gs>
                        <a:gs pos="100000">
                          <a:schemeClr val="bg1"/>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1ms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AAF4C8"/>
                        </a:gs>
                        <a:gs pos="100000">
                          <a:schemeClr val="bg1"/>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1.5 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AAF4C8"/>
                        </a:gs>
                        <a:gs pos="100000">
                          <a:schemeClr val="bg1"/>
                        </a:gs>
                      </a:gsLst>
                      <a:lin ang="5400000" scaled="1"/>
                    </a:gra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dt" sz="quarter" idx="10"/>
          </p:nvPr>
        </p:nvSpPr>
        <p:spPr>
          <a:noFill/>
        </p:spPr>
        <p:txBody>
          <a:bodyPr/>
          <a:lstStyle/>
          <a:p>
            <a:fld id="{CF6EA957-96B6-4FFC-8D89-8E656B877913}" type="datetime1">
              <a:rPr lang="en-US" smtClean="0"/>
              <a:pPr/>
              <a:t>6/4/2016</a:t>
            </a:fld>
            <a:endParaRPr lang="en-US" smtClean="0"/>
          </a:p>
        </p:txBody>
      </p:sp>
      <p:sp>
        <p:nvSpPr>
          <p:cNvPr id="6147" name="Rectangle 6"/>
          <p:cNvSpPr>
            <a:spLocks noGrp="1" noChangeArrowheads="1"/>
          </p:cNvSpPr>
          <p:nvPr>
            <p:ph type="sldNum" sz="quarter" idx="12"/>
          </p:nvPr>
        </p:nvSpPr>
        <p:spPr>
          <a:noFill/>
        </p:spPr>
        <p:txBody>
          <a:bodyPr/>
          <a:lstStyle/>
          <a:p>
            <a:fld id="{4FF5638F-2FAF-448F-BFF7-EE0BF02D5DFC}" type="slidenum">
              <a:rPr lang="en-US" smtClean="0"/>
              <a:pPr/>
              <a:t>5</a:t>
            </a:fld>
            <a:endParaRPr lang="en-US" smtClean="0"/>
          </a:p>
        </p:txBody>
      </p:sp>
      <p:sp>
        <p:nvSpPr>
          <p:cNvPr id="6148" name="Rectangle 2"/>
          <p:cNvSpPr>
            <a:spLocks noGrp="1" noChangeArrowheads="1"/>
          </p:cNvSpPr>
          <p:nvPr>
            <p:ph type="title"/>
          </p:nvPr>
        </p:nvSpPr>
        <p:spPr/>
        <p:txBody>
          <a:bodyPr/>
          <a:lstStyle/>
          <a:p>
            <a:pPr eaLnBrk="1" hangingPunct="1"/>
            <a:r>
              <a:rPr lang="en-US" smtClean="0"/>
              <a:t>GPS Satellite constellation</a:t>
            </a:r>
          </a:p>
        </p:txBody>
      </p:sp>
      <p:sp>
        <p:nvSpPr>
          <p:cNvPr id="6149" name="Rectangle 3"/>
          <p:cNvSpPr>
            <a:spLocks noGrp="1" noChangeArrowheads="1"/>
          </p:cNvSpPr>
          <p:nvPr>
            <p:ph type="body" idx="1"/>
          </p:nvPr>
        </p:nvSpPr>
        <p:spPr/>
        <p:txBody>
          <a:bodyPr/>
          <a:lstStyle/>
          <a:p>
            <a:pPr eaLnBrk="1" hangingPunct="1">
              <a:lnSpc>
                <a:spcPct val="90000"/>
              </a:lnSpc>
            </a:pPr>
            <a:r>
              <a:rPr lang="en-US" smtClean="0"/>
              <a:t>GPS network is composed of 24 satellites in MEO orbit.</a:t>
            </a:r>
          </a:p>
          <a:p>
            <a:pPr eaLnBrk="1" hangingPunct="1">
              <a:lnSpc>
                <a:spcPct val="90000"/>
              </a:lnSpc>
            </a:pPr>
            <a:r>
              <a:rPr lang="en-US" smtClean="0"/>
              <a:t>The orbital period is approximately 12 hours so a satellite appears in the same position in the sky twice each day.</a:t>
            </a:r>
          </a:p>
          <a:p>
            <a:pPr eaLnBrk="1" hangingPunct="1">
              <a:lnSpc>
                <a:spcPct val="90000"/>
              </a:lnSpc>
            </a:pPr>
            <a:r>
              <a:rPr lang="en-US" smtClean="0"/>
              <a:t>The 24 satellites ensure that at any time, any where in the world, a GPS satellite can receive signals from any four satellites.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dt" sz="quarter" idx="10"/>
          </p:nvPr>
        </p:nvSpPr>
        <p:spPr>
          <a:noFill/>
        </p:spPr>
        <p:txBody>
          <a:bodyPr/>
          <a:lstStyle/>
          <a:p>
            <a:fld id="{63A8977F-484E-4018-B6D9-83C64B60697E}" type="datetime1">
              <a:rPr lang="en-US" smtClean="0"/>
              <a:pPr/>
              <a:t>6/4/2016</a:t>
            </a:fld>
            <a:endParaRPr lang="en-US" smtClean="0"/>
          </a:p>
        </p:txBody>
      </p:sp>
      <p:sp>
        <p:nvSpPr>
          <p:cNvPr id="7171" name="Rectangle 6"/>
          <p:cNvSpPr>
            <a:spLocks noGrp="1" noChangeArrowheads="1"/>
          </p:cNvSpPr>
          <p:nvPr>
            <p:ph type="sldNum" sz="quarter" idx="12"/>
          </p:nvPr>
        </p:nvSpPr>
        <p:spPr>
          <a:noFill/>
        </p:spPr>
        <p:txBody>
          <a:bodyPr/>
          <a:lstStyle/>
          <a:p>
            <a:fld id="{95FC18AF-09C3-4286-8DAC-12F5BC979B08}" type="slidenum">
              <a:rPr lang="en-US" smtClean="0"/>
              <a:pPr/>
              <a:t>6</a:t>
            </a:fld>
            <a:endParaRPr lang="en-US" smtClean="0"/>
          </a:p>
        </p:txBody>
      </p:sp>
      <p:sp>
        <p:nvSpPr>
          <p:cNvPr id="7172" name="Rectangle 2"/>
          <p:cNvSpPr>
            <a:spLocks noGrp="1" noChangeArrowheads="1"/>
          </p:cNvSpPr>
          <p:nvPr>
            <p:ph type="title"/>
          </p:nvPr>
        </p:nvSpPr>
        <p:spPr/>
        <p:txBody>
          <a:bodyPr/>
          <a:lstStyle/>
          <a:p>
            <a:pPr eaLnBrk="1" hangingPunct="1"/>
            <a:r>
              <a:rPr lang="en-US" smtClean="0"/>
              <a:t>GPS NETWORK</a:t>
            </a:r>
          </a:p>
        </p:txBody>
      </p:sp>
      <p:sp>
        <p:nvSpPr>
          <p:cNvPr id="7173" name="Rectangle 3"/>
          <p:cNvSpPr>
            <a:spLocks noGrp="1" noChangeArrowheads="1"/>
          </p:cNvSpPr>
          <p:nvPr>
            <p:ph type="body" idx="1"/>
          </p:nvPr>
        </p:nvSpPr>
        <p:spPr/>
        <p:txBody>
          <a:bodyPr/>
          <a:lstStyle/>
          <a:p>
            <a:pPr eaLnBrk="1" hangingPunct="1"/>
            <a:endParaRPr lang="en-US" smtClean="0"/>
          </a:p>
        </p:txBody>
      </p:sp>
      <p:pic>
        <p:nvPicPr>
          <p:cNvPr id="7174" name="Picture 4" descr="000722945[1]"/>
          <p:cNvPicPr>
            <a:picLocks noChangeAspect="1" noChangeArrowheads="1"/>
          </p:cNvPicPr>
          <p:nvPr/>
        </p:nvPicPr>
        <p:blipFill>
          <a:blip r:embed="rId2"/>
          <a:srcRect/>
          <a:stretch>
            <a:fillRect/>
          </a:stretch>
        </p:blipFill>
        <p:spPr bwMode="auto">
          <a:xfrm>
            <a:off x="914400" y="1600200"/>
            <a:ext cx="673417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dt" sz="quarter" idx="10"/>
          </p:nvPr>
        </p:nvSpPr>
        <p:spPr>
          <a:noFill/>
        </p:spPr>
        <p:txBody>
          <a:bodyPr/>
          <a:lstStyle/>
          <a:p>
            <a:fld id="{FA09C77D-F2E5-44AF-AAB0-9236719AF417}" type="datetime1">
              <a:rPr lang="en-US" smtClean="0"/>
              <a:pPr/>
              <a:t>6/4/2016</a:t>
            </a:fld>
            <a:endParaRPr lang="en-US" smtClean="0"/>
          </a:p>
        </p:txBody>
      </p:sp>
      <p:sp>
        <p:nvSpPr>
          <p:cNvPr id="8195" name="Rectangle 6"/>
          <p:cNvSpPr>
            <a:spLocks noGrp="1" noChangeArrowheads="1"/>
          </p:cNvSpPr>
          <p:nvPr>
            <p:ph type="sldNum" sz="quarter" idx="12"/>
          </p:nvPr>
        </p:nvSpPr>
        <p:spPr>
          <a:noFill/>
        </p:spPr>
        <p:txBody>
          <a:bodyPr/>
          <a:lstStyle/>
          <a:p>
            <a:fld id="{7D0FB934-53FE-46F0-9223-C9CADAE2E361}" type="slidenum">
              <a:rPr lang="en-US" smtClean="0"/>
              <a:pPr/>
              <a:t>7</a:t>
            </a:fld>
            <a:endParaRPr lang="en-US" smtClean="0"/>
          </a:p>
        </p:txBody>
      </p:sp>
      <p:sp>
        <p:nvSpPr>
          <p:cNvPr id="8196" name="Rectangle 2"/>
          <p:cNvSpPr>
            <a:spLocks noGrp="1" noChangeArrowheads="1"/>
          </p:cNvSpPr>
          <p:nvPr>
            <p:ph type="title"/>
          </p:nvPr>
        </p:nvSpPr>
        <p:spPr/>
        <p:txBody>
          <a:bodyPr/>
          <a:lstStyle/>
          <a:p>
            <a:pPr eaLnBrk="1" hangingPunct="1"/>
            <a:r>
              <a:rPr lang="en-US" smtClean="0"/>
              <a:t>GPS network</a:t>
            </a:r>
          </a:p>
        </p:txBody>
      </p:sp>
      <p:sp>
        <p:nvSpPr>
          <p:cNvPr id="8197" name="Rectangle 3"/>
          <p:cNvSpPr>
            <a:spLocks noGrp="1" noChangeArrowheads="1"/>
          </p:cNvSpPr>
          <p:nvPr>
            <p:ph type="body" idx="1"/>
          </p:nvPr>
        </p:nvSpPr>
        <p:spPr/>
        <p:txBody>
          <a:bodyPr/>
          <a:lstStyle/>
          <a:p>
            <a:pPr eaLnBrk="1" hangingPunct="1">
              <a:lnSpc>
                <a:spcPct val="90000"/>
              </a:lnSpc>
            </a:pPr>
            <a:r>
              <a:rPr lang="en-US" sz="2400" smtClean="0"/>
              <a:t>The 24 satellites are operated by main control station of U.S air force at Falcon air base in Colarado. </a:t>
            </a:r>
          </a:p>
          <a:p>
            <a:pPr eaLnBrk="1" hangingPunct="1">
              <a:lnSpc>
                <a:spcPct val="90000"/>
              </a:lnSpc>
            </a:pPr>
            <a:r>
              <a:rPr lang="en-US" sz="2400" smtClean="0"/>
              <a:t>The series of main control station &amp; Sub control station monitor the satellite &amp; calculate the satellite location from the orbital elements of satellite, the atomic clock errors &amp; numerous other parameters required for navigation message.</a:t>
            </a:r>
          </a:p>
          <a:p>
            <a:pPr eaLnBrk="1" hangingPunct="1">
              <a:lnSpc>
                <a:spcPct val="90000"/>
              </a:lnSpc>
            </a:pPr>
            <a:r>
              <a:rPr lang="en-US" sz="2400" smtClean="0"/>
              <a:t>This information is then transmitted back to satellite by using S band.</a:t>
            </a:r>
          </a:p>
          <a:p>
            <a:pPr eaLnBrk="1" hangingPunct="1">
              <a:lnSpc>
                <a:spcPct val="90000"/>
              </a:lnSpc>
            </a:pPr>
            <a:r>
              <a:rPr lang="en-US" sz="2400" smtClean="0"/>
              <a:t>This is done after every 1.5 s&amp; used to provide updates for the navigation message.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dt" sz="quarter" idx="10"/>
          </p:nvPr>
        </p:nvSpPr>
        <p:spPr>
          <a:noFill/>
        </p:spPr>
        <p:txBody>
          <a:bodyPr/>
          <a:lstStyle/>
          <a:p>
            <a:fld id="{FAB29C3B-C7EC-4DDD-AA4B-4EBF7294083B}" type="datetime1">
              <a:rPr lang="en-US" smtClean="0"/>
              <a:pPr/>
              <a:t>6/4/2016</a:t>
            </a:fld>
            <a:endParaRPr lang="en-US" smtClean="0"/>
          </a:p>
        </p:txBody>
      </p:sp>
      <p:sp>
        <p:nvSpPr>
          <p:cNvPr id="9219" name="Rectangle 6"/>
          <p:cNvSpPr>
            <a:spLocks noGrp="1" noChangeArrowheads="1"/>
          </p:cNvSpPr>
          <p:nvPr>
            <p:ph type="sldNum" sz="quarter" idx="12"/>
          </p:nvPr>
        </p:nvSpPr>
        <p:spPr>
          <a:noFill/>
        </p:spPr>
        <p:txBody>
          <a:bodyPr/>
          <a:lstStyle/>
          <a:p>
            <a:fld id="{4E705C17-86A5-417A-9E91-E5E8D2C302E8}" type="slidenum">
              <a:rPr lang="en-US" smtClean="0"/>
              <a:pPr/>
              <a:t>8</a:t>
            </a:fld>
            <a:endParaRPr lang="en-US" smtClean="0"/>
          </a:p>
        </p:txBody>
      </p:sp>
      <p:sp>
        <p:nvSpPr>
          <p:cNvPr id="9220" name="Rectangle 2"/>
          <p:cNvSpPr>
            <a:spLocks noGrp="1" noChangeArrowheads="1"/>
          </p:cNvSpPr>
          <p:nvPr>
            <p:ph type="title"/>
          </p:nvPr>
        </p:nvSpPr>
        <p:spPr/>
        <p:txBody>
          <a:bodyPr/>
          <a:lstStyle/>
          <a:p>
            <a:pPr eaLnBrk="1" hangingPunct="1"/>
            <a:r>
              <a:rPr lang="en-US" smtClean="0"/>
              <a:t>Trilateron method.</a:t>
            </a:r>
          </a:p>
        </p:txBody>
      </p:sp>
      <p:sp>
        <p:nvSpPr>
          <p:cNvPr id="9221" name="Rectangle 3"/>
          <p:cNvSpPr>
            <a:spLocks noGrp="1" noChangeArrowheads="1"/>
          </p:cNvSpPr>
          <p:nvPr>
            <p:ph type="body" idx="1"/>
          </p:nvPr>
        </p:nvSpPr>
        <p:spPr/>
        <p:txBody>
          <a:bodyPr/>
          <a:lstStyle/>
          <a:p>
            <a:pPr eaLnBrk="1" hangingPunct="1"/>
            <a:r>
              <a:rPr lang="en-US" smtClean="0"/>
              <a:t>The GPS receiver find its current position by Trilateron method.</a:t>
            </a:r>
          </a:p>
          <a:p>
            <a:pPr eaLnBrk="1" hangingPunct="1"/>
            <a:r>
              <a:rPr lang="en-US" smtClean="0"/>
              <a:t>In this method the distance of an unknown point from 3 known points is measured. Three measurements are enough to give the latitude, longitude &amp; the elevation of the receiver.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dt" sz="quarter" idx="10"/>
          </p:nvPr>
        </p:nvSpPr>
        <p:spPr>
          <a:noFill/>
        </p:spPr>
        <p:txBody>
          <a:bodyPr/>
          <a:lstStyle/>
          <a:p>
            <a:fld id="{C9A0C37C-4AE3-44FD-A512-F7E59BAC77A4}" type="datetime1">
              <a:rPr lang="en-US" smtClean="0"/>
              <a:pPr/>
              <a:t>6/4/2016</a:t>
            </a:fld>
            <a:endParaRPr lang="en-US" smtClean="0"/>
          </a:p>
        </p:txBody>
      </p:sp>
      <p:sp>
        <p:nvSpPr>
          <p:cNvPr id="10243" name="Rectangle 6"/>
          <p:cNvSpPr>
            <a:spLocks noGrp="1" noChangeArrowheads="1"/>
          </p:cNvSpPr>
          <p:nvPr>
            <p:ph type="sldNum" sz="quarter" idx="12"/>
          </p:nvPr>
        </p:nvSpPr>
        <p:spPr>
          <a:noFill/>
        </p:spPr>
        <p:txBody>
          <a:bodyPr/>
          <a:lstStyle/>
          <a:p>
            <a:fld id="{9E1FBA26-B86B-4BDF-A4AB-572E2F6EDF25}" type="slidenum">
              <a:rPr lang="en-US" smtClean="0"/>
              <a:pPr/>
              <a:t>9</a:t>
            </a:fld>
            <a:endParaRPr lang="en-US" smtClean="0"/>
          </a:p>
        </p:txBody>
      </p:sp>
      <p:sp>
        <p:nvSpPr>
          <p:cNvPr id="10244" name="Rectangle 2"/>
          <p:cNvSpPr>
            <a:spLocks noGrp="1" noChangeArrowheads="1"/>
          </p:cNvSpPr>
          <p:nvPr>
            <p:ph type="title"/>
          </p:nvPr>
        </p:nvSpPr>
        <p:spPr/>
        <p:txBody>
          <a:bodyPr/>
          <a:lstStyle/>
          <a:p>
            <a:pPr eaLnBrk="1" hangingPunct="1"/>
            <a:r>
              <a:rPr lang="en-US" smtClean="0"/>
              <a:t>Trilateron</a:t>
            </a:r>
          </a:p>
        </p:txBody>
      </p:sp>
      <p:sp>
        <p:nvSpPr>
          <p:cNvPr id="10245" name="Rectangle 3"/>
          <p:cNvSpPr>
            <a:spLocks noGrp="1" noChangeArrowheads="1"/>
          </p:cNvSpPr>
          <p:nvPr>
            <p:ph type="body" idx="1"/>
          </p:nvPr>
        </p:nvSpPr>
        <p:spPr/>
        <p:txBody>
          <a:bodyPr/>
          <a:lstStyle/>
          <a:p>
            <a:pPr eaLnBrk="1" hangingPunct="1">
              <a:lnSpc>
                <a:spcPct val="90000"/>
              </a:lnSpc>
            </a:pPr>
            <a:r>
              <a:rPr lang="en-US" sz="2400" smtClean="0"/>
              <a:t>Each distance can be thought of as the radius of the sphere with a GPS satellite at its centre.</a:t>
            </a:r>
          </a:p>
          <a:p>
            <a:pPr eaLnBrk="1" hangingPunct="1">
              <a:lnSpc>
                <a:spcPct val="90000"/>
              </a:lnSpc>
            </a:pPr>
            <a:r>
              <a:rPr lang="en-US" sz="2400" smtClean="0"/>
              <a:t>The receiver lies at the intersection of three such spheres, with the satellite at the centre of each sphere.</a:t>
            </a:r>
          </a:p>
          <a:p>
            <a:pPr eaLnBrk="1" hangingPunct="1">
              <a:lnSpc>
                <a:spcPct val="90000"/>
              </a:lnSpc>
            </a:pPr>
            <a:r>
              <a:rPr lang="en-US" sz="2400" smtClean="0"/>
              <a:t>There is another point in outer space where the three spheres intersect, but it is easily eliminated in the calculation process.</a:t>
            </a:r>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700</TotalTime>
  <Words>1166</Words>
  <Application>Microsoft Office PowerPoint</Application>
  <PresentationFormat>On-screen Show (4:3)</PresentationFormat>
  <Paragraphs>168</Paragraphs>
  <Slides>26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ＭＳ Ｐゴシック</vt:lpstr>
      <vt:lpstr>Default Design</vt:lpstr>
      <vt:lpstr>GPS (Global Positioning System)</vt:lpstr>
      <vt:lpstr>Old Days, old methods</vt:lpstr>
      <vt:lpstr>Frequency of Satellite</vt:lpstr>
      <vt:lpstr>Frequency &amp; the Band in use</vt:lpstr>
      <vt:lpstr>GPS Satellite constellation</vt:lpstr>
      <vt:lpstr>GPS NETWORK</vt:lpstr>
      <vt:lpstr>GPS network</vt:lpstr>
      <vt:lpstr>Trilateron method.</vt:lpstr>
      <vt:lpstr>Trilateron</vt:lpstr>
      <vt:lpstr>Slide 10</vt:lpstr>
      <vt:lpstr>Trilateron</vt:lpstr>
      <vt:lpstr>Trilateron</vt:lpstr>
      <vt:lpstr>Trilateron</vt:lpstr>
      <vt:lpstr>Trilateron</vt:lpstr>
      <vt:lpstr>Trileteron</vt:lpstr>
      <vt:lpstr>Reference OF GPS measurements</vt:lpstr>
      <vt:lpstr>Reference OF GPS measurements</vt:lpstr>
      <vt:lpstr>Position calculation</vt:lpstr>
      <vt:lpstr>Slide 19</vt:lpstr>
      <vt:lpstr>CLOCKS OF SATELLITE</vt:lpstr>
      <vt:lpstr>CLOCK OF Receiver</vt:lpstr>
      <vt:lpstr>Slide 22</vt:lpstr>
      <vt:lpstr>Why forth satellite?</vt:lpstr>
      <vt:lpstr>Why forth satellite?</vt:lpstr>
      <vt:lpstr>Navigation Message</vt:lpstr>
      <vt:lpstr>Selective Availability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ghassan</dc:creator>
  <cp:lastModifiedBy>ghassan hasnain</cp:lastModifiedBy>
  <cp:revision>168</cp:revision>
  <cp:lastPrinted>1601-01-01T00:00:00Z</cp:lastPrinted>
  <dcterms:created xsi:type="dcterms:W3CDTF">1601-01-01T00:00:00Z</dcterms:created>
  <dcterms:modified xsi:type="dcterms:W3CDTF">2016-06-04T18:38:31Z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