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342" r:id="rId2"/>
    <p:sldId id="280" r:id="rId3"/>
    <p:sldId id="281" r:id="rId4"/>
    <p:sldId id="282" r:id="rId5"/>
    <p:sldId id="283" r:id="rId6"/>
    <p:sldId id="284" r:id="rId7"/>
    <p:sldId id="285" r:id="rId8"/>
    <p:sldId id="286" r:id="rId9"/>
    <p:sldId id="287" r:id="rId10"/>
    <p:sldId id="288" r:id="rId11"/>
    <p:sldId id="323" r:id="rId12"/>
    <p:sldId id="289" r:id="rId13"/>
    <p:sldId id="324"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25" r:id="rId28"/>
    <p:sldId id="303" r:id="rId29"/>
    <p:sldId id="329" r:id="rId30"/>
    <p:sldId id="308" r:id="rId31"/>
    <p:sldId id="326" r:id="rId32"/>
    <p:sldId id="327" r:id="rId33"/>
    <p:sldId id="309" r:id="rId34"/>
    <p:sldId id="310" r:id="rId35"/>
    <p:sldId id="330" r:id="rId36"/>
    <p:sldId id="331" r:id="rId37"/>
    <p:sldId id="332" r:id="rId38"/>
    <p:sldId id="333" r:id="rId39"/>
    <p:sldId id="334" r:id="rId40"/>
    <p:sldId id="335" r:id="rId41"/>
    <p:sldId id="314" r:id="rId42"/>
    <p:sldId id="315" r:id="rId43"/>
    <p:sldId id="336" r:id="rId44"/>
    <p:sldId id="337" r:id="rId45"/>
    <p:sldId id="316" r:id="rId46"/>
    <p:sldId id="317" r:id="rId47"/>
    <p:sldId id="318" r:id="rId48"/>
    <p:sldId id="338" r:id="rId49"/>
    <p:sldId id="339" r:id="rId50"/>
    <p:sldId id="340" r:id="rId51"/>
    <p:sldId id="341" r:id="rId52"/>
    <p:sldId id="278" r:id="rId5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520" autoAdjust="0"/>
  </p:normalViewPr>
  <p:slideViewPr>
    <p:cSldViewPr>
      <p:cViewPr varScale="1">
        <p:scale>
          <a:sx n="65" d="100"/>
          <a:sy n="6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6A994BF1-6642-4563-8A85-F76AAD83685B}" type="datetimeFigureOut">
              <a:rPr lang="en-US" smtClean="0"/>
              <a:pPr/>
              <a:t>10/10/2018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972D2C7-FC47-4B5E-BFC9-0AC3FDD0BA21}" type="slidenum">
              <a:rPr lang="en-US" smtClean="0"/>
              <a:pPr/>
              <a:t>‹#›</a:t>
            </a:fld>
            <a:endParaRPr lang="en-US"/>
          </a:p>
        </p:txBody>
      </p:sp>
    </p:spTree>
    <p:extLst>
      <p:ext uri="{BB962C8B-B14F-4D97-AF65-F5344CB8AC3E}">
        <p14:creationId xmlns="" xmlns:p14="http://schemas.microsoft.com/office/powerpoint/2010/main" val="147095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CC926CB-9FF6-430F-BEE1-7C049282581B}" type="datetimeFigureOut">
              <a:rPr lang="en-GB" smtClean="0"/>
              <a:pPr/>
              <a:t>10/10/2018</a:t>
            </a:fld>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5342ECD-5EE1-4BC5-BB45-CC85CEC67EC4}" type="slidenum">
              <a:rPr lang="en-GB" smtClean="0"/>
              <a:pPr/>
              <a:t>‹#›</a:t>
            </a:fld>
            <a:endParaRPr lang="en-GB"/>
          </a:p>
        </p:txBody>
      </p:sp>
    </p:spTree>
    <p:extLst>
      <p:ext uri="{BB962C8B-B14F-4D97-AF65-F5344CB8AC3E}">
        <p14:creationId xmlns="" xmlns:p14="http://schemas.microsoft.com/office/powerpoint/2010/main" val="123645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709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757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961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16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985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19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497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702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702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907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913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702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75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75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955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1603"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979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1843"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389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593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798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118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323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283"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283"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937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347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23"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10/10/2018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10/10/2018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10/10/2018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10/10/2018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10/10/2018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10/10/2018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10/10/2018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7.wmf"/><Relationship Id="rId4" Type="http://schemas.openxmlformats.org/officeDocument/2006/relationships/image" Target="../media/image46.wmf"/></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714752"/>
            <a:ext cx="8839200" cy="738182"/>
          </a:xfrm>
        </p:spPr>
        <p:txBody>
          <a:bodyPr>
            <a:noAutofit/>
          </a:bodyPr>
          <a:lstStyle/>
          <a:p>
            <a:pPr algn="ctr"/>
            <a:r>
              <a:rPr lang="en-GB" sz="5400" dirty="0" smtClean="0"/>
              <a:t>Data </a:t>
            </a:r>
            <a:r>
              <a:rPr lang="en-GB" sz="5400" dirty="0" smtClean="0"/>
              <a:t>Communication &amp; Networks</a:t>
            </a:r>
            <a:endParaRPr lang="en-GB" sz="5400" dirty="0"/>
          </a:p>
        </p:txBody>
      </p:sp>
      <p:pic>
        <p:nvPicPr>
          <p:cNvPr id="4" name="Picture 2" descr="C:\Users\Fahim Shahzad\Desktop\Course outlines\Paper\iqra_national_university_peshawar_logo.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52800" y="83127"/>
            <a:ext cx="2438400" cy="2438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0943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3" name="Rectangle 7"/>
          <p:cNvSpPr>
            <a:spLocks noChangeArrowheads="1"/>
          </p:cNvSpPr>
          <p:nvPr/>
        </p:nvSpPr>
        <p:spPr bwMode="auto">
          <a:xfrm>
            <a:off x="76200" y="1295400"/>
            <a:ext cx="8991600" cy="3539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sz="2800" dirty="0">
                <a:latin typeface="Times New Roman" pitchFamily="18" charset="0"/>
              </a:rPr>
              <a:t> Wavelength: the distance a simple signal can travel in one period.</a:t>
            </a:r>
          </a:p>
          <a:p>
            <a:pPr eaLnBrk="0" hangingPunct="0">
              <a:buFontTx/>
              <a:buChar char="•"/>
            </a:pPr>
            <a:r>
              <a:rPr lang="en-US" sz="2800" dirty="0">
                <a:latin typeface="Times New Roman" pitchFamily="18" charset="0"/>
              </a:rPr>
              <a:t> Propagation speed: the rate at which a signal or bit travels; measured by distance/second. </a:t>
            </a:r>
          </a:p>
          <a:p>
            <a:pPr eaLnBrk="0" hangingPunct="0">
              <a:buFontTx/>
              <a:buChar char="•"/>
            </a:pPr>
            <a:r>
              <a:rPr lang="en-US" sz="2800" dirty="0">
                <a:latin typeface="Times New Roman" pitchFamily="18" charset="0"/>
              </a:rPr>
              <a:t> Propagation time: the time required for a signal to travel from one point to another.</a:t>
            </a:r>
          </a:p>
          <a:p>
            <a:pPr eaLnBrk="0" hangingPunct="0">
              <a:buFontTx/>
              <a:buChar char="•"/>
            </a:pPr>
            <a:r>
              <a:rPr lang="en-US" sz="2800" dirty="0">
                <a:latin typeface="Times New Roman" pitchFamily="18" charset="0"/>
              </a:rPr>
              <a:t>Wavelength = propagation speed x period = propagation speed /frequency</a:t>
            </a:r>
          </a:p>
        </p:txBody>
      </p:sp>
      <p:pic>
        <p:nvPicPr>
          <p:cNvPr id="224264"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34143" y="4892448"/>
            <a:ext cx="67056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4267" name="Picture 1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739743" y="5257800"/>
            <a:ext cx="990600" cy="568325"/>
          </a:xfrm>
          <a:prstGeom prst="rect">
            <a:avLst/>
          </a:prstGeom>
          <a:noFill/>
          <a:extLst>
            <a:ext uri="{909E8E84-426E-40DD-AFC4-6F175D3DCCD1}">
              <a14:hiddenFill xmlns="" xmlns:a14="http://schemas.microsoft.com/office/drawing/2010/main">
                <a:solidFill>
                  <a:srgbClr val="FFFFFF"/>
                </a:solidFill>
              </a14:hiddenFill>
            </a:ext>
          </a:extLst>
        </p:spPr>
      </p:pic>
      <p:sp>
        <p:nvSpPr>
          <p:cNvPr id="224270" name="Rectangle 14"/>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400" cap="none" dirty="0" smtClean="0">
                <a:ln>
                  <a:noFill/>
                </a:ln>
                <a:solidFill>
                  <a:schemeClr val="tx1"/>
                </a:solidFill>
              </a:rPr>
              <a:t>Wavelength and propagation speed</a:t>
            </a:r>
          </a:p>
        </p:txBody>
      </p:sp>
    </p:spTree>
    <p:extLst>
      <p:ext uri="{BB962C8B-B14F-4D97-AF65-F5344CB8AC3E}">
        <p14:creationId xmlns="" xmlns:p14="http://schemas.microsoft.com/office/powerpoint/2010/main" val="2816994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24264"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34143" y="5008562"/>
            <a:ext cx="67056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4267" name="Picture 1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739743" y="5257800"/>
            <a:ext cx="990600" cy="568325"/>
          </a:xfrm>
          <a:prstGeom prst="rect">
            <a:avLst/>
          </a:prstGeom>
          <a:noFill/>
          <a:extLst>
            <a:ext uri="{909E8E84-426E-40DD-AFC4-6F175D3DCCD1}">
              <a14:hiddenFill xmlns="" xmlns:a14="http://schemas.microsoft.com/office/drawing/2010/main">
                <a:solidFill>
                  <a:srgbClr val="FFFFFF"/>
                </a:solidFill>
              </a14:hiddenFill>
            </a:ext>
          </a:extLst>
        </p:spPr>
      </p:pic>
      <p:sp>
        <p:nvSpPr>
          <p:cNvPr id="224270" name="Rectangle 14"/>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400" cap="none" dirty="0" smtClean="0">
                <a:ln>
                  <a:noFill/>
                </a:ln>
                <a:solidFill>
                  <a:schemeClr val="tx1"/>
                </a:solidFill>
              </a:rPr>
              <a:t>Wavelength and propagation speed</a:t>
            </a:r>
          </a:p>
        </p:txBody>
      </p:sp>
      <p:sp>
        <p:nvSpPr>
          <p:cNvPr id="7" name="Rectangle 12"/>
          <p:cNvSpPr>
            <a:spLocks noChangeArrowheads="1"/>
          </p:cNvSpPr>
          <p:nvPr/>
        </p:nvSpPr>
        <p:spPr bwMode="auto">
          <a:xfrm>
            <a:off x="79829" y="1219200"/>
            <a:ext cx="8991600" cy="4154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sz="2400" dirty="0" smtClean="0"/>
              <a:t>The </a:t>
            </a:r>
            <a:r>
              <a:rPr lang="en-US" sz="2400" dirty="0"/>
              <a:t>propagation speed of electromagnetic signals depends on the medium and on </a:t>
            </a:r>
            <a:r>
              <a:rPr lang="en-US" sz="2400" dirty="0" smtClean="0"/>
              <a:t>the </a:t>
            </a:r>
            <a:r>
              <a:rPr lang="en-US" sz="2400" dirty="0"/>
              <a:t>frequency of the signal. </a:t>
            </a:r>
            <a:endParaRPr lang="en-US" sz="2400" dirty="0" smtClean="0"/>
          </a:p>
          <a:p>
            <a:pPr eaLnBrk="0" hangingPunct="0">
              <a:buFontTx/>
              <a:buChar char="•"/>
            </a:pPr>
            <a:r>
              <a:rPr lang="en-US" sz="2400" dirty="0" smtClean="0"/>
              <a:t>For </a:t>
            </a:r>
            <a:r>
              <a:rPr lang="en-US" sz="2400" dirty="0"/>
              <a:t>example, in a vacuum, light is propagated with a speed of 3 x 10</a:t>
            </a:r>
            <a:r>
              <a:rPr lang="en-US" sz="2400" baseline="30000" dirty="0"/>
              <a:t>8</a:t>
            </a:r>
            <a:r>
              <a:rPr lang="en-US" sz="2400" dirty="0"/>
              <a:t> m/s. </a:t>
            </a:r>
            <a:endParaRPr lang="en-US" sz="2400" dirty="0" smtClean="0"/>
          </a:p>
          <a:p>
            <a:pPr eaLnBrk="0" hangingPunct="0">
              <a:buFontTx/>
              <a:buChar char="•"/>
            </a:pPr>
            <a:r>
              <a:rPr lang="en-US" sz="2400" dirty="0" smtClean="0"/>
              <a:t>That </a:t>
            </a:r>
            <a:r>
              <a:rPr lang="en-US" sz="2400" dirty="0"/>
              <a:t>speed is lower in air and even lower in cable.</a:t>
            </a:r>
          </a:p>
          <a:p>
            <a:pPr eaLnBrk="0" hangingPunct="0">
              <a:buFontTx/>
              <a:buChar char="•"/>
            </a:pPr>
            <a:r>
              <a:rPr lang="en-US" sz="2400" dirty="0" smtClean="0"/>
              <a:t>The </a:t>
            </a:r>
            <a:r>
              <a:rPr lang="en-US" sz="2400" dirty="0"/>
              <a:t>wavelength is normally measured in micrometers (microns) instead of </a:t>
            </a:r>
            <a:r>
              <a:rPr lang="en-US" sz="2400" dirty="0" smtClean="0"/>
              <a:t>meters.</a:t>
            </a:r>
          </a:p>
          <a:p>
            <a:pPr eaLnBrk="0" hangingPunct="0">
              <a:buFontTx/>
              <a:buChar char="•"/>
            </a:pPr>
            <a:r>
              <a:rPr lang="en-US" sz="2400" dirty="0" smtClean="0"/>
              <a:t>In </a:t>
            </a:r>
            <a:r>
              <a:rPr lang="en-US" sz="2400" dirty="0"/>
              <a:t>a coaxial or fiber-optic cable, however, the wavelength is shorter </a:t>
            </a:r>
            <a:r>
              <a:rPr lang="en-US" sz="2400" dirty="0" smtClean="0"/>
              <a:t>because </a:t>
            </a:r>
            <a:r>
              <a:rPr lang="en-US" sz="2400" dirty="0"/>
              <a:t>the propagation speed in the cable is decreased.</a:t>
            </a:r>
            <a:r>
              <a:rPr lang="en-US" sz="2400" b="1" i="1" dirty="0"/>
              <a:t> </a:t>
            </a:r>
            <a:endParaRPr lang="en-MY" sz="2400" dirty="0"/>
          </a:p>
        </p:txBody>
      </p:sp>
    </p:spTree>
    <p:extLst>
      <p:ext uri="{BB962C8B-B14F-4D97-AF65-F5344CB8AC3E}">
        <p14:creationId xmlns="" xmlns:p14="http://schemas.microsoft.com/office/powerpoint/2010/main" val="1280304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p:cNvSpPr>
          <p:nvPr>
            <p:ph type="title"/>
          </p:nvPr>
        </p:nvSpPr>
        <p:spPr bwMode="auto">
          <a:xfrm>
            <a:off x="152400" y="152400"/>
            <a:ext cx="80772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noAutofit/>
          </a:bodyPr>
          <a:lstStyle/>
          <a:p>
            <a:r>
              <a:rPr lang="en-US" sz="3200" cap="none" dirty="0" smtClean="0">
                <a:ln>
                  <a:noFill/>
                </a:ln>
                <a:solidFill>
                  <a:schemeClr val="tx1"/>
                </a:solidFill>
              </a:rPr>
              <a:t>Time domain and frequency domain</a:t>
            </a:r>
          </a:p>
        </p:txBody>
      </p:sp>
      <p:sp>
        <p:nvSpPr>
          <p:cNvPr id="318467" name="Rectangle 3"/>
          <p:cNvSpPr>
            <a:spLocks noGrp="1"/>
          </p:cNvSpPr>
          <p:nvPr>
            <p:ph type="body" idx="1"/>
          </p:nvPr>
        </p:nvSpPr>
        <p:spPr>
          <a:xfrm>
            <a:off x="0" y="1447800"/>
            <a:ext cx="9144000" cy="4724400"/>
          </a:xfrm>
        </p:spPr>
        <p:txBody>
          <a:bodyPr>
            <a:noAutofit/>
          </a:bodyPr>
          <a:lstStyle/>
          <a:p>
            <a:r>
              <a:rPr lang="en-US" sz="3200" dirty="0" smtClean="0">
                <a:latin typeface="Times New Roman" pitchFamily="18" charset="0"/>
              </a:rPr>
              <a:t> A complete sine wave in the time domain can be represented by one single spike in the frequency domain.</a:t>
            </a:r>
          </a:p>
          <a:p>
            <a:r>
              <a:rPr lang="en-US" sz="3200" dirty="0" smtClean="0">
                <a:latin typeface="Times New Roman" pitchFamily="18" charset="0"/>
              </a:rPr>
              <a:t> The frequency domain is more compact and useful when we are dealing with more than one sine wave.</a:t>
            </a:r>
          </a:p>
          <a:p>
            <a:r>
              <a:rPr lang="en-US" sz="3200" dirty="0" smtClean="0">
                <a:latin typeface="Times New Roman" pitchFamily="18" charset="0"/>
              </a:rPr>
              <a:t>For example, Figure shows three sine waves, each with different amplitude and frequency. All can be represented by three spikes in the frequency domain.</a:t>
            </a:r>
          </a:p>
          <a:p>
            <a:endParaRPr lang="en-US" sz="3200" dirty="0" smtClean="0">
              <a:latin typeface="Times New Roman" pitchFamily="18" charset="0"/>
            </a:endParaRPr>
          </a:p>
        </p:txBody>
      </p:sp>
    </p:spTree>
    <p:extLst>
      <p:ext uri="{BB962C8B-B14F-4D97-AF65-F5344CB8AC3E}">
        <p14:creationId xmlns="" xmlns:p14="http://schemas.microsoft.com/office/powerpoint/2010/main" val="2781205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p:cNvSpPr>
          <p:nvPr>
            <p:ph type="title"/>
          </p:nvPr>
        </p:nvSpPr>
        <p:spPr bwMode="auto">
          <a:xfrm>
            <a:off x="152400" y="152400"/>
            <a:ext cx="80772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noAutofit/>
          </a:bodyPr>
          <a:lstStyle/>
          <a:p>
            <a:r>
              <a:rPr lang="en-US" sz="3200" cap="none" dirty="0" smtClean="0">
                <a:ln>
                  <a:noFill/>
                </a:ln>
                <a:solidFill>
                  <a:schemeClr val="tx1"/>
                </a:solidFill>
              </a:rPr>
              <a:t>Time domain and frequency domain</a:t>
            </a:r>
          </a:p>
        </p:txBody>
      </p:sp>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985" y="1363662"/>
            <a:ext cx="4572000" cy="168433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18743" y="1295400"/>
            <a:ext cx="4191000" cy="17526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3810000"/>
            <a:ext cx="8741229" cy="19399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48609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76200" y="822325"/>
            <a:ext cx="8991600" cy="3970318"/>
          </a:xfrm>
          <a:prstGeom prst="rect">
            <a:avLst/>
          </a:prstGeom>
          <a:noFill/>
          <a:ln>
            <a:noFill/>
          </a:ln>
          <a:effectLst/>
          <a:extLst>
            <a:ext uri="{909E8E84-426E-40DD-AFC4-6F175D3DCCD1}">
              <a14:hiddenFill xmlns="" xmlns:a14="http://schemas.microsoft.com/office/drawing/2010/main">
                <a:solidFill>
                  <a:srgbClr val="99FF33"/>
                </a:solidFill>
              </a14:hiddenFill>
            </a:ext>
            <a:ext uri="{91240B29-F687-4F45-9708-019B960494DF}">
              <a14:hiddenLine xmlns="" xmlns:a14="http://schemas.microsoft.com/office/drawing/2010/main" w="76200" algn="ctr">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sz="2800" dirty="0">
                <a:latin typeface="Times New Roman" pitchFamily="18" charset="0"/>
              </a:rPr>
              <a:t> A single-frequency sine wave is not useful in data communications; we need to send a composite signal, a signal made of many simple sine waves.</a:t>
            </a:r>
          </a:p>
          <a:p>
            <a:pPr eaLnBrk="0" hangingPunct="0">
              <a:buFontTx/>
              <a:buChar char="•"/>
            </a:pPr>
            <a:r>
              <a:rPr lang="en-US" sz="2800" dirty="0">
                <a:latin typeface="Times New Roman" pitchFamily="18" charset="0"/>
              </a:rPr>
              <a:t> Composite </a:t>
            </a:r>
            <a:r>
              <a:rPr lang="en-US" sz="2800" dirty="0" smtClean="0">
                <a:latin typeface="Times New Roman" pitchFamily="18" charset="0"/>
              </a:rPr>
              <a:t>signal is a signal </a:t>
            </a:r>
            <a:r>
              <a:rPr lang="en-US" sz="2800" dirty="0">
                <a:latin typeface="Times New Roman" pitchFamily="18" charset="0"/>
              </a:rPr>
              <a:t>composed of more than one sine wave.</a:t>
            </a:r>
          </a:p>
          <a:p>
            <a:pPr eaLnBrk="0" hangingPunct="0">
              <a:buFontTx/>
              <a:buChar char="•"/>
            </a:pPr>
            <a:r>
              <a:rPr lang="en-US" sz="2800" dirty="0">
                <a:latin typeface="Times New Roman" pitchFamily="18" charset="0"/>
              </a:rPr>
              <a:t> According to Fourier analysis, any composite signal is a combination of simple sine waves with different frequencies, amplitudes, and phases.</a:t>
            </a:r>
          </a:p>
          <a:p>
            <a:endParaRPr lang="en-US" sz="2800" dirty="0">
              <a:latin typeface="Times New Roman" pitchFamily="18" charset="0"/>
            </a:endParaRPr>
          </a:p>
        </p:txBody>
      </p:sp>
      <p:sp>
        <p:nvSpPr>
          <p:cNvPr id="228355" name="Rectangle 3"/>
          <p:cNvSpPr>
            <a:spLocks noChangeArrowheads="1"/>
          </p:cNvSpPr>
          <p:nvPr/>
        </p:nvSpPr>
        <p:spPr bwMode="auto">
          <a:xfrm>
            <a:off x="152400" y="212725"/>
            <a:ext cx="85344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b="1"/>
              <a:t>Composite signal </a:t>
            </a:r>
          </a:p>
        </p:txBody>
      </p:sp>
      <p:pic>
        <p:nvPicPr>
          <p:cNvPr id="22835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01457" y="4397942"/>
            <a:ext cx="2286000" cy="19161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6541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p:cNvSpPr>
          <p:nvPr>
            <p:ph type="title"/>
          </p:nvPr>
        </p:nvSpPr>
        <p:spPr bwMode="auto">
          <a:xfrm>
            <a:off x="152400" y="0"/>
            <a:ext cx="72390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600" cap="none" dirty="0" smtClean="0">
                <a:ln>
                  <a:noFill/>
                </a:ln>
                <a:solidFill>
                  <a:schemeClr val="tx1"/>
                </a:solidFill>
              </a:rPr>
              <a:t>Composite signal</a:t>
            </a:r>
          </a:p>
        </p:txBody>
      </p:sp>
      <p:sp>
        <p:nvSpPr>
          <p:cNvPr id="320515" name="Rectangle 3"/>
          <p:cNvSpPr>
            <a:spLocks noGrp="1"/>
          </p:cNvSpPr>
          <p:nvPr>
            <p:ph type="body" idx="1"/>
          </p:nvPr>
        </p:nvSpPr>
        <p:spPr>
          <a:xfrm>
            <a:off x="152400" y="1020763"/>
            <a:ext cx="8458200" cy="4846637"/>
          </a:xfrm>
        </p:spPr>
        <p:txBody>
          <a:bodyPr/>
          <a:lstStyle/>
          <a:p>
            <a:r>
              <a:rPr lang="en-US" sz="2400" dirty="0" smtClean="0">
                <a:latin typeface="Times New Roman" pitchFamily="18" charset="0"/>
              </a:rPr>
              <a:t>The amplitude of the sine wave with frequency f is almost the same as the peak amplitude of the composite signal. </a:t>
            </a:r>
          </a:p>
          <a:p>
            <a:r>
              <a:rPr lang="en-US" sz="2400" dirty="0" smtClean="0">
                <a:latin typeface="Times New Roman" pitchFamily="18" charset="0"/>
              </a:rPr>
              <a:t>As the frequency of the composite signal is same as the frequency of this signal so it is called fundamental frequency or first harmonic.</a:t>
            </a:r>
          </a:p>
          <a:p>
            <a:r>
              <a:rPr lang="en-US" sz="2400" dirty="0" smtClean="0">
                <a:latin typeface="Times New Roman" pitchFamily="18" charset="0"/>
              </a:rPr>
              <a:t>The amplitude of the sine wave with frequency 3f is one third of the first frequency. As the frequency is 3 times of the first frequency so it is 3</a:t>
            </a:r>
            <a:r>
              <a:rPr lang="en-US" sz="2400" baseline="30000" dirty="0" smtClean="0">
                <a:latin typeface="Times New Roman" pitchFamily="18" charset="0"/>
              </a:rPr>
              <a:t>rd</a:t>
            </a:r>
            <a:r>
              <a:rPr lang="en-US" sz="2400" dirty="0" smtClean="0">
                <a:latin typeface="Times New Roman" pitchFamily="18" charset="0"/>
              </a:rPr>
              <a:t> harmonic.</a:t>
            </a:r>
          </a:p>
          <a:p>
            <a:r>
              <a:rPr lang="en-US" sz="2400" dirty="0" smtClean="0">
                <a:latin typeface="Times New Roman" pitchFamily="18" charset="0"/>
              </a:rPr>
              <a:t>The amplitude of the sine wave with frequency 9f is one ninth of the first frequency. As the frequency is 9 times of the first frequency so it is 9</a:t>
            </a:r>
            <a:r>
              <a:rPr lang="en-US" sz="2400" baseline="30000" dirty="0" smtClean="0">
                <a:latin typeface="Times New Roman" pitchFamily="18" charset="0"/>
              </a:rPr>
              <a:t>th</a:t>
            </a:r>
            <a:r>
              <a:rPr lang="en-US" sz="2400" dirty="0" smtClean="0">
                <a:latin typeface="Times New Roman" pitchFamily="18" charset="0"/>
              </a:rPr>
              <a:t>  harmonic.</a:t>
            </a:r>
          </a:p>
          <a:p>
            <a:r>
              <a:rPr lang="en-US" sz="2400" dirty="0" smtClean="0">
                <a:latin typeface="Times New Roman" pitchFamily="18" charset="0"/>
              </a:rPr>
              <a:t>Frequency can not be 1.2f or 2.6f</a:t>
            </a:r>
          </a:p>
          <a:p>
            <a:endParaRPr lang="en-US" sz="2400" dirty="0" smtClean="0">
              <a:latin typeface="Times New Roman" pitchFamily="18" charset="0"/>
            </a:endParaRPr>
          </a:p>
        </p:txBody>
      </p:sp>
    </p:spTree>
    <p:extLst>
      <p:ext uri="{BB962C8B-B14F-4D97-AF65-F5344CB8AC3E}">
        <p14:creationId xmlns="" xmlns:p14="http://schemas.microsoft.com/office/powerpoint/2010/main" val="4263495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Text Box 4"/>
          <p:cNvSpPr txBox="1">
            <a:spLocks noChangeArrowheads="1"/>
          </p:cNvSpPr>
          <p:nvPr/>
        </p:nvSpPr>
        <p:spPr bwMode="auto">
          <a:xfrm>
            <a:off x="0" y="152400"/>
            <a:ext cx="771480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smtClean="0">
                <a:solidFill>
                  <a:schemeClr val="folHlink"/>
                </a:solidFill>
                <a:latin typeface="Times New Roman" pitchFamily="18" charset="0"/>
              </a:rPr>
              <a:t>Figure  </a:t>
            </a:r>
            <a:r>
              <a:rPr lang="en-US" sz="2000" b="1" i="1" dirty="0">
                <a:latin typeface="Times New Roman" pitchFamily="18" charset="0"/>
              </a:rPr>
              <a:t>Decomposition of a composite periodic signal in the time and</a:t>
            </a:r>
            <a:br>
              <a:rPr lang="en-US" sz="2000" b="1" i="1" dirty="0">
                <a:latin typeface="Times New Roman" pitchFamily="18" charset="0"/>
              </a:rPr>
            </a:br>
            <a:r>
              <a:rPr lang="en-US" sz="2000" b="1" i="1" dirty="0">
                <a:latin typeface="Times New Roman" pitchFamily="18" charset="0"/>
              </a:rPr>
              <a:t>                          frequency domains</a:t>
            </a:r>
          </a:p>
        </p:txBody>
      </p:sp>
      <p:pic>
        <p:nvPicPr>
          <p:cNvPr id="232454"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1704975"/>
            <a:ext cx="7340600" cy="3933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13327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4499" name="Rectangle 3"/>
          <p:cNvSpPr>
            <a:spLocks noChangeArrowheads="1"/>
          </p:cNvSpPr>
          <p:nvPr/>
        </p:nvSpPr>
        <p:spPr bwMode="auto">
          <a:xfrm>
            <a:off x="0" y="1130300"/>
            <a:ext cx="91440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400" b="1" i="1" dirty="0" smtClean="0">
                <a:latin typeface="Times New Roman" pitchFamily="18" charset="0"/>
              </a:rPr>
              <a:t>Figure </a:t>
            </a:r>
            <a:r>
              <a:rPr lang="en-US" sz="2400" b="1" i="1" dirty="0">
                <a:latin typeface="Times New Roman" pitchFamily="18" charset="0"/>
              </a:rPr>
              <a:t>shows a </a:t>
            </a:r>
            <a:r>
              <a:rPr lang="en-US" sz="2400" b="1" i="1" dirty="0" err="1">
                <a:latin typeface="Times New Roman" pitchFamily="18" charset="0"/>
              </a:rPr>
              <a:t>nonperiodic</a:t>
            </a:r>
            <a:r>
              <a:rPr lang="en-US" sz="2400" b="1" i="1" dirty="0">
                <a:latin typeface="Times New Roman" pitchFamily="18" charset="0"/>
              </a:rPr>
              <a:t> composite signal. It can be the signal created by a microphone or a telephone set when a word or two is pronounced. In this case, the composite signal cannot be periodic, because that implies that we are repeating the same word or words with exactly the same tone.</a:t>
            </a:r>
          </a:p>
        </p:txBody>
      </p:sp>
      <p:sp>
        <p:nvSpPr>
          <p:cNvPr id="234500" name="Text Box 4"/>
          <p:cNvSpPr txBox="1">
            <a:spLocks noChangeArrowheads="1"/>
          </p:cNvSpPr>
          <p:nvPr/>
        </p:nvSpPr>
        <p:spPr bwMode="auto">
          <a:xfrm>
            <a:off x="152400" y="669925"/>
            <a:ext cx="118814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a:solidFill>
                  <a:schemeClr val="hlink"/>
                </a:solidFill>
                <a:latin typeface="Times New Roman" pitchFamily="18" charset="0"/>
              </a:rPr>
              <a:t>Example </a:t>
            </a:r>
          </a:p>
        </p:txBody>
      </p:sp>
      <p:sp>
        <p:nvSpPr>
          <p:cNvPr id="234501" name="Text Box 5"/>
          <p:cNvSpPr txBox="1">
            <a:spLocks noChangeArrowheads="1"/>
          </p:cNvSpPr>
          <p:nvPr/>
        </p:nvSpPr>
        <p:spPr bwMode="auto">
          <a:xfrm>
            <a:off x="163513" y="5546725"/>
            <a:ext cx="707456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smtClean="0">
                <a:solidFill>
                  <a:schemeClr val="folHlink"/>
                </a:solidFill>
                <a:latin typeface="Times New Roman" pitchFamily="18" charset="0"/>
              </a:rPr>
              <a:t>Figure  </a:t>
            </a:r>
            <a:r>
              <a:rPr lang="en-US" sz="2000" b="1" i="1" dirty="0">
                <a:latin typeface="Times New Roman" pitchFamily="18" charset="0"/>
              </a:rPr>
              <a:t>The time and frequency domains of a </a:t>
            </a:r>
            <a:r>
              <a:rPr lang="en-US" sz="2000" b="1" i="1" dirty="0" err="1">
                <a:latin typeface="Times New Roman" pitchFamily="18" charset="0"/>
              </a:rPr>
              <a:t>nonperiodic</a:t>
            </a:r>
            <a:r>
              <a:rPr lang="en-US" sz="2000" b="1" i="1" dirty="0">
                <a:latin typeface="Times New Roman" pitchFamily="18" charset="0"/>
              </a:rPr>
              <a:t> signal</a:t>
            </a:r>
          </a:p>
        </p:txBody>
      </p:sp>
      <p:pic>
        <p:nvPicPr>
          <p:cNvPr id="234502"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3352800"/>
            <a:ext cx="8345488"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69578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Text Box 4"/>
          <p:cNvSpPr txBox="1">
            <a:spLocks noChangeArrowheads="1"/>
          </p:cNvSpPr>
          <p:nvPr/>
        </p:nvSpPr>
        <p:spPr bwMode="auto">
          <a:xfrm>
            <a:off x="304800" y="990600"/>
            <a:ext cx="73977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t>The bandwidth of a composite signal is the difference between the</a:t>
            </a:r>
          </a:p>
          <a:p>
            <a:r>
              <a:rPr lang="en-US" b="1"/>
              <a:t>highest and the lowest frequencies contained in that signal.</a:t>
            </a:r>
            <a:endParaRPr lang="en-US" sz="2000" b="1" i="1">
              <a:latin typeface="Times New Roman" pitchFamily="18" charset="0"/>
            </a:endParaRPr>
          </a:p>
        </p:txBody>
      </p:sp>
      <p:pic>
        <p:nvPicPr>
          <p:cNvPr id="236550"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71600" y="1776413"/>
            <a:ext cx="6115050" cy="5005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6551" name="Rectangle 7"/>
          <p:cNvSpPr>
            <a:spLocks noGrp="1"/>
          </p:cNvSpPr>
          <p:nvPr>
            <p:ph type="title"/>
          </p:nvPr>
        </p:nvSpPr>
        <p:spPr bwMode="auto">
          <a:xfrm>
            <a:off x="247650" y="0"/>
            <a:ext cx="72390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normAutofit/>
          </a:bodyPr>
          <a:lstStyle/>
          <a:p>
            <a:r>
              <a:rPr lang="en-US" sz="4400" cap="none" dirty="0" smtClean="0">
                <a:ln>
                  <a:noFill/>
                </a:ln>
                <a:solidFill>
                  <a:schemeClr val="tx1"/>
                </a:solidFill>
              </a:rPr>
              <a:t>Bandwidth</a:t>
            </a:r>
          </a:p>
        </p:txBody>
      </p:sp>
    </p:spTree>
    <p:extLst>
      <p:ext uri="{BB962C8B-B14F-4D97-AF65-F5344CB8AC3E}">
        <p14:creationId xmlns="" xmlns:p14="http://schemas.microsoft.com/office/powerpoint/2010/main" val="2712264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8595" name="Rectangle 3"/>
          <p:cNvSpPr>
            <a:spLocks noChangeArrowheads="1"/>
          </p:cNvSpPr>
          <p:nvPr/>
        </p:nvSpPr>
        <p:spPr bwMode="auto">
          <a:xfrm>
            <a:off x="0" y="381000"/>
            <a:ext cx="914400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400" b="1" i="1">
                <a:latin typeface="Times New Roman" pitchFamily="18" charset="0"/>
              </a:rPr>
              <a:t>If a periodic signal is decomposed into five sine waves with frequencies of 100, 300, 500, 700, and 900 Hz, what is its bandwidth? Draw the spectrum</a:t>
            </a:r>
            <a:r>
              <a:rPr lang="en-US" sz="2200" b="1" i="1">
                <a:latin typeface="Times New Roman" pitchFamily="18" charset="0"/>
              </a:rPr>
              <a:t>, assuming all components have a maximum amplitude of 10 V.</a:t>
            </a:r>
          </a:p>
          <a:p>
            <a:pPr algn="just" eaLnBrk="0" hangingPunct="0"/>
            <a:r>
              <a:rPr lang="en-US" sz="2400" b="1" i="1">
                <a:latin typeface="Times New Roman" pitchFamily="18" charset="0"/>
              </a:rPr>
              <a:t>Solution</a:t>
            </a:r>
          </a:p>
          <a:p>
            <a:pPr algn="just" eaLnBrk="0" hangingPunct="0"/>
            <a:r>
              <a:rPr lang="en-US" sz="2400" b="1" i="1">
                <a:latin typeface="Times New Roman" pitchFamily="18" charset="0"/>
              </a:rPr>
              <a:t>Let f</a:t>
            </a:r>
            <a:r>
              <a:rPr lang="en-US" sz="2400" b="1" i="1" baseline="-14000">
                <a:latin typeface="Times New Roman" pitchFamily="18" charset="0"/>
              </a:rPr>
              <a:t>h</a:t>
            </a:r>
            <a:r>
              <a:rPr lang="en-US" sz="2400" b="1" i="1">
                <a:latin typeface="Times New Roman" pitchFamily="18" charset="0"/>
              </a:rPr>
              <a:t> be the highest frequency, f</a:t>
            </a:r>
            <a:r>
              <a:rPr lang="en-US" sz="2400" b="1" i="1" baseline="-14000">
                <a:latin typeface="Times New Roman" pitchFamily="18" charset="0"/>
              </a:rPr>
              <a:t>l</a:t>
            </a:r>
            <a:r>
              <a:rPr lang="en-US" sz="2400" b="1" i="1">
                <a:latin typeface="Times New Roman" pitchFamily="18" charset="0"/>
              </a:rPr>
              <a:t> the lowest frequency, and B the bandwidth. Then</a:t>
            </a:r>
          </a:p>
        </p:txBody>
      </p:sp>
      <p:sp>
        <p:nvSpPr>
          <p:cNvPr id="238596" name="Text Box 4"/>
          <p:cNvSpPr txBox="1">
            <a:spLocks noChangeArrowheads="1"/>
          </p:cNvSpPr>
          <p:nvPr/>
        </p:nvSpPr>
        <p:spPr bwMode="auto">
          <a:xfrm>
            <a:off x="304800" y="0"/>
            <a:ext cx="112402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smtClean="0">
                <a:solidFill>
                  <a:schemeClr val="hlink"/>
                </a:solidFill>
                <a:latin typeface="Times New Roman" pitchFamily="18" charset="0"/>
              </a:rPr>
              <a:t>Example</a:t>
            </a:r>
            <a:endParaRPr lang="en-US" sz="2000" b="1" i="1" dirty="0">
              <a:solidFill>
                <a:schemeClr val="hlink"/>
              </a:solidFill>
              <a:latin typeface="Times New Roman" pitchFamily="18" charset="0"/>
            </a:endParaRPr>
          </a:p>
        </p:txBody>
      </p:sp>
      <p:pic>
        <p:nvPicPr>
          <p:cNvPr id="23859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38400" y="2514600"/>
            <a:ext cx="3843338" cy="458788"/>
          </a:xfrm>
          <a:prstGeom prst="rect">
            <a:avLst/>
          </a:prstGeom>
          <a:noFill/>
          <a:ln w="57150">
            <a:solidFill>
              <a:srgbClr val="3366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8598" name="Rectangle 6"/>
          <p:cNvSpPr>
            <a:spLocks noChangeArrowheads="1"/>
          </p:cNvSpPr>
          <p:nvPr/>
        </p:nvSpPr>
        <p:spPr bwMode="auto">
          <a:xfrm>
            <a:off x="0" y="3124200"/>
            <a:ext cx="8991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400" b="1" i="1">
                <a:latin typeface="Times New Roman" pitchFamily="18" charset="0"/>
              </a:rPr>
              <a:t>The spectrum has only five spikes, at 100, 300, 500, 700, and 900 Hz .</a:t>
            </a:r>
          </a:p>
        </p:txBody>
      </p:sp>
      <p:sp>
        <p:nvSpPr>
          <p:cNvPr id="238599" name="Text Box 7"/>
          <p:cNvSpPr txBox="1">
            <a:spLocks noChangeArrowheads="1"/>
          </p:cNvSpPr>
          <p:nvPr/>
        </p:nvSpPr>
        <p:spPr bwMode="auto">
          <a:xfrm>
            <a:off x="0" y="3581400"/>
            <a:ext cx="417216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smtClean="0">
                <a:solidFill>
                  <a:schemeClr val="folHlink"/>
                </a:solidFill>
                <a:latin typeface="Times New Roman" pitchFamily="18" charset="0"/>
              </a:rPr>
              <a:t>Figure  </a:t>
            </a:r>
            <a:r>
              <a:rPr lang="en-US" sz="2000" b="1" i="1" dirty="0">
                <a:latin typeface="Times New Roman" pitchFamily="18" charset="0"/>
              </a:rPr>
              <a:t>The bandwidth for </a:t>
            </a:r>
            <a:r>
              <a:rPr lang="en-US" sz="2000" b="1" i="1" dirty="0" smtClean="0">
                <a:latin typeface="Times New Roman" pitchFamily="18" charset="0"/>
              </a:rPr>
              <a:t>Example</a:t>
            </a:r>
            <a:endParaRPr lang="en-US" sz="2000" b="1" i="1" dirty="0">
              <a:latin typeface="Times New Roman" pitchFamily="18" charset="0"/>
            </a:endParaRPr>
          </a:p>
        </p:txBody>
      </p:sp>
      <p:pic>
        <p:nvPicPr>
          <p:cNvPr id="238600"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19200" y="4267200"/>
            <a:ext cx="6929438" cy="2305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0437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609600" y="1828800"/>
            <a:ext cx="76962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b="1" dirty="0" smtClean="0"/>
              <a:t>Data </a:t>
            </a:r>
            <a:r>
              <a:rPr lang="en-US" sz="5400" b="1" dirty="0"/>
              <a:t>and Signals</a:t>
            </a:r>
          </a:p>
        </p:txBody>
      </p:sp>
    </p:spTree>
    <p:extLst>
      <p:ext uri="{BB962C8B-B14F-4D97-AF65-F5344CB8AC3E}">
        <p14:creationId xmlns="" xmlns:p14="http://schemas.microsoft.com/office/powerpoint/2010/main" val="2226385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3" name="Rectangle 3"/>
          <p:cNvSpPr>
            <a:spLocks noChangeArrowheads="1"/>
          </p:cNvSpPr>
          <p:nvPr/>
        </p:nvSpPr>
        <p:spPr bwMode="auto">
          <a:xfrm>
            <a:off x="0" y="304800"/>
            <a:ext cx="914400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400" b="1" i="1">
                <a:latin typeface="Times New Roman" pitchFamily="18" charset="0"/>
              </a:rPr>
              <a:t>A periodic signal has a bandwidth of 20 Hz. The highest frequency is 60 Hz. What is the lowest frequency? Draw the spectrum if the signal contains all frequencies of the same amplitude.</a:t>
            </a:r>
          </a:p>
          <a:p>
            <a:pPr algn="just" eaLnBrk="0" hangingPunct="0"/>
            <a:r>
              <a:rPr lang="en-US" sz="2400" b="1" i="1">
                <a:latin typeface="Times New Roman" pitchFamily="18" charset="0"/>
              </a:rPr>
              <a:t>Solution</a:t>
            </a:r>
          </a:p>
          <a:p>
            <a:pPr algn="just" eaLnBrk="0" hangingPunct="0"/>
            <a:r>
              <a:rPr lang="en-US" sz="2400" b="1" i="1">
                <a:latin typeface="Times New Roman" pitchFamily="18" charset="0"/>
              </a:rPr>
              <a:t>Let f</a:t>
            </a:r>
            <a:r>
              <a:rPr lang="en-US" sz="2400" b="1" i="1" baseline="-25000">
                <a:latin typeface="Times New Roman" pitchFamily="18" charset="0"/>
              </a:rPr>
              <a:t>h</a:t>
            </a:r>
            <a:r>
              <a:rPr lang="en-US" sz="2400" b="1" i="1">
                <a:latin typeface="Times New Roman" pitchFamily="18" charset="0"/>
              </a:rPr>
              <a:t> be the highest frequency, f</a:t>
            </a:r>
            <a:r>
              <a:rPr lang="en-US" sz="2400" b="1" i="1" baseline="-25000">
                <a:latin typeface="Times New Roman" pitchFamily="18" charset="0"/>
              </a:rPr>
              <a:t>l</a:t>
            </a:r>
            <a:r>
              <a:rPr lang="en-US" sz="2400" b="1" i="1">
                <a:latin typeface="Times New Roman" pitchFamily="18" charset="0"/>
              </a:rPr>
              <a:t> the lowest frequency, and B the bandwidth. Then</a:t>
            </a:r>
          </a:p>
        </p:txBody>
      </p:sp>
      <p:sp>
        <p:nvSpPr>
          <p:cNvPr id="240644" name="Text Box 4"/>
          <p:cNvSpPr txBox="1">
            <a:spLocks noChangeArrowheads="1"/>
          </p:cNvSpPr>
          <p:nvPr/>
        </p:nvSpPr>
        <p:spPr bwMode="auto">
          <a:xfrm>
            <a:off x="228600" y="0"/>
            <a:ext cx="112402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smtClean="0">
                <a:solidFill>
                  <a:schemeClr val="hlink"/>
                </a:solidFill>
                <a:latin typeface="Times New Roman" pitchFamily="18" charset="0"/>
              </a:rPr>
              <a:t>Example</a:t>
            </a:r>
            <a:endParaRPr lang="en-US" sz="2000" b="1" i="1" dirty="0">
              <a:solidFill>
                <a:schemeClr val="hlink"/>
              </a:solidFill>
              <a:latin typeface="Times New Roman" pitchFamily="18" charset="0"/>
            </a:endParaRPr>
          </a:p>
        </p:txBody>
      </p:sp>
      <p:pic>
        <p:nvPicPr>
          <p:cNvPr id="24064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57400" y="2590800"/>
            <a:ext cx="6507163" cy="422275"/>
          </a:xfrm>
          <a:prstGeom prst="rect">
            <a:avLst/>
          </a:prstGeom>
          <a:noFill/>
          <a:ln w="57150">
            <a:solidFill>
              <a:srgbClr val="3366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0646" name="Rectangle 6"/>
          <p:cNvSpPr>
            <a:spLocks noChangeArrowheads="1"/>
          </p:cNvSpPr>
          <p:nvPr/>
        </p:nvSpPr>
        <p:spPr bwMode="auto">
          <a:xfrm>
            <a:off x="0" y="3124200"/>
            <a:ext cx="914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The spectrum contains all integer frequencies. We show this by a series of spikes.</a:t>
            </a:r>
          </a:p>
        </p:txBody>
      </p:sp>
      <p:sp>
        <p:nvSpPr>
          <p:cNvPr id="240647" name="Text Box 7"/>
          <p:cNvSpPr txBox="1">
            <a:spLocks noChangeArrowheads="1"/>
          </p:cNvSpPr>
          <p:nvPr/>
        </p:nvSpPr>
        <p:spPr bwMode="auto">
          <a:xfrm>
            <a:off x="93663" y="3505200"/>
            <a:ext cx="402886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smtClean="0">
                <a:solidFill>
                  <a:schemeClr val="folHlink"/>
                </a:solidFill>
                <a:latin typeface="Times New Roman" pitchFamily="18" charset="0"/>
              </a:rPr>
              <a:t>Figure</a:t>
            </a:r>
            <a:r>
              <a:rPr lang="en-US" sz="2400" b="1" dirty="0" smtClean="0">
                <a:solidFill>
                  <a:schemeClr val="folHlink"/>
                </a:solidFill>
                <a:latin typeface="Times New Roman" pitchFamily="18" charset="0"/>
              </a:rPr>
              <a:t>  </a:t>
            </a:r>
            <a:r>
              <a:rPr lang="en-US" sz="2000" b="1" i="1" dirty="0">
                <a:latin typeface="Times New Roman" pitchFamily="18" charset="0"/>
              </a:rPr>
              <a:t>The bandwidth for </a:t>
            </a:r>
            <a:r>
              <a:rPr lang="en-US" sz="2000" b="1" i="1" dirty="0" smtClean="0">
                <a:latin typeface="Times New Roman" pitchFamily="18" charset="0"/>
              </a:rPr>
              <a:t>Example</a:t>
            </a:r>
            <a:endParaRPr lang="en-US" sz="2000" b="1" i="1" dirty="0">
              <a:latin typeface="Times New Roman" pitchFamily="18" charset="0"/>
            </a:endParaRPr>
          </a:p>
        </p:txBody>
      </p:sp>
      <p:pic>
        <p:nvPicPr>
          <p:cNvPr id="240648"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3400" y="4191000"/>
            <a:ext cx="8034338" cy="1416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88910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0" y="0"/>
            <a:ext cx="9144000" cy="609600"/>
          </a:xfrm>
          <a:prstGeom prst="rect">
            <a:avLst/>
          </a:prstGeom>
          <a:noFill/>
          <a:ln>
            <a:noFill/>
          </a:ln>
          <a:effectLst/>
          <a:extLst>
            <a:ext uri="{909E8E84-426E-40DD-AFC4-6F175D3DCCD1}">
              <a14:hiddenFill xmlns="" xmlns:a14="http://schemas.microsoft.com/office/drawing/2010/main">
                <a:solidFill>
                  <a:srgbClr val="33C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MY" sz="3200" b="1">
              <a:effectLst>
                <a:outerShdw blurRad="38100" dist="38100" dir="2700000" algn="tl">
                  <a:srgbClr val="C0C0C0"/>
                </a:outerShdw>
              </a:effectLst>
              <a:latin typeface="Times New Roman" pitchFamily="18" charset="0"/>
            </a:endParaRPr>
          </a:p>
        </p:txBody>
      </p:sp>
      <p:sp>
        <p:nvSpPr>
          <p:cNvPr id="246787" name="Text Box 3"/>
          <p:cNvSpPr txBox="1">
            <a:spLocks noChangeArrowheads="1"/>
          </p:cNvSpPr>
          <p:nvPr/>
        </p:nvSpPr>
        <p:spPr bwMode="auto">
          <a:xfrm>
            <a:off x="228600" y="76200"/>
            <a:ext cx="383381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effectLst>
                  <a:outerShdw blurRad="38100" dist="38100" dir="2700000" algn="tl">
                    <a:srgbClr val="C0C0C0"/>
                  </a:outerShdw>
                </a:effectLst>
                <a:latin typeface="Times" pitchFamily="18" charset="0"/>
              </a:rPr>
              <a:t>DIGITAL SIGNALS</a:t>
            </a:r>
          </a:p>
        </p:txBody>
      </p:sp>
      <p:sp>
        <p:nvSpPr>
          <p:cNvPr id="246788"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MY" b="1">
              <a:latin typeface="Times New Roman" pitchFamily="18" charset="0"/>
            </a:endParaRPr>
          </a:p>
        </p:txBody>
      </p:sp>
      <p:sp>
        <p:nvSpPr>
          <p:cNvPr id="246789" name="Rectangle 5"/>
          <p:cNvSpPr>
            <a:spLocks noChangeArrowheads="1"/>
          </p:cNvSpPr>
          <p:nvPr/>
        </p:nvSpPr>
        <p:spPr bwMode="auto">
          <a:xfrm>
            <a:off x="0" y="746125"/>
            <a:ext cx="91440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000" b="1">
                <a:effectLst>
                  <a:outerShdw blurRad="38100" dist="38100" dir="2700000" algn="tl">
                    <a:srgbClr val="C0C0C0"/>
                  </a:outerShdw>
                </a:effectLst>
                <a:latin typeface="Times New Roman" pitchFamily="18" charset="0"/>
              </a:rPr>
              <a:t>In addition to being represented by an analog signal, information can also be represented by a digital signal. For example, a 1 can be encoded as a positive voltage and a 0 as zero voltage. A digital signal can have more than two levels. In this case, we can send more than 1 bit for each level.</a:t>
            </a:r>
          </a:p>
        </p:txBody>
      </p:sp>
      <p:sp>
        <p:nvSpPr>
          <p:cNvPr id="246792" name="Text Box 8"/>
          <p:cNvSpPr txBox="1">
            <a:spLocks noChangeArrowheads="1"/>
          </p:cNvSpPr>
          <p:nvPr/>
        </p:nvSpPr>
        <p:spPr bwMode="auto">
          <a:xfrm>
            <a:off x="0" y="2438400"/>
            <a:ext cx="9144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b="1" dirty="0" smtClean="0">
                <a:solidFill>
                  <a:schemeClr val="folHlink"/>
                </a:solidFill>
                <a:latin typeface="Times New Roman" pitchFamily="18" charset="0"/>
              </a:rPr>
              <a:t>Figure </a:t>
            </a:r>
            <a:r>
              <a:rPr lang="en-US" sz="2000" b="1" i="1" dirty="0">
                <a:latin typeface="Times New Roman" pitchFamily="18" charset="0"/>
              </a:rPr>
              <a:t>Two digital signals: one with two signal levels and the other</a:t>
            </a:r>
            <a:br>
              <a:rPr lang="en-US" sz="2000" b="1" i="1" dirty="0">
                <a:latin typeface="Times New Roman" pitchFamily="18" charset="0"/>
              </a:rPr>
            </a:br>
            <a:r>
              <a:rPr lang="en-US" sz="2000" b="1" i="1" dirty="0">
                <a:latin typeface="Times New Roman" pitchFamily="18" charset="0"/>
              </a:rPr>
              <a:t>                          with four signal levels</a:t>
            </a:r>
          </a:p>
        </p:txBody>
      </p:sp>
      <p:pic>
        <p:nvPicPr>
          <p:cNvPr id="246793"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2819400"/>
            <a:ext cx="8534400"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5753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8835" name="Rectangle 3"/>
          <p:cNvSpPr>
            <a:spLocks noChangeArrowheads="1"/>
          </p:cNvSpPr>
          <p:nvPr/>
        </p:nvSpPr>
        <p:spPr bwMode="auto">
          <a:xfrm>
            <a:off x="0" y="593725"/>
            <a:ext cx="9144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A digital signal has eight levels. How many bits are needed per level? We calculate the number of bits from the formula:</a:t>
            </a:r>
          </a:p>
        </p:txBody>
      </p:sp>
      <p:sp>
        <p:nvSpPr>
          <p:cNvPr id="248836" name="Text Box 4"/>
          <p:cNvSpPr txBox="1">
            <a:spLocks noChangeArrowheads="1"/>
          </p:cNvSpPr>
          <p:nvPr/>
        </p:nvSpPr>
        <p:spPr bwMode="auto">
          <a:xfrm>
            <a:off x="76200" y="304800"/>
            <a:ext cx="118814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a:solidFill>
                  <a:schemeClr val="hlink"/>
                </a:solidFill>
                <a:latin typeface="Times New Roman" pitchFamily="18" charset="0"/>
              </a:rPr>
              <a:t>Example </a:t>
            </a:r>
          </a:p>
        </p:txBody>
      </p:sp>
      <p:pic>
        <p:nvPicPr>
          <p:cNvPr id="24883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81200" y="1524000"/>
            <a:ext cx="4346575" cy="304800"/>
          </a:xfrm>
          <a:prstGeom prst="rect">
            <a:avLst/>
          </a:prstGeom>
          <a:noFill/>
          <a:ln w="57150">
            <a:solidFill>
              <a:srgbClr val="3366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8838" name="Rectangle 6"/>
          <p:cNvSpPr>
            <a:spLocks noChangeArrowheads="1"/>
          </p:cNvSpPr>
          <p:nvPr/>
        </p:nvSpPr>
        <p:spPr bwMode="auto">
          <a:xfrm>
            <a:off x="0" y="1981200"/>
            <a:ext cx="4800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Each signal level is represented by 3 bits.</a:t>
            </a:r>
          </a:p>
        </p:txBody>
      </p:sp>
      <p:sp>
        <p:nvSpPr>
          <p:cNvPr id="248842" name="Rectangle 10"/>
          <p:cNvSpPr>
            <a:spLocks noChangeArrowheads="1"/>
          </p:cNvSpPr>
          <p:nvPr/>
        </p:nvSpPr>
        <p:spPr bwMode="auto">
          <a:xfrm>
            <a:off x="0" y="2514600"/>
            <a:ext cx="8991600" cy="7284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b="1" i="1" u="sng" dirty="0">
                <a:effectLst>
                  <a:outerShdw blurRad="38100" dist="38100" dir="2700000" algn="tl">
                    <a:srgbClr val="C0C0C0"/>
                  </a:outerShdw>
                </a:effectLst>
                <a:latin typeface="Times New Roman" pitchFamily="18" charset="0"/>
              </a:rPr>
              <a:t>The bit rate</a:t>
            </a:r>
            <a:r>
              <a:rPr lang="en-US" sz="3200" b="1" i="1" baseline="-18000" dirty="0">
                <a:latin typeface="Times New Roman" pitchFamily="18" charset="0"/>
              </a:rPr>
              <a:t> </a:t>
            </a:r>
            <a:r>
              <a:rPr lang="en-US" sz="2000" b="1" i="1" dirty="0">
                <a:latin typeface="Times New Roman" pitchFamily="18" charset="0"/>
              </a:rPr>
              <a:t>is the number of bits sent in </a:t>
            </a:r>
            <a:r>
              <a:rPr lang="en-US" sz="2000" b="1" i="1" dirty="0" smtClean="0">
                <a:latin typeface="Times New Roman" pitchFamily="18" charset="0"/>
              </a:rPr>
              <a:t>1 s</a:t>
            </a:r>
            <a:r>
              <a:rPr lang="en-US" sz="2000" b="1" i="1" dirty="0">
                <a:latin typeface="Times New Roman" pitchFamily="18" charset="0"/>
              </a:rPr>
              <a:t>, expressed in bits per second (bps). </a:t>
            </a:r>
            <a:r>
              <a:rPr lang="en-US" sz="2000" b="1" i="1" dirty="0" smtClean="0">
                <a:latin typeface="Times New Roman" pitchFamily="18" charset="0"/>
              </a:rPr>
              <a:t>Figure </a:t>
            </a:r>
            <a:r>
              <a:rPr lang="en-US" sz="2000" b="1" i="1" dirty="0">
                <a:latin typeface="Times New Roman" pitchFamily="18" charset="0"/>
              </a:rPr>
              <a:t>shows the bit rate for two signals. </a:t>
            </a:r>
            <a:endParaRPr lang="en-MY" sz="2000" b="1" i="1" dirty="0">
              <a:latin typeface="Times New Roman" pitchFamily="18" charset="0"/>
            </a:endParaRPr>
          </a:p>
        </p:txBody>
      </p:sp>
      <p:sp>
        <p:nvSpPr>
          <p:cNvPr id="248843" name="Text Box 11"/>
          <p:cNvSpPr txBox="1">
            <a:spLocks noChangeArrowheads="1"/>
          </p:cNvSpPr>
          <p:nvPr/>
        </p:nvSpPr>
        <p:spPr bwMode="auto">
          <a:xfrm>
            <a:off x="76200" y="3352800"/>
            <a:ext cx="118814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a:solidFill>
                  <a:schemeClr val="hlink"/>
                </a:solidFill>
                <a:latin typeface="Times New Roman" pitchFamily="18" charset="0"/>
              </a:rPr>
              <a:t>Example </a:t>
            </a:r>
          </a:p>
        </p:txBody>
      </p:sp>
      <p:sp>
        <p:nvSpPr>
          <p:cNvPr id="248844" name="Rectangle 12"/>
          <p:cNvSpPr>
            <a:spLocks noChangeArrowheads="1"/>
          </p:cNvSpPr>
          <p:nvPr/>
        </p:nvSpPr>
        <p:spPr bwMode="auto">
          <a:xfrm>
            <a:off x="0" y="3733800"/>
            <a:ext cx="9144000"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Assume we need to download text documents at the rate of 100 pages per minute. What is the required bit rate of the channel?</a:t>
            </a:r>
          </a:p>
          <a:p>
            <a:pPr algn="just" eaLnBrk="0" hangingPunct="0"/>
            <a:r>
              <a:rPr lang="en-US" sz="2000" b="1" i="1">
                <a:latin typeface="Times New Roman" pitchFamily="18" charset="0"/>
              </a:rPr>
              <a:t>Solution</a:t>
            </a:r>
          </a:p>
          <a:p>
            <a:pPr algn="just" eaLnBrk="0" hangingPunct="0"/>
            <a:r>
              <a:rPr lang="en-US" sz="2000" b="1" i="1">
                <a:latin typeface="Times New Roman" pitchFamily="18" charset="0"/>
              </a:rPr>
              <a:t>A page is an average of 24 lines with 80 characters in each line. If we assume that one character requires 8 bits, the bit rate is</a:t>
            </a:r>
          </a:p>
        </p:txBody>
      </p:sp>
      <p:pic>
        <p:nvPicPr>
          <p:cNvPr id="248845" name="Picture 1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28800" y="5562600"/>
            <a:ext cx="5462588" cy="387350"/>
          </a:xfrm>
          <a:prstGeom prst="rect">
            <a:avLst/>
          </a:prstGeom>
          <a:noFill/>
          <a:ln w="57150" cmpd="thickThin">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0506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0883" name="Rectangle 3"/>
          <p:cNvSpPr>
            <a:spLocks noChangeArrowheads="1"/>
          </p:cNvSpPr>
          <p:nvPr/>
        </p:nvSpPr>
        <p:spPr bwMode="auto">
          <a:xfrm>
            <a:off x="-21771" y="1066800"/>
            <a:ext cx="9144000" cy="3539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i="1" dirty="0">
                <a:latin typeface="Times New Roman" pitchFamily="18" charset="0"/>
              </a:rPr>
              <a:t>A digitized voice </a:t>
            </a:r>
            <a:r>
              <a:rPr lang="en-US" sz="2800" b="1" i="1" dirty="0" smtClean="0">
                <a:latin typeface="Times New Roman" pitchFamily="18" charset="0"/>
              </a:rPr>
              <a:t>channel </a:t>
            </a:r>
            <a:r>
              <a:rPr lang="en-US" sz="2800" b="1" i="1" dirty="0">
                <a:latin typeface="Times New Roman" pitchFamily="18" charset="0"/>
              </a:rPr>
              <a:t>is made by digitizing a 4-kHz bandwidth analog voice signal. We need to sample the signal at twice the highest frequency (two samples per hertz). We assume that each sample requires 8 bits. What is the required bit rate?</a:t>
            </a:r>
            <a:br>
              <a:rPr lang="en-US" sz="2800" b="1" i="1" dirty="0">
                <a:latin typeface="Times New Roman" pitchFamily="18" charset="0"/>
              </a:rPr>
            </a:br>
            <a:endParaRPr lang="en-US" sz="2800" b="1" i="1" dirty="0">
              <a:latin typeface="Times New Roman" pitchFamily="18" charset="0"/>
            </a:endParaRPr>
          </a:p>
          <a:p>
            <a:pPr eaLnBrk="0" hangingPunct="0"/>
            <a:r>
              <a:rPr lang="en-US" sz="2800" b="1" i="1" dirty="0">
                <a:solidFill>
                  <a:schemeClr val="hlink"/>
                </a:solidFill>
                <a:latin typeface="Times New Roman" pitchFamily="18" charset="0"/>
              </a:rPr>
              <a:t>Solution</a:t>
            </a:r>
          </a:p>
          <a:p>
            <a:pPr eaLnBrk="0" hangingPunct="0"/>
            <a:r>
              <a:rPr lang="en-US" sz="2800" b="1" i="1" dirty="0">
                <a:latin typeface="Times New Roman" pitchFamily="18" charset="0"/>
              </a:rPr>
              <a:t>The bit rate can be calculated as:</a:t>
            </a:r>
          </a:p>
        </p:txBody>
      </p:sp>
      <p:sp>
        <p:nvSpPr>
          <p:cNvPr id="250884" name="Text Box 4"/>
          <p:cNvSpPr txBox="1">
            <a:spLocks noChangeArrowheads="1"/>
          </p:cNvSpPr>
          <p:nvPr/>
        </p:nvSpPr>
        <p:spPr bwMode="auto">
          <a:xfrm>
            <a:off x="282574" y="0"/>
            <a:ext cx="2384426"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000" b="1" i="1" dirty="0" smtClean="0">
                <a:solidFill>
                  <a:schemeClr val="hlink"/>
                </a:solidFill>
                <a:latin typeface="Times New Roman" pitchFamily="18" charset="0"/>
              </a:rPr>
              <a:t>Example</a:t>
            </a:r>
            <a:endParaRPr lang="en-US" sz="4000" b="1" i="1" dirty="0">
              <a:solidFill>
                <a:schemeClr val="hlink"/>
              </a:solidFill>
              <a:latin typeface="Times New Roman" pitchFamily="18" charset="0"/>
            </a:endParaRPr>
          </a:p>
        </p:txBody>
      </p:sp>
      <p:pic>
        <p:nvPicPr>
          <p:cNvPr id="25088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06601" y="4815681"/>
            <a:ext cx="6882462" cy="579437"/>
          </a:xfrm>
          <a:prstGeom prst="rect">
            <a:avLst/>
          </a:prstGeom>
          <a:noFill/>
          <a:ln w="57150" cmpd="thickThin">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25447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152400" y="304800"/>
            <a:ext cx="2438400" cy="487363"/>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compatLnSpc="1">
            <a:prstTxWarp prst="textNoShape">
              <a:avLst/>
            </a:prstTxWarp>
            <a:noAutofit/>
          </a:bodyPr>
          <a:lstStyle/>
          <a:p>
            <a:r>
              <a:rPr lang="en-MY" sz="3200" cap="none" dirty="0" smtClean="0">
                <a:ln>
                  <a:noFill/>
                </a:ln>
                <a:solidFill>
                  <a:schemeClr val="tx1"/>
                </a:solidFill>
              </a:rPr>
              <a:t>Bit Length</a:t>
            </a:r>
            <a:endParaRPr lang="en-MY" sz="4400" cap="none" dirty="0" smtClean="0">
              <a:ln>
                <a:noFill/>
              </a:ln>
              <a:solidFill>
                <a:schemeClr val="tx1"/>
              </a:solidFill>
            </a:endParaRPr>
          </a:p>
        </p:txBody>
      </p:sp>
      <p:sp>
        <p:nvSpPr>
          <p:cNvPr id="252931" name="Rectangle 3"/>
          <p:cNvSpPr>
            <a:spLocks noChangeArrowheads="1"/>
          </p:cNvSpPr>
          <p:nvPr/>
        </p:nvSpPr>
        <p:spPr bwMode="auto">
          <a:xfrm>
            <a:off x="0" y="914400"/>
            <a:ext cx="91440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0" hangingPunct="0">
              <a:buFont typeface="Arial" pitchFamily="34" charset="0"/>
              <a:buChar char="•"/>
            </a:pPr>
            <a:r>
              <a:rPr lang="en-US" sz="2400" dirty="0">
                <a:latin typeface="Times New Roman" pitchFamily="18" charset="0"/>
              </a:rPr>
              <a:t>We discussed the concept of the wavelength for an analog signal: the distance one cycle occupies on the transmission medium. </a:t>
            </a:r>
            <a:endParaRPr lang="en-US" sz="2400" dirty="0" smtClean="0">
              <a:latin typeface="Times New Roman" pitchFamily="18" charset="0"/>
            </a:endParaRPr>
          </a:p>
          <a:p>
            <a:pPr marL="342900" indent="-342900" eaLnBrk="0" hangingPunct="0">
              <a:buFont typeface="Arial" pitchFamily="34" charset="0"/>
              <a:buChar char="•"/>
            </a:pPr>
            <a:r>
              <a:rPr lang="en-US" sz="2400" dirty="0" smtClean="0">
                <a:latin typeface="Times New Roman" pitchFamily="18" charset="0"/>
              </a:rPr>
              <a:t>We </a:t>
            </a:r>
            <a:r>
              <a:rPr lang="en-US" sz="2400" dirty="0">
                <a:latin typeface="Times New Roman" pitchFamily="18" charset="0"/>
              </a:rPr>
              <a:t>can define something similar for a digital signal: the bit length. </a:t>
            </a:r>
            <a:endParaRPr lang="en-US" sz="2400" dirty="0" smtClean="0">
              <a:latin typeface="Times New Roman" pitchFamily="18" charset="0"/>
            </a:endParaRPr>
          </a:p>
          <a:p>
            <a:pPr marL="342900" indent="-342900" eaLnBrk="0" hangingPunct="0">
              <a:buFont typeface="Arial" pitchFamily="34" charset="0"/>
              <a:buChar char="•"/>
            </a:pPr>
            <a:r>
              <a:rPr lang="en-US" sz="2400" dirty="0" smtClean="0">
                <a:latin typeface="Times New Roman" pitchFamily="18" charset="0"/>
              </a:rPr>
              <a:t>The </a:t>
            </a:r>
            <a:r>
              <a:rPr lang="en-US" sz="2400" dirty="0">
                <a:latin typeface="Times New Roman" pitchFamily="18" charset="0"/>
              </a:rPr>
              <a:t>bit length is the distance one bit occupies on the transmission medium.</a:t>
            </a:r>
            <a:r>
              <a:rPr lang="en-US" sz="2400" i="1" dirty="0">
                <a:latin typeface="Times New Roman" pitchFamily="18" charset="0"/>
              </a:rPr>
              <a:t> </a:t>
            </a:r>
          </a:p>
          <a:p>
            <a:pPr marL="342900" indent="-342900" algn="ctr" eaLnBrk="0" hangingPunct="0">
              <a:buFont typeface="Arial" pitchFamily="34" charset="0"/>
              <a:buChar char="•"/>
            </a:pPr>
            <a:r>
              <a:rPr lang="en-US" sz="2400" dirty="0">
                <a:solidFill>
                  <a:srgbClr val="0000FF"/>
                </a:solidFill>
                <a:latin typeface="Times New Roman" pitchFamily="18" charset="0"/>
              </a:rPr>
              <a:t>Bit length = propagation speed * bit duration</a:t>
            </a:r>
            <a:r>
              <a:rPr lang="en-US" sz="2400" i="1" baseline="-18000" dirty="0">
                <a:latin typeface="Times New Roman" pitchFamily="18" charset="0"/>
              </a:rPr>
              <a:t> </a:t>
            </a:r>
          </a:p>
        </p:txBody>
      </p:sp>
      <p:sp>
        <p:nvSpPr>
          <p:cNvPr id="252932" name="Rectangle 4"/>
          <p:cNvSpPr>
            <a:spLocks noChangeArrowheads="1"/>
          </p:cNvSpPr>
          <p:nvPr/>
        </p:nvSpPr>
        <p:spPr bwMode="auto">
          <a:xfrm>
            <a:off x="116114" y="3429000"/>
            <a:ext cx="8458200" cy="71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r>
              <a:rPr lang="pt-BR" sz="2100" b="1" dirty="0">
                <a:latin typeface="Trebuchet MS" pitchFamily="34" charset="0"/>
              </a:rPr>
              <a:t>Digital Signal as a Composite Analog Signal</a:t>
            </a:r>
            <a:r>
              <a:rPr lang="pt-BR" sz="3000" b="1" dirty="0">
                <a:latin typeface="Trebuchet MS" pitchFamily="34" charset="0"/>
              </a:rPr>
              <a:t> </a:t>
            </a:r>
            <a:br>
              <a:rPr lang="pt-BR" sz="3000" b="1" dirty="0">
                <a:latin typeface="Trebuchet MS" pitchFamily="34" charset="0"/>
              </a:rPr>
            </a:br>
            <a:endParaRPr lang="en-MY" sz="3000" b="1" dirty="0">
              <a:latin typeface="Trebuchet MS" pitchFamily="34" charset="0"/>
            </a:endParaRPr>
          </a:p>
        </p:txBody>
      </p:sp>
      <p:sp>
        <p:nvSpPr>
          <p:cNvPr id="252933" name="Rectangle 5"/>
          <p:cNvSpPr>
            <a:spLocks noChangeArrowheads="1"/>
          </p:cNvSpPr>
          <p:nvPr/>
        </p:nvSpPr>
        <p:spPr bwMode="auto">
          <a:xfrm>
            <a:off x="152400" y="4267200"/>
            <a:ext cx="88392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buFont typeface="Wingdings" pitchFamily="2" charset="2"/>
              <a:buChar char="Ø"/>
            </a:pPr>
            <a:r>
              <a:rPr lang="en-US" sz="2400" dirty="0">
                <a:latin typeface="Times New Roman" pitchFamily="18" charset="0"/>
              </a:rPr>
              <a:t>Based on Fourier analysis, a digital signal is a composite analog signal.</a:t>
            </a:r>
          </a:p>
          <a:p>
            <a:pPr eaLnBrk="0" hangingPunct="0">
              <a:buFont typeface="Wingdings" pitchFamily="2" charset="2"/>
              <a:buChar char="Ø"/>
            </a:pPr>
            <a:r>
              <a:rPr lang="en-US" sz="2400" dirty="0">
                <a:latin typeface="Times New Roman" pitchFamily="18" charset="0"/>
              </a:rPr>
              <a:t> The bandwidth is infinite, but the periodic signal has discrete frequencies while the </a:t>
            </a:r>
            <a:r>
              <a:rPr lang="en-US" sz="2400" dirty="0" err="1">
                <a:latin typeface="Times New Roman" pitchFamily="18" charset="0"/>
              </a:rPr>
              <a:t>nonperiodic</a:t>
            </a:r>
            <a:r>
              <a:rPr lang="en-US" sz="2400" dirty="0">
                <a:latin typeface="Times New Roman" pitchFamily="18" charset="0"/>
              </a:rPr>
              <a:t> signal has continuous frequencies. </a:t>
            </a:r>
          </a:p>
        </p:txBody>
      </p:sp>
    </p:spTree>
    <p:extLst>
      <p:ext uri="{BB962C8B-B14F-4D97-AF65-F5344CB8AC3E}">
        <p14:creationId xmlns="" xmlns:p14="http://schemas.microsoft.com/office/powerpoint/2010/main" val="1401371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0" y="136525"/>
            <a:ext cx="9144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i="1" dirty="0" smtClean="0">
                <a:latin typeface="Times New Roman" pitchFamily="18" charset="0"/>
              </a:rPr>
              <a:t>The </a:t>
            </a:r>
            <a:r>
              <a:rPr lang="en-US" sz="2000" b="1" i="1" dirty="0">
                <a:latin typeface="Times New Roman" pitchFamily="18" charset="0"/>
              </a:rPr>
              <a:t>time and frequency domains of periodic and </a:t>
            </a:r>
            <a:r>
              <a:rPr lang="en-US" sz="2000" b="1" i="1" dirty="0" err="1" smtClean="0">
                <a:latin typeface="Times New Roman" pitchFamily="18" charset="0"/>
              </a:rPr>
              <a:t>nonperiodic</a:t>
            </a:r>
            <a:r>
              <a:rPr lang="en-US" sz="2000" b="1" i="1" dirty="0" smtClean="0">
                <a:latin typeface="Times New Roman" pitchFamily="18" charset="0"/>
              </a:rPr>
              <a:t> digital </a:t>
            </a:r>
            <a:r>
              <a:rPr lang="en-US" sz="2000" b="1" i="1" dirty="0">
                <a:latin typeface="Times New Roman" pitchFamily="18" charset="0"/>
              </a:rPr>
              <a:t>signals</a:t>
            </a:r>
          </a:p>
        </p:txBody>
      </p:sp>
      <p:pic>
        <p:nvPicPr>
          <p:cNvPr id="25395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838200"/>
            <a:ext cx="8720138" cy="4710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55096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Text Box 4"/>
          <p:cNvSpPr txBox="1">
            <a:spLocks noChangeArrowheads="1"/>
          </p:cNvSpPr>
          <p:nvPr/>
        </p:nvSpPr>
        <p:spPr bwMode="auto">
          <a:xfrm>
            <a:off x="0" y="228600"/>
            <a:ext cx="75438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5400" b="1" baseline="-18000" dirty="0">
                <a:latin typeface="Times New Roman" pitchFamily="18" charset="0"/>
              </a:rPr>
              <a:t>Transmission of Digital Signals </a:t>
            </a:r>
          </a:p>
        </p:txBody>
      </p:sp>
      <p:sp>
        <p:nvSpPr>
          <p:cNvPr id="256005" name="Rectangle 5"/>
          <p:cNvSpPr>
            <a:spLocks noChangeArrowheads="1"/>
          </p:cNvSpPr>
          <p:nvPr/>
        </p:nvSpPr>
        <p:spPr bwMode="auto">
          <a:xfrm>
            <a:off x="76200" y="1447800"/>
            <a:ext cx="9067800"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0" hangingPunct="0"/>
            <a:r>
              <a:rPr lang="en-US" sz="2800" b="1" dirty="0">
                <a:latin typeface="Times New Roman" pitchFamily="18" charset="0"/>
              </a:rPr>
              <a:t>We can transmit a digital signal by using one of two different approaches: </a:t>
            </a:r>
          </a:p>
          <a:p>
            <a:pPr marL="457200" indent="-457200" eaLnBrk="0" hangingPunct="0">
              <a:buFontTx/>
              <a:buAutoNum type="arabicPeriod"/>
            </a:pPr>
            <a:r>
              <a:rPr lang="en-US" sz="2800" b="1" i="1" dirty="0">
                <a:solidFill>
                  <a:srgbClr val="3366FF"/>
                </a:solidFill>
                <a:latin typeface="Times New Roman" pitchFamily="18" charset="0"/>
              </a:rPr>
              <a:t>baseband transmission. </a:t>
            </a:r>
          </a:p>
          <a:p>
            <a:pPr marL="457200" indent="-457200" eaLnBrk="0" hangingPunct="0">
              <a:buFontTx/>
              <a:buAutoNum type="arabicPeriod"/>
            </a:pPr>
            <a:r>
              <a:rPr lang="en-US" sz="2800" b="1" i="1" dirty="0">
                <a:solidFill>
                  <a:srgbClr val="3366FF"/>
                </a:solidFill>
                <a:latin typeface="Times New Roman" pitchFamily="18" charset="0"/>
              </a:rPr>
              <a:t>broadband transmission (using modulation).</a:t>
            </a:r>
            <a:r>
              <a:rPr lang="en-US" sz="2800" b="1" i="1" dirty="0">
                <a:latin typeface="Times New Roman" pitchFamily="18" charset="0"/>
              </a:rPr>
              <a:t> </a:t>
            </a:r>
          </a:p>
        </p:txBody>
      </p:sp>
      <p:sp>
        <p:nvSpPr>
          <p:cNvPr id="256007" name="Rectangle 7"/>
          <p:cNvSpPr>
            <a:spLocks noChangeArrowheads="1"/>
          </p:cNvSpPr>
          <p:nvPr/>
        </p:nvSpPr>
        <p:spPr bwMode="auto">
          <a:xfrm>
            <a:off x="-3629" y="3501937"/>
            <a:ext cx="8991600" cy="1528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4000" b="1" i="1" baseline="-18000" dirty="0">
                <a:latin typeface="Times New Roman" pitchFamily="18" charset="0"/>
              </a:rPr>
              <a:t>Baseband transmission means sending a digital signal over a channel without </a:t>
            </a:r>
            <a:r>
              <a:rPr lang="en-US" sz="4000" b="1" i="1" baseline="-18000" dirty="0" smtClean="0">
                <a:latin typeface="Times New Roman" pitchFamily="18" charset="0"/>
              </a:rPr>
              <a:t>changing</a:t>
            </a:r>
            <a:r>
              <a:rPr lang="en-US" sz="4000" b="1" i="1" dirty="0" smtClean="0">
                <a:latin typeface="Times New Roman" pitchFamily="18" charset="0"/>
              </a:rPr>
              <a:t> </a:t>
            </a:r>
            <a:r>
              <a:rPr lang="en-US" sz="4000" b="1" i="1" baseline="-18000" dirty="0" smtClean="0">
                <a:latin typeface="Times New Roman" pitchFamily="18" charset="0"/>
              </a:rPr>
              <a:t>the </a:t>
            </a:r>
            <a:r>
              <a:rPr lang="en-US" sz="4000" b="1" i="1" baseline="-18000" dirty="0">
                <a:latin typeface="Times New Roman" pitchFamily="18" charset="0"/>
              </a:rPr>
              <a:t>digital signal to an analog signal.</a:t>
            </a:r>
          </a:p>
        </p:txBody>
      </p:sp>
      <p:pic>
        <p:nvPicPr>
          <p:cNvPr id="256008"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86200" y="5029200"/>
            <a:ext cx="4776788" cy="1423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68342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Text Box 4"/>
          <p:cNvSpPr txBox="1">
            <a:spLocks noChangeArrowheads="1"/>
          </p:cNvSpPr>
          <p:nvPr/>
        </p:nvSpPr>
        <p:spPr bwMode="auto">
          <a:xfrm>
            <a:off x="0" y="228600"/>
            <a:ext cx="75438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5400" b="1" baseline="-18000" dirty="0" smtClean="0">
                <a:latin typeface="Times New Roman" pitchFamily="18" charset="0"/>
              </a:rPr>
              <a:t>Baseband Transmission</a:t>
            </a:r>
            <a:endParaRPr lang="en-US" sz="5400" b="1" baseline="-18000" dirty="0">
              <a:latin typeface="Times New Roman" pitchFamily="18" charset="0"/>
            </a:endParaRPr>
          </a:p>
        </p:txBody>
      </p:sp>
      <p:sp>
        <p:nvSpPr>
          <p:cNvPr id="256005" name="Rectangle 5"/>
          <p:cNvSpPr>
            <a:spLocks noChangeArrowheads="1"/>
          </p:cNvSpPr>
          <p:nvPr/>
        </p:nvSpPr>
        <p:spPr bwMode="auto">
          <a:xfrm>
            <a:off x="76200" y="1295400"/>
            <a:ext cx="9067800" cy="48320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0" hangingPunct="0">
              <a:buFont typeface="Arial" pitchFamily="34" charset="0"/>
              <a:buChar char="•"/>
            </a:pPr>
            <a:r>
              <a:rPr lang="en-US" sz="2800" b="1" i="1" dirty="0">
                <a:latin typeface="Times New Roman" pitchFamily="18" charset="0"/>
              </a:rPr>
              <a:t>Baseband transmission </a:t>
            </a:r>
            <a:r>
              <a:rPr lang="en-US" sz="2800" dirty="0"/>
              <a:t>requires that we have a low-pass channel, a channel with a bandwidth that starts from zero. </a:t>
            </a:r>
            <a:endParaRPr lang="en-US" sz="2800" dirty="0" smtClean="0"/>
          </a:p>
          <a:p>
            <a:pPr marL="457200" indent="-457200" eaLnBrk="0" hangingPunct="0">
              <a:buFont typeface="Arial" pitchFamily="34" charset="0"/>
              <a:buChar char="•"/>
            </a:pPr>
            <a:r>
              <a:rPr lang="en-US" sz="2800" dirty="0" smtClean="0"/>
              <a:t>This </a:t>
            </a:r>
            <a:r>
              <a:rPr lang="en-US" sz="2800" dirty="0"/>
              <a:t>is the case if we have a dedicated medium with a bandwidth constituting only one channel. </a:t>
            </a:r>
            <a:endParaRPr lang="en-US" sz="2800" dirty="0" smtClean="0"/>
          </a:p>
          <a:p>
            <a:pPr marL="457200" indent="-457200" eaLnBrk="0" hangingPunct="0">
              <a:buFont typeface="Arial" pitchFamily="34" charset="0"/>
              <a:buChar char="•"/>
            </a:pPr>
            <a:r>
              <a:rPr lang="en-US" sz="2800" dirty="0" smtClean="0"/>
              <a:t>For </a:t>
            </a:r>
            <a:r>
              <a:rPr lang="en-US" sz="2800" dirty="0"/>
              <a:t>example, the entire bandwidth of a cable connecting two computers is one single channel. </a:t>
            </a:r>
            <a:endParaRPr lang="en-US" sz="2800" dirty="0" smtClean="0"/>
          </a:p>
          <a:p>
            <a:pPr marL="457200" indent="-457200" eaLnBrk="0" hangingPunct="0">
              <a:buFont typeface="Arial" pitchFamily="34" charset="0"/>
              <a:buChar char="•"/>
            </a:pPr>
            <a:r>
              <a:rPr lang="en-US" sz="2800" dirty="0" smtClean="0"/>
              <a:t>As </a:t>
            </a:r>
            <a:r>
              <a:rPr lang="en-US" sz="2800" dirty="0"/>
              <a:t>another example, we may connect several computers to a bus, but not allow more than two stations to communicate at a time. </a:t>
            </a:r>
            <a:endParaRPr lang="en-MY" sz="2800" dirty="0"/>
          </a:p>
        </p:txBody>
      </p:sp>
    </p:spTree>
    <p:extLst>
      <p:ext uri="{BB962C8B-B14F-4D97-AF65-F5344CB8AC3E}">
        <p14:creationId xmlns="" xmlns:p14="http://schemas.microsoft.com/office/powerpoint/2010/main" val="1936454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2" name="Text Box 4"/>
          <p:cNvSpPr txBox="1">
            <a:spLocks noChangeArrowheads="1"/>
          </p:cNvSpPr>
          <p:nvPr/>
        </p:nvSpPr>
        <p:spPr bwMode="auto">
          <a:xfrm>
            <a:off x="228600" y="228600"/>
            <a:ext cx="523816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smtClean="0">
                <a:solidFill>
                  <a:schemeClr val="folHlink"/>
                </a:solidFill>
                <a:latin typeface="Times New Roman" pitchFamily="18" charset="0"/>
              </a:rPr>
              <a:t>Figure  </a:t>
            </a:r>
            <a:r>
              <a:rPr lang="en-US" sz="2000" b="1" i="1" dirty="0">
                <a:latin typeface="Times New Roman" pitchFamily="18" charset="0"/>
              </a:rPr>
              <a:t>Bandwidths of two low-pass channels</a:t>
            </a:r>
          </a:p>
        </p:txBody>
      </p:sp>
      <p:pic>
        <p:nvPicPr>
          <p:cNvPr id="258054"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1676400"/>
            <a:ext cx="8739188" cy="445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8055" name="Rectangle 7"/>
          <p:cNvSpPr>
            <a:spLocks noChangeArrowheads="1"/>
          </p:cNvSpPr>
          <p:nvPr/>
        </p:nvSpPr>
        <p:spPr bwMode="auto">
          <a:xfrm>
            <a:off x="0" y="762000"/>
            <a:ext cx="8915400" cy="669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i="1" baseline="-18000" dirty="0">
                <a:latin typeface="Times New Roman" pitchFamily="18" charset="0"/>
              </a:rPr>
              <a:t> </a:t>
            </a:r>
            <a:r>
              <a:rPr lang="en-US" sz="2800" b="1" i="1" baseline="-18000" dirty="0" smtClean="0">
                <a:latin typeface="Times New Roman" pitchFamily="18" charset="0"/>
              </a:rPr>
              <a:t>A </a:t>
            </a:r>
            <a:r>
              <a:rPr lang="en-US" sz="2800" b="1" i="1" baseline="-18000" dirty="0">
                <a:latin typeface="Times New Roman" pitchFamily="18" charset="0"/>
              </a:rPr>
              <a:t>low-pass channel with infinite band-width is ideal, but we cannot have such a channel in real life. However, we can get close. </a:t>
            </a:r>
            <a:endParaRPr lang="en-MY" sz="2800" b="1" i="1" baseline="-18000" dirty="0">
              <a:latin typeface="Times New Roman" pitchFamily="18" charset="0"/>
            </a:endParaRPr>
          </a:p>
        </p:txBody>
      </p:sp>
    </p:spTree>
    <p:extLst>
      <p:ext uri="{BB962C8B-B14F-4D97-AF65-F5344CB8AC3E}">
        <p14:creationId xmlns="" xmlns:p14="http://schemas.microsoft.com/office/powerpoint/2010/main" val="1395843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Text Box 4"/>
          <p:cNvSpPr txBox="1">
            <a:spLocks noChangeArrowheads="1"/>
          </p:cNvSpPr>
          <p:nvPr/>
        </p:nvSpPr>
        <p:spPr bwMode="auto">
          <a:xfrm>
            <a:off x="0" y="228600"/>
            <a:ext cx="75438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5400" b="1" baseline="-18000" dirty="0" smtClean="0">
                <a:latin typeface="Times New Roman" pitchFamily="18" charset="0"/>
              </a:rPr>
              <a:t>Broadband Transmission</a:t>
            </a:r>
            <a:endParaRPr lang="en-US" sz="5400" b="1" baseline="-18000" dirty="0">
              <a:latin typeface="Times New Roman" pitchFamily="18" charset="0"/>
            </a:endParaRPr>
          </a:p>
        </p:txBody>
      </p:sp>
      <p:sp>
        <p:nvSpPr>
          <p:cNvPr id="256005" name="Rectangle 5"/>
          <p:cNvSpPr>
            <a:spLocks noChangeArrowheads="1"/>
          </p:cNvSpPr>
          <p:nvPr/>
        </p:nvSpPr>
        <p:spPr bwMode="auto">
          <a:xfrm>
            <a:off x="76200" y="1295400"/>
            <a:ext cx="9067800"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0" hangingPunct="0">
              <a:buFont typeface="Arial" pitchFamily="34" charset="0"/>
              <a:buChar char="•"/>
            </a:pPr>
            <a:r>
              <a:rPr lang="en-US" sz="2800" b="1" dirty="0"/>
              <a:t>If the available channel is a </a:t>
            </a:r>
            <a:r>
              <a:rPr lang="en-US" sz="2800" b="1" dirty="0" err="1"/>
              <a:t>bandpass</a:t>
            </a:r>
            <a:r>
              <a:rPr lang="en-US" sz="2800" b="1" dirty="0"/>
              <a:t> channel, we cannot send the digital signal directly to the </a:t>
            </a:r>
            <a:r>
              <a:rPr lang="en-US" sz="2800" b="1" dirty="0" smtClean="0"/>
              <a:t>channel.</a:t>
            </a:r>
          </a:p>
          <a:p>
            <a:pPr marL="457200" indent="-457200" eaLnBrk="0" hangingPunct="0">
              <a:buFont typeface="Arial" pitchFamily="34" charset="0"/>
              <a:buChar char="•"/>
            </a:pPr>
            <a:r>
              <a:rPr lang="en-US" sz="2800" b="1" dirty="0" smtClean="0"/>
              <a:t>We </a:t>
            </a:r>
            <a:r>
              <a:rPr lang="en-US" sz="2800" b="1" dirty="0"/>
              <a:t>need to convert the digital signal to an analog signal before transmission.</a:t>
            </a:r>
          </a:p>
        </p:txBody>
      </p:sp>
      <p:pic>
        <p:nvPicPr>
          <p:cNvPr id="4"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733800"/>
            <a:ext cx="9135031"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04283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p:cNvSpPr>
          <p:nvPr>
            <p:ph type="title"/>
          </p:nvPr>
        </p:nvSpPr>
        <p:spPr bwMode="auto">
          <a:xfrm>
            <a:off x="228600" y="-228600"/>
            <a:ext cx="72390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600" cap="none" smtClean="0">
                <a:ln>
                  <a:noFill/>
                </a:ln>
                <a:solidFill>
                  <a:schemeClr val="tx1"/>
                </a:solidFill>
              </a:rPr>
              <a:t> </a:t>
            </a:r>
            <a:r>
              <a:rPr lang="en-US" sz="3600" cap="none" smtClean="0">
                <a:ln>
                  <a:noFill/>
                </a:ln>
                <a:solidFill>
                  <a:schemeClr val="tx1"/>
                </a:solidFill>
                <a:effectLst>
                  <a:outerShdw blurRad="38100" dist="38100" dir="2700000" algn="tl">
                    <a:srgbClr val="C0C0C0"/>
                  </a:outerShdw>
                </a:effectLst>
              </a:rPr>
              <a:t>ANALOG AND DIGITAL</a:t>
            </a:r>
          </a:p>
        </p:txBody>
      </p:sp>
      <p:sp>
        <p:nvSpPr>
          <p:cNvPr id="313347" name="Rectangle 3"/>
          <p:cNvSpPr>
            <a:spLocks noGrp="1"/>
          </p:cNvSpPr>
          <p:nvPr>
            <p:ph type="body" idx="1"/>
          </p:nvPr>
        </p:nvSpPr>
        <p:spPr>
          <a:xfrm>
            <a:off x="228600" y="1066800"/>
            <a:ext cx="8610600" cy="3779838"/>
          </a:xfrm>
        </p:spPr>
        <p:txBody>
          <a:bodyPr>
            <a:normAutofit lnSpcReduction="10000"/>
          </a:bodyPr>
          <a:lstStyle/>
          <a:p>
            <a:pPr>
              <a:lnSpc>
                <a:spcPct val="90000"/>
              </a:lnSpc>
            </a:pPr>
            <a:r>
              <a:rPr lang="en-US" smtClean="0"/>
              <a:t>To be transmitted, data must be transformed to electromagnetic signals.</a:t>
            </a:r>
          </a:p>
          <a:p>
            <a:pPr>
              <a:lnSpc>
                <a:spcPct val="90000"/>
              </a:lnSpc>
            </a:pPr>
            <a:r>
              <a:rPr lang="en-US" smtClean="0"/>
              <a:t>Data can be analog or digital. Analog data are continuous and take continuous values. Digital data have discrete states and take discrete values.</a:t>
            </a:r>
          </a:p>
          <a:p>
            <a:pPr>
              <a:lnSpc>
                <a:spcPct val="90000"/>
              </a:lnSpc>
            </a:pPr>
            <a:r>
              <a:rPr lang="en-US" smtClean="0"/>
              <a:t>Signals can also be analog or digital. Analog signals can have an infinite number of values in a range; digital signals can have only a limited number of values.</a:t>
            </a:r>
          </a:p>
        </p:txBody>
      </p:sp>
      <p:pic>
        <p:nvPicPr>
          <p:cNvPr id="31334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550" y="4648200"/>
            <a:ext cx="852805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5675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3" name="Text Box 3"/>
          <p:cNvSpPr txBox="1">
            <a:spLocks noChangeArrowheads="1"/>
          </p:cNvSpPr>
          <p:nvPr/>
        </p:nvSpPr>
        <p:spPr bwMode="auto">
          <a:xfrm>
            <a:off x="76200" y="182563"/>
            <a:ext cx="6183313"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effectLst>
                  <a:outerShdw blurRad="38100" dist="38100" dir="2700000" algn="tl">
                    <a:srgbClr val="C0C0C0"/>
                  </a:outerShdw>
                </a:effectLst>
                <a:latin typeface="Times" pitchFamily="18" charset="0"/>
              </a:rPr>
              <a:t>TRANSMISSION IMPAIRMENT</a:t>
            </a:r>
          </a:p>
        </p:txBody>
      </p:sp>
      <p:sp>
        <p:nvSpPr>
          <p:cNvPr id="27648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MY" b="1">
              <a:latin typeface="Times New Roman" pitchFamily="18" charset="0"/>
            </a:endParaRPr>
          </a:p>
        </p:txBody>
      </p:sp>
      <p:sp>
        <p:nvSpPr>
          <p:cNvPr id="276485" name="Rectangle 5"/>
          <p:cNvSpPr>
            <a:spLocks noChangeArrowheads="1"/>
          </p:cNvSpPr>
          <p:nvPr/>
        </p:nvSpPr>
        <p:spPr bwMode="auto">
          <a:xfrm>
            <a:off x="76200" y="1066800"/>
            <a:ext cx="8991600"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457200" indent="-457200" algn="just">
              <a:buFont typeface="Arial" pitchFamily="34" charset="0"/>
              <a:buChar char="•"/>
            </a:pPr>
            <a:r>
              <a:rPr lang="en-US" sz="3200" b="1" i="1" dirty="0">
                <a:effectLst>
                  <a:outerShdw blurRad="38100" dist="38100" dir="2700000" algn="tl">
                    <a:srgbClr val="C0C0C0"/>
                  </a:outerShdw>
                </a:effectLst>
                <a:latin typeface="Times New Roman" pitchFamily="18" charset="0"/>
              </a:rPr>
              <a:t>Signals travel through transmission media, which are not perfect. </a:t>
            </a:r>
            <a:endParaRPr lang="en-US" sz="3200" b="1" i="1" dirty="0" smtClean="0">
              <a:effectLst>
                <a:outerShdw blurRad="38100" dist="38100" dir="2700000" algn="tl">
                  <a:srgbClr val="C0C0C0"/>
                </a:outerShdw>
              </a:effectLst>
              <a:latin typeface="Times New Roman" pitchFamily="18" charset="0"/>
            </a:endParaRPr>
          </a:p>
          <a:p>
            <a:pPr marL="457200" indent="-457200" algn="just">
              <a:buFont typeface="Arial" pitchFamily="34" charset="0"/>
              <a:buChar char="•"/>
            </a:pPr>
            <a:r>
              <a:rPr lang="en-US" sz="3200" b="1" i="1" dirty="0" smtClean="0">
                <a:effectLst>
                  <a:outerShdw blurRad="38100" dist="38100" dir="2700000" algn="tl">
                    <a:srgbClr val="C0C0C0"/>
                  </a:outerShdw>
                </a:effectLst>
                <a:latin typeface="Times New Roman" pitchFamily="18" charset="0"/>
              </a:rPr>
              <a:t>The </a:t>
            </a:r>
            <a:r>
              <a:rPr lang="en-US" sz="3200" b="1" i="1" dirty="0">
                <a:effectLst>
                  <a:outerShdw blurRad="38100" dist="38100" dir="2700000" algn="tl">
                    <a:srgbClr val="C0C0C0"/>
                  </a:outerShdw>
                </a:effectLst>
                <a:latin typeface="Times New Roman" pitchFamily="18" charset="0"/>
              </a:rPr>
              <a:t>imperfection causes signal impairment. </a:t>
            </a:r>
            <a:endParaRPr lang="en-US" sz="3200" b="1" i="1" dirty="0" smtClean="0">
              <a:effectLst>
                <a:outerShdw blurRad="38100" dist="38100" dir="2700000" algn="tl">
                  <a:srgbClr val="C0C0C0"/>
                </a:outerShdw>
              </a:effectLst>
              <a:latin typeface="Times New Roman" pitchFamily="18" charset="0"/>
            </a:endParaRPr>
          </a:p>
          <a:p>
            <a:pPr marL="457200" indent="-457200" algn="just">
              <a:buFont typeface="Arial" pitchFamily="34" charset="0"/>
              <a:buChar char="•"/>
            </a:pPr>
            <a:r>
              <a:rPr lang="en-US" sz="3200" b="1" i="1" dirty="0" smtClean="0">
                <a:effectLst>
                  <a:outerShdw blurRad="38100" dist="38100" dir="2700000" algn="tl">
                    <a:srgbClr val="C0C0C0"/>
                  </a:outerShdw>
                </a:effectLst>
                <a:latin typeface="Times New Roman" pitchFamily="18" charset="0"/>
              </a:rPr>
              <a:t>This </a:t>
            </a:r>
            <a:r>
              <a:rPr lang="en-US" sz="3200" b="1" i="1" dirty="0">
                <a:effectLst>
                  <a:outerShdw blurRad="38100" dist="38100" dir="2700000" algn="tl">
                    <a:srgbClr val="C0C0C0"/>
                  </a:outerShdw>
                </a:effectLst>
                <a:latin typeface="Times New Roman" pitchFamily="18" charset="0"/>
              </a:rPr>
              <a:t>means that the signal at the beginning of the medium is not the same as the signal at the end of the medium. </a:t>
            </a:r>
            <a:endParaRPr lang="en-US" sz="3200" b="1" i="1" dirty="0" smtClean="0">
              <a:effectLst>
                <a:outerShdw blurRad="38100" dist="38100" dir="2700000" algn="tl">
                  <a:srgbClr val="C0C0C0"/>
                </a:outerShdw>
              </a:effectLst>
              <a:latin typeface="Times New Roman" pitchFamily="18" charset="0"/>
            </a:endParaRPr>
          </a:p>
          <a:p>
            <a:pPr marL="457200" indent="-457200" algn="just">
              <a:buFont typeface="Arial" pitchFamily="34" charset="0"/>
              <a:buChar char="•"/>
            </a:pPr>
            <a:r>
              <a:rPr lang="en-US" sz="3200" b="1" i="1" dirty="0" smtClean="0">
                <a:effectLst>
                  <a:outerShdw blurRad="38100" dist="38100" dir="2700000" algn="tl">
                    <a:srgbClr val="C0C0C0"/>
                  </a:outerShdw>
                </a:effectLst>
                <a:latin typeface="Times New Roman" pitchFamily="18" charset="0"/>
              </a:rPr>
              <a:t>What </a:t>
            </a:r>
            <a:r>
              <a:rPr lang="en-US" sz="3200" b="1" i="1" dirty="0">
                <a:effectLst>
                  <a:outerShdw blurRad="38100" dist="38100" dir="2700000" algn="tl">
                    <a:srgbClr val="C0C0C0"/>
                  </a:outerShdw>
                </a:effectLst>
                <a:latin typeface="Times New Roman" pitchFamily="18" charset="0"/>
              </a:rPr>
              <a:t>is sent is not what is received. </a:t>
            </a:r>
            <a:endParaRPr lang="en-US" sz="3200" b="1" i="1" dirty="0" smtClean="0">
              <a:effectLst>
                <a:outerShdw blurRad="38100" dist="38100" dir="2700000" algn="tl">
                  <a:srgbClr val="C0C0C0"/>
                </a:outerShdw>
              </a:effectLst>
              <a:latin typeface="Times New Roman" pitchFamily="18" charset="0"/>
            </a:endParaRPr>
          </a:p>
          <a:p>
            <a:pPr marL="457200" indent="-457200" algn="just">
              <a:buFont typeface="Arial" pitchFamily="34" charset="0"/>
              <a:buChar char="•"/>
            </a:pPr>
            <a:r>
              <a:rPr lang="en-US" sz="3200" b="1" i="1" dirty="0" smtClean="0">
                <a:effectLst>
                  <a:outerShdw blurRad="38100" dist="38100" dir="2700000" algn="tl">
                    <a:srgbClr val="C0C0C0"/>
                  </a:outerShdw>
                </a:effectLst>
                <a:latin typeface="Times New Roman" pitchFamily="18" charset="0"/>
              </a:rPr>
              <a:t>Three </a:t>
            </a:r>
            <a:r>
              <a:rPr lang="en-US" sz="3200" b="1" i="1" dirty="0">
                <a:effectLst>
                  <a:outerShdw blurRad="38100" dist="38100" dir="2700000" algn="tl">
                    <a:srgbClr val="C0C0C0"/>
                  </a:outerShdw>
                </a:effectLst>
                <a:latin typeface="Times New Roman" pitchFamily="18" charset="0"/>
              </a:rPr>
              <a:t>causes of impairment are attenuation, distortion, and noise.</a:t>
            </a:r>
          </a:p>
        </p:txBody>
      </p:sp>
    </p:spTree>
    <p:extLst>
      <p:ext uri="{BB962C8B-B14F-4D97-AF65-F5344CB8AC3E}">
        <p14:creationId xmlns="" xmlns:p14="http://schemas.microsoft.com/office/powerpoint/2010/main" val="2967234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3" name="Text Box 3"/>
          <p:cNvSpPr txBox="1">
            <a:spLocks noChangeArrowheads="1"/>
          </p:cNvSpPr>
          <p:nvPr/>
        </p:nvSpPr>
        <p:spPr bwMode="auto">
          <a:xfrm>
            <a:off x="76200" y="182563"/>
            <a:ext cx="7712752"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4000" b="1" dirty="0">
                <a:effectLst>
                  <a:outerShdw blurRad="38100" dist="38100" dir="2700000" algn="tl">
                    <a:srgbClr val="C0C0C0"/>
                  </a:outerShdw>
                </a:effectLst>
                <a:latin typeface="Times" pitchFamily="18" charset="0"/>
              </a:rPr>
              <a:t>TRANSMISSION IMPAIRMENT</a:t>
            </a:r>
          </a:p>
        </p:txBody>
      </p:sp>
      <p:sp>
        <p:nvSpPr>
          <p:cNvPr id="27648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MY" b="1">
              <a:latin typeface="Times New Roman" pitchFamily="18" charset="0"/>
            </a:endParaRPr>
          </a:p>
        </p:txBody>
      </p:sp>
      <p:sp>
        <p:nvSpPr>
          <p:cNvPr id="7" name="Text Box 6"/>
          <p:cNvSpPr txBox="1">
            <a:spLocks noChangeArrowheads="1"/>
          </p:cNvSpPr>
          <p:nvPr/>
        </p:nvSpPr>
        <p:spPr bwMode="auto">
          <a:xfrm>
            <a:off x="2524918" y="4800600"/>
            <a:ext cx="359829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smtClean="0">
                <a:solidFill>
                  <a:schemeClr val="folHlink"/>
                </a:solidFill>
                <a:latin typeface="Times New Roman" pitchFamily="18" charset="0"/>
              </a:rPr>
              <a:t>Figure  </a:t>
            </a:r>
            <a:r>
              <a:rPr lang="en-US" sz="2000" b="1" i="1" dirty="0">
                <a:latin typeface="Times New Roman" pitchFamily="18" charset="0"/>
              </a:rPr>
              <a:t>Causes of impairment</a:t>
            </a:r>
          </a:p>
        </p:txBody>
      </p:sp>
      <p:pic>
        <p:nvPicPr>
          <p:cNvPr id="8"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0980" y="1676400"/>
            <a:ext cx="7851562" cy="24804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7175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Attenuation</a:t>
            </a:r>
            <a:endParaRPr lang="en-GB" dirty="0"/>
          </a:p>
        </p:txBody>
      </p:sp>
      <p:sp>
        <p:nvSpPr>
          <p:cNvPr id="3" name="Content Placeholder 2"/>
          <p:cNvSpPr>
            <a:spLocks noGrp="1"/>
          </p:cNvSpPr>
          <p:nvPr>
            <p:ph idx="1"/>
          </p:nvPr>
        </p:nvSpPr>
        <p:spPr/>
        <p:txBody>
          <a:bodyPr>
            <a:normAutofit lnSpcReduction="10000"/>
          </a:bodyPr>
          <a:lstStyle/>
          <a:p>
            <a:r>
              <a:rPr lang="en-US" sz="2800" dirty="0" smtClean="0"/>
              <a:t>Attenuation means </a:t>
            </a:r>
            <a:r>
              <a:rPr lang="en-US" sz="2800" dirty="0"/>
              <a:t>a loss of energy. </a:t>
            </a:r>
            <a:endParaRPr lang="en-US" sz="2800" dirty="0" smtClean="0"/>
          </a:p>
          <a:p>
            <a:r>
              <a:rPr lang="en-US" sz="2800" dirty="0" smtClean="0"/>
              <a:t>When </a:t>
            </a:r>
            <a:r>
              <a:rPr lang="en-US" sz="2800" dirty="0"/>
              <a:t>a signal, simple or composite, travels through a medium, it loses some of its energy in overcoming the resistance of the medium. </a:t>
            </a:r>
            <a:endParaRPr lang="en-US" sz="2800" dirty="0" smtClean="0"/>
          </a:p>
          <a:p>
            <a:r>
              <a:rPr lang="en-US" sz="2800" dirty="0" smtClean="0"/>
              <a:t>That </a:t>
            </a:r>
            <a:r>
              <a:rPr lang="en-US" sz="2800" dirty="0"/>
              <a:t>is why a wire carrying electric signals gets warm, if not hot, after a while. </a:t>
            </a:r>
            <a:endParaRPr lang="en-US" sz="2800" dirty="0" smtClean="0"/>
          </a:p>
          <a:p>
            <a:r>
              <a:rPr lang="en-US" sz="2800" dirty="0" smtClean="0"/>
              <a:t>Some </a:t>
            </a:r>
            <a:r>
              <a:rPr lang="en-US" sz="2800" dirty="0"/>
              <a:t>of the electrical energy in the signal is converted to heat. </a:t>
            </a:r>
            <a:endParaRPr lang="en-US" sz="2800" dirty="0" smtClean="0"/>
          </a:p>
          <a:p>
            <a:r>
              <a:rPr lang="en-US" sz="2800" dirty="0" smtClean="0"/>
              <a:t>To </a:t>
            </a:r>
            <a:r>
              <a:rPr lang="en-US" sz="2800" dirty="0"/>
              <a:t>compensate for this loss, amplifiers are used to amplify the signal. </a:t>
            </a:r>
            <a:endParaRPr lang="en-GB" dirty="0"/>
          </a:p>
        </p:txBody>
      </p:sp>
    </p:spTree>
    <p:extLst>
      <p:ext uri="{BB962C8B-B14F-4D97-AF65-F5344CB8AC3E}">
        <p14:creationId xmlns="" xmlns:p14="http://schemas.microsoft.com/office/powerpoint/2010/main" val="2510803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2971800" y="4572000"/>
            <a:ext cx="270702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smtClean="0">
                <a:solidFill>
                  <a:schemeClr val="folHlink"/>
                </a:solidFill>
                <a:latin typeface="Times New Roman" pitchFamily="18" charset="0"/>
              </a:rPr>
              <a:t>Figure  </a:t>
            </a:r>
            <a:r>
              <a:rPr lang="en-US" sz="2400" b="1" i="1" dirty="0">
                <a:latin typeface="Times New Roman" pitchFamily="18" charset="0"/>
              </a:rPr>
              <a:t>Attenuation</a:t>
            </a:r>
          </a:p>
        </p:txBody>
      </p:sp>
      <p:pic>
        <p:nvPicPr>
          <p:cNvPr id="27853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2209800"/>
            <a:ext cx="8861136"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21662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0579" name="Rectangle 3"/>
          <p:cNvSpPr>
            <a:spLocks noChangeArrowheads="1"/>
          </p:cNvSpPr>
          <p:nvPr/>
        </p:nvSpPr>
        <p:spPr bwMode="auto">
          <a:xfrm>
            <a:off x="0" y="4343400"/>
            <a:ext cx="9144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A signal travels through an amplifier, and its power is increased 10 times. This means that P</a:t>
            </a:r>
            <a:r>
              <a:rPr lang="en-US" sz="2000" b="1" i="1" baseline="-25000">
                <a:latin typeface="Times New Roman" pitchFamily="18" charset="0"/>
              </a:rPr>
              <a:t>2</a:t>
            </a:r>
            <a:r>
              <a:rPr lang="en-US" sz="2000" b="1" i="1">
                <a:latin typeface="Times New Roman" pitchFamily="18" charset="0"/>
              </a:rPr>
              <a:t> = 10P</a:t>
            </a:r>
            <a:r>
              <a:rPr lang="en-US" sz="2000" b="1" i="1" baseline="-25000">
                <a:latin typeface="Times New Roman" pitchFamily="18" charset="0"/>
              </a:rPr>
              <a:t>1 </a:t>
            </a:r>
            <a:r>
              <a:rPr lang="en-US" sz="2000" b="1" i="1">
                <a:latin typeface="Times New Roman" pitchFamily="18" charset="0"/>
              </a:rPr>
              <a:t>. In this case, the amplification (gain of power) can be calculated as</a:t>
            </a:r>
          </a:p>
        </p:txBody>
      </p:sp>
      <p:sp>
        <p:nvSpPr>
          <p:cNvPr id="280580" name="Text Box 4"/>
          <p:cNvSpPr txBox="1">
            <a:spLocks noChangeArrowheads="1"/>
          </p:cNvSpPr>
          <p:nvPr/>
        </p:nvSpPr>
        <p:spPr bwMode="auto">
          <a:xfrm>
            <a:off x="206375" y="3715692"/>
            <a:ext cx="141417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i="1" dirty="0" smtClean="0">
                <a:solidFill>
                  <a:schemeClr val="hlink"/>
                </a:solidFill>
                <a:latin typeface="Times New Roman" pitchFamily="18" charset="0"/>
              </a:rPr>
              <a:t>Example:</a:t>
            </a:r>
            <a:endParaRPr lang="en-US" sz="2400" b="1" i="1" dirty="0">
              <a:solidFill>
                <a:schemeClr val="hlink"/>
              </a:solidFill>
              <a:latin typeface="Times New Roman" pitchFamily="18" charset="0"/>
            </a:endParaRPr>
          </a:p>
        </p:txBody>
      </p:sp>
      <p:pic>
        <p:nvPicPr>
          <p:cNvPr id="28058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4400" y="5257800"/>
            <a:ext cx="3409950" cy="819150"/>
          </a:xfrm>
          <a:prstGeom prst="rect">
            <a:avLst/>
          </a:prstGeom>
          <a:noFill/>
          <a:ln w="57150" cmpd="thinThick">
            <a:solidFill>
              <a:srgbClr val="3366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0582"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72000" y="5257800"/>
            <a:ext cx="3446463" cy="838200"/>
          </a:xfrm>
          <a:prstGeom prst="rect">
            <a:avLst/>
          </a:prstGeom>
          <a:noFill/>
          <a:ln w="57150" cmpd="thinThick">
            <a:solidFill>
              <a:srgbClr val="3366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0588" name="Text Box 12"/>
          <p:cNvSpPr txBox="1">
            <a:spLocks noChangeArrowheads="1"/>
          </p:cNvSpPr>
          <p:nvPr/>
        </p:nvSpPr>
        <p:spPr bwMode="auto">
          <a:xfrm>
            <a:off x="152400" y="409545"/>
            <a:ext cx="149111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i="1" dirty="0" smtClean="0">
                <a:solidFill>
                  <a:schemeClr val="hlink"/>
                </a:solidFill>
                <a:latin typeface="Times New Roman" pitchFamily="18" charset="0"/>
              </a:rPr>
              <a:t>Example: </a:t>
            </a:r>
            <a:endParaRPr lang="en-US" sz="2400" b="1" i="1" dirty="0">
              <a:solidFill>
                <a:schemeClr val="hlink"/>
              </a:solidFill>
              <a:latin typeface="Times New Roman" pitchFamily="18" charset="0"/>
            </a:endParaRPr>
          </a:p>
        </p:txBody>
      </p:sp>
      <p:sp>
        <p:nvSpPr>
          <p:cNvPr id="280589" name="Rectangle 13"/>
          <p:cNvSpPr>
            <a:spLocks noChangeArrowheads="1"/>
          </p:cNvSpPr>
          <p:nvPr/>
        </p:nvSpPr>
        <p:spPr bwMode="auto">
          <a:xfrm>
            <a:off x="0" y="990600"/>
            <a:ext cx="91440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Suppose a signal travels through a transmission medium and its power is reduced to one-half. This means that P</a:t>
            </a:r>
            <a:r>
              <a:rPr lang="en-US" sz="2000" b="1" i="1" baseline="-18000">
                <a:latin typeface="Times New Roman" pitchFamily="18" charset="0"/>
              </a:rPr>
              <a:t>2</a:t>
            </a:r>
            <a:r>
              <a:rPr lang="en-US" sz="2000" b="1" i="1">
                <a:latin typeface="Times New Roman" pitchFamily="18" charset="0"/>
              </a:rPr>
              <a:t> is (1/2)P</a:t>
            </a:r>
            <a:r>
              <a:rPr lang="en-US" sz="2000" b="1" i="1" baseline="-18000">
                <a:latin typeface="Times New Roman" pitchFamily="18" charset="0"/>
              </a:rPr>
              <a:t>1</a:t>
            </a:r>
            <a:r>
              <a:rPr lang="en-US" sz="2000" b="1" i="1">
                <a:latin typeface="Times New Roman" pitchFamily="18" charset="0"/>
              </a:rPr>
              <a:t>. In this case, the attenuation (loss of power) can be calculated as:</a:t>
            </a:r>
          </a:p>
        </p:txBody>
      </p:sp>
      <p:pic>
        <p:nvPicPr>
          <p:cNvPr id="280590" name="Picture 1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905000" y="2090738"/>
            <a:ext cx="6553200" cy="728662"/>
          </a:xfrm>
          <a:prstGeom prst="rect">
            <a:avLst/>
          </a:prstGeom>
          <a:noFill/>
          <a:ln w="57150" cmpd="thickThin">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0591" name="Rectangle 15"/>
          <p:cNvSpPr>
            <a:spLocks noChangeArrowheads="1"/>
          </p:cNvSpPr>
          <p:nvPr/>
        </p:nvSpPr>
        <p:spPr bwMode="auto">
          <a:xfrm>
            <a:off x="152400" y="2879725"/>
            <a:ext cx="8534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A loss of 3 dB (–3 dB) is equivalent to losing one-half the power.</a:t>
            </a:r>
          </a:p>
        </p:txBody>
      </p:sp>
    </p:spTree>
    <p:extLst>
      <p:ext uri="{BB962C8B-B14F-4D97-AF65-F5344CB8AC3E}">
        <p14:creationId xmlns="" xmlns:p14="http://schemas.microsoft.com/office/powerpoint/2010/main" val="268021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8229600" cy="1143000"/>
          </a:xfrm>
        </p:spPr>
        <p:txBody>
          <a:bodyPr/>
          <a:lstStyle/>
          <a:p>
            <a:r>
              <a:rPr lang="en-GB" dirty="0" smtClean="0"/>
              <a:t>Distortion</a:t>
            </a:r>
            <a:endParaRPr lang="en-GB" dirty="0"/>
          </a:p>
        </p:txBody>
      </p:sp>
      <p:sp>
        <p:nvSpPr>
          <p:cNvPr id="3" name="Content Placeholder 2"/>
          <p:cNvSpPr>
            <a:spLocks noGrp="1"/>
          </p:cNvSpPr>
          <p:nvPr>
            <p:ph idx="1"/>
          </p:nvPr>
        </p:nvSpPr>
        <p:spPr>
          <a:xfrm>
            <a:off x="228600" y="1066800"/>
            <a:ext cx="8458200" cy="4940491"/>
          </a:xfrm>
        </p:spPr>
        <p:txBody>
          <a:bodyPr>
            <a:normAutofit/>
          </a:bodyPr>
          <a:lstStyle/>
          <a:p>
            <a:pPr eaLnBrk="0" hangingPunct="0"/>
            <a:r>
              <a:rPr lang="en-US" sz="2800" dirty="0" smtClean="0">
                <a:latin typeface="Times New Roman" pitchFamily="18" charset="0"/>
              </a:rPr>
              <a:t>Distortion means </a:t>
            </a:r>
            <a:r>
              <a:rPr lang="en-US" sz="2800" dirty="0">
                <a:latin typeface="Times New Roman" pitchFamily="18" charset="0"/>
              </a:rPr>
              <a:t>that the signal changes its form or shape</a:t>
            </a:r>
            <a:r>
              <a:rPr lang="en-US" sz="2800" dirty="0" smtClean="0">
                <a:latin typeface="Times New Roman" pitchFamily="18" charset="0"/>
              </a:rPr>
              <a:t>.</a:t>
            </a:r>
          </a:p>
          <a:p>
            <a:pPr eaLnBrk="0" hangingPunct="0"/>
            <a:r>
              <a:rPr lang="en-US" b="1" dirty="0" smtClean="0"/>
              <a:t>A </a:t>
            </a:r>
            <a:r>
              <a:rPr lang="en-US" b="1" dirty="0"/>
              <a:t>digital signal is a composite analog signal with an infinite bandwidth.</a:t>
            </a:r>
            <a:r>
              <a:rPr lang="en-MY" dirty="0"/>
              <a:t> </a:t>
            </a:r>
            <a:endParaRPr lang="en-MY" dirty="0" smtClean="0"/>
          </a:p>
          <a:p>
            <a:pPr eaLnBrk="0" hangingPunct="0"/>
            <a:r>
              <a:rPr lang="en-US" sz="2800" dirty="0" smtClean="0">
                <a:latin typeface="Times New Roman" pitchFamily="18" charset="0"/>
              </a:rPr>
              <a:t>Distortion </a:t>
            </a:r>
            <a:r>
              <a:rPr lang="en-US" sz="2800" dirty="0">
                <a:latin typeface="Times New Roman" pitchFamily="18" charset="0"/>
              </a:rPr>
              <a:t>can occur in a </a:t>
            </a:r>
            <a:r>
              <a:rPr lang="en-US" sz="2800" dirty="0" smtClean="0">
                <a:latin typeface="Times New Roman" pitchFamily="18" charset="0"/>
              </a:rPr>
              <a:t>composite </a:t>
            </a:r>
            <a:r>
              <a:rPr lang="en-US" sz="2800" dirty="0">
                <a:latin typeface="Times New Roman" pitchFamily="18" charset="0"/>
              </a:rPr>
              <a:t>signal made of different frequencies. </a:t>
            </a:r>
            <a:endParaRPr lang="en-US" sz="2800" dirty="0" smtClean="0">
              <a:latin typeface="Times New Roman" pitchFamily="18" charset="0"/>
            </a:endParaRPr>
          </a:p>
          <a:p>
            <a:pPr eaLnBrk="0" hangingPunct="0"/>
            <a:r>
              <a:rPr lang="en-US" sz="2800" dirty="0" smtClean="0">
                <a:latin typeface="Times New Roman" pitchFamily="18" charset="0"/>
              </a:rPr>
              <a:t>Each </a:t>
            </a:r>
            <a:r>
              <a:rPr lang="en-US" sz="2800" dirty="0">
                <a:latin typeface="Times New Roman" pitchFamily="18" charset="0"/>
              </a:rPr>
              <a:t>signal component has its </a:t>
            </a:r>
            <a:r>
              <a:rPr lang="en-US" sz="2800" dirty="0" smtClean="0">
                <a:latin typeface="Times New Roman" pitchFamily="18" charset="0"/>
              </a:rPr>
              <a:t>own propagation </a:t>
            </a:r>
            <a:r>
              <a:rPr lang="en-US" sz="2800" dirty="0">
                <a:latin typeface="Times New Roman" pitchFamily="18" charset="0"/>
              </a:rPr>
              <a:t>speed through a medium and, therefore, its own delay in arriving at the final destination. </a:t>
            </a:r>
          </a:p>
          <a:p>
            <a:endParaRPr lang="en-GB" dirty="0"/>
          </a:p>
        </p:txBody>
      </p:sp>
    </p:spTree>
    <p:extLst>
      <p:ext uri="{BB962C8B-B14F-4D97-AF65-F5344CB8AC3E}">
        <p14:creationId xmlns="" xmlns:p14="http://schemas.microsoft.com/office/powerpoint/2010/main" val="2559181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8229600" cy="1143000"/>
          </a:xfrm>
        </p:spPr>
        <p:txBody>
          <a:bodyPr/>
          <a:lstStyle/>
          <a:p>
            <a:r>
              <a:rPr lang="en-GB" dirty="0" smtClean="0"/>
              <a:t>Distortion</a:t>
            </a:r>
            <a:endParaRPr lang="en-GB" dirty="0"/>
          </a:p>
        </p:txBody>
      </p:sp>
      <p:sp>
        <p:nvSpPr>
          <p:cNvPr id="3" name="Content Placeholder 2"/>
          <p:cNvSpPr>
            <a:spLocks noGrp="1"/>
          </p:cNvSpPr>
          <p:nvPr>
            <p:ph idx="1"/>
          </p:nvPr>
        </p:nvSpPr>
        <p:spPr>
          <a:xfrm>
            <a:off x="228600" y="1066800"/>
            <a:ext cx="8458200" cy="4940491"/>
          </a:xfrm>
        </p:spPr>
        <p:txBody>
          <a:bodyPr>
            <a:normAutofit/>
          </a:bodyPr>
          <a:lstStyle/>
          <a:p>
            <a:pPr eaLnBrk="0" hangingPunct="0"/>
            <a:r>
              <a:rPr lang="en-US" sz="2800" dirty="0">
                <a:latin typeface="Times New Roman" pitchFamily="18" charset="0"/>
              </a:rPr>
              <a:t>Differences in delay may create a difference in phase if the delay is not exactly the same as the period duration. </a:t>
            </a:r>
            <a:endParaRPr lang="en-US" sz="2800" dirty="0" smtClean="0">
              <a:latin typeface="Times New Roman" pitchFamily="18" charset="0"/>
            </a:endParaRPr>
          </a:p>
          <a:p>
            <a:pPr eaLnBrk="0" hangingPunct="0"/>
            <a:r>
              <a:rPr lang="en-US" sz="2800" dirty="0" smtClean="0">
                <a:latin typeface="Times New Roman" pitchFamily="18" charset="0"/>
              </a:rPr>
              <a:t>In </a:t>
            </a:r>
            <a:r>
              <a:rPr lang="en-US" sz="2800" dirty="0">
                <a:latin typeface="Times New Roman" pitchFamily="18" charset="0"/>
              </a:rPr>
              <a:t>other words, signal components at the receiver have phases different from what they had at the sender. </a:t>
            </a:r>
            <a:endParaRPr lang="en-US" sz="2800" dirty="0" smtClean="0">
              <a:latin typeface="Times New Roman" pitchFamily="18" charset="0"/>
            </a:endParaRPr>
          </a:p>
          <a:p>
            <a:pPr eaLnBrk="0" hangingPunct="0"/>
            <a:r>
              <a:rPr lang="en-US" sz="2800" dirty="0" smtClean="0">
                <a:latin typeface="Times New Roman" pitchFamily="18" charset="0"/>
              </a:rPr>
              <a:t>The </a:t>
            </a:r>
            <a:r>
              <a:rPr lang="en-US" sz="2800" dirty="0">
                <a:latin typeface="Times New Roman" pitchFamily="18" charset="0"/>
              </a:rPr>
              <a:t>shape of the composite signal is therefore not the same</a:t>
            </a:r>
            <a:r>
              <a:rPr lang="en-US" sz="2800" dirty="0" smtClean="0">
                <a:latin typeface="Times New Roman" pitchFamily="18" charset="0"/>
              </a:rPr>
              <a:t>.</a:t>
            </a:r>
            <a:endParaRPr lang="en-GB" dirty="0"/>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3776697"/>
            <a:ext cx="8001001" cy="3088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7907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8229600" cy="1143000"/>
          </a:xfrm>
        </p:spPr>
        <p:txBody>
          <a:bodyPr/>
          <a:lstStyle/>
          <a:p>
            <a:r>
              <a:rPr lang="en-GB" dirty="0" smtClean="0"/>
              <a:t>Noise</a:t>
            </a:r>
            <a:endParaRPr lang="en-GB" dirty="0"/>
          </a:p>
        </p:txBody>
      </p:sp>
      <p:sp>
        <p:nvSpPr>
          <p:cNvPr id="3" name="Content Placeholder 2"/>
          <p:cNvSpPr>
            <a:spLocks noGrp="1"/>
          </p:cNvSpPr>
          <p:nvPr>
            <p:ph idx="1"/>
          </p:nvPr>
        </p:nvSpPr>
        <p:spPr>
          <a:xfrm>
            <a:off x="228600" y="1066800"/>
            <a:ext cx="8458200" cy="4940491"/>
          </a:xfrm>
        </p:spPr>
        <p:txBody>
          <a:bodyPr>
            <a:normAutofit/>
          </a:bodyPr>
          <a:lstStyle/>
          <a:p>
            <a:pPr eaLnBrk="0" hangingPunct="0"/>
            <a:r>
              <a:rPr lang="en-US" sz="2800" dirty="0" smtClean="0">
                <a:latin typeface="Times New Roman" pitchFamily="18" charset="0"/>
              </a:rPr>
              <a:t>Noise is </a:t>
            </a:r>
            <a:r>
              <a:rPr lang="en-US" sz="2800" dirty="0">
                <a:latin typeface="Times New Roman" pitchFamily="18" charset="0"/>
              </a:rPr>
              <a:t>another cause of impairment. </a:t>
            </a:r>
            <a:endParaRPr lang="en-US" sz="2800" dirty="0" smtClean="0">
              <a:latin typeface="Times New Roman" pitchFamily="18" charset="0"/>
            </a:endParaRPr>
          </a:p>
          <a:p>
            <a:pPr eaLnBrk="0" hangingPunct="0"/>
            <a:r>
              <a:rPr lang="en-US" sz="2800" dirty="0" smtClean="0">
                <a:latin typeface="Times New Roman" pitchFamily="18" charset="0"/>
              </a:rPr>
              <a:t>Several </a:t>
            </a:r>
            <a:r>
              <a:rPr lang="en-US" sz="2800" dirty="0">
                <a:latin typeface="Times New Roman" pitchFamily="18" charset="0"/>
              </a:rPr>
              <a:t>types of noise may corrupt the </a:t>
            </a:r>
            <a:r>
              <a:rPr lang="en-US" sz="2800" dirty="0" smtClean="0">
                <a:latin typeface="Times New Roman" pitchFamily="18" charset="0"/>
              </a:rPr>
              <a:t>signal:</a:t>
            </a:r>
          </a:p>
          <a:p>
            <a:pPr lvl="1" eaLnBrk="0" hangingPunct="0"/>
            <a:r>
              <a:rPr lang="en-US" sz="2400" b="1" i="1" dirty="0" smtClean="0">
                <a:latin typeface="Times New Roman" pitchFamily="18" charset="0"/>
              </a:rPr>
              <a:t>Thermal </a:t>
            </a:r>
            <a:r>
              <a:rPr lang="en-US" sz="2400" b="1" i="1" dirty="0">
                <a:latin typeface="Times New Roman" pitchFamily="18" charset="0"/>
              </a:rPr>
              <a:t>noise</a:t>
            </a:r>
            <a:r>
              <a:rPr lang="en-US" sz="2400" dirty="0">
                <a:latin typeface="Times New Roman" pitchFamily="18" charset="0"/>
              </a:rPr>
              <a:t> is the random motion of electrons in a wire which creates an extra signal not originally sent by the transmitter.</a:t>
            </a:r>
          </a:p>
          <a:p>
            <a:pPr lvl="1" eaLnBrk="0" hangingPunct="0"/>
            <a:r>
              <a:rPr lang="en-US" sz="2400" b="1" i="1" dirty="0" smtClean="0">
                <a:latin typeface="Times New Roman" pitchFamily="18" charset="0"/>
              </a:rPr>
              <a:t>Induced </a:t>
            </a:r>
            <a:r>
              <a:rPr lang="en-US" sz="2400" b="1" i="1" dirty="0">
                <a:latin typeface="Times New Roman" pitchFamily="18" charset="0"/>
              </a:rPr>
              <a:t>noise</a:t>
            </a:r>
            <a:r>
              <a:rPr lang="en-US" sz="2400" dirty="0">
                <a:latin typeface="Times New Roman" pitchFamily="18" charset="0"/>
              </a:rPr>
              <a:t> comes from sources such as motors and appliances. </a:t>
            </a:r>
            <a:r>
              <a:rPr lang="en-US" sz="2400" dirty="0" smtClean="0">
                <a:latin typeface="Times New Roman" pitchFamily="18" charset="0"/>
              </a:rPr>
              <a:t> </a:t>
            </a:r>
            <a:endParaRPr lang="en-US" sz="2400" dirty="0">
              <a:latin typeface="Times New Roman" pitchFamily="18" charset="0"/>
            </a:endParaRPr>
          </a:p>
          <a:p>
            <a:pPr lvl="1" eaLnBrk="0" hangingPunct="0"/>
            <a:r>
              <a:rPr lang="en-US" sz="2400" b="1" i="1" dirty="0">
                <a:latin typeface="Times New Roman" pitchFamily="18" charset="0"/>
              </a:rPr>
              <a:t>Crosstalk</a:t>
            </a:r>
            <a:r>
              <a:rPr lang="en-US" sz="2400" dirty="0">
                <a:latin typeface="Times New Roman" pitchFamily="18" charset="0"/>
              </a:rPr>
              <a:t> is the effect of one wire on the other. One wire acts as a sending antenna and the other as the receiving antenna.</a:t>
            </a:r>
          </a:p>
          <a:p>
            <a:pPr lvl="1" eaLnBrk="0" hangingPunct="0"/>
            <a:r>
              <a:rPr lang="en-US" sz="2400" b="1" i="1" dirty="0" smtClean="0">
                <a:latin typeface="Times New Roman" pitchFamily="18" charset="0"/>
              </a:rPr>
              <a:t>Impulse</a:t>
            </a:r>
            <a:r>
              <a:rPr lang="en-US" sz="2400" dirty="0" smtClean="0">
                <a:latin typeface="Times New Roman" pitchFamily="18" charset="0"/>
              </a:rPr>
              <a:t> </a:t>
            </a:r>
            <a:r>
              <a:rPr lang="en-US" sz="2400" b="1" i="1" dirty="0">
                <a:latin typeface="Times New Roman" pitchFamily="18" charset="0"/>
              </a:rPr>
              <a:t>noise</a:t>
            </a:r>
            <a:r>
              <a:rPr lang="en-US" sz="2400" dirty="0">
                <a:latin typeface="Times New Roman" pitchFamily="18" charset="0"/>
              </a:rPr>
              <a:t> is a spike (a signal with high energy in a very short time) that comes from power lines, lightning, and so on. </a:t>
            </a:r>
          </a:p>
          <a:p>
            <a:pPr eaLnBrk="0" hangingPunct="0"/>
            <a:endParaRPr lang="en-GB" dirty="0"/>
          </a:p>
        </p:txBody>
      </p:sp>
    </p:spTree>
    <p:extLst>
      <p:ext uri="{BB962C8B-B14F-4D97-AF65-F5344CB8AC3E}">
        <p14:creationId xmlns="" xmlns:p14="http://schemas.microsoft.com/office/powerpoint/2010/main" val="3414217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r>
              <a:rPr lang="en-GB" dirty="0" smtClean="0"/>
              <a:t>Noise</a:t>
            </a:r>
            <a:endParaRPr lang="en-GB" dirty="0"/>
          </a:p>
        </p:txBody>
      </p:sp>
      <p:pic>
        <p:nvPicPr>
          <p:cNvPr id="4" name="Content Placeholder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28600" y="2013335"/>
            <a:ext cx="8458200" cy="3047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44479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r>
              <a:rPr lang="en-GB" dirty="0" smtClean="0"/>
              <a:t>SNR (Signal to Noise Ratio)</a:t>
            </a:r>
            <a:endParaRPr lang="en-GB" dirty="0"/>
          </a:p>
        </p:txBody>
      </p:sp>
      <p:sp>
        <p:nvSpPr>
          <p:cNvPr id="3" name="Content Placeholder 2"/>
          <p:cNvSpPr>
            <a:spLocks noGrp="1"/>
          </p:cNvSpPr>
          <p:nvPr>
            <p:ph idx="1"/>
          </p:nvPr>
        </p:nvSpPr>
        <p:spPr>
          <a:xfrm>
            <a:off x="228600" y="1219200"/>
            <a:ext cx="8458200" cy="4788091"/>
          </a:xfrm>
        </p:spPr>
        <p:txBody>
          <a:bodyPr>
            <a:normAutofit/>
          </a:bodyPr>
          <a:lstStyle/>
          <a:p>
            <a:pPr eaLnBrk="0" hangingPunct="0"/>
            <a:r>
              <a:rPr lang="en-US" sz="3200" dirty="0">
                <a:latin typeface="Times New Roman" pitchFamily="18" charset="0"/>
              </a:rPr>
              <a:t>To find the theoretical bit rate limit, we need to know the ratio of the signal power to the noise power. </a:t>
            </a:r>
            <a:endParaRPr lang="en-US" sz="3200" dirty="0" smtClean="0">
              <a:latin typeface="Times New Roman" pitchFamily="18" charset="0"/>
            </a:endParaRPr>
          </a:p>
          <a:p>
            <a:pPr eaLnBrk="0" hangingPunct="0"/>
            <a:r>
              <a:rPr lang="en-US" sz="3200" dirty="0" smtClean="0">
                <a:latin typeface="Times New Roman" pitchFamily="18" charset="0"/>
              </a:rPr>
              <a:t>The </a:t>
            </a:r>
            <a:r>
              <a:rPr lang="en-US" sz="3200" dirty="0">
                <a:latin typeface="Times New Roman" pitchFamily="18" charset="0"/>
              </a:rPr>
              <a:t>signal-to-noise ratio is defined as </a:t>
            </a:r>
          </a:p>
          <a:p>
            <a:pPr algn="ctr" eaLnBrk="0" hangingPunct="0"/>
            <a:r>
              <a:rPr lang="en-US" sz="3200" b="1" dirty="0">
                <a:solidFill>
                  <a:schemeClr val="accent1"/>
                </a:solidFill>
                <a:latin typeface="Times New Roman" pitchFamily="18" charset="0"/>
              </a:rPr>
              <a:t>SNR = average signal power /average noise power </a:t>
            </a:r>
          </a:p>
          <a:p>
            <a:pPr eaLnBrk="0" hangingPunct="0"/>
            <a:r>
              <a:rPr lang="en-US" sz="3200" dirty="0">
                <a:latin typeface="Times New Roman" pitchFamily="18" charset="0"/>
              </a:rPr>
              <a:t>We need to consider the average signal power and the average noise power </a:t>
            </a:r>
            <a:r>
              <a:rPr lang="en-US" sz="3200" dirty="0" smtClean="0">
                <a:latin typeface="Times New Roman" pitchFamily="18" charset="0"/>
              </a:rPr>
              <a:t>because these </a:t>
            </a:r>
            <a:r>
              <a:rPr lang="en-US" sz="3200" dirty="0">
                <a:latin typeface="Times New Roman" pitchFamily="18" charset="0"/>
              </a:rPr>
              <a:t>may change with time. </a:t>
            </a:r>
          </a:p>
        </p:txBody>
      </p:sp>
    </p:spTree>
    <p:extLst>
      <p:ext uri="{BB962C8B-B14F-4D97-AF65-F5344CB8AC3E}">
        <p14:creationId xmlns="" xmlns:p14="http://schemas.microsoft.com/office/powerpoint/2010/main" val="4272109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p:cNvSpPr>
          <p:nvPr>
            <p:ph type="title"/>
          </p:nvPr>
        </p:nvSpPr>
        <p:spPr bwMode="auto">
          <a:xfrm>
            <a:off x="228600" y="-228600"/>
            <a:ext cx="72390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600" cap="none" smtClean="0">
                <a:ln>
                  <a:noFill/>
                </a:ln>
                <a:solidFill>
                  <a:schemeClr val="tx1"/>
                </a:solidFill>
              </a:rPr>
              <a:t> </a:t>
            </a:r>
            <a:r>
              <a:rPr lang="en-US" sz="3600" cap="none" smtClean="0">
                <a:ln>
                  <a:noFill/>
                </a:ln>
                <a:solidFill>
                  <a:schemeClr val="tx1"/>
                </a:solidFill>
                <a:effectLst>
                  <a:outerShdw blurRad="38100" dist="38100" dir="2700000" algn="tl">
                    <a:srgbClr val="C0C0C0"/>
                  </a:outerShdw>
                </a:effectLst>
              </a:rPr>
              <a:t>ANALOG AND DIGITAL</a:t>
            </a:r>
          </a:p>
        </p:txBody>
      </p:sp>
      <p:sp>
        <p:nvSpPr>
          <p:cNvPr id="314371" name="Rectangle 3"/>
          <p:cNvSpPr>
            <a:spLocks noGrp="1"/>
          </p:cNvSpPr>
          <p:nvPr>
            <p:ph type="body" idx="1"/>
          </p:nvPr>
        </p:nvSpPr>
        <p:spPr>
          <a:xfrm>
            <a:off x="228600" y="1066800"/>
            <a:ext cx="8686800" cy="5638800"/>
          </a:xfrm>
        </p:spPr>
        <p:txBody>
          <a:bodyPr/>
          <a:lstStyle/>
          <a:p>
            <a:r>
              <a:rPr lang="en-US" smtClean="0"/>
              <a:t>Both analog and digital signal can be periodic or non periodic. </a:t>
            </a:r>
          </a:p>
          <a:p>
            <a:r>
              <a:rPr lang="en-US" smtClean="0"/>
              <a:t>A periodic signal completes a pattern within a measurable time frame called period and repeats the pattern over subsequent identical   period.</a:t>
            </a:r>
          </a:p>
          <a:p>
            <a:r>
              <a:rPr lang="en-US" smtClean="0"/>
              <a:t>Completion a full pattern is called a cycle.</a:t>
            </a:r>
          </a:p>
          <a:p>
            <a:r>
              <a:rPr lang="en-US" smtClean="0"/>
              <a:t> In data communications, we commonly use periodic analog signals and nonperiodic digital signals.</a:t>
            </a:r>
          </a:p>
          <a:p>
            <a:endParaRPr lang="en-US" smtClean="0"/>
          </a:p>
        </p:txBody>
      </p:sp>
    </p:spTree>
    <p:extLst>
      <p:ext uri="{BB962C8B-B14F-4D97-AF65-F5344CB8AC3E}">
        <p14:creationId xmlns="" xmlns:p14="http://schemas.microsoft.com/office/powerpoint/2010/main" val="1683407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r>
              <a:rPr lang="en-GB" dirty="0" smtClean="0"/>
              <a:t>SNR (Signal to Noise Ratio)</a:t>
            </a:r>
            <a:endParaRPr lang="en-GB" dirty="0"/>
          </a:p>
        </p:txBody>
      </p:sp>
      <p:sp>
        <p:nvSpPr>
          <p:cNvPr id="3" name="Content Placeholder 2"/>
          <p:cNvSpPr>
            <a:spLocks noGrp="1"/>
          </p:cNvSpPr>
          <p:nvPr>
            <p:ph idx="1"/>
          </p:nvPr>
        </p:nvSpPr>
        <p:spPr>
          <a:xfrm>
            <a:off x="228600" y="1219200"/>
            <a:ext cx="8458200" cy="4788091"/>
          </a:xfrm>
        </p:spPr>
        <p:txBody>
          <a:bodyPr>
            <a:normAutofit/>
          </a:bodyPr>
          <a:lstStyle/>
          <a:p>
            <a:pPr eaLnBrk="0" hangingPunct="0"/>
            <a:r>
              <a:rPr lang="en-US" sz="3200" dirty="0">
                <a:latin typeface="Times New Roman" pitchFamily="18" charset="0"/>
              </a:rPr>
              <a:t>SNR is actually the ratio of what is wanted (signal) to what is not wanted (noise). </a:t>
            </a:r>
          </a:p>
          <a:p>
            <a:pPr eaLnBrk="0" hangingPunct="0"/>
            <a:r>
              <a:rPr lang="en-US" sz="3200" dirty="0">
                <a:latin typeface="Times New Roman" pitchFamily="18" charset="0"/>
              </a:rPr>
              <a:t>A high SNR means the signal is less corrupted by noise; a low SNR means the signal is more corrupted by noise. </a:t>
            </a:r>
            <a:endParaRPr lang="en-US" sz="3200" dirty="0" smtClean="0">
              <a:latin typeface="Times New Roman" pitchFamily="18" charset="0"/>
            </a:endParaRPr>
          </a:p>
          <a:p>
            <a:pPr eaLnBrk="0" hangingPunct="0"/>
            <a:r>
              <a:rPr lang="en-US" sz="3200" dirty="0" smtClean="0">
                <a:latin typeface="Times New Roman" pitchFamily="18" charset="0"/>
              </a:rPr>
              <a:t>Because </a:t>
            </a:r>
            <a:r>
              <a:rPr lang="en-US" sz="3200" dirty="0">
                <a:latin typeface="Times New Roman" pitchFamily="18" charset="0"/>
              </a:rPr>
              <a:t>SNR is the ratio of two powers, it is often described in decibel units, </a:t>
            </a:r>
            <a:r>
              <a:rPr lang="en-US" sz="3200" dirty="0" smtClean="0">
                <a:latin typeface="Times New Roman" pitchFamily="18" charset="0"/>
              </a:rPr>
              <a:t>SNR dB</a:t>
            </a:r>
            <a:r>
              <a:rPr lang="en-US" sz="3200" dirty="0">
                <a:latin typeface="Times New Roman" pitchFamily="18" charset="0"/>
              </a:rPr>
              <a:t>, defined as  </a:t>
            </a:r>
            <a:r>
              <a:rPr lang="en-US" sz="3200" b="1" dirty="0" smtClean="0">
                <a:solidFill>
                  <a:schemeClr val="accent1"/>
                </a:solidFill>
                <a:latin typeface="Times New Roman" pitchFamily="18" charset="0"/>
              </a:rPr>
              <a:t>SNR </a:t>
            </a:r>
            <a:r>
              <a:rPr lang="en-US" sz="3200" b="1" dirty="0" err="1" smtClean="0">
                <a:solidFill>
                  <a:schemeClr val="accent1"/>
                </a:solidFill>
                <a:latin typeface="Times New Roman" pitchFamily="18" charset="0"/>
              </a:rPr>
              <a:t>db</a:t>
            </a:r>
            <a:r>
              <a:rPr lang="en-US" sz="3200" b="1" dirty="0" smtClean="0">
                <a:solidFill>
                  <a:schemeClr val="accent1"/>
                </a:solidFill>
                <a:latin typeface="Times New Roman" pitchFamily="18" charset="0"/>
              </a:rPr>
              <a:t> </a:t>
            </a:r>
            <a:r>
              <a:rPr lang="en-US" sz="3200" b="1" dirty="0">
                <a:solidFill>
                  <a:schemeClr val="accent1"/>
                </a:solidFill>
                <a:latin typeface="Times New Roman" pitchFamily="18" charset="0"/>
              </a:rPr>
              <a:t>= 10 log</a:t>
            </a:r>
            <a:r>
              <a:rPr lang="en-US" sz="3200" b="1" baseline="-25000" dirty="0">
                <a:solidFill>
                  <a:schemeClr val="accent1"/>
                </a:solidFill>
                <a:latin typeface="Times New Roman" pitchFamily="18" charset="0"/>
              </a:rPr>
              <a:t>10</a:t>
            </a:r>
            <a:r>
              <a:rPr lang="en-US" sz="3200" b="1" dirty="0">
                <a:solidFill>
                  <a:schemeClr val="accent1"/>
                </a:solidFill>
                <a:latin typeface="Times New Roman" pitchFamily="18" charset="0"/>
              </a:rPr>
              <a:t> SNR</a:t>
            </a:r>
            <a:endParaRPr lang="en-GB" sz="3200" dirty="0"/>
          </a:p>
        </p:txBody>
      </p:sp>
    </p:spTree>
    <p:extLst>
      <p:ext uri="{BB962C8B-B14F-4D97-AF65-F5344CB8AC3E}">
        <p14:creationId xmlns="" xmlns:p14="http://schemas.microsoft.com/office/powerpoint/2010/main" val="1091383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771" name="Rectangle 3"/>
          <p:cNvSpPr>
            <a:spLocks noChangeArrowheads="1"/>
          </p:cNvSpPr>
          <p:nvPr/>
        </p:nvSpPr>
        <p:spPr bwMode="auto">
          <a:xfrm>
            <a:off x="152400" y="1143000"/>
            <a:ext cx="8534400"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800" b="1" i="1" dirty="0">
                <a:latin typeface="Times New Roman" pitchFamily="18" charset="0"/>
              </a:rPr>
              <a:t>The power of a signal is 10 </a:t>
            </a:r>
            <a:r>
              <a:rPr lang="en-US" sz="2800" b="1" i="1" dirty="0" err="1">
                <a:latin typeface="Times New Roman" pitchFamily="18" charset="0"/>
              </a:rPr>
              <a:t>mW</a:t>
            </a:r>
            <a:r>
              <a:rPr lang="en-US" sz="2800" b="1" i="1" dirty="0">
                <a:latin typeface="Times New Roman" pitchFamily="18" charset="0"/>
              </a:rPr>
              <a:t> and the power of the noise is 1 </a:t>
            </a:r>
            <a:r>
              <a:rPr lang="en-US" sz="2800" b="1" i="1" dirty="0" err="1">
                <a:latin typeface="Times New Roman" pitchFamily="18" charset="0"/>
              </a:rPr>
              <a:t>μW</a:t>
            </a:r>
            <a:r>
              <a:rPr lang="en-US" sz="2800" b="1" i="1" dirty="0">
                <a:latin typeface="Times New Roman" pitchFamily="18" charset="0"/>
              </a:rPr>
              <a:t>; what are the values of SNR and </a:t>
            </a:r>
            <a:r>
              <a:rPr lang="en-US" sz="2800" b="1" i="1" dirty="0" err="1">
                <a:latin typeface="Times New Roman" pitchFamily="18" charset="0"/>
              </a:rPr>
              <a:t>SNR</a:t>
            </a:r>
            <a:r>
              <a:rPr lang="en-US" sz="2800" b="1" i="1" baseline="-25000" dirty="0" err="1">
                <a:latin typeface="Times New Roman" pitchFamily="18" charset="0"/>
              </a:rPr>
              <a:t>dB</a:t>
            </a:r>
            <a:r>
              <a:rPr lang="en-US" sz="2800" b="1" i="1" baseline="-25000" dirty="0">
                <a:latin typeface="Times New Roman" pitchFamily="18" charset="0"/>
              </a:rPr>
              <a:t> </a:t>
            </a:r>
            <a:r>
              <a:rPr lang="en-US" sz="2800" b="1" i="1" dirty="0">
                <a:latin typeface="Times New Roman" pitchFamily="18" charset="0"/>
              </a:rPr>
              <a:t>?</a:t>
            </a:r>
          </a:p>
          <a:p>
            <a:pPr algn="just" eaLnBrk="0" hangingPunct="0"/>
            <a:endParaRPr lang="en-US" sz="2800" b="1" i="1" dirty="0">
              <a:latin typeface="Times New Roman" pitchFamily="18" charset="0"/>
            </a:endParaRPr>
          </a:p>
          <a:p>
            <a:pPr algn="just" eaLnBrk="0" hangingPunct="0"/>
            <a:r>
              <a:rPr lang="en-US" sz="2800" b="1" i="1" dirty="0">
                <a:latin typeface="Times New Roman" pitchFamily="18" charset="0"/>
              </a:rPr>
              <a:t>Solution</a:t>
            </a:r>
          </a:p>
          <a:p>
            <a:pPr algn="just" eaLnBrk="0" hangingPunct="0"/>
            <a:r>
              <a:rPr lang="en-US" sz="2800" b="1" i="1" dirty="0">
                <a:latin typeface="Times New Roman" pitchFamily="18" charset="0"/>
              </a:rPr>
              <a:t>The values of SNR and </a:t>
            </a:r>
            <a:r>
              <a:rPr lang="en-US" sz="2800" b="1" i="1" dirty="0" err="1">
                <a:latin typeface="Times New Roman" pitchFamily="18" charset="0"/>
              </a:rPr>
              <a:t>SNR</a:t>
            </a:r>
            <a:r>
              <a:rPr lang="en-US" sz="2800" b="1" i="1" baseline="-18000" dirty="0" err="1">
                <a:latin typeface="Times New Roman" pitchFamily="18" charset="0"/>
              </a:rPr>
              <a:t>dB</a:t>
            </a:r>
            <a:r>
              <a:rPr lang="en-US" sz="2800" b="1" i="1" dirty="0">
                <a:latin typeface="Times New Roman" pitchFamily="18" charset="0"/>
              </a:rPr>
              <a:t> can be calculated as follows:</a:t>
            </a:r>
          </a:p>
        </p:txBody>
      </p:sp>
      <p:sp>
        <p:nvSpPr>
          <p:cNvPr id="288772" name="Text Box 4"/>
          <p:cNvSpPr txBox="1">
            <a:spLocks noChangeArrowheads="1"/>
          </p:cNvSpPr>
          <p:nvPr/>
        </p:nvSpPr>
        <p:spPr bwMode="auto">
          <a:xfrm>
            <a:off x="304800" y="381000"/>
            <a:ext cx="19812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3200" b="1" i="1" dirty="0" smtClean="0">
                <a:solidFill>
                  <a:schemeClr val="hlink"/>
                </a:solidFill>
                <a:latin typeface="Times New Roman" pitchFamily="18" charset="0"/>
              </a:rPr>
              <a:t>Example:</a:t>
            </a:r>
            <a:endParaRPr lang="en-US" sz="3200" b="1" i="1" dirty="0">
              <a:solidFill>
                <a:schemeClr val="hlink"/>
              </a:solidFill>
              <a:latin typeface="Times New Roman" pitchFamily="18" charset="0"/>
            </a:endParaRPr>
          </a:p>
        </p:txBody>
      </p:sp>
      <p:pic>
        <p:nvPicPr>
          <p:cNvPr id="28877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76400" y="4191000"/>
            <a:ext cx="6244949" cy="1219200"/>
          </a:xfrm>
          <a:prstGeom prst="rect">
            <a:avLst/>
          </a:prstGeom>
          <a:noFill/>
          <a:ln w="57150" cmpd="thinThick">
            <a:solidFill>
              <a:srgbClr val="3366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95534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0819" name="Rectangle 3"/>
          <p:cNvSpPr>
            <a:spLocks noChangeArrowheads="1"/>
          </p:cNvSpPr>
          <p:nvPr/>
        </p:nvSpPr>
        <p:spPr bwMode="auto">
          <a:xfrm>
            <a:off x="76200" y="457200"/>
            <a:ext cx="8839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800" b="1" i="1">
                <a:latin typeface="Times New Roman" pitchFamily="18" charset="0"/>
              </a:rPr>
              <a:t>The values of SNR and SNR</a:t>
            </a:r>
            <a:r>
              <a:rPr lang="en-US" sz="2800" b="1" i="1" baseline="-18000">
                <a:latin typeface="Times New Roman" pitchFamily="18" charset="0"/>
              </a:rPr>
              <a:t>dB</a:t>
            </a:r>
            <a:r>
              <a:rPr lang="en-US" sz="2800" b="1" i="1">
                <a:latin typeface="Times New Roman" pitchFamily="18" charset="0"/>
              </a:rPr>
              <a:t> for a noiseless channel are</a:t>
            </a:r>
          </a:p>
        </p:txBody>
      </p:sp>
      <p:sp>
        <p:nvSpPr>
          <p:cNvPr id="290820" name="Text Box 4"/>
          <p:cNvSpPr txBox="1">
            <a:spLocks noChangeArrowheads="1"/>
          </p:cNvSpPr>
          <p:nvPr/>
        </p:nvSpPr>
        <p:spPr bwMode="auto">
          <a:xfrm>
            <a:off x="533400" y="26988"/>
            <a:ext cx="131157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i="1" dirty="0" smtClean="0">
                <a:solidFill>
                  <a:schemeClr val="hlink"/>
                </a:solidFill>
                <a:latin typeface="Times New Roman" pitchFamily="18" charset="0"/>
              </a:rPr>
              <a:t>Example</a:t>
            </a:r>
            <a:endParaRPr lang="en-US" sz="2400" b="1" i="1" dirty="0">
              <a:solidFill>
                <a:schemeClr val="hlink"/>
              </a:solidFill>
              <a:latin typeface="Times New Roman" pitchFamily="18" charset="0"/>
            </a:endParaRPr>
          </a:p>
        </p:txBody>
      </p:sp>
      <p:pic>
        <p:nvPicPr>
          <p:cNvPr id="29082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43200" y="1066800"/>
            <a:ext cx="3159125" cy="998538"/>
          </a:xfrm>
          <a:prstGeom prst="rect">
            <a:avLst/>
          </a:prstGeom>
          <a:noFill/>
          <a:ln w="57150" cmpd="thinThick">
            <a:solidFill>
              <a:srgbClr val="3366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0822" name="Rectangle 6"/>
          <p:cNvSpPr>
            <a:spLocks noChangeArrowheads="1"/>
          </p:cNvSpPr>
          <p:nvPr/>
        </p:nvSpPr>
        <p:spPr bwMode="auto">
          <a:xfrm>
            <a:off x="152400" y="2133600"/>
            <a:ext cx="85344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800" b="1" i="1">
                <a:latin typeface="Times New Roman" pitchFamily="18" charset="0"/>
              </a:rPr>
              <a:t>We can never achieve this ratio in real life; it is an ideal.</a:t>
            </a:r>
          </a:p>
        </p:txBody>
      </p:sp>
      <p:sp>
        <p:nvSpPr>
          <p:cNvPr id="290823" name="Text Box 7"/>
          <p:cNvSpPr txBox="1">
            <a:spLocks noChangeArrowheads="1"/>
          </p:cNvSpPr>
          <p:nvPr/>
        </p:nvSpPr>
        <p:spPr bwMode="auto">
          <a:xfrm>
            <a:off x="228600" y="2743200"/>
            <a:ext cx="615521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smtClean="0">
                <a:solidFill>
                  <a:schemeClr val="folHlink"/>
                </a:solidFill>
                <a:latin typeface="Times New Roman" pitchFamily="18" charset="0"/>
              </a:rPr>
              <a:t>Figure  </a:t>
            </a:r>
            <a:r>
              <a:rPr lang="en-US" sz="2000" b="1" i="1" dirty="0">
                <a:latin typeface="Times New Roman" pitchFamily="18" charset="0"/>
              </a:rPr>
              <a:t>Two cases of SNR: a high SNR and a low SNR</a:t>
            </a:r>
          </a:p>
        </p:txBody>
      </p:sp>
      <p:pic>
        <p:nvPicPr>
          <p:cNvPr id="290824"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5800" y="3200400"/>
            <a:ext cx="8281988"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15468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rate Limits</a:t>
            </a:r>
            <a:endParaRPr lang="en-GB" dirty="0"/>
          </a:p>
        </p:txBody>
      </p:sp>
      <p:sp>
        <p:nvSpPr>
          <p:cNvPr id="3" name="Content Placeholder 2"/>
          <p:cNvSpPr>
            <a:spLocks noGrp="1"/>
          </p:cNvSpPr>
          <p:nvPr>
            <p:ph idx="1"/>
          </p:nvPr>
        </p:nvSpPr>
        <p:spPr>
          <a:xfrm>
            <a:off x="381000" y="1371600"/>
            <a:ext cx="8305800" cy="4635691"/>
          </a:xfrm>
        </p:spPr>
        <p:txBody>
          <a:bodyPr>
            <a:normAutofit/>
          </a:bodyPr>
          <a:lstStyle/>
          <a:p>
            <a:pPr algn="just"/>
            <a:r>
              <a:rPr lang="en-US" sz="2800" dirty="0">
                <a:latin typeface="Times New Roman" pitchFamily="18" charset="0"/>
              </a:rPr>
              <a:t>A very important consideration in data communications is how fast we can send data, in bits per second, over a channel. </a:t>
            </a:r>
            <a:endParaRPr lang="en-US" sz="2800" dirty="0" smtClean="0">
              <a:latin typeface="Times New Roman" pitchFamily="18" charset="0"/>
            </a:endParaRPr>
          </a:p>
          <a:p>
            <a:pPr algn="just"/>
            <a:r>
              <a:rPr lang="en-US" sz="2800" dirty="0" smtClean="0">
                <a:latin typeface="Times New Roman" pitchFamily="18" charset="0"/>
              </a:rPr>
              <a:t>Data </a:t>
            </a:r>
            <a:r>
              <a:rPr lang="en-US" sz="2800" dirty="0">
                <a:latin typeface="Times New Roman" pitchFamily="18" charset="0"/>
              </a:rPr>
              <a:t>rate depends on three factors:</a:t>
            </a:r>
          </a:p>
          <a:p>
            <a:pPr marL="109728" indent="0" algn="just">
              <a:buNone/>
            </a:pPr>
            <a:r>
              <a:rPr lang="en-US" sz="2800" dirty="0">
                <a:latin typeface="Times New Roman" pitchFamily="18" charset="0"/>
              </a:rPr>
              <a:t>  </a:t>
            </a:r>
            <a:endParaRPr lang="en-US" sz="2800" dirty="0" smtClean="0">
              <a:latin typeface="Times New Roman" pitchFamily="18" charset="0"/>
            </a:endParaRPr>
          </a:p>
          <a:p>
            <a:pPr marL="109728" indent="0" algn="just">
              <a:buNone/>
            </a:pPr>
            <a:r>
              <a:rPr lang="en-US" sz="2800" dirty="0" smtClean="0">
                <a:latin typeface="Times New Roman" pitchFamily="18" charset="0"/>
              </a:rPr>
              <a:t> 1</a:t>
            </a:r>
            <a:r>
              <a:rPr lang="en-US" sz="2800" dirty="0">
                <a:latin typeface="Times New Roman" pitchFamily="18" charset="0"/>
              </a:rPr>
              <a:t>. The bandwidth available</a:t>
            </a:r>
          </a:p>
          <a:p>
            <a:pPr marL="109728" indent="0" algn="just">
              <a:buNone/>
            </a:pPr>
            <a:r>
              <a:rPr lang="en-US" sz="2800" dirty="0" smtClean="0">
                <a:latin typeface="Times New Roman" pitchFamily="18" charset="0"/>
              </a:rPr>
              <a:t> </a:t>
            </a:r>
            <a:r>
              <a:rPr lang="en-US" sz="2800" dirty="0">
                <a:latin typeface="Times New Roman" pitchFamily="18" charset="0"/>
              </a:rPr>
              <a:t>2. The level of the signals we use</a:t>
            </a:r>
          </a:p>
          <a:p>
            <a:pPr marL="109728" indent="0" algn="just">
              <a:buNone/>
            </a:pPr>
            <a:r>
              <a:rPr lang="en-US" sz="2800" dirty="0" smtClean="0">
                <a:latin typeface="Times New Roman" pitchFamily="18" charset="0"/>
              </a:rPr>
              <a:t> </a:t>
            </a:r>
            <a:r>
              <a:rPr lang="en-US" sz="2800" dirty="0">
                <a:latin typeface="Times New Roman" pitchFamily="18" charset="0"/>
              </a:rPr>
              <a:t>3. The quality of the channel (the level of noise)</a:t>
            </a:r>
          </a:p>
          <a:p>
            <a:pPr algn="just"/>
            <a:endParaRPr lang="en-US" sz="2800" i="1" dirty="0">
              <a:latin typeface="Times New Roman" pitchFamily="18" charset="0"/>
            </a:endParaRPr>
          </a:p>
          <a:p>
            <a:endParaRPr lang="en-GB" dirty="0"/>
          </a:p>
        </p:txBody>
      </p:sp>
    </p:spTree>
    <p:extLst>
      <p:ext uri="{BB962C8B-B14F-4D97-AF65-F5344CB8AC3E}">
        <p14:creationId xmlns="" xmlns:p14="http://schemas.microsoft.com/office/powerpoint/2010/main" val="451596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rate Limits</a:t>
            </a:r>
            <a:endParaRPr lang="en-GB" dirty="0"/>
          </a:p>
        </p:txBody>
      </p:sp>
      <p:sp>
        <p:nvSpPr>
          <p:cNvPr id="3" name="Content Placeholder 2"/>
          <p:cNvSpPr>
            <a:spLocks noGrp="1"/>
          </p:cNvSpPr>
          <p:nvPr>
            <p:ph idx="1"/>
          </p:nvPr>
        </p:nvSpPr>
        <p:spPr>
          <a:xfrm>
            <a:off x="381000" y="1371600"/>
            <a:ext cx="8305800" cy="4635691"/>
          </a:xfrm>
        </p:spPr>
        <p:txBody>
          <a:bodyPr>
            <a:normAutofit/>
          </a:bodyPr>
          <a:lstStyle/>
          <a:p>
            <a:pPr eaLnBrk="0" hangingPunct="0"/>
            <a:r>
              <a:rPr lang="en-US" sz="2800" dirty="0">
                <a:latin typeface="Times New Roman" pitchFamily="18" charset="0"/>
              </a:rPr>
              <a:t>Increasing the levels of a signal may reduce the reliability of the system.</a:t>
            </a:r>
            <a:r>
              <a:rPr lang="en-MY" sz="2800" dirty="0">
                <a:latin typeface="Times New Roman" pitchFamily="18" charset="0"/>
              </a:rPr>
              <a:t> </a:t>
            </a:r>
          </a:p>
          <a:p>
            <a:pPr eaLnBrk="0" hangingPunct="0"/>
            <a:r>
              <a:rPr lang="en-MY" sz="2800" dirty="0">
                <a:latin typeface="Times New Roman" pitchFamily="18" charset="0"/>
              </a:rPr>
              <a:t>Two theoretical formulas were developed to calculate the data rate: one by </a:t>
            </a:r>
            <a:r>
              <a:rPr lang="en-MY" sz="2800" dirty="0" err="1">
                <a:latin typeface="Times New Roman" pitchFamily="18" charset="0"/>
              </a:rPr>
              <a:t>Nyquist</a:t>
            </a:r>
            <a:r>
              <a:rPr lang="en-MY" sz="2800" dirty="0">
                <a:latin typeface="Times New Roman" pitchFamily="18" charset="0"/>
              </a:rPr>
              <a:t> for a noiseless channel, another by Shannon for a noisy channel.</a:t>
            </a:r>
            <a:r>
              <a:rPr lang="en-MY" sz="2800" i="1" dirty="0">
                <a:latin typeface="Times New Roman" pitchFamily="18" charset="0"/>
              </a:rPr>
              <a:t> </a:t>
            </a:r>
            <a:endParaRPr lang="en-MY" sz="2800" i="1" dirty="0" smtClean="0">
              <a:latin typeface="Times New Roman" pitchFamily="18" charset="0"/>
            </a:endParaRPr>
          </a:p>
          <a:p>
            <a:pPr eaLnBrk="0" hangingPunct="0"/>
            <a:r>
              <a:rPr lang="en-US" sz="2800" dirty="0" smtClean="0">
                <a:latin typeface="Times New Roman" pitchFamily="18" charset="0"/>
              </a:rPr>
              <a:t>The </a:t>
            </a:r>
            <a:r>
              <a:rPr lang="en-US" sz="2800" dirty="0">
                <a:latin typeface="Times New Roman" pitchFamily="18" charset="0"/>
              </a:rPr>
              <a:t>Shannon capacity gives us the upper limit; the </a:t>
            </a:r>
            <a:r>
              <a:rPr lang="en-US" sz="2800" dirty="0" err="1">
                <a:latin typeface="Times New Roman" pitchFamily="18" charset="0"/>
              </a:rPr>
              <a:t>Nyquist</a:t>
            </a:r>
            <a:r>
              <a:rPr lang="en-US" sz="2800" dirty="0">
                <a:latin typeface="Times New Roman" pitchFamily="18" charset="0"/>
              </a:rPr>
              <a:t> formula tells us how many signal levels we need.</a:t>
            </a:r>
            <a:endParaRPr lang="en-MY" sz="2800" i="1" dirty="0">
              <a:latin typeface="Times New Roman" pitchFamily="18" charset="0"/>
            </a:endParaRPr>
          </a:p>
        </p:txBody>
      </p:sp>
    </p:spTree>
    <p:extLst>
      <p:ext uri="{BB962C8B-B14F-4D97-AF65-F5344CB8AC3E}">
        <p14:creationId xmlns="" xmlns:p14="http://schemas.microsoft.com/office/powerpoint/2010/main" val="6348788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7" name="Text Box 3"/>
          <p:cNvSpPr txBox="1">
            <a:spLocks noChangeArrowheads="1"/>
          </p:cNvSpPr>
          <p:nvPr/>
        </p:nvSpPr>
        <p:spPr bwMode="auto">
          <a:xfrm>
            <a:off x="228600" y="76200"/>
            <a:ext cx="5027467"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4000" b="1" dirty="0">
                <a:effectLst>
                  <a:outerShdw blurRad="38100" dist="38100" dir="2700000" algn="tl">
                    <a:srgbClr val="C0C0C0"/>
                  </a:outerShdw>
                </a:effectLst>
                <a:latin typeface="Times" pitchFamily="18" charset="0"/>
              </a:rPr>
              <a:t>DATA RATE LIMITS</a:t>
            </a:r>
          </a:p>
        </p:txBody>
      </p:sp>
      <p:sp>
        <p:nvSpPr>
          <p:cNvPr id="292868"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MY" b="1">
              <a:latin typeface="Times New Roman" pitchFamily="18" charset="0"/>
            </a:endParaRPr>
          </a:p>
        </p:txBody>
      </p:sp>
      <p:sp>
        <p:nvSpPr>
          <p:cNvPr id="292872" name="Rectangle 8"/>
          <p:cNvSpPr>
            <a:spLocks noChangeArrowheads="1"/>
          </p:cNvSpPr>
          <p:nvPr/>
        </p:nvSpPr>
        <p:spPr bwMode="auto">
          <a:xfrm>
            <a:off x="-36286" y="1295400"/>
            <a:ext cx="9144000"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MY" sz="3200" i="1" dirty="0">
                <a:latin typeface="Times New Roman" pitchFamily="18" charset="0"/>
              </a:rPr>
              <a:t>Noiseless channel</a:t>
            </a:r>
            <a:r>
              <a:rPr lang="en-MY" sz="3200" dirty="0">
                <a:latin typeface="Times New Roman" pitchFamily="18" charset="0"/>
              </a:rPr>
              <a:t>: </a:t>
            </a:r>
            <a:endParaRPr lang="en-MY" sz="3200" dirty="0" smtClean="0">
              <a:latin typeface="Times New Roman" pitchFamily="18" charset="0"/>
            </a:endParaRPr>
          </a:p>
          <a:p>
            <a:pPr eaLnBrk="0" hangingPunct="0"/>
            <a:r>
              <a:rPr lang="en-MY" sz="3200" dirty="0" smtClean="0">
                <a:latin typeface="Times New Roman" pitchFamily="18" charset="0"/>
              </a:rPr>
              <a:t>The </a:t>
            </a:r>
            <a:r>
              <a:rPr lang="en-MY" sz="3200" dirty="0" err="1">
                <a:latin typeface="Times New Roman" pitchFamily="18" charset="0"/>
              </a:rPr>
              <a:t>Nyquist</a:t>
            </a:r>
            <a:r>
              <a:rPr lang="en-MY" sz="3200" dirty="0">
                <a:latin typeface="Times New Roman" pitchFamily="18" charset="0"/>
              </a:rPr>
              <a:t> bit rate formula defines the theoretical maximum bit </a:t>
            </a:r>
            <a:r>
              <a:rPr lang="en-MY" sz="3200" dirty="0" smtClean="0">
                <a:latin typeface="Times New Roman" pitchFamily="18" charset="0"/>
              </a:rPr>
              <a:t>rate:</a:t>
            </a:r>
          </a:p>
          <a:p>
            <a:pPr eaLnBrk="0" hangingPunct="0"/>
            <a:r>
              <a:rPr lang="en-MY" sz="3200" b="1" dirty="0" smtClean="0">
                <a:latin typeface="Times New Roman" pitchFamily="18" charset="0"/>
              </a:rPr>
              <a:t>              </a:t>
            </a:r>
            <a:r>
              <a:rPr lang="en-MY" sz="3200" b="1" dirty="0" err="1">
                <a:latin typeface="Times New Roman" pitchFamily="18" charset="0"/>
              </a:rPr>
              <a:t>BitRate</a:t>
            </a:r>
            <a:r>
              <a:rPr lang="en-MY" sz="3200" b="1" dirty="0">
                <a:latin typeface="Times New Roman" pitchFamily="18" charset="0"/>
              </a:rPr>
              <a:t> = 2 * bandwidth * log </a:t>
            </a:r>
            <a:r>
              <a:rPr lang="en-MY" sz="3200" b="1" baseline="-25000" dirty="0">
                <a:latin typeface="Times New Roman" pitchFamily="18" charset="0"/>
              </a:rPr>
              <a:t>2</a:t>
            </a:r>
            <a:r>
              <a:rPr lang="en-MY" sz="3200" b="1" dirty="0">
                <a:latin typeface="Times New Roman" pitchFamily="18" charset="0"/>
              </a:rPr>
              <a:t> L </a:t>
            </a:r>
          </a:p>
        </p:txBody>
      </p:sp>
      <p:sp>
        <p:nvSpPr>
          <p:cNvPr id="292874" name="Rectangle 10"/>
          <p:cNvSpPr>
            <a:spLocks noChangeArrowheads="1"/>
          </p:cNvSpPr>
          <p:nvPr/>
        </p:nvSpPr>
        <p:spPr bwMode="auto">
          <a:xfrm>
            <a:off x="0" y="3505200"/>
            <a:ext cx="9144000"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MY" sz="2800" i="1" dirty="0">
                <a:latin typeface="Times New Roman" pitchFamily="18" charset="0"/>
              </a:rPr>
              <a:t>Noisy Channel: Shannon Capacity : </a:t>
            </a:r>
            <a:endParaRPr lang="en-MY" sz="2800" i="1" dirty="0" smtClean="0">
              <a:latin typeface="Times New Roman" pitchFamily="18" charset="0"/>
            </a:endParaRPr>
          </a:p>
          <a:p>
            <a:pPr eaLnBrk="0" hangingPunct="0"/>
            <a:r>
              <a:rPr lang="en-MY" sz="2800" dirty="0" smtClean="0">
                <a:latin typeface="Times New Roman" pitchFamily="18" charset="0"/>
              </a:rPr>
              <a:t>In </a:t>
            </a:r>
            <a:r>
              <a:rPr lang="en-MY" sz="2800" dirty="0">
                <a:latin typeface="Times New Roman" pitchFamily="18" charset="0"/>
              </a:rPr>
              <a:t>reality, we cannot have a noiseless channel; the channel is always noisy. </a:t>
            </a:r>
            <a:endParaRPr lang="en-MY" sz="2800" dirty="0" smtClean="0">
              <a:latin typeface="Times New Roman" pitchFamily="18" charset="0"/>
            </a:endParaRPr>
          </a:p>
          <a:p>
            <a:pPr eaLnBrk="0" hangingPunct="0"/>
            <a:r>
              <a:rPr lang="en-MY" sz="2800" dirty="0" smtClean="0">
                <a:latin typeface="Times New Roman" pitchFamily="18" charset="0"/>
              </a:rPr>
              <a:t>Shannon capacity is used </a:t>
            </a:r>
            <a:r>
              <a:rPr lang="en-MY" sz="2800" dirty="0">
                <a:latin typeface="Times New Roman" pitchFamily="18" charset="0"/>
              </a:rPr>
              <a:t>to determine the theoretical highest data rate for a noisy channel: </a:t>
            </a:r>
          </a:p>
          <a:p>
            <a:pPr algn="ctr" eaLnBrk="0" hangingPunct="0"/>
            <a:r>
              <a:rPr lang="en-MY" sz="2800" b="1" dirty="0">
                <a:latin typeface="Times New Roman" pitchFamily="18" charset="0"/>
              </a:rPr>
              <a:t>Capacity = bandwidth * log </a:t>
            </a:r>
            <a:r>
              <a:rPr lang="en-MY" sz="2800" b="1" baseline="-25000" dirty="0">
                <a:latin typeface="Times New Roman" pitchFamily="18" charset="0"/>
              </a:rPr>
              <a:t>2</a:t>
            </a:r>
            <a:r>
              <a:rPr lang="en-MY" sz="2800" b="1" dirty="0">
                <a:latin typeface="Times New Roman" pitchFamily="18" charset="0"/>
              </a:rPr>
              <a:t> (1 + SNR) </a:t>
            </a:r>
          </a:p>
        </p:txBody>
      </p:sp>
    </p:spTree>
    <p:extLst>
      <p:ext uri="{BB962C8B-B14F-4D97-AF65-F5344CB8AC3E}">
        <p14:creationId xmlns="" xmlns:p14="http://schemas.microsoft.com/office/powerpoint/2010/main" val="1033942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p:cNvSpPr>
          <p:nvPr/>
        </p:nvSpPr>
        <p:spPr bwMode="auto">
          <a:xfrm>
            <a:off x="152400" y="-9144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4917" name="Text Box 5"/>
          <p:cNvSpPr txBox="1">
            <a:spLocks noChangeArrowheads="1"/>
          </p:cNvSpPr>
          <p:nvPr/>
        </p:nvSpPr>
        <p:spPr bwMode="auto">
          <a:xfrm>
            <a:off x="304800" y="457200"/>
            <a:ext cx="120898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smtClean="0">
                <a:solidFill>
                  <a:schemeClr val="hlink"/>
                </a:solidFill>
                <a:latin typeface="Times New Roman" pitchFamily="18" charset="0"/>
              </a:rPr>
              <a:t>Example:</a:t>
            </a:r>
            <a:endParaRPr lang="en-US" sz="2000" b="1" i="1" dirty="0">
              <a:solidFill>
                <a:schemeClr val="hlink"/>
              </a:solidFill>
              <a:latin typeface="Times New Roman" pitchFamily="18" charset="0"/>
            </a:endParaRPr>
          </a:p>
        </p:txBody>
      </p:sp>
      <p:sp>
        <p:nvSpPr>
          <p:cNvPr id="294918" name="Rectangle 6"/>
          <p:cNvSpPr>
            <a:spLocks noChangeArrowheads="1"/>
          </p:cNvSpPr>
          <p:nvPr/>
        </p:nvSpPr>
        <p:spPr bwMode="auto">
          <a:xfrm>
            <a:off x="0" y="838200"/>
            <a:ext cx="9144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Consider a noiseless channel with a bandwidth of 3000 Hz transmitting a signal with two signal levels. The maximum bit rate can be calculated as</a:t>
            </a:r>
          </a:p>
        </p:txBody>
      </p:sp>
      <p:pic>
        <p:nvPicPr>
          <p:cNvPr id="294919"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5000" y="1600200"/>
            <a:ext cx="4346575" cy="350838"/>
          </a:xfrm>
          <a:prstGeom prst="rect">
            <a:avLst/>
          </a:prstGeom>
          <a:noFill/>
          <a:ln w="57150" cmpd="thickThin">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4920" name="Text Box 8"/>
          <p:cNvSpPr txBox="1">
            <a:spLocks noChangeArrowheads="1"/>
          </p:cNvSpPr>
          <p:nvPr/>
        </p:nvSpPr>
        <p:spPr bwMode="auto">
          <a:xfrm>
            <a:off x="381000" y="2128838"/>
            <a:ext cx="120898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smtClean="0">
                <a:solidFill>
                  <a:schemeClr val="hlink"/>
                </a:solidFill>
                <a:latin typeface="Times New Roman" pitchFamily="18" charset="0"/>
              </a:rPr>
              <a:t>Example:</a:t>
            </a:r>
            <a:endParaRPr lang="en-US" sz="2000" b="1" i="1" dirty="0">
              <a:solidFill>
                <a:schemeClr val="hlink"/>
              </a:solidFill>
              <a:latin typeface="Times New Roman" pitchFamily="18" charset="0"/>
            </a:endParaRPr>
          </a:p>
        </p:txBody>
      </p:sp>
      <p:sp>
        <p:nvSpPr>
          <p:cNvPr id="294921" name="Rectangle 9"/>
          <p:cNvSpPr>
            <a:spLocks noChangeArrowheads="1"/>
          </p:cNvSpPr>
          <p:nvPr/>
        </p:nvSpPr>
        <p:spPr bwMode="auto">
          <a:xfrm>
            <a:off x="0" y="2514600"/>
            <a:ext cx="9144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Consider the same noiseless channel transmitting a signal with four signal levels (for each level, we send 2 bits). The maximum bit rate can be calculated as</a:t>
            </a:r>
          </a:p>
        </p:txBody>
      </p:sp>
      <p:pic>
        <p:nvPicPr>
          <p:cNvPr id="294922" name="Picture 1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47800" y="3352800"/>
            <a:ext cx="5570538" cy="368300"/>
          </a:xfrm>
          <a:prstGeom prst="rect">
            <a:avLst/>
          </a:prstGeom>
          <a:noFill/>
          <a:ln w="57150" cmpd="thickThin">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4923" name="Rectangle 11"/>
          <p:cNvSpPr>
            <a:spLocks noChangeArrowheads="1"/>
          </p:cNvSpPr>
          <p:nvPr/>
        </p:nvSpPr>
        <p:spPr bwMode="auto">
          <a:xfrm>
            <a:off x="152400" y="4876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4924" name="Rectangle 12"/>
          <p:cNvSpPr>
            <a:spLocks noChangeArrowheads="1"/>
          </p:cNvSpPr>
          <p:nvPr/>
        </p:nvSpPr>
        <p:spPr bwMode="auto">
          <a:xfrm>
            <a:off x="0" y="4403725"/>
            <a:ext cx="91440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dirty="0">
                <a:latin typeface="Times New Roman" pitchFamily="18" charset="0"/>
              </a:rPr>
              <a:t>We need to send 265 kbps over a noiseless channel with a bandwidth of 20 kHz. How many signal levels do we need?</a:t>
            </a:r>
          </a:p>
          <a:p>
            <a:pPr algn="just" eaLnBrk="0" hangingPunct="0"/>
            <a:r>
              <a:rPr lang="en-US" sz="2000" b="1" i="1" dirty="0">
                <a:solidFill>
                  <a:schemeClr val="hlink"/>
                </a:solidFill>
                <a:latin typeface="Times New Roman" pitchFamily="18" charset="0"/>
              </a:rPr>
              <a:t>Solution</a:t>
            </a:r>
          </a:p>
          <a:p>
            <a:pPr algn="just" eaLnBrk="0" hangingPunct="0"/>
            <a:r>
              <a:rPr lang="en-US" sz="2000" b="1" i="1" dirty="0">
                <a:latin typeface="Times New Roman" pitchFamily="18" charset="0"/>
              </a:rPr>
              <a:t>We can use the </a:t>
            </a:r>
            <a:r>
              <a:rPr lang="en-US" sz="2000" b="1" i="1" dirty="0" err="1">
                <a:latin typeface="Times New Roman" pitchFamily="18" charset="0"/>
              </a:rPr>
              <a:t>Nyquist</a:t>
            </a:r>
            <a:r>
              <a:rPr lang="en-US" sz="2000" b="1" i="1" dirty="0">
                <a:latin typeface="Times New Roman" pitchFamily="18" charset="0"/>
              </a:rPr>
              <a:t> formula as shown:</a:t>
            </a:r>
          </a:p>
        </p:txBody>
      </p:sp>
      <p:sp>
        <p:nvSpPr>
          <p:cNvPr id="294925" name="Text Box 13"/>
          <p:cNvSpPr txBox="1">
            <a:spLocks noChangeArrowheads="1"/>
          </p:cNvSpPr>
          <p:nvPr/>
        </p:nvSpPr>
        <p:spPr bwMode="auto">
          <a:xfrm>
            <a:off x="152400" y="4022725"/>
            <a:ext cx="120898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smtClean="0">
                <a:solidFill>
                  <a:schemeClr val="hlink"/>
                </a:solidFill>
                <a:latin typeface="Times New Roman" pitchFamily="18" charset="0"/>
              </a:rPr>
              <a:t>Example:</a:t>
            </a:r>
            <a:endParaRPr lang="en-US" sz="2000" b="1" i="1" dirty="0">
              <a:solidFill>
                <a:schemeClr val="hlink"/>
              </a:solidFill>
              <a:latin typeface="Times New Roman" pitchFamily="18" charset="0"/>
            </a:endParaRPr>
          </a:p>
        </p:txBody>
      </p:sp>
      <p:pic>
        <p:nvPicPr>
          <p:cNvPr id="294926" name="Picture 1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724400" y="5568950"/>
            <a:ext cx="4343400" cy="755650"/>
          </a:xfrm>
          <a:prstGeom prst="rect">
            <a:avLst/>
          </a:prstGeom>
          <a:noFill/>
          <a:ln w="57150" cmpd="thickThin">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492648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7" name="Text Box 7"/>
          <p:cNvSpPr txBox="1">
            <a:spLocks noChangeArrowheads="1"/>
          </p:cNvSpPr>
          <p:nvPr/>
        </p:nvSpPr>
        <p:spPr bwMode="auto">
          <a:xfrm>
            <a:off x="228600" y="457200"/>
            <a:ext cx="127310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a:solidFill>
                  <a:schemeClr val="hlink"/>
                </a:solidFill>
                <a:latin typeface="Times New Roman" pitchFamily="18" charset="0"/>
              </a:rPr>
              <a:t>Example :</a:t>
            </a:r>
          </a:p>
        </p:txBody>
      </p:sp>
      <p:sp>
        <p:nvSpPr>
          <p:cNvPr id="296968" name="Rectangle 8"/>
          <p:cNvSpPr>
            <a:spLocks noChangeArrowheads="1"/>
          </p:cNvSpPr>
          <p:nvPr/>
        </p:nvSpPr>
        <p:spPr bwMode="auto">
          <a:xfrm>
            <a:off x="0" y="762000"/>
            <a:ext cx="91440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Consider an extremely noisy channel in which the value of the signal-to-noise ratio is almost zero. In other words, the noise is so strong that the signal is faint. For this channel the capacity C is calculated as</a:t>
            </a:r>
          </a:p>
        </p:txBody>
      </p:sp>
      <p:pic>
        <p:nvPicPr>
          <p:cNvPr id="296969"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95400" y="2057400"/>
            <a:ext cx="6723063" cy="333375"/>
          </a:xfrm>
          <a:prstGeom prst="rect">
            <a:avLst/>
          </a:prstGeom>
          <a:noFill/>
          <a:ln w="57150" cmpd="thickThin">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6970" name="Rectangle 10"/>
          <p:cNvSpPr>
            <a:spLocks noChangeArrowheads="1"/>
          </p:cNvSpPr>
          <p:nvPr/>
        </p:nvSpPr>
        <p:spPr bwMode="auto">
          <a:xfrm>
            <a:off x="609600" y="2667000"/>
            <a:ext cx="8382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This means that the capacity of this channel is zero regardless of the bandwidth. In other words, we cannot receive any data through this channel.</a:t>
            </a:r>
          </a:p>
        </p:txBody>
      </p:sp>
      <p:sp>
        <p:nvSpPr>
          <p:cNvPr id="296972" name="Rectangle 12"/>
          <p:cNvSpPr>
            <a:spLocks noChangeArrowheads="1"/>
          </p:cNvSpPr>
          <p:nvPr/>
        </p:nvSpPr>
        <p:spPr bwMode="auto">
          <a:xfrm>
            <a:off x="152400" y="4876800"/>
            <a:ext cx="8839200" cy="38100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2857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6973" name="Rectangle 13"/>
          <p:cNvSpPr>
            <a:spLocks noChangeArrowheads="1"/>
          </p:cNvSpPr>
          <p:nvPr/>
        </p:nvSpPr>
        <p:spPr bwMode="auto">
          <a:xfrm>
            <a:off x="0" y="3810000"/>
            <a:ext cx="91440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We can calculate the theoretical highest bit rate of a regular telephone line. A telephone line normally has a bandwidth of 3000. The signal-to-noise ratio is usually 3162. For this channel the capacity is calculated as</a:t>
            </a:r>
          </a:p>
        </p:txBody>
      </p:sp>
      <p:sp>
        <p:nvSpPr>
          <p:cNvPr id="296974" name="Text Box 14"/>
          <p:cNvSpPr txBox="1">
            <a:spLocks noChangeArrowheads="1"/>
          </p:cNvSpPr>
          <p:nvPr/>
        </p:nvSpPr>
        <p:spPr bwMode="auto">
          <a:xfrm>
            <a:off x="152400" y="3429000"/>
            <a:ext cx="127310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a:solidFill>
                  <a:schemeClr val="hlink"/>
                </a:solidFill>
                <a:latin typeface="Times New Roman" pitchFamily="18" charset="0"/>
              </a:rPr>
              <a:t>Example :</a:t>
            </a:r>
          </a:p>
        </p:txBody>
      </p:sp>
      <p:pic>
        <p:nvPicPr>
          <p:cNvPr id="296975" name="Picture 1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19200" y="4887913"/>
            <a:ext cx="7046913" cy="674687"/>
          </a:xfrm>
          <a:prstGeom prst="rect">
            <a:avLst/>
          </a:prstGeom>
          <a:noFill/>
          <a:ln w="57150" cmpd="thickThin">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6976" name="Rectangle 16"/>
          <p:cNvSpPr>
            <a:spLocks noChangeArrowheads="1"/>
          </p:cNvSpPr>
          <p:nvPr/>
        </p:nvSpPr>
        <p:spPr bwMode="auto">
          <a:xfrm>
            <a:off x="76200" y="5638800"/>
            <a:ext cx="89916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a:latin typeface="Times New Roman" pitchFamily="18" charset="0"/>
              </a:rPr>
              <a:t>This means that the highest bit rate for a telephone line is 34.860 kbps. If we want to send data faster than this, we can either increase the bandwidth of the line or improve the signal-to-noise ratio.</a:t>
            </a:r>
          </a:p>
        </p:txBody>
      </p:sp>
    </p:spTree>
    <p:extLst>
      <p:ext uri="{BB962C8B-B14F-4D97-AF65-F5344CB8AC3E}">
        <p14:creationId xmlns="" xmlns:p14="http://schemas.microsoft.com/office/powerpoint/2010/main" val="1025782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a:t>
            </a:r>
            <a:endParaRPr lang="en-GB" dirty="0"/>
          </a:p>
        </p:txBody>
      </p:sp>
      <p:sp>
        <p:nvSpPr>
          <p:cNvPr id="3" name="Content Placeholder 2"/>
          <p:cNvSpPr>
            <a:spLocks noGrp="1"/>
          </p:cNvSpPr>
          <p:nvPr>
            <p:ph idx="1"/>
          </p:nvPr>
        </p:nvSpPr>
        <p:spPr/>
        <p:txBody>
          <a:bodyPr/>
          <a:lstStyle/>
          <a:p>
            <a:r>
              <a:rPr lang="en-US" sz="2800" dirty="0">
                <a:latin typeface="Times New Roman" pitchFamily="18" charset="0"/>
              </a:rPr>
              <a:t>One important issue in networking is the performance of the network—how good is it? </a:t>
            </a:r>
            <a:endParaRPr lang="en-US" sz="2800" dirty="0" smtClean="0">
              <a:latin typeface="Times New Roman" pitchFamily="18" charset="0"/>
            </a:endParaRPr>
          </a:p>
          <a:p>
            <a:r>
              <a:rPr lang="en-US" sz="2800" dirty="0" smtClean="0">
                <a:latin typeface="Times New Roman" pitchFamily="18" charset="0"/>
              </a:rPr>
              <a:t>The </a:t>
            </a:r>
            <a:r>
              <a:rPr lang="en-US" sz="2800" dirty="0">
                <a:latin typeface="Times New Roman" pitchFamily="18" charset="0"/>
              </a:rPr>
              <a:t>performance is measured </a:t>
            </a:r>
            <a:r>
              <a:rPr lang="en-US" sz="2800" dirty="0" smtClean="0">
                <a:latin typeface="Times New Roman" pitchFamily="18" charset="0"/>
              </a:rPr>
              <a:t>by:</a:t>
            </a:r>
          </a:p>
          <a:p>
            <a:pPr lvl="1"/>
            <a:endParaRPr lang="en-US" sz="2400" dirty="0" smtClean="0">
              <a:solidFill>
                <a:srgbClr val="0033CC"/>
              </a:solidFill>
              <a:latin typeface="Times New Roman" pitchFamily="18" charset="0"/>
            </a:endParaRPr>
          </a:p>
          <a:p>
            <a:pPr lvl="1"/>
            <a:r>
              <a:rPr lang="en-US" sz="2400" dirty="0" smtClean="0">
                <a:solidFill>
                  <a:srgbClr val="0033CC"/>
                </a:solidFill>
                <a:latin typeface="Times New Roman" pitchFamily="18" charset="0"/>
              </a:rPr>
              <a:t>Bandwidth</a:t>
            </a:r>
            <a:r>
              <a:rPr lang="en-US" sz="2400" dirty="0">
                <a:solidFill>
                  <a:srgbClr val="0033CC"/>
                </a:solidFill>
                <a:latin typeface="Times New Roman" pitchFamily="18" charset="0"/>
              </a:rPr>
              <a:t>; </a:t>
            </a:r>
            <a:endParaRPr lang="en-US" sz="2400" dirty="0" smtClean="0">
              <a:solidFill>
                <a:srgbClr val="0033CC"/>
              </a:solidFill>
              <a:latin typeface="Times New Roman" pitchFamily="18" charset="0"/>
            </a:endParaRPr>
          </a:p>
          <a:p>
            <a:pPr lvl="1"/>
            <a:r>
              <a:rPr lang="fr-FR" sz="2400" dirty="0" err="1" smtClean="0">
                <a:solidFill>
                  <a:srgbClr val="0033CC"/>
                </a:solidFill>
                <a:latin typeface="Times New Roman" pitchFamily="18" charset="0"/>
              </a:rPr>
              <a:t>Throughput</a:t>
            </a:r>
            <a:r>
              <a:rPr lang="fr-FR" sz="2400" dirty="0">
                <a:solidFill>
                  <a:srgbClr val="0033CC"/>
                </a:solidFill>
                <a:latin typeface="Times New Roman" pitchFamily="18" charset="0"/>
              </a:rPr>
              <a:t>; </a:t>
            </a:r>
            <a:endParaRPr lang="fr-FR" sz="2400" dirty="0" smtClean="0">
              <a:solidFill>
                <a:srgbClr val="0033CC"/>
              </a:solidFill>
              <a:latin typeface="Times New Roman" pitchFamily="18" charset="0"/>
            </a:endParaRPr>
          </a:p>
          <a:p>
            <a:pPr lvl="1"/>
            <a:r>
              <a:rPr lang="en-US" sz="2400" dirty="0" smtClean="0">
                <a:solidFill>
                  <a:srgbClr val="0033CC"/>
                </a:solidFill>
                <a:latin typeface="Times New Roman" pitchFamily="18" charset="0"/>
              </a:rPr>
              <a:t>Latency </a:t>
            </a:r>
            <a:r>
              <a:rPr lang="en-US" sz="2400" dirty="0">
                <a:solidFill>
                  <a:srgbClr val="0033CC"/>
                </a:solidFill>
                <a:latin typeface="Times New Roman" pitchFamily="18" charset="0"/>
              </a:rPr>
              <a:t>(Delay); </a:t>
            </a:r>
            <a:endParaRPr lang="en-US" sz="2400" dirty="0" smtClean="0">
              <a:solidFill>
                <a:srgbClr val="0033CC"/>
              </a:solidFill>
              <a:latin typeface="Times New Roman" pitchFamily="18" charset="0"/>
            </a:endParaRPr>
          </a:p>
          <a:p>
            <a:endParaRPr lang="en-US" sz="2800" dirty="0" smtClean="0">
              <a:latin typeface="Times New Roman" pitchFamily="18" charset="0"/>
            </a:endParaRPr>
          </a:p>
          <a:p>
            <a:endParaRPr lang="en-US" sz="2800" dirty="0">
              <a:latin typeface="Times New Roman" pitchFamily="18" charset="0"/>
            </a:endParaRPr>
          </a:p>
          <a:p>
            <a:endParaRPr lang="en-GB" dirty="0"/>
          </a:p>
        </p:txBody>
      </p:sp>
    </p:spTree>
    <p:extLst>
      <p:ext uri="{BB962C8B-B14F-4D97-AF65-F5344CB8AC3E}">
        <p14:creationId xmlns="" xmlns:p14="http://schemas.microsoft.com/office/powerpoint/2010/main" val="3292438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Bandwidth</a:t>
            </a:r>
            <a:endParaRPr lang="en-GB" dirty="0"/>
          </a:p>
        </p:txBody>
      </p:sp>
      <p:sp>
        <p:nvSpPr>
          <p:cNvPr id="3" name="Content Placeholder 2"/>
          <p:cNvSpPr>
            <a:spLocks noGrp="1"/>
          </p:cNvSpPr>
          <p:nvPr>
            <p:ph idx="1"/>
          </p:nvPr>
        </p:nvSpPr>
        <p:spPr/>
        <p:txBody>
          <a:bodyPr>
            <a:noAutofit/>
          </a:bodyPr>
          <a:lstStyle/>
          <a:p>
            <a:pPr eaLnBrk="0" hangingPunct="0"/>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networking, we use the term bandwidth in two contexts.</a:t>
            </a:r>
          </a:p>
          <a:p>
            <a:pPr eaLnBrk="0" hangingPunct="0"/>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first, bandwidth in hertz, refers to the range of frequencies in a composite signal or the range of frequencies that a channel can </a:t>
            </a:r>
            <a:r>
              <a:rPr lang="en-US" sz="2800" dirty="0" smtClean="0">
                <a:latin typeface="Times New Roman" pitchFamily="18" charset="0"/>
                <a:cs typeface="Times New Roman" pitchFamily="18" charset="0"/>
              </a:rPr>
              <a:t>pass.</a:t>
            </a:r>
          </a:p>
          <a:p>
            <a:pPr eaLnBrk="0" hangingPunct="0"/>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second, bandwidth in bits per second, refers to the speed of bit transmission in a channel or link.</a:t>
            </a:r>
          </a:p>
          <a:p>
            <a:pPr eaLnBrk="0" hangingPunct="0"/>
            <a:r>
              <a:rPr lang="en-US" sz="2800" dirty="0" smtClean="0">
                <a:latin typeface="Times New Roman" pitchFamily="18" charset="0"/>
                <a:cs typeface="Times New Roman" pitchFamily="18" charset="0"/>
              </a:rPr>
              <a:t>An </a:t>
            </a:r>
            <a:r>
              <a:rPr lang="en-US" sz="2800" dirty="0">
                <a:latin typeface="Times New Roman" pitchFamily="18" charset="0"/>
                <a:cs typeface="Times New Roman" pitchFamily="18" charset="0"/>
              </a:rPr>
              <a:t>increase in bandwidth in hertz means an increase in bandwidth in bits per second.</a:t>
            </a: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79677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p:cNvSpPr>
          <p:nvPr>
            <p:ph type="title"/>
          </p:nvPr>
        </p:nvSpPr>
        <p:spPr bwMode="auto">
          <a:xfrm>
            <a:off x="228600" y="0"/>
            <a:ext cx="72390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90000"/>
          </a:bodyPr>
          <a:lstStyle/>
          <a:p>
            <a:r>
              <a:rPr lang="en-US" cap="none" dirty="0" smtClean="0">
                <a:ln>
                  <a:noFill/>
                </a:ln>
                <a:solidFill>
                  <a:schemeClr val="tx1"/>
                </a:solidFill>
              </a:rPr>
              <a:t> </a:t>
            </a:r>
            <a:r>
              <a:rPr lang="en-US" cap="none" dirty="0" smtClean="0">
                <a:ln>
                  <a:noFill/>
                </a:ln>
                <a:solidFill>
                  <a:schemeClr val="tx1"/>
                </a:solidFill>
                <a:effectLst>
                  <a:outerShdw blurRad="38100" dist="38100" dir="2700000" algn="tl">
                    <a:srgbClr val="C0C0C0"/>
                  </a:outerShdw>
                </a:effectLst>
              </a:rPr>
              <a:t>PERIODIC ANALOG SIGNALS</a:t>
            </a:r>
          </a:p>
        </p:txBody>
      </p:sp>
      <p:sp>
        <p:nvSpPr>
          <p:cNvPr id="315395" name="Rectangle 3"/>
          <p:cNvSpPr>
            <a:spLocks noGrp="1"/>
          </p:cNvSpPr>
          <p:nvPr>
            <p:ph type="body" idx="1"/>
          </p:nvPr>
        </p:nvSpPr>
        <p:spPr>
          <a:xfrm>
            <a:off x="304800" y="1143000"/>
            <a:ext cx="8001000" cy="4846638"/>
          </a:xfrm>
        </p:spPr>
        <p:txBody>
          <a:bodyPr/>
          <a:lstStyle/>
          <a:p>
            <a:r>
              <a:rPr lang="en-US" smtClean="0">
                <a:effectLst>
                  <a:outerShdw blurRad="38100" dist="38100" dir="2700000" algn="tl">
                    <a:srgbClr val="C0C0C0"/>
                  </a:outerShdw>
                </a:effectLst>
              </a:rPr>
              <a:t>Periodic analog signals can be classified as simple or composite. </a:t>
            </a:r>
          </a:p>
          <a:p>
            <a:r>
              <a:rPr lang="en-US" smtClean="0">
                <a:effectLst>
                  <a:outerShdw blurRad="38100" dist="38100" dir="2700000" algn="tl">
                    <a:srgbClr val="C0C0C0"/>
                  </a:outerShdw>
                </a:effectLst>
              </a:rPr>
              <a:t>A simple periodic analog signal, a sine wave, cannot be decomposed into simpler signals. </a:t>
            </a:r>
          </a:p>
          <a:p>
            <a:r>
              <a:rPr lang="en-US" smtClean="0">
                <a:effectLst>
                  <a:outerShdw blurRad="38100" dist="38100" dir="2700000" algn="tl">
                    <a:srgbClr val="C0C0C0"/>
                  </a:outerShdw>
                </a:effectLst>
              </a:rPr>
              <a:t>A composite periodic analog signal is composed of multiple sine waves.</a:t>
            </a:r>
          </a:p>
          <a:p>
            <a:r>
              <a:rPr lang="en-US" smtClean="0"/>
              <a:t>The sine wave is the most fundamental form of a periodic analog signal.</a:t>
            </a:r>
          </a:p>
          <a:p>
            <a:r>
              <a:rPr lang="en-US" smtClean="0"/>
              <a:t>A sine wave can be represented by three parameters: the peak amplitude, the frequency and the phase</a:t>
            </a:r>
          </a:p>
        </p:txBody>
      </p:sp>
    </p:spTree>
    <p:extLst>
      <p:ext uri="{BB962C8B-B14F-4D97-AF65-F5344CB8AC3E}">
        <p14:creationId xmlns="" xmlns:p14="http://schemas.microsoft.com/office/powerpoint/2010/main" val="13812943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Throughput</a:t>
            </a:r>
            <a:endParaRPr lang="en-GB" dirty="0"/>
          </a:p>
        </p:txBody>
      </p:sp>
      <p:sp>
        <p:nvSpPr>
          <p:cNvPr id="3" name="Content Placeholder 2"/>
          <p:cNvSpPr>
            <a:spLocks noGrp="1"/>
          </p:cNvSpPr>
          <p:nvPr>
            <p:ph idx="1"/>
          </p:nvPr>
        </p:nvSpPr>
        <p:spPr/>
        <p:txBody>
          <a:bodyPr>
            <a:noAutofit/>
          </a:bodyPr>
          <a:lstStyle/>
          <a:p>
            <a:r>
              <a:rPr lang="en-US" sz="2800" dirty="0">
                <a:latin typeface="Times New Roman" pitchFamily="18" charset="0"/>
              </a:rPr>
              <a:t>The throughput is a measure of how fast we can actually send data through a network. </a:t>
            </a:r>
            <a:endParaRPr lang="en-US" sz="2800" dirty="0" smtClean="0">
              <a:latin typeface="Times New Roman" pitchFamily="18" charset="0"/>
            </a:endParaRPr>
          </a:p>
          <a:p>
            <a:r>
              <a:rPr lang="en-US" sz="2800" dirty="0" smtClean="0">
                <a:latin typeface="Times New Roman" pitchFamily="18" charset="0"/>
              </a:rPr>
              <a:t>Bandwidth </a:t>
            </a:r>
            <a:r>
              <a:rPr lang="en-US" sz="2800" dirty="0">
                <a:latin typeface="Times New Roman" pitchFamily="18" charset="0"/>
              </a:rPr>
              <a:t>and throughput is not same. </a:t>
            </a:r>
            <a:endParaRPr lang="en-US" sz="2800" dirty="0" smtClean="0">
              <a:latin typeface="Times New Roman" pitchFamily="18" charset="0"/>
            </a:endParaRPr>
          </a:p>
          <a:p>
            <a:r>
              <a:rPr lang="en-US" sz="2800" dirty="0" smtClean="0">
                <a:latin typeface="Times New Roman" pitchFamily="18" charset="0"/>
              </a:rPr>
              <a:t>For </a:t>
            </a:r>
            <a:r>
              <a:rPr lang="en-US" sz="2800" dirty="0">
                <a:latin typeface="Times New Roman" pitchFamily="18" charset="0"/>
              </a:rPr>
              <a:t>example a link with bandwidth 1 Mbps but can handle only 200 kbps so throughput will be 200 kbps.</a:t>
            </a: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682257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GB" dirty="0" smtClean="0"/>
              <a:t>Latency</a:t>
            </a:r>
            <a:endParaRPr lang="en-GB" dirty="0"/>
          </a:p>
        </p:txBody>
      </p:sp>
      <p:sp>
        <p:nvSpPr>
          <p:cNvPr id="3" name="Content Placeholder 2"/>
          <p:cNvSpPr>
            <a:spLocks noGrp="1"/>
          </p:cNvSpPr>
          <p:nvPr>
            <p:ph idx="1"/>
          </p:nvPr>
        </p:nvSpPr>
        <p:spPr>
          <a:xfrm>
            <a:off x="0" y="1219200"/>
            <a:ext cx="9144000" cy="4525963"/>
          </a:xfrm>
        </p:spPr>
        <p:txBody>
          <a:bodyPr>
            <a:noAutofit/>
          </a:bodyPr>
          <a:lstStyle/>
          <a:p>
            <a:pPr>
              <a:lnSpc>
                <a:spcPct val="90000"/>
              </a:lnSpc>
            </a:pPr>
            <a:r>
              <a:rPr lang="en-US" sz="2800" dirty="0">
                <a:latin typeface="Times New Roman" pitchFamily="18" charset="0"/>
              </a:rPr>
              <a:t>The latency or delay defines how long it takes for an entire message to completely arrive at the destination from the first bit is sent out from the source.</a:t>
            </a:r>
          </a:p>
          <a:p>
            <a:pPr>
              <a:lnSpc>
                <a:spcPct val="90000"/>
              </a:lnSpc>
            </a:pPr>
            <a:r>
              <a:rPr lang="en-US" sz="2800" dirty="0">
                <a:latin typeface="Times New Roman" pitchFamily="18" charset="0"/>
              </a:rPr>
              <a:t>Latency= propagation time+ transmission time + queuing time + processing time </a:t>
            </a:r>
          </a:p>
          <a:p>
            <a:pPr>
              <a:lnSpc>
                <a:spcPct val="90000"/>
              </a:lnSpc>
            </a:pPr>
            <a:r>
              <a:rPr lang="en-US" sz="2800" dirty="0">
                <a:latin typeface="Times New Roman" pitchFamily="18" charset="0"/>
              </a:rPr>
              <a:t>Propagation time measures the time required for a bit to travel from the source to the destination.</a:t>
            </a:r>
          </a:p>
          <a:p>
            <a:pPr>
              <a:lnSpc>
                <a:spcPct val="90000"/>
              </a:lnSpc>
            </a:pPr>
            <a:r>
              <a:rPr lang="en-US" sz="2800" dirty="0">
                <a:latin typeface="Times New Roman" pitchFamily="18" charset="0"/>
              </a:rPr>
              <a:t>Transmission time is the time between the first bit leaving the sender and the last bit arriving at the receiver.</a:t>
            </a:r>
          </a:p>
          <a:p>
            <a:pPr>
              <a:lnSpc>
                <a:spcPct val="90000"/>
              </a:lnSpc>
            </a:pPr>
            <a:r>
              <a:rPr lang="en-US" sz="2800" dirty="0">
                <a:latin typeface="Times New Roman" pitchFamily="18" charset="0"/>
              </a:rPr>
              <a:t>Queuing time is the required time for each intermediate or end device to hold the message before it can be processed.</a:t>
            </a:r>
          </a:p>
        </p:txBody>
      </p:sp>
    </p:spTree>
    <p:extLst>
      <p:ext uri="{BB962C8B-B14F-4D97-AF65-F5344CB8AC3E}">
        <p14:creationId xmlns="" xmlns:p14="http://schemas.microsoft.com/office/powerpoint/2010/main" val="9816136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62200"/>
            <a:ext cx="8229600" cy="1143000"/>
          </a:xfrm>
        </p:spPr>
        <p:txBody>
          <a:bodyPr/>
          <a:lstStyle/>
          <a:p>
            <a:pPr algn="ctr"/>
            <a:r>
              <a:rPr lang="en-GB" dirty="0" smtClean="0"/>
              <a:t>Thank you</a:t>
            </a:r>
            <a:endParaRPr lang="en-GB" dirty="0"/>
          </a:p>
        </p:txBody>
      </p:sp>
    </p:spTree>
    <p:extLst>
      <p:ext uri="{BB962C8B-B14F-4D97-AF65-F5344CB8AC3E}">
        <p14:creationId xmlns="" xmlns:p14="http://schemas.microsoft.com/office/powerpoint/2010/main" val="2980391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8"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MY" b="1">
              <a:latin typeface="Times New Roman" pitchFamily="18" charset="0"/>
            </a:endParaRPr>
          </a:p>
        </p:txBody>
      </p:sp>
      <p:sp>
        <p:nvSpPr>
          <p:cNvPr id="216072" name="Text Box 8"/>
          <p:cNvSpPr txBox="1">
            <a:spLocks noChangeArrowheads="1"/>
          </p:cNvSpPr>
          <p:nvPr/>
        </p:nvSpPr>
        <p:spPr bwMode="auto">
          <a:xfrm>
            <a:off x="457200" y="2362200"/>
            <a:ext cx="212340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dirty="0">
                <a:solidFill>
                  <a:schemeClr val="folHlink"/>
                </a:solidFill>
                <a:latin typeface="Times New Roman" pitchFamily="18" charset="0"/>
              </a:rPr>
              <a:t>Figure </a:t>
            </a:r>
            <a:r>
              <a:rPr lang="en-US" b="1" dirty="0" smtClean="0">
                <a:solidFill>
                  <a:schemeClr val="folHlink"/>
                </a:solidFill>
                <a:latin typeface="Times New Roman" pitchFamily="18" charset="0"/>
              </a:rPr>
              <a:t> </a:t>
            </a:r>
            <a:r>
              <a:rPr lang="en-US" b="1" i="1" dirty="0">
                <a:latin typeface="Times New Roman" pitchFamily="18" charset="0"/>
              </a:rPr>
              <a:t>A sine wave</a:t>
            </a:r>
          </a:p>
        </p:txBody>
      </p:sp>
      <p:pic>
        <p:nvPicPr>
          <p:cNvPr id="216073"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371600"/>
            <a:ext cx="457200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6075" name="Rectangle 11"/>
          <p:cNvSpPr>
            <a:spLocks noChangeArrowheads="1"/>
          </p:cNvSpPr>
          <p:nvPr/>
        </p:nvSpPr>
        <p:spPr bwMode="auto">
          <a:xfrm>
            <a:off x="152400" y="4419600"/>
            <a:ext cx="88392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buFontTx/>
              <a:buChar char="•"/>
            </a:pPr>
            <a:r>
              <a:rPr lang="en-US" sz="2400" dirty="0" smtClean="0">
                <a:latin typeface="Times New Roman" pitchFamily="18" charset="0"/>
              </a:rPr>
              <a:t>Frequency </a:t>
            </a:r>
            <a:r>
              <a:rPr lang="en-US" sz="2400" dirty="0">
                <a:latin typeface="Times New Roman" pitchFamily="18" charset="0"/>
              </a:rPr>
              <a:t>and period are the inverse of each other.</a:t>
            </a:r>
          </a:p>
          <a:p>
            <a:pPr algn="just" eaLnBrk="0" hangingPunct="0">
              <a:buFontTx/>
              <a:buChar char="•"/>
            </a:pPr>
            <a:r>
              <a:rPr lang="en-US" sz="2400" dirty="0">
                <a:latin typeface="Times New Roman" pitchFamily="18" charset="0"/>
              </a:rPr>
              <a:t> Frequency is the rate of change with respect to time. Change in a short span of time means high frequency. Change over a long span of </a:t>
            </a:r>
            <a:br>
              <a:rPr lang="en-US" sz="2400" dirty="0">
                <a:latin typeface="Times New Roman" pitchFamily="18" charset="0"/>
              </a:rPr>
            </a:br>
            <a:r>
              <a:rPr lang="en-US" sz="2400" dirty="0">
                <a:latin typeface="Times New Roman" pitchFamily="18" charset="0"/>
              </a:rPr>
              <a:t>time means low frequency.</a:t>
            </a:r>
          </a:p>
        </p:txBody>
      </p:sp>
      <p:sp>
        <p:nvSpPr>
          <p:cNvPr id="216076" name="Rectangle 12"/>
          <p:cNvSpPr>
            <a:spLocks noGrp="1"/>
          </p:cNvSpPr>
          <p:nvPr>
            <p:ph type="title"/>
          </p:nvPr>
        </p:nvSpPr>
        <p:spPr bwMode="auto">
          <a:xfrm>
            <a:off x="304800" y="-76200"/>
            <a:ext cx="72390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effectLst>
                  <a:outerShdw blurRad="38100" dist="38100" dir="2700000" algn="tl">
                    <a:srgbClr val="C0C0C0"/>
                  </a:outerShdw>
                </a:effectLst>
              </a:rPr>
              <a:t>PERIODIC ANALOG SIGNALS</a:t>
            </a:r>
          </a:p>
        </p:txBody>
      </p:sp>
      <p:pic>
        <p:nvPicPr>
          <p:cNvPr id="216077"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2819400"/>
            <a:ext cx="4267200" cy="1143000"/>
          </a:xfrm>
          <a:prstGeom prst="rect">
            <a:avLst/>
          </a:prstGeom>
          <a:noFill/>
          <a:extLst>
            <a:ext uri="{909E8E84-426E-40DD-AFC4-6F175D3DCCD1}">
              <a14:hiddenFill xmlns="" xmlns:a14="http://schemas.microsoft.com/office/drawing/2010/main">
                <a:solidFill>
                  <a:srgbClr val="FFFFFF"/>
                </a:solidFill>
              </a14:hiddenFill>
            </a:ext>
          </a:extLst>
        </p:spPr>
      </p:pic>
      <p:pic>
        <p:nvPicPr>
          <p:cNvPr id="216078" name="Picture 1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2819400"/>
            <a:ext cx="4038600" cy="1143000"/>
          </a:xfrm>
          <a:prstGeom prst="rect">
            <a:avLst/>
          </a:prstGeom>
          <a:noFill/>
          <a:extLst>
            <a:ext uri="{909E8E84-426E-40DD-AFC4-6F175D3DCCD1}">
              <a14:hiddenFill xmlns="" xmlns:a14="http://schemas.microsoft.com/office/drawing/2010/main">
                <a:solidFill>
                  <a:srgbClr val="FFFFFF"/>
                </a:solidFill>
              </a14:hiddenFill>
            </a:ext>
          </a:extLst>
        </p:spPr>
      </p:pic>
      <p:sp>
        <p:nvSpPr>
          <p:cNvPr id="216079" name="Text Box 15"/>
          <p:cNvSpPr txBox="1">
            <a:spLocks noChangeArrowheads="1"/>
          </p:cNvSpPr>
          <p:nvPr/>
        </p:nvSpPr>
        <p:spPr bwMode="auto">
          <a:xfrm>
            <a:off x="228600" y="4038600"/>
            <a:ext cx="8839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b="1" dirty="0">
                <a:solidFill>
                  <a:schemeClr val="folHlink"/>
                </a:solidFill>
                <a:latin typeface="Times New Roman" pitchFamily="18" charset="0"/>
              </a:rPr>
              <a:t>Figure </a:t>
            </a:r>
            <a:r>
              <a:rPr lang="en-US" b="1" i="1" dirty="0" smtClean="0">
                <a:latin typeface="Times New Roman" pitchFamily="18" charset="0"/>
              </a:rPr>
              <a:t>Two </a:t>
            </a:r>
            <a:r>
              <a:rPr lang="en-US" b="1" i="1" dirty="0">
                <a:latin typeface="Times New Roman" pitchFamily="18" charset="0"/>
              </a:rPr>
              <a:t>signals with the same phase and frequency, but different amplitudes</a:t>
            </a:r>
          </a:p>
        </p:txBody>
      </p:sp>
    </p:spTree>
    <p:extLst>
      <p:ext uri="{BB962C8B-B14F-4D97-AF65-F5344CB8AC3E}">
        <p14:creationId xmlns="" xmlns:p14="http://schemas.microsoft.com/office/powerpoint/2010/main" val="2237272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20"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87575" y="3352800"/>
            <a:ext cx="3375025" cy="381000"/>
          </a:xfrm>
          <a:prstGeom prst="rect">
            <a:avLst/>
          </a:prstGeom>
          <a:solidFill>
            <a:srgbClr val="3366FF"/>
          </a:solidFill>
          <a:ln w="28575">
            <a:solidFill>
              <a:srgbClr val="3366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8121" name="Text Box 9"/>
          <p:cNvSpPr txBox="1">
            <a:spLocks noChangeArrowheads="1"/>
          </p:cNvSpPr>
          <p:nvPr/>
        </p:nvSpPr>
        <p:spPr bwMode="auto">
          <a:xfrm>
            <a:off x="0" y="2667000"/>
            <a:ext cx="914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b="1" dirty="0">
                <a:solidFill>
                  <a:schemeClr val="folHlink"/>
                </a:solidFill>
                <a:latin typeface="Times New Roman" pitchFamily="18" charset="0"/>
              </a:rPr>
              <a:t>Figure </a:t>
            </a:r>
            <a:r>
              <a:rPr lang="en-US" sz="2000" b="1" i="1" dirty="0" smtClean="0">
                <a:latin typeface="Times New Roman" pitchFamily="18" charset="0"/>
              </a:rPr>
              <a:t>Two </a:t>
            </a:r>
            <a:r>
              <a:rPr lang="en-US" sz="2000" b="1" i="1" dirty="0">
                <a:latin typeface="Times New Roman" pitchFamily="18" charset="0"/>
              </a:rPr>
              <a:t>signals with the same amplitude and phase, but different frequencies</a:t>
            </a:r>
          </a:p>
        </p:txBody>
      </p:sp>
      <p:pic>
        <p:nvPicPr>
          <p:cNvPr id="218122" name="Picture 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 y="1358900"/>
            <a:ext cx="4419600" cy="1143000"/>
          </a:xfrm>
          <a:prstGeom prst="rect">
            <a:avLst/>
          </a:prstGeom>
          <a:noFill/>
          <a:extLst>
            <a:ext uri="{909E8E84-426E-40DD-AFC4-6F175D3DCCD1}">
              <a14:hiddenFill xmlns="" xmlns:a14="http://schemas.microsoft.com/office/drawing/2010/main">
                <a:solidFill>
                  <a:srgbClr val="FFFFFF"/>
                </a:solidFill>
              </a14:hiddenFill>
            </a:ext>
          </a:extLst>
        </p:spPr>
      </p:pic>
      <p:pic>
        <p:nvPicPr>
          <p:cNvPr id="218123"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24400" y="1358900"/>
            <a:ext cx="4343400" cy="1143000"/>
          </a:xfrm>
          <a:prstGeom prst="rect">
            <a:avLst/>
          </a:prstGeom>
          <a:noFill/>
          <a:extLst>
            <a:ext uri="{909E8E84-426E-40DD-AFC4-6F175D3DCCD1}">
              <a14:hiddenFill xmlns="" xmlns:a14="http://schemas.microsoft.com/office/drawing/2010/main">
                <a:solidFill>
                  <a:srgbClr val="FFFFFF"/>
                </a:solidFill>
              </a14:hiddenFill>
            </a:ext>
          </a:extLst>
        </p:spPr>
      </p:pic>
      <p:sp>
        <p:nvSpPr>
          <p:cNvPr id="218124" name="Text Box 12"/>
          <p:cNvSpPr txBox="1">
            <a:spLocks noChangeArrowheads="1"/>
          </p:cNvSpPr>
          <p:nvPr/>
        </p:nvSpPr>
        <p:spPr bwMode="auto">
          <a:xfrm>
            <a:off x="152400" y="4431268"/>
            <a:ext cx="369011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dirty="0">
                <a:solidFill>
                  <a:schemeClr val="folHlink"/>
                </a:solidFill>
                <a:latin typeface="Times New Roman" pitchFamily="18" charset="0"/>
              </a:rPr>
              <a:t>Table </a:t>
            </a:r>
            <a:r>
              <a:rPr lang="en-US" b="1" i="1" dirty="0" smtClean="0">
                <a:latin typeface="Times New Roman" pitchFamily="18" charset="0"/>
              </a:rPr>
              <a:t>Units </a:t>
            </a:r>
            <a:r>
              <a:rPr lang="en-US" b="1" i="1" dirty="0">
                <a:latin typeface="Times New Roman" pitchFamily="18" charset="0"/>
              </a:rPr>
              <a:t>of period and frequency</a:t>
            </a:r>
          </a:p>
        </p:txBody>
      </p:sp>
      <p:pic>
        <p:nvPicPr>
          <p:cNvPr id="218125" name="Picture 1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57200" y="4800600"/>
            <a:ext cx="8229600"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8126" name="Rectangle 14"/>
          <p:cNvSpPr>
            <a:spLocks/>
          </p:cNvSpPr>
          <p:nvPr/>
        </p:nvSpPr>
        <p:spPr bwMode="auto">
          <a:xfrm>
            <a:off x="228600" y="-76200"/>
            <a:ext cx="7239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tIns="0" rIns="45720" bIns="0" anchor="b"/>
          <a:lstStyle/>
          <a:p>
            <a:pPr eaLnBrk="0" hangingPunct="0"/>
            <a:r>
              <a:rPr lang="en-US" sz="3800" b="1">
                <a:effectLst>
                  <a:outerShdw blurRad="38100" dist="38100" dir="2700000" algn="tl">
                    <a:srgbClr val="C0C0C0"/>
                  </a:outerShdw>
                </a:effectLst>
                <a:latin typeface="Trebuchet MS" pitchFamily="34" charset="0"/>
              </a:rPr>
              <a:t>PERIODIC ANALOG SIGNALS</a:t>
            </a:r>
          </a:p>
        </p:txBody>
      </p:sp>
    </p:spTree>
    <p:extLst>
      <p:ext uri="{BB962C8B-B14F-4D97-AF65-F5344CB8AC3E}">
        <p14:creationId xmlns="" xmlns:p14="http://schemas.microsoft.com/office/powerpoint/2010/main" val="225920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ChangeArrowheads="1"/>
          </p:cNvSpPr>
          <p:nvPr/>
        </p:nvSpPr>
        <p:spPr bwMode="auto">
          <a:xfrm>
            <a:off x="130629" y="576292"/>
            <a:ext cx="89154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dirty="0">
                <a:latin typeface="Times New Roman" pitchFamily="18" charset="0"/>
              </a:rPr>
              <a:t>The power we use at home has a frequency of </a:t>
            </a:r>
            <a:r>
              <a:rPr lang="en-US" sz="2000" b="1" i="1" dirty="0">
                <a:solidFill>
                  <a:schemeClr val="hlink"/>
                </a:solidFill>
                <a:latin typeface="Times New Roman" pitchFamily="18" charset="0"/>
              </a:rPr>
              <a:t>60 Hz</a:t>
            </a:r>
            <a:r>
              <a:rPr lang="en-US" sz="2000" b="1" i="1" dirty="0">
                <a:latin typeface="Times New Roman" pitchFamily="18" charset="0"/>
              </a:rPr>
              <a:t>. The period of this sine wave can be determined as follows:</a:t>
            </a:r>
          </a:p>
        </p:txBody>
      </p:sp>
      <p:sp>
        <p:nvSpPr>
          <p:cNvPr id="220164" name="Text Box 4"/>
          <p:cNvSpPr txBox="1">
            <a:spLocks noChangeArrowheads="1"/>
          </p:cNvSpPr>
          <p:nvPr/>
        </p:nvSpPr>
        <p:spPr bwMode="auto">
          <a:xfrm>
            <a:off x="381000" y="200055"/>
            <a:ext cx="118814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a:solidFill>
                  <a:schemeClr val="hlink"/>
                </a:solidFill>
                <a:latin typeface="Times New Roman" pitchFamily="18" charset="0"/>
              </a:rPr>
              <a:t>Example </a:t>
            </a:r>
          </a:p>
        </p:txBody>
      </p:sp>
      <p:pic>
        <p:nvPicPr>
          <p:cNvPr id="22016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95400" y="1447800"/>
            <a:ext cx="6327775" cy="457200"/>
          </a:xfrm>
          <a:prstGeom prst="rect">
            <a:avLst/>
          </a:prstGeom>
          <a:noFill/>
          <a:ln w="57150">
            <a:solidFill>
              <a:srgbClr val="3366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0170" name="Text Box 10"/>
          <p:cNvSpPr txBox="1">
            <a:spLocks noChangeArrowheads="1"/>
          </p:cNvSpPr>
          <p:nvPr/>
        </p:nvSpPr>
        <p:spPr bwMode="auto">
          <a:xfrm>
            <a:off x="381000" y="2438400"/>
            <a:ext cx="118814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i="1" dirty="0">
                <a:solidFill>
                  <a:schemeClr val="hlink"/>
                </a:solidFill>
                <a:latin typeface="Times New Roman" pitchFamily="18" charset="0"/>
              </a:rPr>
              <a:t>Example </a:t>
            </a:r>
          </a:p>
        </p:txBody>
      </p:sp>
      <p:sp>
        <p:nvSpPr>
          <p:cNvPr id="220171" name="Rectangle 11"/>
          <p:cNvSpPr>
            <a:spLocks noChangeArrowheads="1"/>
          </p:cNvSpPr>
          <p:nvPr/>
        </p:nvSpPr>
        <p:spPr bwMode="auto">
          <a:xfrm>
            <a:off x="192087" y="3048000"/>
            <a:ext cx="8534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dirty="0">
                <a:latin typeface="Times New Roman" pitchFamily="18" charset="0"/>
              </a:rPr>
              <a:t>The period of a signal is 100 </a:t>
            </a:r>
            <a:r>
              <a:rPr lang="en-US" sz="2000" b="1" i="1" dirty="0" err="1">
                <a:latin typeface="Times New Roman" pitchFamily="18" charset="0"/>
              </a:rPr>
              <a:t>ms.</a:t>
            </a:r>
            <a:r>
              <a:rPr lang="en-US" sz="2000" b="1" i="1" dirty="0">
                <a:latin typeface="Times New Roman" pitchFamily="18" charset="0"/>
              </a:rPr>
              <a:t> What is its frequency in kilohertz?</a:t>
            </a:r>
          </a:p>
        </p:txBody>
      </p:sp>
      <p:sp>
        <p:nvSpPr>
          <p:cNvPr id="220172" name="Rectangle 12"/>
          <p:cNvSpPr>
            <a:spLocks noChangeArrowheads="1"/>
          </p:cNvSpPr>
          <p:nvPr/>
        </p:nvSpPr>
        <p:spPr bwMode="auto">
          <a:xfrm>
            <a:off x="250031" y="3645354"/>
            <a:ext cx="89916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i="1" dirty="0">
                <a:solidFill>
                  <a:schemeClr val="hlink"/>
                </a:solidFill>
                <a:latin typeface="Times New Roman" pitchFamily="18" charset="0"/>
              </a:rPr>
              <a:t>Solution</a:t>
            </a:r>
          </a:p>
          <a:p>
            <a:pPr algn="just" eaLnBrk="0" hangingPunct="0"/>
            <a:r>
              <a:rPr lang="en-US" sz="2000" b="1" i="1" dirty="0">
                <a:latin typeface="Times New Roman" pitchFamily="18" charset="0"/>
              </a:rPr>
              <a:t>First we change 100 </a:t>
            </a:r>
            <a:r>
              <a:rPr lang="en-US" sz="2000" b="1" i="1" dirty="0" err="1">
                <a:latin typeface="Times New Roman" pitchFamily="18" charset="0"/>
              </a:rPr>
              <a:t>ms</a:t>
            </a:r>
            <a:r>
              <a:rPr lang="en-US" sz="2000" b="1" i="1" dirty="0">
                <a:latin typeface="Times New Roman" pitchFamily="18" charset="0"/>
              </a:rPr>
              <a:t> to seconds, and then we calculate the frequency from the period (1 Hz = 10</a:t>
            </a:r>
            <a:r>
              <a:rPr lang="en-US" sz="2000" b="1" i="1" baseline="30000" dirty="0">
                <a:latin typeface="Times New Roman" pitchFamily="18" charset="0"/>
              </a:rPr>
              <a:t>−3</a:t>
            </a:r>
            <a:r>
              <a:rPr lang="en-US" sz="2000" b="1" i="1" dirty="0">
                <a:latin typeface="Times New Roman" pitchFamily="18" charset="0"/>
              </a:rPr>
              <a:t> kHz).</a:t>
            </a:r>
          </a:p>
        </p:txBody>
      </p:sp>
      <p:pic>
        <p:nvPicPr>
          <p:cNvPr id="220173" name="Picture 1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76400" y="4953000"/>
            <a:ext cx="6138863" cy="838200"/>
          </a:xfrm>
          <a:prstGeom prst="rect">
            <a:avLst/>
          </a:prstGeom>
          <a:noFill/>
          <a:ln w="57150">
            <a:solidFill>
              <a:srgbClr val="3366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50816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152400" y="381000"/>
            <a:ext cx="7467600" cy="595313"/>
          </a:xfrm>
          <a:prstGeom prst="rect">
            <a:avLst/>
          </a:prstGeom>
          <a:solidFill>
            <a:schemeClr val="bg1"/>
          </a:solidFill>
          <a:ln w="76200" algn="ctr">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a:t>Frequency and phase</a:t>
            </a:r>
          </a:p>
        </p:txBody>
      </p:sp>
      <p:sp>
        <p:nvSpPr>
          <p:cNvPr id="222211" name="Rectangle 3"/>
          <p:cNvSpPr>
            <a:spLocks noChangeArrowheads="1"/>
          </p:cNvSpPr>
          <p:nvPr/>
        </p:nvSpPr>
        <p:spPr bwMode="auto">
          <a:xfrm>
            <a:off x="76200" y="1127125"/>
            <a:ext cx="8382000" cy="1200329"/>
          </a:xfrm>
          <a:prstGeom prst="rect">
            <a:avLst/>
          </a:prstGeom>
          <a:solidFill>
            <a:schemeClr val="bg1"/>
          </a:solidFill>
          <a:ln>
            <a:noFill/>
          </a:ln>
          <a:effectLst/>
          <a:extLst>
            <a:ext uri="{91240B29-F687-4F45-9708-019B960494DF}">
              <a14:hiddenLine xmlns="" xmlns:a14="http://schemas.microsoft.com/office/drawing/2010/main" w="76200" algn="ctr">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FontTx/>
              <a:buChar char="•"/>
            </a:pPr>
            <a:r>
              <a:rPr lang="en-US" sz="2400" dirty="0">
                <a:latin typeface="Times New Roman" pitchFamily="18" charset="0"/>
              </a:rPr>
              <a:t> If a signal does not change at all, its frequency is zero.</a:t>
            </a:r>
          </a:p>
          <a:p>
            <a:pPr eaLnBrk="0" hangingPunct="0">
              <a:buFontTx/>
              <a:buChar char="•"/>
            </a:pPr>
            <a:r>
              <a:rPr lang="en-US" sz="2400" dirty="0">
                <a:latin typeface="Times New Roman" pitchFamily="18" charset="0"/>
              </a:rPr>
              <a:t> If a signal changes instantaneously, its frequency is infinite.</a:t>
            </a:r>
          </a:p>
          <a:p>
            <a:pPr eaLnBrk="0" hangingPunct="0">
              <a:buFontTx/>
              <a:buChar char="•"/>
            </a:pPr>
            <a:r>
              <a:rPr lang="en-US" sz="2400" dirty="0">
                <a:latin typeface="Times New Roman" pitchFamily="18" charset="0"/>
              </a:rPr>
              <a:t> Phase describes the position of the waveform  relative to time 0.</a:t>
            </a:r>
          </a:p>
        </p:txBody>
      </p:sp>
      <p:sp>
        <p:nvSpPr>
          <p:cNvPr id="222213" name="Text Box 5"/>
          <p:cNvSpPr txBox="1">
            <a:spLocks noChangeArrowheads="1"/>
          </p:cNvSpPr>
          <p:nvPr/>
        </p:nvSpPr>
        <p:spPr bwMode="auto">
          <a:xfrm>
            <a:off x="0" y="2346325"/>
            <a:ext cx="914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b="1" dirty="0" smtClean="0">
                <a:solidFill>
                  <a:schemeClr val="folHlink"/>
                </a:solidFill>
                <a:latin typeface="Times New Roman" pitchFamily="18" charset="0"/>
              </a:rPr>
              <a:t>Figure </a:t>
            </a:r>
            <a:r>
              <a:rPr lang="en-US" b="1" i="1" dirty="0">
                <a:latin typeface="Times New Roman" pitchFamily="18" charset="0"/>
              </a:rPr>
              <a:t>Three sine waves with the same amplitude and frequency, but different phases</a:t>
            </a:r>
          </a:p>
        </p:txBody>
      </p:sp>
      <p:pic>
        <p:nvPicPr>
          <p:cNvPr id="222214"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71638" y="2819400"/>
            <a:ext cx="5110162"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8076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2298</TotalTime>
  <Words>3107</Words>
  <Application>Microsoft Office PowerPoint</Application>
  <PresentationFormat>On-screen Show (4:3)</PresentationFormat>
  <Paragraphs>234</Paragraphs>
  <Slides>52</Slides>
  <Notes>29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Concourse</vt:lpstr>
      <vt:lpstr>Data Communication &amp; Networks</vt:lpstr>
      <vt:lpstr>Slide 2</vt:lpstr>
      <vt:lpstr> ANALOG AND DIGITAL</vt:lpstr>
      <vt:lpstr> ANALOG AND DIGITAL</vt:lpstr>
      <vt:lpstr> PERIODIC ANALOG SIGNALS</vt:lpstr>
      <vt:lpstr>PERIODIC ANALOG SIGNALS</vt:lpstr>
      <vt:lpstr>Slide 7</vt:lpstr>
      <vt:lpstr>Slide 8</vt:lpstr>
      <vt:lpstr>Slide 9</vt:lpstr>
      <vt:lpstr>Wavelength and propagation speed</vt:lpstr>
      <vt:lpstr>Wavelength and propagation speed</vt:lpstr>
      <vt:lpstr>Time domain and frequency domain</vt:lpstr>
      <vt:lpstr>Time domain and frequency domain</vt:lpstr>
      <vt:lpstr>Slide 14</vt:lpstr>
      <vt:lpstr>Composite signal</vt:lpstr>
      <vt:lpstr>Slide 16</vt:lpstr>
      <vt:lpstr>Slide 17</vt:lpstr>
      <vt:lpstr>Bandwidth</vt:lpstr>
      <vt:lpstr>Slide 19</vt:lpstr>
      <vt:lpstr>Slide 20</vt:lpstr>
      <vt:lpstr>Slide 21</vt:lpstr>
      <vt:lpstr>Slide 22</vt:lpstr>
      <vt:lpstr>Slide 23</vt:lpstr>
      <vt:lpstr>Bit Length</vt:lpstr>
      <vt:lpstr>Slide 25</vt:lpstr>
      <vt:lpstr>Slide 26</vt:lpstr>
      <vt:lpstr>Slide 27</vt:lpstr>
      <vt:lpstr>Slide 28</vt:lpstr>
      <vt:lpstr>Slide 29</vt:lpstr>
      <vt:lpstr>Slide 30</vt:lpstr>
      <vt:lpstr>Slide 31</vt:lpstr>
      <vt:lpstr>Attenuation</vt:lpstr>
      <vt:lpstr>Slide 33</vt:lpstr>
      <vt:lpstr>Slide 34</vt:lpstr>
      <vt:lpstr>Distortion</vt:lpstr>
      <vt:lpstr>Distortion</vt:lpstr>
      <vt:lpstr>Noise</vt:lpstr>
      <vt:lpstr>Noise</vt:lpstr>
      <vt:lpstr>SNR (Signal to Noise Ratio)</vt:lpstr>
      <vt:lpstr>SNR (Signal to Noise Ratio)</vt:lpstr>
      <vt:lpstr>Slide 41</vt:lpstr>
      <vt:lpstr>Slide 42</vt:lpstr>
      <vt:lpstr>Data rate Limits</vt:lpstr>
      <vt:lpstr>Data rate Limits</vt:lpstr>
      <vt:lpstr>Slide 45</vt:lpstr>
      <vt:lpstr>Slide 46</vt:lpstr>
      <vt:lpstr>Slide 47</vt:lpstr>
      <vt:lpstr>Performance</vt:lpstr>
      <vt:lpstr>Bandwidth</vt:lpstr>
      <vt:lpstr>Throughput</vt:lpstr>
      <vt:lpstr>Latency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dc:title>
  <dc:creator>Ghassan</dc:creator>
  <cp:lastModifiedBy>ghassan hasnain</cp:lastModifiedBy>
  <cp:revision>77</cp:revision>
  <cp:lastPrinted>2017-03-17T10:02:02Z</cp:lastPrinted>
  <dcterms:created xsi:type="dcterms:W3CDTF">2006-08-16T00:00:00Z</dcterms:created>
  <dcterms:modified xsi:type="dcterms:W3CDTF">2018-10-10T09:32:38Z</dcterms:modified>
</cp:coreProperties>
</file>