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7" r:id="rId18"/>
    <p:sldId id="278" r:id="rId19"/>
    <p:sldId id="279" r:id="rId20"/>
    <p:sldId id="281" r:id="rId21"/>
    <p:sldId id="274"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5E59B-6899-4CE1-8A60-B3BBB8397EF7}" type="datetimeFigureOut">
              <a:rPr lang="en-US" smtClean="0"/>
              <a:t>3/29/2019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C6D3D-9570-415A-A108-42DA0DA2EFAD}" type="slidenum">
              <a:rPr lang="en-US" smtClean="0"/>
              <a:t>‹#›</a:t>
            </a:fld>
            <a:endParaRPr lang="en-US"/>
          </a:p>
        </p:txBody>
      </p:sp>
    </p:spTree>
    <p:extLst>
      <p:ext uri="{BB962C8B-B14F-4D97-AF65-F5344CB8AC3E}">
        <p14:creationId xmlns:p14="http://schemas.microsoft.com/office/powerpoint/2010/main" val="398370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Each can exhibit the previously discussed characteristics; their differences lie primarily in the scope and access of published cloud services, as they are made available to service consumers.</a:t>
            </a:r>
          </a:p>
        </p:txBody>
      </p:sp>
      <p:sp>
        <p:nvSpPr>
          <p:cNvPr id="4" name="Slide Number Placeholder 3"/>
          <p:cNvSpPr>
            <a:spLocks noGrp="1"/>
          </p:cNvSpPr>
          <p:nvPr>
            <p:ph type="sldNum" sz="quarter" idx="10"/>
          </p:nvPr>
        </p:nvSpPr>
        <p:spPr/>
        <p:txBody>
          <a:bodyPr/>
          <a:lstStyle/>
          <a:p>
            <a:fld id="{D923E61B-9923-41E8-A048-1B57D195D0C6}" type="slidenum">
              <a:rPr lang="en-US" smtClean="0"/>
              <a:pPr/>
              <a:t>2</a:t>
            </a:fld>
            <a:endParaRPr lang="en-US"/>
          </a:p>
        </p:txBody>
      </p:sp>
    </p:spTree>
    <p:extLst>
      <p:ext uri="{BB962C8B-B14F-4D97-AF65-F5344CB8AC3E}">
        <p14:creationId xmlns:p14="http://schemas.microsoft.com/office/powerpoint/2010/main" val="1944238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20801" y="2514601"/>
            <a:ext cx="10183812" cy="2262781"/>
          </a:xfrm>
        </p:spPr>
        <p:txBody>
          <a:bodyPr anchor="b">
            <a:normAutofit/>
          </a:bodyPr>
          <a:lstStyle>
            <a:lvl1pPr>
              <a:defRPr sz="4050" b="1"/>
            </a:lvl1pPr>
          </a:lstStyle>
          <a:p>
            <a:r>
              <a:rPr lang="en-US" smtClean="0"/>
              <a:t>Click to edit Master title style</a:t>
            </a:r>
            <a:endParaRPr lang="en-US" dirty="0"/>
          </a:p>
        </p:txBody>
      </p:sp>
      <p:sp>
        <p:nvSpPr>
          <p:cNvPr id="3" name="Subtitle 2"/>
          <p:cNvSpPr>
            <a:spLocks noGrp="1"/>
          </p:cNvSpPr>
          <p:nvPr>
            <p:ph type="subTitle" idx="1"/>
          </p:nvPr>
        </p:nvSpPr>
        <p:spPr>
          <a:xfrm>
            <a:off x="1320801" y="4777381"/>
            <a:ext cx="10183812"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1AAA2C-C342-4817-9DF8-18D3BD4359BD}"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cxnSp>
        <p:nvCxnSpPr>
          <p:cNvPr id="8" name="Straight Connector 7"/>
          <p:cNvCxnSpPr/>
          <p:nvPr/>
        </p:nvCxnSpPr>
        <p:spPr>
          <a:xfrm>
            <a:off x="1320801" y="4777379"/>
            <a:ext cx="10183812" cy="0"/>
          </a:xfrm>
          <a:prstGeom prst="line">
            <a:avLst/>
          </a:prstGeom>
          <a:ln w="38100">
            <a:solidFill>
              <a:srgbClr val="F8DC0E"/>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080644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6353" y="409167"/>
            <a:ext cx="9677399" cy="530085"/>
          </a:xfrm>
        </p:spPr>
        <p:txBody>
          <a:bodyPr/>
          <a:lstStyle>
            <a:lvl1pPr>
              <a:defRPr sz="3000" b="1"/>
            </a:lvl1pPr>
          </a:lstStyle>
          <a:p>
            <a:r>
              <a:rPr lang="en-US" smtClean="0"/>
              <a:t>Click to edit Master title style</a:t>
            </a:r>
            <a:endParaRPr lang="en-US" dirty="0"/>
          </a:p>
        </p:txBody>
      </p:sp>
      <p:sp>
        <p:nvSpPr>
          <p:cNvPr id="3" name="Content Placeholder 2"/>
          <p:cNvSpPr>
            <a:spLocks noGrp="1"/>
          </p:cNvSpPr>
          <p:nvPr>
            <p:ph idx="1"/>
          </p:nvPr>
        </p:nvSpPr>
        <p:spPr>
          <a:xfrm>
            <a:off x="1301191" y="1143000"/>
            <a:ext cx="9652560" cy="5163513"/>
          </a:xfrm>
        </p:spPr>
        <p:txBody>
          <a:bodyPr>
            <a:normAutofit/>
          </a:bodyPr>
          <a:lstStyle>
            <a:lvl1pPr>
              <a:spcBef>
                <a:spcPts val="1125"/>
              </a:spcBef>
              <a:defRPr sz="1800"/>
            </a:lvl1pPr>
            <a:lvl2pPr>
              <a:spcBef>
                <a:spcPts val="1125"/>
              </a:spcBef>
              <a:defRPr sz="1500"/>
            </a:lvl2pPr>
            <a:lvl3pPr>
              <a:spcBef>
                <a:spcPts val="1125"/>
              </a:spcBef>
              <a:defRPr sz="1500"/>
            </a:lvl3pPr>
            <a:lvl4pPr>
              <a:spcBef>
                <a:spcPts val="1125"/>
              </a:spcBef>
              <a:defRPr sz="1350"/>
            </a:lvl4pPr>
            <a:lvl5pPr>
              <a:spcBef>
                <a:spcPts val="1125"/>
              </a:spcBef>
              <a:defRPr sz="13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380609" y="6306514"/>
            <a:ext cx="1146283" cy="370396"/>
          </a:xfrm>
        </p:spPr>
        <p:txBody>
          <a:bodyPr/>
          <a:lstStyle/>
          <a:p>
            <a:fld id="{7E1AAA2C-C342-4817-9DF8-18D3BD4359BD}" type="datetimeFigureOut">
              <a:rPr lang="en-US" smtClean="0"/>
              <a:t>3/29/2019</a:t>
            </a:fld>
            <a:endParaRPr lang="en-US"/>
          </a:p>
        </p:txBody>
      </p:sp>
      <p:sp>
        <p:nvSpPr>
          <p:cNvPr id="5" name="Footer Placeholder 4"/>
          <p:cNvSpPr>
            <a:spLocks noGrp="1"/>
          </p:cNvSpPr>
          <p:nvPr>
            <p:ph type="ftr" sz="quarter" idx="11"/>
          </p:nvPr>
        </p:nvSpPr>
        <p:spPr>
          <a:xfrm>
            <a:off x="1301190" y="6306516"/>
            <a:ext cx="8908023" cy="365025"/>
          </a:xfrm>
        </p:spPr>
        <p:txBody>
          <a:bodyPr/>
          <a:lstStyle/>
          <a:p>
            <a:endParaRPr lang="en-US"/>
          </a:p>
        </p:txBody>
      </p:sp>
      <p:cxnSp>
        <p:nvCxnSpPr>
          <p:cNvPr id="9" name="Straight Connector 8"/>
          <p:cNvCxnSpPr/>
          <p:nvPr/>
        </p:nvCxnSpPr>
        <p:spPr>
          <a:xfrm>
            <a:off x="1320801" y="950844"/>
            <a:ext cx="9576361" cy="0"/>
          </a:xfrm>
          <a:prstGeom prst="line">
            <a:avLst/>
          </a:prstGeom>
          <a:ln w="28575">
            <a:solidFill>
              <a:srgbClr val="F8DC0E"/>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862455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4" y="3530129"/>
            <a:ext cx="891539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AAA2C-C342-4817-9DF8-18D3BD4359BD}"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48738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11580" y="624110"/>
            <a:ext cx="9870771" cy="80464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1AAA2C-C342-4817-9DF8-18D3BD4359BD}" type="datetimeFigureOut">
              <a:rPr lang="en-US" smtClean="0"/>
              <a:t>3/29/2019</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627651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358329" y="6296399"/>
            <a:ext cx="1146283" cy="365025"/>
          </a:xfrm>
        </p:spPr>
        <p:txBody>
          <a:bodyPr/>
          <a:lstStyle/>
          <a:p>
            <a:fld id="{7E1AAA2C-C342-4817-9DF8-18D3BD4359BD}" type="datetimeFigureOut">
              <a:rPr lang="en-US" smtClean="0"/>
              <a:t>3/29/2019</a:t>
            </a:fld>
            <a:endParaRPr lang="en-US"/>
          </a:p>
        </p:txBody>
      </p:sp>
      <p:sp>
        <p:nvSpPr>
          <p:cNvPr id="3" name="Footer Placeholder 2"/>
          <p:cNvSpPr>
            <a:spLocks noGrp="1"/>
          </p:cNvSpPr>
          <p:nvPr>
            <p:ph type="ftr" sz="quarter" idx="11"/>
          </p:nvPr>
        </p:nvSpPr>
        <p:spPr/>
        <p:txBody>
          <a:bodyPr/>
          <a:lstStyle/>
          <a:p>
            <a:endParaRPr lang="en-US"/>
          </a:p>
        </p:txBody>
      </p:sp>
      <p:sp>
        <p:nvSpPr>
          <p:cNvPr id="6" name="Text Placeholder 5"/>
          <p:cNvSpPr>
            <a:spLocks noGrp="1"/>
          </p:cNvSpPr>
          <p:nvPr>
            <p:ph type="body" sz="quarter" idx="12"/>
          </p:nvPr>
        </p:nvSpPr>
        <p:spPr>
          <a:xfrm>
            <a:off x="1311578" y="1563690"/>
            <a:ext cx="9833500" cy="4721355"/>
          </a:xfrm>
        </p:spPr>
        <p:txBody>
          <a:bodyPr>
            <a:normAutofit/>
          </a:bodyPr>
          <a:lstStyle>
            <a:lvl1pPr>
              <a:defRPr sz="33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4755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311580" y="404066"/>
            <a:ext cx="10193032" cy="510335"/>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311581" y="1143000"/>
            <a:ext cx="10193033" cy="514204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58329" y="6285043"/>
            <a:ext cx="1146283"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7E1AAA2C-C342-4817-9DF8-18D3BD4359BD}" type="datetimeFigureOut">
              <a:rPr lang="en-US" smtClean="0"/>
              <a:t>3/29/2019</a:t>
            </a:fld>
            <a:endParaRPr lang="en-US"/>
          </a:p>
        </p:txBody>
      </p:sp>
      <p:sp>
        <p:nvSpPr>
          <p:cNvPr id="5" name="Footer Placeholder 4"/>
          <p:cNvSpPr>
            <a:spLocks noGrp="1"/>
          </p:cNvSpPr>
          <p:nvPr>
            <p:ph type="ftr" sz="quarter" idx="3"/>
          </p:nvPr>
        </p:nvSpPr>
        <p:spPr>
          <a:xfrm>
            <a:off x="1311579" y="6296400"/>
            <a:ext cx="8897632" cy="3650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36" name="Freeform 11"/>
          <p:cNvSpPr/>
          <p:nvPr/>
        </p:nvSpPr>
        <p:spPr bwMode="auto">
          <a:xfrm flipV="1">
            <a:off x="-4189" y="510985"/>
            <a:ext cx="1009065" cy="380351"/>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rgbClr val="F9D70B"/>
          </a:solidFill>
          <a:ln>
            <a:noFill/>
          </a:ln>
        </p:spPr>
      </p:sp>
      <p:sp>
        <p:nvSpPr>
          <p:cNvPr id="8" name="TextBox 7"/>
          <p:cNvSpPr txBox="1"/>
          <p:nvPr/>
        </p:nvSpPr>
        <p:spPr>
          <a:xfrm>
            <a:off x="306639" y="545458"/>
            <a:ext cx="354584" cy="253916"/>
          </a:xfrm>
          <a:prstGeom prst="rect">
            <a:avLst/>
          </a:prstGeom>
          <a:noFill/>
        </p:spPr>
        <p:txBody>
          <a:bodyPr wrap="none" rtlCol="0">
            <a:spAutoFit/>
          </a:bodyPr>
          <a:lstStyle/>
          <a:p>
            <a:fld id="{47E9F8A7-D8C3-4648-A8C9-BB4F9AE7A547}" type="slidenum">
              <a:rPr lang="en-US" sz="1050" smtClean="0">
                <a:solidFill>
                  <a:schemeClr val="bg1">
                    <a:lumMod val="95000"/>
                  </a:schemeClr>
                </a:solidFill>
              </a:rPr>
              <a:t>‹#›</a:t>
            </a:fld>
            <a:endParaRPr lang="en-US" sz="1050" dirty="0">
              <a:solidFill>
                <a:schemeClr val="bg1">
                  <a:lumMod val="95000"/>
                </a:schemeClr>
              </a:solidFill>
            </a:endParaRPr>
          </a:p>
        </p:txBody>
      </p:sp>
    </p:spTree>
    <p:extLst>
      <p:ext uri="{BB962C8B-B14F-4D97-AF65-F5344CB8AC3E}">
        <p14:creationId xmlns:p14="http://schemas.microsoft.com/office/powerpoint/2010/main" val="2917956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l" defTabSz="342900" rtl="0" eaLnBrk="1" latinLnBrk="0" hangingPunct="1">
        <a:spcBef>
          <a:spcPct val="0"/>
        </a:spcBef>
        <a:buNone/>
        <a:defRPr sz="3000" b="1"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342900" rtl="0" eaLnBrk="1" latinLnBrk="0" hangingPunct="1">
        <a:spcBef>
          <a:spcPts val="750"/>
        </a:spcBef>
        <a:spcAft>
          <a:spcPts val="0"/>
        </a:spcAft>
        <a:buClr>
          <a:schemeClr val="accent1"/>
        </a:buClr>
        <a:buFont typeface="Wingdings 3" charset="2"/>
        <a:buNone/>
        <a:defRPr sz="1800" b="1" kern="1200">
          <a:solidFill>
            <a:schemeClr val="tx1">
              <a:lumMod val="75000"/>
              <a:lumOff val="25000"/>
            </a:schemeClr>
          </a:solidFill>
          <a:latin typeface="+mn-lt"/>
          <a:ea typeface="+mn-ea"/>
          <a:cs typeface="+mn-cs"/>
        </a:defRPr>
      </a:lvl1pPr>
      <a:lvl2pPr marL="342900" indent="0" algn="l" defTabSz="342900" rtl="0" eaLnBrk="1" latinLnBrk="0" hangingPunct="1">
        <a:spcBef>
          <a:spcPts val="750"/>
        </a:spcBef>
        <a:spcAft>
          <a:spcPts val="0"/>
        </a:spcAft>
        <a:buClr>
          <a:schemeClr val="accent1"/>
        </a:buClr>
        <a:buFont typeface="Wingdings 3" charset="2"/>
        <a:buNone/>
        <a:defRPr sz="1500" kern="1200">
          <a:solidFill>
            <a:schemeClr val="tx1">
              <a:lumMod val="75000"/>
              <a:lumOff val="25000"/>
            </a:schemeClr>
          </a:solidFill>
          <a:latin typeface="+mn-lt"/>
          <a:ea typeface="+mn-ea"/>
          <a:cs typeface="+mn-cs"/>
        </a:defRPr>
      </a:lvl2pPr>
      <a:lvl3pPr marL="685800" indent="0" algn="l" defTabSz="342900" rtl="0" eaLnBrk="1" latinLnBrk="0" hangingPunct="1">
        <a:spcBef>
          <a:spcPts val="750"/>
        </a:spcBef>
        <a:spcAft>
          <a:spcPts val="0"/>
        </a:spcAft>
        <a:buClr>
          <a:schemeClr val="accent1"/>
        </a:buClr>
        <a:buFont typeface="Wingdings 3" charset="2"/>
        <a:buNone/>
        <a:defRPr sz="1500" kern="1200">
          <a:solidFill>
            <a:schemeClr val="tx1">
              <a:lumMod val="75000"/>
              <a:lumOff val="25000"/>
            </a:schemeClr>
          </a:solidFill>
          <a:latin typeface="+mn-lt"/>
          <a:ea typeface="+mn-ea"/>
          <a:cs typeface="+mn-cs"/>
        </a:defRPr>
      </a:lvl3pPr>
      <a:lvl4pPr marL="1028700" indent="0" algn="l" defTabSz="342900" rtl="0" eaLnBrk="1" latinLnBrk="0" hangingPunct="1">
        <a:spcBef>
          <a:spcPts val="750"/>
        </a:spcBef>
        <a:spcAft>
          <a:spcPts val="0"/>
        </a:spcAft>
        <a:buClr>
          <a:schemeClr val="accent1"/>
        </a:buClr>
        <a:buFont typeface="Wingdings 3" charset="2"/>
        <a:buNone/>
        <a:defRPr sz="1350" kern="1200">
          <a:solidFill>
            <a:schemeClr val="tx1">
              <a:lumMod val="75000"/>
              <a:lumOff val="25000"/>
            </a:schemeClr>
          </a:solidFill>
          <a:latin typeface="+mn-lt"/>
          <a:ea typeface="+mn-ea"/>
          <a:cs typeface="+mn-cs"/>
        </a:defRPr>
      </a:lvl4pPr>
      <a:lvl5pPr marL="1371600" indent="0" algn="l" defTabSz="342900" rtl="0" eaLnBrk="1" latinLnBrk="0" hangingPunct="1">
        <a:spcBef>
          <a:spcPts val="750"/>
        </a:spcBef>
        <a:spcAft>
          <a:spcPts val="0"/>
        </a:spcAft>
        <a:buClr>
          <a:schemeClr val="accent1"/>
        </a:buClr>
        <a:buFont typeface="Wingdings 3" charset="2"/>
        <a:buNone/>
        <a:defRPr sz="135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Deployment </a:t>
            </a:r>
            <a:r>
              <a:rPr lang="en-US" dirty="0"/>
              <a:t>M</a:t>
            </a:r>
            <a:r>
              <a:rPr lang="en-US" dirty="0" smtClean="0"/>
              <a:t>odels</a:t>
            </a:r>
            <a:br>
              <a:rPr lang="en-US" dirty="0" smtClean="0"/>
            </a:br>
            <a:r>
              <a:rPr lang="en-US" dirty="0" smtClean="0"/>
              <a:t>Architecture and Anatomy</a:t>
            </a:r>
            <a:endParaRPr lang="en-US" dirty="0"/>
          </a:p>
        </p:txBody>
      </p:sp>
      <p:sp>
        <p:nvSpPr>
          <p:cNvPr id="6" name="Subtitle 5"/>
          <p:cNvSpPr>
            <a:spLocks noGrp="1"/>
          </p:cNvSpPr>
          <p:nvPr>
            <p:ph type="subTitle" idx="1"/>
          </p:nvPr>
        </p:nvSpPr>
        <p:spPr/>
        <p:txBody>
          <a:bodyPr/>
          <a:lstStyle/>
          <a:p>
            <a:r>
              <a:rPr lang="en-US" dirty="0" smtClean="0"/>
              <a:t>Lecture 3</a:t>
            </a:r>
            <a:endParaRPr lang="en-US" dirty="0"/>
          </a:p>
        </p:txBody>
      </p:sp>
      <p:pic>
        <p:nvPicPr>
          <p:cNvPr id="4" name="Picture 6" descr="C:\Users\Andy\AppData\Local\Microsoft\Windows\Temporary Internet Files\Content.IE5\OHTRCXWF\MPj04308910000[1].jpg"/>
          <p:cNvPicPr>
            <a:picLocks noChangeAspect="1" noChangeArrowheads="1"/>
          </p:cNvPicPr>
          <p:nvPr/>
        </p:nvPicPr>
        <p:blipFill>
          <a:blip r:embed="rId2" cstate="print"/>
          <a:srcRect/>
          <a:stretch>
            <a:fillRect/>
          </a:stretch>
        </p:blipFill>
        <p:spPr bwMode="auto">
          <a:xfrm>
            <a:off x="8039773" y="242888"/>
            <a:ext cx="3185442" cy="4343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66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Layer 1</a:t>
            </a:r>
            <a:endParaRPr lang="en-US" dirty="0"/>
          </a:p>
        </p:txBody>
      </p:sp>
      <p:sp>
        <p:nvSpPr>
          <p:cNvPr id="4" name="Content Placeholder 3"/>
          <p:cNvSpPr>
            <a:spLocks noGrp="1"/>
          </p:cNvSpPr>
          <p:nvPr>
            <p:ph idx="1"/>
          </p:nvPr>
        </p:nvSpPr>
        <p:spPr/>
        <p:txBody>
          <a:bodyPr/>
          <a:lstStyle/>
          <a:p>
            <a:r>
              <a:rPr lang="en-US" dirty="0" smtClean="0"/>
              <a:t>All the users or clients belong to this layer</a:t>
            </a:r>
          </a:p>
          <a:p>
            <a:r>
              <a:rPr lang="en-US" dirty="0" smtClean="0"/>
              <a:t>Client can be thin/thick device</a:t>
            </a:r>
          </a:p>
          <a:p>
            <a:r>
              <a:rPr lang="en-US" dirty="0" smtClean="0"/>
              <a:t>The clients initiate the connection to the cloud</a:t>
            </a:r>
            <a:endParaRPr lang="en-US" dirty="0"/>
          </a:p>
        </p:txBody>
      </p:sp>
      <p:pic>
        <p:nvPicPr>
          <p:cNvPr id="5" name="Picture 4"/>
          <p:cNvPicPr>
            <a:picLocks noChangeAspect="1"/>
          </p:cNvPicPr>
          <p:nvPr/>
        </p:nvPicPr>
        <p:blipFill>
          <a:blip r:embed="rId2"/>
          <a:stretch>
            <a:fillRect/>
          </a:stretch>
        </p:blipFill>
        <p:spPr>
          <a:xfrm>
            <a:off x="5191126" y="2293522"/>
            <a:ext cx="5762625" cy="4012991"/>
          </a:xfrm>
          <a:prstGeom prst="rect">
            <a:avLst/>
          </a:prstGeom>
        </p:spPr>
      </p:pic>
    </p:spTree>
    <p:extLst>
      <p:ext uri="{BB962C8B-B14F-4D97-AF65-F5344CB8AC3E}">
        <p14:creationId xmlns:p14="http://schemas.microsoft.com/office/powerpoint/2010/main" val="3444358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91126" y="2293522"/>
            <a:ext cx="5762625" cy="4012991"/>
          </a:xfrm>
          <a:prstGeom prst="rect">
            <a:avLst/>
          </a:prstGeom>
        </p:spPr>
      </p:pic>
      <p:sp>
        <p:nvSpPr>
          <p:cNvPr id="2" name="Title 1"/>
          <p:cNvSpPr>
            <a:spLocks noGrp="1"/>
          </p:cNvSpPr>
          <p:nvPr>
            <p:ph type="title"/>
          </p:nvPr>
        </p:nvSpPr>
        <p:spPr/>
        <p:txBody>
          <a:bodyPr/>
          <a:lstStyle/>
          <a:p>
            <a:r>
              <a:rPr lang="en-US" dirty="0" smtClean="0"/>
              <a:t>Layer 2</a:t>
            </a:r>
            <a:endParaRPr lang="en-US" dirty="0"/>
          </a:p>
        </p:txBody>
      </p:sp>
      <p:sp>
        <p:nvSpPr>
          <p:cNvPr id="3" name="Content Placeholder 2"/>
          <p:cNvSpPr>
            <a:spLocks noGrp="1"/>
          </p:cNvSpPr>
          <p:nvPr>
            <p:ph idx="1"/>
          </p:nvPr>
        </p:nvSpPr>
        <p:spPr/>
        <p:txBody>
          <a:bodyPr/>
          <a:lstStyle/>
          <a:p>
            <a:r>
              <a:rPr lang="en-US" dirty="0" smtClean="0"/>
              <a:t>Allow user to connect to the cloud</a:t>
            </a:r>
          </a:p>
          <a:p>
            <a:r>
              <a:rPr lang="en-US" dirty="0" smtClean="0"/>
              <a:t>The whole cloud infrastructure depends on this layer</a:t>
            </a:r>
          </a:p>
          <a:p>
            <a:r>
              <a:rPr lang="en-US" dirty="0" smtClean="0"/>
              <a:t>Primarily the Internet in case of public cloud</a:t>
            </a:r>
          </a:p>
          <a:p>
            <a:r>
              <a:rPr lang="en-US" dirty="0" smtClean="0"/>
              <a:t>LAN in case of private cloud</a:t>
            </a:r>
          </a:p>
          <a:p>
            <a:r>
              <a:rPr lang="en-US" dirty="0" smtClean="0"/>
              <a:t>This layer does not come under the purview of SLAs</a:t>
            </a:r>
          </a:p>
          <a:p>
            <a:endParaRPr lang="en-US" dirty="0"/>
          </a:p>
        </p:txBody>
      </p:sp>
    </p:spTree>
    <p:extLst>
      <p:ext uri="{BB962C8B-B14F-4D97-AF65-F5344CB8AC3E}">
        <p14:creationId xmlns:p14="http://schemas.microsoft.com/office/powerpoint/2010/main" val="1850213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76876" y="2497270"/>
            <a:ext cx="5762625" cy="4012991"/>
          </a:xfrm>
          <a:prstGeom prst="rect">
            <a:avLst/>
          </a:prstGeom>
        </p:spPr>
      </p:pic>
      <p:sp>
        <p:nvSpPr>
          <p:cNvPr id="2" name="Title 1"/>
          <p:cNvSpPr>
            <a:spLocks noGrp="1"/>
          </p:cNvSpPr>
          <p:nvPr>
            <p:ph type="title"/>
          </p:nvPr>
        </p:nvSpPr>
        <p:spPr/>
        <p:txBody>
          <a:bodyPr/>
          <a:lstStyle/>
          <a:p>
            <a:r>
              <a:rPr lang="en-US" dirty="0" smtClean="0"/>
              <a:t>Layer 3</a:t>
            </a:r>
            <a:endParaRPr lang="en-US" dirty="0"/>
          </a:p>
        </p:txBody>
      </p:sp>
      <p:sp>
        <p:nvSpPr>
          <p:cNvPr id="3" name="Content Placeholder 2"/>
          <p:cNvSpPr>
            <a:spLocks noGrp="1"/>
          </p:cNvSpPr>
          <p:nvPr>
            <p:ph idx="1"/>
          </p:nvPr>
        </p:nvSpPr>
        <p:spPr/>
        <p:txBody>
          <a:bodyPr/>
          <a:lstStyle/>
          <a:p>
            <a:r>
              <a:rPr lang="en-US" dirty="0" smtClean="0"/>
              <a:t>Consists of </a:t>
            </a:r>
            <a:r>
              <a:rPr lang="en-US" dirty="0" err="1" smtClean="0"/>
              <a:t>softwares</a:t>
            </a:r>
            <a:r>
              <a:rPr lang="en-US" dirty="0" smtClean="0"/>
              <a:t> that are used in managing the cloud</a:t>
            </a:r>
          </a:p>
          <a:p>
            <a:r>
              <a:rPr lang="en-US" dirty="0" err="1" smtClean="0"/>
              <a:t>Softwares</a:t>
            </a:r>
            <a:r>
              <a:rPr lang="en-US" dirty="0" smtClean="0"/>
              <a:t> can be:</a:t>
            </a:r>
          </a:p>
          <a:p>
            <a:r>
              <a:rPr lang="en-US" dirty="0"/>
              <a:t>	</a:t>
            </a:r>
            <a:r>
              <a:rPr lang="en-US" dirty="0" smtClean="0"/>
              <a:t>Cloud OS</a:t>
            </a:r>
          </a:p>
          <a:p>
            <a:r>
              <a:rPr lang="en-US" dirty="0"/>
              <a:t>	</a:t>
            </a:r>
            <a:r>
              <a:rPr lang="en-US" dirty="0" smtClean="0"/>
              <a:t>Management software allows scheduling, provisioning</a:t>
            </a:r>
          </a:p>
          <a:p>
            <a:r>
              <a:rPr lang="en-US" dirty="0" smtClean="0"/>
              <a:t>This layer comes under the purview of SLAs</a:t>
            </a:r>
          </a:p>
          <a:p>
            <a:endParaRPr lang="en-US" smtClean="0"/>
          </a:p>
          <a:p>
            <a:r>
              <a:rPr lang="en-US" smtClean="0"/>
              <a:t>Examples </a:t>
            </a:r>
            <a:r>
              <a:rPr lang="en-US" dirty="0" smtClean="0"/>
              <a:t>of public cloud</a:t>
            </a:r>
          </a:p>
          <a:p>
            <a:r>
              <a:rPr lang="en-US" dirty="0"/>
              <a:t>	</a:t>
            </a:r>
            <a:r>
              <a:rPr lang="en-US" dirty="0" smtClean="0"/>
              <a:t>Amazon Web Service (AWS)</a:t>
            </a:r>
          </a:p>
          <a:p>
            <a:r>
              <a:rPr lang="en-US" dirty="0"/>
              <a:t>	</a:t>
            </a:r>
            <a:r>
              <a:rPr lang="en-US" dirty="0" smtClean="0"/>
              <a:t>Microsoft Azure</a:t>
            </a:r>
          </a:p>
          <a:p>
            <a:r>
              <a:rPr lang="en-US" dirty="0" smtClean="0"/>
              <a:t>Examples of private cloud</a:t>
            </a:r>
          </a:p>
          <a:p>
            <a:r>
              <a:rPr lang="en-US" dirty="0"/>
              <a:t>	</a:t>
            </a:r>
            <a:r>
              <a:rPr lang="en-US" dirty="0" smtClean="0"/>
              <a:t>OpenStack</a:t>
            </a:r>
          </a:p>
          <a:p>
            <a:r>
              <a:rPr lang="en-US" dirty="0"/>
              <a:t>	</a:t>
            </a:r>
            <a:r>
              <a:rPr lang="en-US" dirty="0" smtClean="0"/>
              <a:t>Eucalyptus</a:t>
            </a:r>
          </a:p>
          <a:p>
            <a:endParaRPr lang="en-US" dirty="0"/>
          </a:p>
        </p:txBody>
      </p:sp>
    </p:spTree>
    <p:extLst>
      <p:ext uri="{BB962C8B-B14F-4D97-AF65-F5344CB8AC3E}">
        <p14:creationId xmlns:p14="http://schemas.microsoft.com/office/powerpoint/2010/main" val="997383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4</a:t>
            </a:r>
            <a:endParaRPr lang="en-US" dirty="0"/>
          </a:p>
        </p:txBody>
      </p:sp>
      <p:sp>
        <p:nvSpPr>
          <p:cNvPr id="3" name="Content Placeholder 2"/>
          <p:cNvSpPr>
            <a:spLocks noGrp="1"/>
          </p:cNvSpPr>
          <p:nvPr>
            <p:ph idx="1"/>
          </p:nvPr>
        </p:nvSpPr>
        <p:spPr/>
        <p:txBody>
          <a:bodyPr/>
          <a:lstStyle/>
          <a:p>
            <a:r>
              <a:rPr lang="en-US" dirty="0" smtClean="0"/>
              <a:t>This layer consists of actual hardware resource</a:t>
            </a:r>
          </a:p>
          <a:p>
            <a:r>
              <a:rPr lang="en-US" dirty="0" smtClean="0"/>
              <a:t>Usually a data center is used at the backend</a:t>
            </a:r>
          </a:p>
          <a:p>
            <a:r>
              <a:rPr lang="en-US" dirty="0" smtClean="0"/>
              <a:t>This is the most important layer that governs the SLAs</a:t>
            </a:r>
          </a:p>
          <a:p>
            <a:r>
              <a:rPr lang="en-US" dirty="0" smtClean="0"/>
              <a:t>Therefore, DCs have high speed network connection and very efficient algorithms</a:t>
            </a:r>
            <a:endParaRPr lang="en-US" dirty="0"/>
          </a:p>
        </p:txBody>
      </p:sp>
      <p:pic>
        <p:nvPicPr>
          <p:cNvPr id="4" name="Picture 3"/>
          <p:cNvPicPr>
            <a:picLocks noChangeAspect="1"/>
          </p:cNvPicPr>
          <p:nvPr/>
        </p:nvPicPr>
        <p:blipFill>
          <a:blip r:embed="rId2"/>
          <a:stretch>
            <a:fillRect/>
          </a:stretch>
        </p:blipFill>
        <p:spPr>
          <a:xfrm>
            <a:off x="5191126" y="2736434"/>
            <a:ext cx="5762625" cy="4012991"/>
          </a:xfrm>
          <a:prstGeom prst="rect">
            <a:avLst/>
          </a:prstGeom>
        </p:spPr>
      </p:pic>
    </p:spTree>
    <p:extLst>
      <p:ext uri="{BB962C8B-B14F-4D97-AF65-F5344CB8AC3E}">
        <p14:creationId xmlns:p14="http://schemas.microsoft.com/office/powerpoint/2010/main" val="3353654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Cloud</a:t>
            </a:r>
            <a:endParaRPr lang="en-US" dirty="0"/>
          </a:p>
        </p:txBody>
      </p:sp>
      <p:sp>
        <p:nvSpPr>
          <p:cNvPr id="3" name="Content Placeholder 2"/>
          <p:cNvSpPr>
            <a:spLocks noGrp="1"/>
          </p:cNvSpPr>
          <p:nvPr>
            <p:ph idx="1"/>
          </p:nvPr>
        </p:nvSpPr>
        <p:spPr/>
        <p:txBody>
          <a:bodyPr/>
          <a:lstStyle/>
          <a:p>
            <a:r>
              <a:rPr lang="en-US" dirty="0" smtClean="0"/>
              <a:t>Anatomy is different from architecture.</a:t>
            </a:r>
          </a:p>
          <a:p>
            <a:r>
              <a:rPr lang="en-US" dirty="0" smtClean="0"/>
              <a:t>It does not include the dependency on which or</a:t>
            </a:r>
          </a:p>
          <a:p>
            <a:r>
              <a:rPr lang="en-US" dirty="0" smtClean="0"/>
              <a:t>Over which the technology works.</a:t>
            </a:r>
          </a:p>
          <a:p>
            <a:r>
              <a:rPr lang="en-US" dirty="0" smtClean="0"/>
              <a:t>However, anatomy is considered as part of the architecture.</a:t>
            </a:r>
            <a:endParaRPr lang="en-US" dirty="0"/>
          </a:p>
        </p:txBody>
      </p:sp>
      <p:pic>
        <p:nvPicPr>
          <p:cNvPr id="4" name="Picture 3"/>
          <p:cNvPicPr>
            <a:picLocks noChangeAspect="1"/>
          </p:cNvPicPr>
          <p:nvPr/>
        </p:nvPicPr>
        <p:blipFill>
          <a:blip r:embed="rId2"/>
          <a:stretch>
            <a:fillRect/>
          </a:stretch>
        </p:blipFill>
        <p:spPr>
          <a:xfrm>
            <a:off x="8115298" y="1309611"/>
            <a:ext cx="3476625" cy="3571875"/>
          </a:xfrm>
          <a:prstGeom prst="rect">
            <a:avLst/>
          </a:prstGeom>
        </p:spPr>
      </p:pic>
    </p:spTree>
    <p:extLst>
      <p:ext uri="{BB962C8B-B14F-4D97-AF65-F5344CB8AC3E}">
        <p14:creationId xmlns:p14="http://schemas.microsoft.com/office/powerpoint/2010/main" val="3233907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62513" y="3943350"/>
            <a:ext cx="7048500" cy="2914650"/>
          </a:xfrm>
          <a:prstGeom prst="rect">
            <a:avLst/>
          </a:prstGeom>
        </p:spPr>
      </p:pic>
      <p:sp>
        <p:nvSpPr>
          <p:cNvPr id="2" name="Title 1"/>
          <p:cNvSpPr>
            <a:spLocks noGrp="1"/>
          </p:cNvSpPr>
          <p:nvPr>
            <p:ph type="title"/>
          </p:nvPr>
        </p:nvSpPr>
        <p:spPr/>
        <p:txBody>
          <a:bodyPr/>
          <a:lstStyle/>
          <a:p>
            <a:r>
              <a:rPr lang="en-US" dirty="0" smtClean="0"/>
              <a:t>Applications on the cloud</a:t>
            </a:r>
            <a:endParaRPr lang="en-US" dirty="0"/>
          </a:p>
        </p:txBody>
      </p:sp>
      <p:sp>
        <p:nvSpPr>
          <p:cNvPr id="3" name="Content Placeholder 2"/>
          <p:cNvSpPr>
            <a:spLocks noGrp="1"/>
          </p:cNvSpPr>
          <p:nvPr>
            <p:ph idx="1"/>
          </p:nvPr>
        </p:nvSpPr>
        <p:spPr/>
        <p:txBody>
          <a:bodyPr/>
          <a:lstStyle/>
          <a:p>
            <a:r>
              <a:rPr lang="en-US" dirty="0" smtClean="0"/>
              <a:t>Stand-alone Application:</a:t>
            </a:r>
          </a:p>
          <a:p>
            <a:r>
              <a:rPr lang="en-US" dirty="0"/>
              <a:t>	</a:t>
            </a:r>
            <a:r>
              <a:rPr lang="en-US" dirty="0" smtClean="0"/>
              <a:t>depends solely on the resources of the system where installed</a:t>
            </a:r>
          </a:p>
          <a:p>
            <a:r>
              <a:rPr lang="en-US" dirty="0"/>
              <a:t>	</a:t>
            </a:r>
            <a:r>
              <a:rPr lang="en-US" dirty="0" smtClean="0"/>
              <a:t>cannot be accessed by other users</a:t>
            </a:r>
          </a:p>
          <a:p>
            <a:r>
              <a:rPr lang="en-US" dirty="0" smtClean="0"/>
              <a:t>Web Application drawbacks:</a:t>
            </a:r>
          </a:p>
          <a:p>
            <a:r>
              <a:rPr lang="en-US" dirty="0"/>
              <a:t>	</a:t>
            </a:r>
            <a:r>
              <a:rPr lang="en-US" dirty="0" smtClean="0"/>
              <a:t>cannot handle highly varying loads (no elasticity)</a:t>
            </a:r>
          </a:p>
          <a:p>
            <a:r>
              <a:rPr lang="en-US" dirty="0"/>
              <a:t>	</a:t>
            </a:r>
            <a:r>
              <a:rPr lang="en-US" dirty="0" smtClean="0"/>
              <a:t>not multitenant</a:t>
            </a:r>
          </a:p>
          <a:p>
            <a:r>
              <a:rPr lang="en-US" dirty="0"/>
              <a:t>	</a:t>
            </a:r>
            <a:r>
              <a:rPr lang="en-US" dirty="0" smtClean="0"/>
              <a:t>does not provide quantitative measurement</a:t>
            </a:r>
          </a:p>
          <a:p>
            <a:r>
              <a:rPr lang="en-US" dirty="0"/>
              <a:t>	</a:t>
            </a:r>
            <a:r>
              <a:rPr lang="en-US" dirty="0" smtClean="0"/>
              <a:t>	</a:t>
            </a:r>
            <a:r>
              <a:rPr lang="en-US" sz="1600" b="0" dirty="0" smtClean="0"/>
              <a:t>services are offered based on certain charges</a:t>
            </a:r>
            <a:endParaRPr lang="en-US" b="0" dirty="0" smtClean="0"/>
          </a:p>
          <a:p>
            <a:r>
              <a:rPr lang="en-US" dirty="0"/>
              <a:t>	</a:t>
            </a:r>
            <a:r>
              <a:rPr lang="en-US" dirty="0" smtClean="0"/>
              <a:t>not provided on pay-as-you-go basis</a:t>
            </a:r>
          </a:p>
        </p:txBody>
      </p:sp>
    </p:spTree>
    <p:extLst>
      <p:ext uri="{BB962C8B-B14F-4D97-AF65-F5344CB8AC3E}">
        <p14:creationId xmlns:p14="http://schemas.microsoft.com/office/powerpoint/2010/main" val="3589223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on Cloud</a:t>
            </a:r>
            <a:endParaRPr lang="en-US" dirty="0"/>
          </a:p>
        </p:txBody>
      </p:sp>
      <p:sp>
        <p:nvSpPr>
          <p:cNvPr id="3" name="Content Placeholder 2"/>
          <p:cNvSpPr>
            <a:spLocks noGrp="1"/>
          </p:cNvSpPr>
          <p:nvPr>
            <p:ph idx="1"/>
          </p:nvPr>
        </p:nvSpPr>
        <p:spPr/>
        <p:txBody>
          <a:bodyPr/>
          <a:lstStyle/>
          <a:p>
            <a:pPr marL="342900" indent="-342900">
              <a:buAutoNum type="arabicPeriod"/>
            </a:pPr>
            <a:r>
              <a:rPr lang="en-US" dirty="0" smtClean="0"/>
              <a:t>Multitenancy</a:t>
            </a:r>
          </a:p>
          <a:p>
            <a:pPr marL="342900" indent="-342900">
              <a:buAutoNum type="arabicPeriod"/>
            </a:pPr>
            <a:r>
              <a:rPr lang="en-US" dirty="0" smtClean="0"/>
              <a:t>Elasticity</a:t>
            </a:r>
          </a:p>
          <a:p>
            <a:pPr marL="342900" indent="-342900">
              <a:buAutoNum type="arabicPeriod"/>
            </a:pPr>
            <a:r>
              <a:rPr lang="en-US" dirty="0" smtClean="0"/>
              <a:t>Heterogeneous cloud platform</a:t>
            </a:r>
          </a:p>
          <a:p>
            <a:pPr marL="685800" lvl="1" indent="-342900">
              <a:buFont typeface="Arial" panose="020B0604020202020204" pitchFamily="34" charset="0"/>
              <a:buChar char="•"/>
            </a:pPr>
            <a:r>
              <a:rPr lang="en-US" dirty="0" smtClean="0"/>
              <a:t>Any type of application can be deployed</a:t>
            </a:r>
          </a:p>
          <a:p>
            <a:pPr marL="342900" indent="-342900">
              <a:buFont typeface="+mj-lt"/>
              <a:buAutoNum type="arabicPeriod"/>
            </a:pPr>
            <a:r>
              <a:rPr lang="en-US" dirty="0" smtClean="0"/>
              <a:t>Quantitative measurement</a:t>
            </a:r>
          </a:p>
          <a:p>
            <a:pPr marL="342900" indent="-342900">
              <a:buFont typeface="+mj-lt"/>
              <a:buAutoNum type="arabicPeriod"/>
            </a:pPr>
            <a:r>
              <a:rPr lang="en-US" dirty="0" smtClean="0"/>
              <a:t>On-demand service</a:t>
            </a:r>
            <a:endParaRPr lang="en-US" dirty="0"/>
          </a:p>
        </p:txBody>
      </p:sp>
      <p:pic>
        <p:nvPicPr>
          <p:cNvPr id="4" name="Picture 3"/>
          <p:cNvPicPr>
            <a:picLocks noChangeAspect="1"/>
          </p:cNvPicPr>
          <p:nvPr/>
        </p:nvPicPr>
        <p:blipFill>
          <a:blip r:embed="rId2"/>
          <a:stretch>
            <a:fillRect/>
          </a:stretch>
        </p:blipFill>
        <p:spPr>
          <a:xfrm>
            <a:off x="3905251" y="3595611"/>
            <a:ext cx="7048500" cy="2914650"/>
          </a:xfrm>
          <a:prstGeom prst="rect">
            <a:avLst/>
          </a:prstGeom>
        </p:spPr>
      </p:pic>
    </p:spTree>
    <p:extLst>
      <p:ext uri="{BB962C8B-B14F-4D97-AF65-F5344CB8AC3E}">
        <p14:creationId xmlns:p14="http://schemas.microsoft.com/office/powerpoint/2010/main" val="1767074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Management</a:t>
            </a:r>
            <a:endParaRPr lang="en-US" dirty="0"/>
          </a:p>
        </p:txBody>
      </p:sp>
      <p:sp>
        <p:nvSpPr>
          <p:cNvPr id="3" name="Content Placeholder 2"/>
          <p:cNvSpPr>
            <a:spLocks noGrp="1"/>
          </p:cNvSpPr>
          <p:nvPr>
            <p:ph idx="1"/>
          </p:nvPr>
        </p:nvSpPr>
        <p:spPr/>
        <p:txBody>
          <a:bodyPr/>
          <a:lstStyle/>
          <a:p>
            <a:r>
              <a:rPr lang="en-US" dirty="0" smtClean="0"/>
              <a:t>Cloud Management deals with managing cloud resources to maintain the QOS.</a:t>
            </a:r>
          </a:p>
          <a:p>
            <a:pPr marL="342900" indent="-342900">
              <a:buAutoNum type="arabicPeriod"/>
            </a:pPr>
            <a:r>
              <a:rPr lang="en-US" dirty="0" smtClean="0"/>
              <a:t>Managing the infrastructure</a:t>
            </a:r>
          </a:p>
          <a:p>
            <a:pPr marL="342900" indent="-342900">
              <a:buAutoNum type="arabicPeriod"/>
            </a:pPr>
            <a:r>
              <a:rPr lang="en-US" dirty="0" smtClean="0"/>
              <a:t>Managing the Application</a:t>
            </a:r>
          </a:p>
          <a:p>
            <a:endParaRPr lang="en-US" dirty="0"/>
          </a:p>
          <a:p>
            <a:r>
              <a:rPr lang="en-US" dirty="0" smtClean="0"/>
              <a:t>All Management Methods </a:t>
            </a:r>
            <a:r>
              <a:rPr lang="en-US" smtClean="0"/>
              <a:t>are based on:</a:t>
            </a:r>
            <a:endParaRPr lang="en-US" dirty="0" smtClean="0"/>
          </a:p>
          <a:p>
            <a:r>
              <a:rPr lang="en-US" dirty="0" smtClean="0">
                <a:sym typeface="Wingdings" panose="05000000000000000000" pitchFamily="2" charset="2"/>
              </a:rPr>
              <a:t> </a:t>
            </a:r>
            <a:r>
              <a:rPr lang="en-US" dirty="0" smtClean="0"/>
              <a:t>Load Fluctuation</a:t>
            </a:r>
          </a:p>
          <a:p>
            <a:pPr marL="342900" indent="-342900">
              <a:buAutoNum type="arabicPeriod"/>
            </a:pPr>
            <a:endParaRPr lang="en-US" dirty="0" smtClean="0"/>
          </a:p>
        </p:txBody>
      </p:sp>
    </p:spTree>
    <p:extLst>
      <p:ext uri="{BB962C8B-B14F-4D97-AF65-F5344CB8AC3E}">
        <p14:creationId xmlns:p14="http://schemas.microsoft.com/office/powerpoint/2010/main" val="620409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Infrastructure</a:t>
            </a:r>
            <a:endParaRPr lang="en-US" dirty="0"/>
          </a:p>
        </p:txBody>
      </p:sp>
      <p:sp>
        <p:nvSpPr>
          <p:cNvPr id="3" name="Content Placeholder 2"/>
          <p:cNvSpPr>
            <a:spLocks noGrp="1"/>
          </p:cNvSpPr>
          <p:nvPr>
            <p:ph idx="1"/>
          </p:nvPr>
        </p:nvSpPr>
        <p:spPr/>
        <p:txBody>
          <a:bodyPr/>
          <a:lstStyle/>
          <a:p>
            <a:r>
              <a:rPr lang="en-US" dirty="0" smtClean="0"/>
              <a:t>Infrastructure is considered the backbone of the cloud.</a:t>
            </a:r>
          </a:p>
          <a:p>
            <a:r>
              <a:rPr lang="en-US" dirty="0" smtClean="0"/>
              <a:t>Infrastructure is mainly responsible for the QOS factor.</a:t>
            </a:r>
          </a:p>
          <a:p>
            <a:r>
              <a:rPr lang="en-US" dirty="0" smtClean="0"/>
              <a:t>The whole cloud can fail if Infrastructure is not managed properly.</a:t>
            </a:r>
          </a:p>
          <a:p>
            <a:endParaRPr lang="en-US" smtClean="0"/>
          </a:p>
          <a:p>
            <a:r>
              <a:rPr lang="en-US" smtClean="0"/>
              <a:t>The </a:t>
            </a:r>
            <a:r>
              <a:rPr lang="en-US" dirty="0" smtClean="0"/>
              <a:t>core of the cloud management is resource management:</a:t>
            </a:r>
          </a:p>
          <a:p>
            <a:r>
              <a:rPr lang="en-US" dirty="0"/>
              <a:t>	</a:t>
            </a:r>
            <a:r>
              <a:rPr lang="en-US" dirty="0" smtClean="0"/>
              <a:t>1. resource scheduling</a:t>
            </a:r>
          </a:p>
          <a:p>
            <a:r>
              <a:rPr lang="en-US" dirty="0"/>
              <a:t>	</a:t>
            </a:r>
            <a:r>
              <a:rPr lang="en-US" dirty="0" smtClean="0"/>
              <a:t>2. load balancing</a:t>
            </a:r>
          </a:p>
          <a:p>
            <a:endParaRPr lang="en-US" dirty="0" smtClean="0"/>
          </a:p>
        </p:txBody>
      </p:sp>
    </p:spTree>
    <p:extLst>
      <p:ext uri="{BB962C8B-B14F-4D97-AF65-F5344CB8AC3E}">
        <p14:creationId xmlns:p14="http://schemas.microsoft.com/office/powerpoint/2010/main" val="2794905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in Managing the Infrastructure</a:t>
            </a:r>
            <a:endParaRPr lang="en-US" dirty="0"/>
          </a:p>
        </p:txBody>
      </p:sp>
      <p:sp>
        <p:nvSpPr>
          <p:cNvPr id="3" name="Content Placeholder 2"/>
          <p:cNvSpPr>
            <a:spLocks noGrp="1"/>
          </p:cNvSpPr>
          <p:nvPr>
            <p:ph idx="1"/>
          </p:nvPr>
        </p:nvSpPr>
        <p:spPr/>
        <p:txBody>
          <a:bodyPr/>
          <a:lstStyle/>
          <a:p>
            <a:r>
              <a:rPr lang="en-US" dirty="0"/>
              <a:t>Poor resource Management results in poor performance, functionality, and cost.</a:t>
            </a:r>
          </a:p>
          <a:p>
            <a:r>
              <a:rPr lang="en-US" dirty="0"/>
              <a:t>Poor performance results in violation of SLAs.</a:t>
            </a:r>
          </a:p>
          <a:p>
            <a:r>
              <a:rPr lang="en-US" dirty="0"/>
              <a:t>Therefore, the basic functionality must be provided at any cost</a:t>
            </a:r>
            <a:r>
              <a:rPr lang="en-US" dirty="0" smtClean="0"/>
              <a:t>.</a:t>
            </a:r>
          </a:p>
          <a:p>
            <a:r>
              <a:rPr lang="en-US" dirty="0" smtClean="0"/>
              <a:t>The main thing for Cloud Service </a:t>
            </a:r>
            <a:r>
              <a:rPr lang="en-US" dirty="0"/>
              <a:t>P</a:t>
            </a:r>
            <a:r>
              <a:rPr lang="en-US" dirty="0" smtClean="0"/>
              <a:t>roviders is the cost of managing the cloud.</a:t>
            </a:r>
          </a:p>
          <a:p>
            <a:r>
              <a:rPr lang="en-US" dirty="0" smtClean="0"/>
              <a:t>If they incur high cost, they will increase the cost and hence they will have a weak user base. Ultimately their profit margin will decrease.</a:t>
            </a:r>
          </a:p>
          <a:p>
            <a:r>
              <a:rPr lang="en-US" dirty="0" smtClean="0"/>
              <a:t>Few more issues:</a:t>
            </a:r>
          </a:p>
          <a:p>
            <a:r>
              <a:rPr lang="en-US" dirty="0"/>
              <a:t>	</a:t>
            </a:r>
            <a:r>
              <a:rPr lang="en-US" dirty="0" smtClean="0"/>
              <a:t>Power consumption</a:t>
            </a:r>
          </a:p>
          <a:p>
            <a:r>
              <a:rPr lang="en-US" dirty="0"/>
              <a:t>	</a:t>
            </a:r>
            <a:r>
              <a:rPr lang="en-US" dirty="0" smtClean="0"/>
              <a:t>optimization of multiple objectives to further reduce the cost</a:t>
            </a:r>
          </a:p>
          <a:p>
            <a:r>
              <a:rPr lang="en-US" dirty="0" smtClean="0"/>
              <a:t>Solutions:</a:t>
            </a:r>
          </a:p>
          <a:p>
            <a:r>
              <a:rPr lang="en-US" dirty="0"/>
              <a:t>	</a:t>
            </a:r>
            <a:r>
              <a:rPr lang="en-US" dirty="0" smtClean="0"/>
              <a:t>server and storage consolidation</a:t>
            </a:r>
          </a:p>
        </p:txBody>
      </p:sp>
    </p:spTree>
    <p:extLst>
      <p:ext uri="{BB962C8B-B14F-4D97-AF65-F5344CB8AC3E}">
        <p14:creationId xmlns:p14="http://schemas.microsoft.com/office/powerpoint/2010/main" val="4033086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Model</a:t>
            </a:r>
            <a:endParaRPr lang="en-US" dirty="0"/>
          </a:p>
        </p:txBody>
      </p:sp>
      <p:sp>
        <p:nvSpPr>
          <p:cNvPr id="3" name="Content Placeholder 2"/>
          <p:cNvSpPr>
            <a:spLocks noGrp="1"/>
          </p:cNvSpPr>
          <p:nvPr>
            <p:ph idx="1"/>
          </p:nvPr>
        </p:nvSpPr>
        <p:spPr/>
        <p:txBody>
          <a:bodyPr/>
          <a:lstStyle/>
          <a:p>
            <a:r>
              <a:rPr lang="en-US" dirty="0" smtClean="0"/>
              <a:t>There are four primary cloud deployment models :</a:t>
            </a:r>
          </a:p>
          <a:p>
            <a:pPr lvl="1"/>
            <a:r>
              <a:rPr lang="en-US" dirty="0" smtClean="0"/>
              <a:t>Public Cloud</a:t>
            </a:r>
          </a:p>
          <a:p>
            <a:pPr lvl="1"/>
            <a:r>
              <a:rPr lang="en-US" dirty="0" smtClean="0"/>
              <a:t>Private Cloud</a:t>
            </a:r>
          </a:p>
          <a:p>
            <a:pPr lvl="1"/>
            <a:r>
              <a:rPr lang="en-US" dirty="0" smtClean="0"/>
              <a:t>Community Cloud</a:t>
            </a:r>
          </a:p>
          <a:p>
            <a:pPr lvl="1"/>
            <a:r>
              <a:rPr lang="en-US" dirty="0" smtClean="0"/>
              <a:t>Hybrid Cloud</a:t>
            </a:r>
            <a:br>
              <a:rPr lang="en-US" dirty="0" smtClean="0"/>
            </a:br>
            <a:endParaRPr lang="en-US" dirty="0" smtClean="0"/>
          </a:p>
        </p:txBody>
      </p:sp>
    </p:spTree>
    <p:extLst>
      <p:ext uri="{BB962C8B-B14F-4D97-AF65-F5344CB8AC3E}">
        <p14:creationId xmlns:p14="http://schemas.microsoft.com/office/powerpoint/2010/main" val="3839699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the Application</a:t>
            </a:r>
            <a:endParaRPr lang="en-US" dirty="0"/>
          </a:p>
        </p:txBody>
      </p:sp>
      <p:sp>
        <p:nvSpPr>
          <p:cNvPr id="3" name="Content Placeholder 2"/>
          <p:cNvSpPr>
            <a:spLocks noGrp="1"/>
          </p:cNvSpPr>
          <p:nvPr>
            <p:ph idx="1"/>
          </p:nvPr>
        </p:nvSpPr>
        <p:spPr/>
        <p:txBody>
          <a:bodyPr/>
          <a:lstStyle/>
          <a:p>
            <a:r>
              <a:rPr lang="en-US" dirty="0" smtClean="0"/>
              <a:t>Businesses move application to cloud to improve agility or to meet dynamic demands.</a:t>
            </a:r>
          </a:p>
          <a:p>
            <a:r>
              <a:rPr lang="en-US" dirty="0" smtClean="0"/>
              <a:t>Issues: availability and uptime </a:t>
            </a:r>
            <a:r>
              <a:rPr lang="en-US" sz="1600" b="0" dirty="0" smtClean="0"/>
              <a:t>(which requires careful analysis of the cloud infrastructure)</a:t>
            </a:r>
          </a:p>
          <a:p>
            <a:r>
              <a:rPr lang="en-US" dirty="0" smtClean="0"/>
              <a:t>Cloud Application Management deals with such issues</a:t>
            </a:r>
            <a:endParaRPr lang="en-US" b="0" dirty="0"/>
          </a:p>
        </p:txBody>
      </p:sp>
    </p:spTree>
    <p:extLst>
      <p:ext uri="{BB962C8B-B14F-4D97-AF65-F5344CB8AC3E}">
        <p14:creationId xmlns:p14="http://schemas.microsoft.com/office/powerpoint/2010/main" val="38737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Migrating Application to Cloud</a:t>
            </a:r>
            <a:endParaRPr lang="en-US" dirty="0"/>
          </a:p>
        </p:txBody>
      </p:sp>
      <p:sp>
        <p:nvSpPr>
          <p:cNvPr id="3" name="Content Placeholder 2"/>
          <p:cNvSpPr>
            <a:spLocks noGrp="1"/>
          </p:cNvSpPr>
          <p:nvPr>
            <p:ph idx="1"/>
          </p:nvPr>
        </p:nvSpPr>
        <p:spPr/>
        <p:txBody>
          <a:bodyPr/>
          <a:lstStyle/>
          <a:p>
            <a:r>
              <a:rPr lang="en-US" dirty="0" smtClean="0"/>
              <a:t>Phases</a:t>
            </a:r>
          </a:p>
          <a:p>
            <a:pPr marL="342900" indent="-342900">
              <a:buAutoNum type="arabicPeriod"/>
            </a:pPr>
            <a:r>
              <a:rPr lang="en-US" dirty="0" smtClean="0"/>
              <a:t>Evaluation</a:t>
            </a:r>
          </a:p>
          <a:p>
            <a:pPr marL="342900" indent="-342900">
              <a:buAutoNum type="arabicPeriod"/>
            </a:pPr>
            <a:r>
              <a:rPr lang="en-US" dirty="0" smtClean="0"/>
              <a:t>Migration Strategy</a:t>
            </a:r>
          </a:p>
          <a:p>
            <a:pPr marL="342900" indent="-342900">
              <a:buAutoNum type="arabicPeriod"/>
            </a:pPr>
            <a:r>
              <a:rPr lang="en-US" dirty="0" smtClean="0"/>
              <a:t>Prototyping</a:t>
            </a:r>
          </a:p>
          <a:p>
            <a:pPr marL="342900" indent="-342900">
              <a:buAutoNum type="arabicPeriod"/>
            </a:pPr>
            <a:r>
              <a:rPr lang="en-US" dirty="0" smtClean="0"/>
              <a:t>Provisioning</a:t>
            </a:r>
          </a:p>
          <a:p>
            <a:pPr marL="342900" indent="-342900">
              <a:buAutoNum type="arabicPeriod"/>
            </a:pPr>
            <a:r>
              <a:rPr lang="en-US" dirty="0" smtClean="0"/>
              <a:t>Testing</a:t>
            </a:r>
            <a:endParaRPr lang="en-US" dirty="0"/>
          </a:p>
        </p:txBody>
      </p:sp>
    </p:spTree>
    <p:extLst>
      <p:ext uri="{BB962C8B-B14F-4D97-AF65-F5344CB8AC3E}">
        <p14:creationId xmlns:p14="http://schemas.microsoft.com/office/powerpoint/2010/main" val="284458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Architecture is a basic hierarchical structure with dependencies of components specified.</a:t>
            </a:r>
          </a:p>
          <a:p>
            <a:r>
              <a:rPr lang="en-US" dirty="0" smtClean="0"/>
              <a:t>Anatomy is a part of architecture where the dependency of components is not shown.</a:t>
            </a:r>
          </a:p>
          <a:p>
            <a:r>
              <a:rPr lang="en-US" dirty="0" smtClean="0"/>
              <a:t>Cloud management consists of : infrastructure management and application management</a:t>
            </a:r>
          </a:p>
          <a:p>
            <a:r>
              <a:rPr lang="en-US" dirty="0" smtClean="0"/>
              <a:t>Both these affect the QOS</a:t>
            </a:r>
            <a:endParaRPr lang="en-US" dirty="0"/>
          </a:p>
        </p:txBody>
      </p:sp>
    </p:spTree>
    <p:extLst>
      <p:ext uri="{BB962C8B-B14F-4D97-AF65-F5344CB8AC3E}">
        <p14:creationId xmlns:p14="http://schemas.microsoft.com/office/powerpoint/2010/main" val="421535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Cloud</a:t>
            </a:r>
            <a:endParaRPr lang="en-US" dirty="0"/>
          </a:p>
        </p:txBody>
      </p:sp>
      <p:sp>
        <p:nvSpPr>
          <p:cNvPr id="3" name="Content Placeholder 2"/>
          <p:cNvSpPr>
            <a:spLocks noGrp="1"/>
          </p:cNvSpPr>
          <p:nvPr>
            <p:ph idx="1"/>
          </p:nvPr>
        </p:nvSpPr>
        <p:spPr/>
        <p:txBody>
          <a:bodyPr/>
          <a:lstStyle/>
          <a:p>
            <a:r>
              <a:rPr lang="en-US" dirty="0" smtClean="0"/>
              <a:t>Public cloud definition</a:t>
            </a:r>
          </a:p>
          <a:p>
            <a:pPr lvl="1"/>
            <a:r>
              <a:rPr lang="en-US" dirty="0" smtClean="0"/>
              <a:t>The cloud infrastructure is </a:t>
            </a:r>
            <a:r>
              <a:rPr lang="en-US" b="1" dirty="0" smtClean="0">
                <a:solidFill>
                  <a:srgbClr val="C00000"/>
                </a:solidFill>
              </a:rPr>
              <a:t>made available to the general public </a:t>
            </a:r>
            <a:r>
              <a:rPr lang="en-US" dirty="0" smtClean="0"/>
              <a:t>and is owned by an organization selling cloud services.</a:t>
            </a:r>
          </a:p>
          <a:p>
            <a:pPr lvl="1"/>
            <a:r>
              <a:rPr lang="en-US" dirty="0" smtClean="0"/>
              <a:t>Also known as external cloud or multi-tenant cloud, this model essentially represents a cloud environment that is openly accessible.</a:t>
            </a:r>
          </a:p>
          <a:p>
            <a:pPr lvl="1"/>
            <a:r>
              <a:rPr lang="en-US" dirty="0" smtClean="0"/>
              <a:t>Basic characteristics :</a:t>
            </a:r>
          </a:p>
          <a:p>
            <a:pPr lvl="2"/>
            <a:r>
              <a:rPr lang="en-US" dirty="0" smtClean="0"/>
              <a:t>Homogeneous infrastructure</a:t>
            </a:r>
          </a:p>
          <a:p>
            <a:pPr lvl="2"/>
            <a:r>
              <a:rPr lang="en-US" dirty="0" smtClean="0"/>
              <a:t>Shared resources and multi-tenant</a:t>
            </a:r>
          </a:p>
          <a:p>
            <a:pPr lvl="2"/>
            <a:r>
              <a:rPr lang="en-US" dirty="0" smtClean="0"/>
              <a:t>Leased or rented infrastructure</a:t>
            </a:r>
          </a:p>
        </p:txBody>
      </p:sp>
      <p:pic>
        <p:nvPicPr>
          <p:cNvPr id="1026" name="Picture 2"/>
          <p:cNvPicPr>
            <a:picLocks noChangeAspect="1" noChangeArrowheads="1"/>
          </p:cNvPicPr>
          <p:nvPr/>
        </p:nvPicPr>
        <p:blipFill>
          <a:blip r:embed="rId2" cstate="print"/>
          <a:srcRect/>
          <a:stretch>
            <a:fillRect/>
          </a:stretch>
        </p:blipFill>
        <p:spPr bwMode="auto">
          <a:xfrm>
            <a:off x="6879947" y="2629328"/>
            <a:ext cx="4073804" cy="3880933"/>
          </a:xfrm>
          <a:prstGeom prst="rect">
            <a:avLst/>
          </a:prstGeom>
          <a:noFill/>
          <a:ln w="9525">
            <a:noFill/>
            <a:miter lim="800000"/>
            <a:headEnd/>
            <a:tailEnd/>
          </a:ln>
        </p:spPr>
      </p:pic>
    </p:spTree>
    <p:extLst>
      <p:ext uri="{BB962C8B-B14F-4D97-AF65-F5344CB8AC3E}">
        <p14:creationId xmlns:p14="http://schemas.microsoft.com/office/powerpoint/2010/main" val="961449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315202" y="1962738"/>
            <a:ext cx="4695826" cy="434377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Private Cloud</a:t>
            </a:r>
            <a:endParaRPr lang="en-US" dirty="0"/>
          </a:p>
        </p:txBody>
      </p:sp>
      <p:sp>
        <p:nvSpPr>
          <p:cNvPr id="3" name="Content Placeholder 2"/>
          <p:cNvSpPr>
            <a:spLocks noGrp="1"/>
          </p:cNvSpPr>
          <p:nvPr>
            <p:ph idx="1"/>
          </p:nvPr>
        </p:nvSpPr>
        <p:spPr/>
        <p:txBody>
          <a:bodyPr>
            <a:noAutofit/>
          </a:bodyPr>
          <a:lstStyle/>
          <a:p>
            <a:r>
              <a:rPr lang="en-US" dirty="0" smtClean="0"/>
              <a:t>Private cloud definition</a:t>
            </a:r>
          </a:p>
          <a:p>
            <a:pPr lvl="1"/>
            <a:r>
              <a:rPr lang="en-US" dirty="0" smtClean="0"/>
              <a:t>The cloud infrastructure is operated solely for an organization. </a:t>
            </a:r>
          </a:p>
          <a:p>
            <a:pPr lvl="1"/>
            <a:r>
              <a:rPr lang="en-US" dirty="0"/>
              <a:t>M</a:t>
            </a:r>
            <a:r>
              <a:rPr lang="en-US" dirty="0" smtClean="0"/>
              <a:t>anaged by:</a:t>
            </a:r>
          </a:p>
          <a:p>
            <a:pPr marL="685800" lvl="1" indent="-342900">
              <a:buAutoNum type="arabicPeriod"/>
            </a:pPr>
            <a:r>
              <a:rPr lang="en-US" dirty="0" smtClean="0"/>
              <a:t>the organization</a:t>
            </a:r>
          </a:p>
          <a:p>
            <a:pPr marL="685800" lvl="1" indent="-342900">
              <a:buAutoNum type="arabicPeriod"/>
            </a:pPr>
            <a:r>
              <a:rPr lang="en-US" dirty="0" smtClean="0"/>
              <a:t>A third party</a:t>
            </a:r>
          </a:p>
          <a:p>
            <a:pPr lvl="1"/>
            <a:r>
              <a:rPr lang="en-US" dirty="0"/>
              <a:t>M</a:t>
            </a:r>
            <a:r>
              <a:rPr lang="en-US" dirty="0" smtClean="0"/>
              <a:t>ay exist on premise or off premise.</a:t>
            </a:r>
          </a:p>
          <a:p>
            <a:pPr lvl="1"/>
            <a:r>
              <a:rPr lang="en-US" dirty="0" smtClean="0"/>
              <a:t>Also referred to as internal cloud or on-premise cloud, </a:t>
            </a:r>
          </a:p>
          <a:p>
            <a:pPr lvl="1"/>
            <a:r>
              <a:rPr lang="en-US" dirty="0" smtClean="0"/>
              <a:t>a private cloud intentionally limits access to its resources to service</a:t>
            </a:r>
          </a:p>
          <a:p>
            <a:pPr lvl="1"/>
            <a:r>
              <a:rPr lang="en-US" dirty="0" smtClean="0"/>
              <a:t>consumers that belong to the same organization that owns the cloud.</a:t>
            </a:r>
          </a:p>
          <a:p>
            <a:pPr lvl="1"/>
            <a:r>
              <a:rPr lang="en-US" dirty="0" smtClean="0"/>
              <a:t>Basic characteristics :</a:t>
            </a:r>
          </a:p>
          <a:p>
            <a:pPr lvl="2"/>
            <a:r>
              <a:rPr lang="en-US" dirty="0" smtClean="0"/>
              <a:t>Heterogeneous infrastructure</a:t>
            </a:r>
          </a:p>
          <a:p>
            <a:pPr lvl="2"/>
            <a:r>
              <a:rPr lang="en-US" dirty="0" smtClean="0"/>
              <a:t>Dedicated resources</a:t>
            </a:r>
          </a:p>
          <a:p>
            <a:pPr lvl="2"/>
            <a:r>
              <a:rPr lang="en-US" dirty="0" smtClean="0"/>
              <a:t>In-house infrastructure</a:t>
            </a:r>
          </a:p>
        </p:txBody>
      </p:sp>
    </p:spTree>
    <p:extLst>
      <p:ext uri="{BB962C8B-B14F-4D97-AF65-F5344CB8AC3E}">
        <p14:creationId xmlns:p14="http://schemas.microsoft.com/office/powerpoint/2010/main" val="161171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Public vs. Private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28855995"/>
              </p:ext>
            </p:extLst>
          </p:nvPr>
        </p:nvGraphicFramePr>
        <p:xfrm>
          <a:off x="2286000" y="2575560"/>
          <a:ext cx="7772400" cy="1508760"/>
        </p:xfrm>
        <a:graphic>
          <a:graphicData uri="http://schemas.openxmlformats.org/drawingml/2006/table">
            <a:tbl>
              <a:tblPr firstRow="1" bandRow="1">
                <a:tableStyleId>{7DF18680-E054-41AD-8BC1-D1AEF772440D}</a:tableStyleId>
              </a:tblPr>
              <a:tblGrid>
                <a:gridCol w="1901757"/>
                <a:gridCol w="2893979"/>
                <a:gridCol w="2976664"/>
              </a:tblGrid>
              <a:tr h="370840">
                <a:tc>
                  <a:txBody>
                    <a:bodyPr/>
                    <a:lstStyle/>
                    <a:p>
                      <a:endParaRPr lang="en-US" sz="2000" b="1" i="1" dirty="0"/>
                    </a:p>
                  </a:txBody>
                  <a:tcPr/>
                </a:tc>
                <a:tc>
                  <a:txBody>
                    <a:bodyPr/>
                    <a:lstStyle/>
                    <a:p>
                      <a:r>
                        <a:rPr lang="en-US" sz="1800" i="1" dirty="0" smtClean="0"/>
                        <a:t>Public Cloud</a:t>
                      </a:r>
                      <a:endParaRPr lang="en-US" sz="1800" i="1" dirty="0"/>
                    </a:p>
                  </a:txBody>
                  <a:tcPr/>
                </a:tc>
                <a:tc>
                  <a:txBody>
                    <a:bodyPr/>
                    <a:lstStyle/>
                    <a:p>
                      <a:r>
                        <a:rPr lang="en-US" sz="1800" i="1" dirty="0" smtClean="0"/>
                        <a:t>Private Cloud</a:t>
                      </a:r>
                      <a:endParaRPr lang="en-US" sz="1800" i="1" dirty="0"/>
                    </a:p>
                  </a:txBody>
                  <a:tcPr/>
                </a:tc>
              </a:tr>
              <a:tr h="370840">
                <a:tc>
                  <a:txBody>
                    <a:bodyPr/>
                    <a:lstStyle/>
                    <a:p>
                      <a:r>
                        <a:rPr lang="en-US" sz="1800" b="1" i="1" dirty="0" smtClean="0"/>
                        <a:t>Infrastructure</a:t>
                      </a:r>
                      <a:endParaRPr lang="en-US" sz="1800" b="1" i="1" dirty="0"/>
                    </a:p>
                  </a:txBody>
                  <a:tcPr anchor="ctr"/>
                </a:tc>
                <a:tc>
                  <a:txBody>
                    <a:bodyPr/>
                    <a:lstStyle/>
                    <a:p>
                      <a:pPr algn="l"/>
                      <a:r>
                        <a:rPr lang="en-US" sz="1800" i="1" kern="1200" dirty="0" smtClean="0">
                          <a:solidFill>
                            <a:schemeClr val="tx1"/>
                          </a:solidFill>
                          <a:latin typeface="+mn-lt"/>
                          <a:ea typeface="+mn-ea"/>
                          <a:cs typeface="+mn-cs"/>
                        </a:rPr>
                        <a:t>Homogeneous </a:t>
                      </a:r>
                      <a:endParaRPr lang="en-US" sz="1800" i="1" kern="1200" dirty="0">
                        <a:solidFill>
                          <a:schemeClr val="tx1"/>
                        </a:solidFill>
                        <a:latin typeface="+mn-lt"/>
                        <a:ea typeface="+mn-ea"/>
                        <a:cs typeface="+mn-cs"/>
                      </a:endParaRPr>
                    </a:p>
                  </a:txBody>
                  <a:tcPr anchor="ctr"/>
                </a:tc>
                <a:tc>
                  <a:txBody>
                    <a:bodyPr/>
                    <a:lstStyle/>
                    <a:p>
                      <a:pPr algn="l"/>
                      <a:r>
                        <a:rPr lang="en-US" sz="1800" i="1" kern="1200" dirty="0" smtClean="0">
                          <a:solidFill>
                            <a:schemeClr val="tx1"/>
                          </a:solidFill>
                          <a:latin typeface="+mn-lt"/>
                          <a:ea typeface="+mn-ea"/>
                          <a:cs typeface="+mn-cs"/>
                        </a:rPr>
                        <a:t>Heterogeneous</a:t>
                      </a:r>
                      <a:endParaRPr lang="en-US" sz="1800" i="1" kern="1200" dirty="0">
                        <a:solidFill>
                          <a:schemeClr val="tx1"/>
                        </a:solidFill>
                        <a:latin typeface="+mn-lt"/>
                        <a:ea typeface="+mn-ea"/>
                        <a:cs typeface="+mn-cs"/>
                      </a:endParaRPr>
                    </a:p>
                  </a:txBody>
                  <a:tcPr anchor="ctr"/>
                </a:tc>
              </a:tr>
              <a:tr h="370840">
                <a:tc>
                  <a:txBody>
                    <a:bodyPr/>
                    <a:lstStyle/>
                    <a:p>
                      <a:r>
                        <a:rPr lang="en-US" sz="1800" b="1" i="1" dirty="0" smtClean="0"/>
                        <a:t>Resource Model</a:t>
                      </a:r>
                      <a:endParaRPr lang="en-US" sz="1800" b="1" i="1" dirty="0"/>
                    </a:p>
                  </a:txBody>
                  <a:tcPr anchor="ctr"/>
                </a:tc>
                <a:tc>
                  <a:txBody>
                    <a:bodyPr/>
                    <a:lstStyle/>
                    <a:p>
                      <a:pPr algn="l"/>
                      <a:r>
                        <a:rPr lang="en-US" sz="1800" i="1" kern="1200" dirty="0" smtClean="0">
                          <a:solidFill>
                            <a:schemeClr val="tx1"/>
                          </a:solidFill>
                          <a:latin typeface="+mn-lt"/>
                          <a:ea typeface="+mn-ea"/>
                          <a:cs typeface="+mn-cs"/>
                        </a:rPr>
                        <a:t>Shared &amp; Multi-tenant</a:t>
                      </a:r>
                      <a:endParaRPr lang="en-US" sz="1800" i="1" kern="1200" dirty="0">
                        <a:solidFill>
                          <a:schemeClr val="tx1"/>
                        </a:solidFill>
                        <a:latin typeface="+mn-lt"/>
                        <a:ea typeface="+mn-ea"/>
                        <a:cs typeface="+mn-cs"/>
                      </a:endParaRPr>
                    </a:p>
                  </a:txBody>
                  <a:tcPr anchor="ctr"/>
                </a:tc>
                <a:tc>
                  <a:txBody>
                    <a:bodyPr/>
                    <a:lstStyle/>
                    <a:p>
                      <a:pPr algn="l"/>
                      <a:r>
                        <a:rPr lang="en-US" sz="1800" i="1" kern="1200" dirty="0" smtClean="0">
                          <a:solidFill>
                            <a:schemeClr val="tx1"/>
                          </a:solidFill>
                          <a:latin typeface="+mn-lt"/>
                          <a:ea typeface="+mn-ea"/>
                          <a:cs typeface="+mn-cs"/>
                        </a:rPr>
                        <a:t>Dedicated</a:t>
                      </a:r>
                      <a:endParaRPr lang="en-US" sz="1800" i="1" kern="1200" dirty="0">
                        <a:solidFill>
                          <a:schemeClr val="tx1"/>
                        </a:solidFill>
                        <a:latin typeface="+mn-lt"/>
                        <a:ea typeface="+mn-ea"/>
                        <a:cs typeface="+mn-cs"/>
                      </a:endParaRPr>
                    </a:p>
                  </a:txBody>
                  <a:tcPr anchor="ctr"/>
                </a:tc>
              </a:tr>
              <a:tr h="370840">
                <a:tc>
                  <a:txBody>
                    <a:bodyPr/>
                    <a:lstStyle/>
                    <a:p>
                      <a:r>
                        <a:rPr lang="en-US" sz="1800" b="1" i="1" dirty="0" smtClean="0"/>
                        <a:t>Cost Model</a:t>
                      </a:r>
                      <a:endParaRPr lang="en-US" sz="1800" b="1" i="1" dirty="0"/>
                    </a:p>
                  </a:txBody>
                  <a:tcPr anchor="ctr"/>
                </a:tc>
                <a:tc>
                  <a:txBody>
                    <a:bodyPr/>
                    <a:lstStyle/>
                    <a:p>
                      <a:pPr algn="l"/>
                      <a:r>
                        <a:rPr lang="en-US" sz="1800" i="1" kern="1200" dirty="0" smtClean="0">
                          <a:solidFill>
                            <a:schemeClr val="tx1"/>
                          </a:solidFill>
                          <a:latin typeface="+mn-lt"/>
                          <a:ea typeface="+mn-ea"/>
                          <a:cs typeface="+mn-cs"/>
                        </a:rPr>
                        <a:t>Operational</a:t>
                      </a:r>
                      <a:r>
                        <a:rPr lang="en-US" sz="1800" i="1" kern="1200" baseline="0" dirty="0" smtClean="0">
                          <a:solidFill>
                            <a:schemeClr val="tx1"/>
                          </a:solidFill>
                          <a:latin typeface="+mn-lt"/>
                          <a:ea typeface="+mn-ea"/>
                          <a:cs typeface="+mn-cs"/>
                        </a:rPr>
                        <a:t> expenditure</a:t>
                      </a:r>
                      <a:endParaRPr lang="en-US" sz="1800" i="1" kern="1200" dirty="0">
                        <a:solidFill>
                          <a:schemeClr val="tx1"/>
                        </a:solidFill>
                        <a:latin typeface="+mn-lt"/>
                        <a:ea typeface="+mn-ea"/>
                        <a:cs typeface="+mn-cs"/>
                      </a:endParaRPr>
                    </a:p>
                  </a:txBody>
                  <a:tcPr anchor="ctr"/>
                </a:tc>
                <a:tc>
                  <a:txBody>
                    <a:bodyPr/>
                    <a:lstStyle/>
                    <a:p>
                      <a:pPr algn="l"/>
                      <a:r>
                        <a:rPr lang="en-US" sz="1800" i="1" kern="1200" dirty="0" smtClean="0">
                          <a:solidFill>
                            <a:schemeClr val="tx1"/>
                          </a:solidFill>
                          <a:latin typeface="+mn-lt"/>
                          <a:ea typeface="+mn-ea"/>
                          <a:cs typeface="+mn-cs"/>
                        </a:rPr>
                        <a:t>Capital</a:t>
                      </a:r>
                      <a:r>
                        <a:rPr lang="en-US" sz="1800" i="1" kern="1200" baseline="0" dirty="0" smtClean="0">
                          <a:solidFill>
                            <a:schemeClr val="tx1"/>
                          </a:solidFill>
                          <a:latin typeface="+mn-lt"/>
                          <a:ea typeface="+mn-ea"/>
                          <a:cs typeface="+mn-cs"/>
                        </a:rPr>
                        <a:t> expenditure</a:t>
                      </a:r>
                      <a:endParaRPr lang="en-US" sz="1800" i="1" kern="1200" dirty="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3847500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Cloud</a:t>
            </a:r>
            <a:endParaRPr lang="en-US" dirty="0"/>
          </a:p>
        </p:txBody>
      </p:sp>
      <p:sp>
        <p:nvSpPr>
          <p:cNvPr id="3" name="Content Placeholder 2"/>
          <p:cNvSpPr>
            <a:spLocks noGrp="1"/>
          </p:cNvSpPr>
          <p:nvPr>
            <p:ph idx="1"/>
          </p:nvPr>
        </p:nvSpPr>
        <p:spPr/>
        <p:txBody>
          <a:bodyPr/>
          <a:lstStyle/>
          <a:p>
            <a:r>
              <a:rPr lang="en-US" dirty="0" smtClean="0"/>
              <a:t>Community cloud definition</a:t>
            </a:r>
          </a:p>
          <a:p>
            <a:pPr lvl="1"/>
            <a:r>
              <a:rPr lang="en-US" dirty="0" smtClean="0"/>
              <a:t>The cloud infrastructure is shared by several organizations and supports a specific community that has shared concerns (e.g., mission, security requirements). </a:t>
            </a:r>
          </a:p>
        </p:txBody>
      </p:sp>
      <p:pic>
        <p:nvPicPr>
          <p:cNvPr id="10244" name="Picture 4" descr="[14.PNG]"/>
          <p:cNvPicPr>
            <a:picLocks noChangeAspect="1" noChangeArrowheads="1"/>
          </p:cNvPicPr>
          <p:nvPr/>
        </p:nvPicPr>
        <p:blipFill>
          <a:blip r:embed="rId2" cstate="print"/>
          <a:srcRect/>
          <a:stretch>
            <a:fillRect/>
          </a:stretch>
        </p:blipFill>
        <p:spPr bwMode="auto">
          <a:xfrm>
            <a:off x="5100638" y="2264145"/>
            <a:ext cx="6148128" cy="4246116"/>
          </a:xfrm>
          <a:prstGeom prst="rect">
            <a:avLst/>
          </a:prstGeom>
          <a:noFill/>
        </p:spPr>
      </p:pic>
    </p:spTree>
    <p:extLst>
      <p:ext uri="{BB962C8B-B14F-4D97-AF65-F5344CB8AC3E}">
        <p14:creationId xmlns:p14="http://schemas.microsoft.com/office/powerpoint/2010/main" val="557700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Cloud</a:t>
            </a:r>
            <a:endParaRPr lang="en-US" dirty="0"/>
          </a:p>
        </p:txBody>
      </p:sp>
      <p:sp>
        <p:nvSpPr>
          <p:cNvPr id="3" name="Content Placeholder 2"/>
          <p:cNvSpPr>
            <a:spLocks noGrp="1"/>
          </p:cNvSpPr>
          <p:nvPr>
            <p:ph idx="1"/>
          </p:nvPr>
        </p:nvSpPr>
        <p:spPr/>
        <p:txBody>
          <a:bodyPr/>
          <a:lstStyle/>
          <a:p>
            <a:r>
              <a:rPr lang="en-US" dirty="0" smtClean="0"/>
              <a:t>Hybrid cloud definition</a:t>
            </a:r>
          </a:p>
          <a:p>
            <a:pPr lvl="1"/>
            <a:r>
              <a:rPr lang="en-US" dirty="0" smtClean="0"/>
              <a:t>The cloud infrastructure is a composition of two or more clouds (private, community, or public) that remain unique entities but are bound together by standardized or proprietary technology that enables data and application portability (e.g., cloud bursting for load-balancing between clouds).</a:t>
            </a:r>
          </a:p>
        </p:txBody>
      </p:sp>
      <p:pic>
        <p:nvPicPr>
          <p:cNvPr id="11268" name="Picture 4" descr="[13.PNG]"/>
          <p:cNvPicPr>
            <a:picLocks noChangeAspect="1" noChangeArrowheads="1"/>
          </p:cNvPicPr>
          <p:nvPr/>
        </p:nvPicPr>
        <p:blipFill>
          <a:blip r:embed="rId2" cstate="print"/>
          <a:srcRect/>
          <a:stretch>
            <a:fillRect/>
          </a:stretch>
        </p:blipFill>
        <p:spPr bwMode="auto">
          <a:xfrm>
            <a:off x="6584020" y="2443163"/>
            <a:ext cx="4369732" cy="4067098"/>
          </a:xfrm>
          <a:prstGeom prst="rect">
            <a:avLst/>
          </a:prstGeom>
          <a:noFill/>
        </p:spPr>
      </p:pic>
    </p:spTree>
    <p:extLst>
      <p:ext uri="{BB962C8B-B14F-4D97-AF65-F5344CB8AC3E}">
        <p14:creationId xmlns:p14="http://schemas.microsoft.com/office/powerpoint/2010/main" val="1032631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Architecture</a:t>
            </a:r>
          </a:p>
          <a:p>
            <a:r>
              <a:rPr lang="en-US" dirty="0" smtClean="0"/>
              <a:t>Anatomy</a:t>
            </a:r>
            <a:endParaRPr lang="en-US" dirty="0"/>
          </a:p>
        </p:txBody>
      </p:sp>
    </p:spTree>
    <p:extLst>
      <p:ext uri="{BB962C8B-B14F-4D97-AF65-F5344CB8AC3E}">
        <p14:creationId xmlns:p14="http://schemas.microsoft.com/office/powerpoint/2010/main" val="271961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Architecture</a:t>
            </a:r>
            <a:endParaRPr lang="en-US" dirty="0"/>
          </a:p>
        </p:txBody>
      </p:sp>
      <p:pic>
        <p:nvPicPr>
          <p:cNvPr id="3" name="Picture 2"/>
          <p:cNvPicPr>
            <a:picLocks noChangeAspect="1"/>
          </p:cNvPicPr>
          <p:nvPr/>
        </p:nvPicPr>
        <p:blipFill>
          <a:blip r:embed="rId2"/>
          <a:stretch>
            <a:fillRect/>
          </a:stretch>
        </p:blipFill>
        <p:spPr>
          <a:xfrm>
            <a:off x="2166938" y="1428750"/>
            <a:ext cx="7372350" cy="5133975"/>
          </a:xfrm>
          <a:prstGeom prst="rect">
            <a:avLst/>
          </a:prstGeom>
        </p:spPr>
      </p:pic>
    </p:spTree>
    <p:extLst>
      <p:ext uri="{BB962C8B-B14F-4D97-AF65-F5344CB8AC3E}">
        <p14:creationId xmlns:p14="http://schemas.microsoft.com/office/powerpoint/2010/main" val="2874929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LectureThemePortrait">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ustomLectureThemePortrait" id="{4E81E678-0CA8-401D-8A0D-17F443633082}" vid="{88BBA920-6D55-4126-8B8C-B15A0A878A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CustomLectureThemePortrait</Template>
  <TotalTime>1669</TotalTime>
  <Words>730</Words>
  <Application>Microsoft Office PowerPoint</Application>
  <PresentationFormat>Widescreen</PresentationFormat>
  <Paragraphs>145</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Trebuchet MS</vt:lpstr>
      <vt:lpstr>Wingdings</vt:lpstr>
      <vt:lpstr>Wingdings 3</vt:lpstr>
      <vt:lpstr>CustomLectureThemePortrait</vt:lpstr>
      <vt:lpstr>Deployment Models Architecture and Anatomy</vt:lpstr>
      <vt:lpstr>Deployment Model</vt:lpstr>
      <vt:lpstr>Public Cloud</vt:lpstr>
      <vt:lpstr>Private Cloud</vt:lpstr>
      <vt:lpstr>Public vs. Private</vt:lpstr>
      <vt:lpstr>Community Cloud</vt:lpstr>
      <vt:lpstr>Hybrid Cloud</vt:lpstr>
      <vt:lpstr>PowerPoint Presentation</vt:lpstr>
      <vt:lpstr>Cloud Architecture</vt:lpstr>
      <vt:lpstr>Layer 1</vt:lpstr>
      <vt:lpstr>Layer 2</vt:lpstr>
      <vt:lpstr>Layer 3</vt:lpstr>
      <vt:lpstr>Layer 4</vt:lpstr>
      <vt:lpstr>Anatomy of the Cloud</vt:lpstr>
      <vt:lpstr>Applications on the cloud</vt:lpstr>
      <vt:lpstr>Applications on Cloud</vt:lpstr>
      <vt:lpstr>Cloud Management</vt:lpstr>
      <vt:lpstr>Managing the Infrastructure</vt:lpstr>
      <vt:lpstr>Issues in Managing the Infrastructure</vt:lpstr>
      <vt:lpstr>Managing the Application</vt:lpstr>
      <vt:lpstr>Migrating Application to Cloud</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SAEED</dc:creator>
  <cp:lastModifiedBy>SAEED</cp:lastModifiedBy>
  <cp:revision>60</cp:revision>
  <dcterms:created xsi:type="dcterms:W3CDTF">2019-03-24T04:54:02Z</dcterms:created>
  <dcterms:modified xsi:type="dcterms:W3CDTF">2019-03-29T10:31:29Z</dcterms:modified>
</cp:coreProperties>
</file>