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5" r:id="rId9"/>
    <p:sldId id="266" r:id="rId10"/>
    <p:sldId id="264"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435AE8-8E7C-4737-8D3E-507EC067039E}"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06671D-7C83-453D-BF27-D88BC7A68860}" type="slidenum">
              <a:rPr lang="en-US" smtClean="0"/>
              <a:t>‹#›</a:t>
            </a:fld>
            <a:endParaRPr lang="en-US"/>
          </a:p>
        </p:txBody>
      </p:sp>
    </p:spTree>
    <p:extLst>
      <p:ext uri="{BB962C8B-B14F-4D97-AF65-F5344CB8AC3E}">
        <p14:creationId xmlns:p14="http://schemas.microsoft.com/office/powerpoint/2010/main" val="3314747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435AE8-8E7C-4737-8D3E-507EC067039E}"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06671D-7C83-453D-BF27-D88BC7A68860}" type="slidenum">
              <a:rPr lang="en-US" smtClean="0"/>
              <a:t>‹#›</a:t>
            </a:fld>
            <a:endParaRPr lang="en-US"/>
          </a:p>
        </p:txBody>
      </p:sp>
    </p:spTree>
    <p:extLst>
      <p:ext uri="{BB962C8B-B14F-4D97-AF65-F5344CB8AC3E}">
        <p14:creationId xmlns:p14="http://schemas.microsoft.com/office/powerpoint/2010/main" val="340245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435AE8-8E7C-4737-8D3E-507EC067039E}"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06671D-7C83-453D-BF27-D88BC7A68860}" type="slidenum">
              <a:rPr lang="en-US" smtClean="0"/>
              <a:t>‹#›</a:t>
            </a:fld>
            <a:endParaRPr lang="en-US"/>
          </a:p>
        </p:txBody>
      </p:sp>
    </p:spTree>
    <p:extLst>
      <p:ext uri="{BB962C8B-B14F-4D97-AF65-F5344CB8AC3E}">
        <p14:creationId xmlns:p14="http://schemas.microsoft.com/office/powerpoint/2010/main" val="1708884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435AE8-8E7C-4737-8D3E-507EC067039E}"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06671D-7C83-453D-BF27-D88BC7A68860}" type="slidenum">
              <a:rPr lang="en-US" smtClean="0"/>
              <a:t>‹#›</a:t>
            </a:fld>
            <a:endParaRPr lang="en-US"/>
          </a:p>
        </p:txBody>
      </p:sp>
    </p:spTree>
    <p:extLst>
      <p:ext uri="{BB962C8B-B14F-4D97-AF65-F5344CB8AC3E}">
        <p14:creationId xmlns:p14="http://schemas.microsoft.com/office/powerpoint/2010/main" val="1154891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435AE8-8E7C-4737-8D3E-507EC067039E}"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06671D-7C83-453D-BF27-D88BC7A68860}" type="slidenum">
              <a:rPr lang="en-US" smtClean="0"/>
              <a:t>‹#›</a:t>
            </a:fld>
            <a:endParaRPr lang="en-US"/>
          </a:p>
        </p:txBody>
      </p:sp>
    </p:spTree>
    <p:extLst>
      <p:ext uri="{BB962C8B-B14F-4D97-AF65-F5344CB8AC3E}">
        <p14:creationId xmlns:p14="http://schemas.microsoft.com/office/powerpoint/2010/main" val="3699763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435AE8-8E7C-4737-8D3E-507EC067039E}" type="datetimeFigureOut">
              <a:rPr lang="en-US" smtClean="0"/>
              <a:t>9/10/2020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06671D-7C83-453D-BF27-D88BC7A68860}" type="slidenum">
              <a:rPr lang="en-US" smtClean="0"/>
              <a:t>‹#›</a:t>
            </a:fld>
            <a:endParaRPr lang="en-US"/>
          </a:p>
        </p:txBody>
      </p:sp>
    </p:spTree>
    <p:extLst>
      <p:ext uri="{BB962C8B-B14F-4D97-AF65-F5344CB8AC3E}">
        <p14:creationId xmlns:p14="http://schemas.microsoft.com/office/powerpoint/2010/main" val="2709736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435AE8-8E7C-4737-8D3E-507EC067039E}" type="datetimeFigureOut">
              <a:rPr lang="en-US" smtClean="0"/>
              <a:t>9/10/2020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06671D-7C83-453D-BF27-D88BC7A68860}" type="slidenum">
              <a:rPr lang="en-US" smtClean="0"/>
              <a:t>‹#›</a:t>
            </a:fld>
            <a:endParaRPr lang="en-US"/>
          </a:p>
        </p:txBody>
      </p:sp>
    </p:spTree>
    <p:extLst>
      <p:ext uri="{BB962C8B-B14F-4D97-AF65-F5344CB8AC3E}">
        <p14:creationId xmlns:p14="http://schemas.microsoft.com/office/powerpoint/2010/main" val="3536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435AE8-8E7C-4737-8D3E-507EC067039E}" type="datetimeFigureOut">
              <a:rPr lang="en-US" smtClean="0"/>
              <a:t>9/10/2020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06671D-7C83-453D-BF27-D88BC7A68860}" type="slidenum">
              <a:rPr lang="en-US" smtClean="0"/>
              <a:t>‹#›</a:t>
            </a:fld>
            <a:endParaRPr lang="en-US"/>
          </a:p>
        </p:txBody>
      </p:sp>
    </p:spTree>
    <p:extLst>
      <p:ext uri="{BB962C8B-B14F-4D97-AF65-F5344CB8AC3E}">
        <p14:creationId xmlns:p14="http://schemas.microsoft.com/office/powerpoint/2010/main" val="739757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435AE8-8E7C-4737-8D3E-507EC067039E}" type="datetimeFigureOut">
              <a:rPr lang="en-US" smtClean="0"/>
              <a:t>9/10/2020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06671D-7C83-453D-BF27-D88BC7A68860}" type="slidenum">
              <a:rPr lang="en-US" smtClean="0"/>
              <a:t>‹#›</a:t>
            </a:fld>
            <a:endParaRPr lang="en-US"/>
          </a:p>
        </p:txBody>
      </p:sp>
    </p:spTree>
    <p:extLst>
      <p:ext uri="{BB962C8B-B14F-4D97-AF65-F5344CB8AC3E}">
        <p14:creationId xmlns:p14="http://schemas.microsoft.com/office/powerpoint/2010/main" val="2766683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435AE8-8E7C-4737-8D3E-507EC067039E}" type="datetimeFigureOut">
              <a:rPr lang="en-US" smtClean="0"/>
              <a:t>9/10/2020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06671D-7C83-453D-BF27-D88BC7A68860}" type="slidenum">
              <a:rPr lang="en-US" smtClean="0"/>
              <a:t>‹#›</a:t>
            </a:fld>
            <a:endParaRPr lang="en-US"/>
          </a:p>
        </p:txBody>
      </p:sp>
    </p:spTree>
    <p:extLst>
      <p:ext uri="{BB962C8B-B14F-4D97-AF65-F5344CB8AC3E}">
        <p14:creationId xmlns:p14="http://schemas.microsoft.com/office/powerpoint/2010/main" val="3209179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435AE8-8E7C-4737-8D3E-507EC067039E}" type="datetimeFigureOut">
              <a:rPr lang="en-US" smtClean="0"/>
              <a:t>9/10/2020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06671D-7C83-453D-BF27-D88BC7A68860}" type="slidenum">
              <a:rPr lang="en-US" smtClean="0"/>
              <a:t>‹#›</a:t>
            </a:fld>
            <a:endParaRPr lang="en-US"/>
          </a:p>
        </p:txBody>
      </p:sp>
    </p:spTree>
    <p:extLst>
      <p:ext uri="{BB962C8B-B14F-4D97-AF65-F5344CB8AC3E}">
        <p14:creationId xmlns:p14="http://schemas.microsoft.com/office/powerpoint/2010/main" val="366817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435AE8-8E7C-4737-8D3E-507EC067039E}" type="datetimeFigureOut">
              <a:rPr lang="en-US" smtClean="0"/>
              <a:t>9/10/2020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06671D-7C83-453D-BF27-D88BC7A68860}" type="slidenum">
              <a:rPr lang="en-US" smtClean="0"/>
              <a:t>‹#›</a:t>
            </a:fld>
            <a:endParaRPr lang="en-US"/>
          </a:p>
        </p:txBody>
      </p:sp>
    </p:spTree>
    <p:extLst>
      <p:ext uri="{BB962C8B-B14F-4D97-AF65-F5344CB8AC3E}">
        <p14:creationId xmlns:p14="http://schemas.microsoft.com/office/powerpoint/2010/main" val="94710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Common pathogen prevailing in Pakistan</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LECTURE # 4</a:t>
            </a:r>
            <a:endParaRPr lang="en-US" dirty="0"/>
          </a:p>
        </p:txBody>
      </p:sp>
    </p:spTree>
    <p:extLst>
      <p:ext uri="{BB962C8B-B14F-4D97-AF65-F5344CB8AC3E}">
        <p14:creationId xmlns:p14="http://schemas.microsoft.com/office/powerpoint/2010/main" val="2153482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Tuberculosis</a:t>
            </a:r>
            <a:endParaRPr lang="en-US" b="1" dirty="0"/>
          </a:p>
        </p:txBody>
      </p:sp>
      <p:sp>
        <p:nvSpPr>
          <p:cNvPr id="3" name="Content Placeholder 2"/>
          <p:cNvSpPr>
            <a:spLocks noGrp="1"/>
          </p:cNvSpPr>
          <p:nvPr>
            <p:ph idx="1"/>
          </p:nvPr>
        </p:nvSpPr>
        <p:spPr/>
        <p:txBody>
          <a:bodyPr>
            <a:normAutofit fontScale="77500" lnSpcReduction="20000"/>
          </a:bodyPr>
          <a:lstStyle/>
          <a:p>
            <a:r>
              <a:rPr lang="en-US" dirty="0"/>
              <a:t>T</a:t>
            </a:r>
            <a:r>
              <a:rPr lang="en-US" dirty="0" smtClean="0"/>
              <a:t>uberculosis </a:t>
            </a:r>
            <a:r>
              <a:rPr lang="en-US" dirty="0"/>
              <a:t>is caused by bacteria in the </a:t>
            </a:r>
            <a:r>
              <a:rPr lang="en-US" dirty="0" err="1"/>
              <a:t>Mycobacteriaceae</a:t>
            </a:r>
            <a:r>
              <a:rPr lang="en-US" dirty="0"/>
              <a:t> family. </a:t>
            </a:r>
            <a:endParaRPr lang="en-US" dirty="0" smtClean="0"/>
          </a:p>
          <a:p>
            <a:r>
              <a:rPr lang="en-US" dirty="0" smtClean="0"/>
              <a:t>This </a:t>
            </a:r>
            <a:r>
              <a:rPr lang="en-US" dirty="0"/>
              <a:t>family is comprised of many slow growing, acid-fast bacilli, most of which live in soil and water and help to degrade organic material. </a:t>
            </a:r>
            <a:endParaRPr lang="en-US" dirty="0" smtClean="0"/>
          </a:p>
          <a:p>
            <a:r>
              <a:rPr lang="en-US" dirty="0" smtClean="0"/>
              <a:t>However</a:t>
            </a:r>
            <a:r>
              <a:rPr lang="en-US" dirty="0"/>
              <a:t>, there are five species that are capable of causing tuberculosis in humans, and three of these are highly pathogenic. </a:t>
            </a:r>
            <a:r>
              <a:rPr lang="en-US" i="1" dirty="0"/>
              <a:t>Mycobacterium tuberculosis</a:t>
            </a:r>
            <a:r>
              <a:rPr lang="en-US" dirty="0"/>
              <a:t>, </a:t>
            </a:r>
            <a:r>
              <a:rPr lang="en-US" i="1" dirty="0"/>
              <a:t>M. </a:t>
            </a:r>
            <a:r>
              <a:rPr lang="en-US" i="1" dirty="0" err="1"/>
              <a:t>africanum</a:t>
            </a:r>
            <a:r>
              <a:rPr lang="en-US" dirty="0"/>
              <a:t>, </a:t>
            </a:r>
            <a:r>
              <a:rPr lang="en-US" i="1" dirty="0"/>
              <a:t>M. </a:t>
            </a:r>
            <a:r>
              <a:rPr lang="en-US" i="1" dirty="0" err="1"/>
              <a:t>bovis</a:t>
            </a:r>
            <a:r>
              <a:rPr lang="en-US" dirty="0"/>
              <a:t> are the three highly pathogenic agents capable of causing  tuberculosis in </a:t>
            </a:r>
            <a:r>
              <a:rPr lang="en-US" dirty="0" smtClean="0"/>
              <a:t>humans.</a:t>
            </a:r>
          </a:p>
          <a:p>
            <a:r>
              <a:rPr lang="en-US" i="1" dirty="0" smtClean="0"/>
              <a:t>M</a:t>
            </a:r>
            <a:r>
              <a:rPr lang="en-US" i="1" dirty="0"/>
              <a:t>. tuberculosis</a:t>
            </a:r>
            <a:r>
              <a:rPr lang="en-US" dirty="0"/>
              <a:t> causes the vast majority of human tuberculosis worldwide.</a:t>
            </a:r>
            <a:r>
              <a:rPr lang="en-US" dirty="0" smtClean="0"/>
              <a:t/>
            </a:r>
            <a:br>
              <a:rPr lang="en-US" dirty="0" smtClean="0"/>
            </a:br>
            <a:endParaRPr lang="en-US" dirty="0"/>
          </a:p>
        </p:txBody>
      </p:sp>
    </p:spTree>
    <p:extLst>
      <p:ext uri="{BB962C8B-B14F-4D97-AF65-F5344CB8AC3E}">
        <p14:creationId xmlns:p14="http://schemas.microsoft.com/office/powerpoint/2010/main" val="2113687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Mycobacteria are very slow growing in culture</a:t>
            </a:r>
            <a:r>
              <a:rPr lang="en-US" dirty="0"/>
              <a:t>, which can impede diagnosis for people with active </a:t>
            </a:r>
            <a:r>
              <a:rPr lang="en-US" dirty="0" smtClean="0"/>
              <a:t>tuberculosis.</a:t>
            </a:r>
          </a:p>
          <a:p>
            <a:r>
              <a:rPr lang="en-US" dirty="0" smtClean="0"/>
              <a:t>Mycobacteria </a:t>
            </a:r>
            <a:r>
              <a:rPr lang="en-US" dirty="0"/>
              <a:t>require 4 to 6 weeks to grow on solid media, and 9 to 16 days using rapid liquid cultures</a:t>
            </a:r>
          </a:p>
        </p:txBody>
      </p:sp>
    </p:spTree>
    <p:extLst>
      <p:ext uri="{BB962C8B-B14F-4D97-AF65-F5344CB8AC3E}">
        <p14:creationId xmlns:p14="http://schemas.microsoft.com/office/powerpoint/2010/main" val="692195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Control and Prevention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There </a:t>
            </a:r>
            <a:r>
              <a:rPr lang="en-US" dirty="0"/>
              <a:t>are several critical factors that need to be implemented to realize an effective tuberculosis control and prevention program. </a:t>
            </a:r>
            <a:endParaRPr lang="en-US" dirty="0" smtClean="0"/>
          </a:p>
          <a:p>
            <a:r>
              <a:rPr lang="en-US" b="1" dirty="0" smtClean="0"/>
              <a:t>First</a:t>
            </a:r>
            <a:r>
              <a:rPr lang="en-US" dirty="0"/>
              <a:t>, rigorous case finding and treatment is obviously critical to save the individual as well as to stop transmission of infection to contacts. Case identification must combine microscopy and clinical symptoms, and treatment should be comprised of the short-course of directly observed therapy (DOTS). </a:t>
            </a:r>
            <a:endParaRPr lang="en-US" dirty="0" smtClean="0"/>
          </a:p>
          <a:p>
            <a:r>
              <a:rPr lang="en-US" b="1" smtClean="0"/>
              <a:t>Second</a:t>
            </a:r>
            <a:r>
              <a:rPr lang="en-US" dirty="0"/>
              <a:t>, exhaustive contact tracing for contacts of each active tuberculosis case should be carried out in the field so that new infections can be identified and treated before becoming active cases.</a:t>
            </a:r>
            <a:r>
              <a:rPr lang="en-US"/>
              <a:t> </a:t>
            </a:r>
            <a:endParaRPr lang="en-US" smtClean="0"/>
          </a:p>
          <a:p>
            <a:r>
              <a:rPr lang="en-US" b="1" smtClean="0"/>
              <a:t>Third</a:t>
            </a:r>
            <a:r>
              <a:rPr lang="en-US" dirty="0"/>
              <a:t>, a good surveillance system is fundamental to the control of any infectious disease. An administrative system for recording cases and monitoring outcomes is necessary to estimate the occurrence of disease and identify temporal trends and spatial clusters. Furthermore, good surveillance instruments combined with molecular epidemiology are also necessary to monitor antibiotic resistance in </a:t>
            </a:r>
            <a:r>
              <a:rPr lang="en-US" i="1" dirty="0"/>
              <a:t>M. tuberculosis</a:t>
            </a:r>
            <a:r>
              <a:rPr lang="en-US" dirty="0"/>
              <a:t>. </a:t>
            </a:r>
          </a:p>
        </p:txBody>
      </p:sp>
    </p:spTree>
    <p:extLst>
      <p:ext uri="{BB962C8B-B14F-4D97-AF65-F5344CB8AC3E}">
        <p14:creationId xmlns:p14="http://schemas.microsoft.com/office/powerpoint/2010/main" val="1915186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smtClean="0"/>
              <a:t>Fourth</a:t>
            </a:r>
            <a:r>
              <a:rPr lang="en-US" dirty="0" smtClean="0"/>
              <a:t>, an adequate supply of tuberculosis medications must be available to populations with endemic tuberculosis.</a:t>
            </a:r>
          </a:p>
          <a:p>
            <a:r>
              <a:rPr lang="en-US" dirty="0" smtClean="0"/>
              <a:t>This may seem obvious, and it is, but unfortunately the lack of a consistent supply of medication has hampered many control programs particularly in poor areas of the developing world. </a:t>
            </a:r>
          </a:p>
          <a:p>
            <a:r>
              <a:rPr lang="en-US" b="1" dirty="0" smtClean="0"/>
              <a:t>Fifth</a:t>
            </a:r>
            <a:r>
              <a:rPr lang="en-US" dirty="0" smtClean="0"/>
              <a:t>, there must be a government commitment to tuberculosis control. Significant resources and public health infrastructure and personnel are required to implement and sustain tuberculosis control programs, and sustainability is critical because control of this disease requires a long-term effort. </a:t>
            </a:r>
          </a:p>
          <a:p>
            <a:r>
              <a:rPr lang="en-US" dirty="0" smtClean="0"/>
              <a:t>As such, a strong commitment by government agencies, which can mobilize the necessary resources and infrastructure, is essential to regional control of tuberculosis.</a:t>
            </a:r>
          </a:p>
          <a:p>
            <a:endParaRPr lang="en-US" dirty="0"/>
          </a:p>
        </p:txBody>
      </p:sp>
    </p:spTree>
    <p:extLst>
      <p:ext uri="{BB962C8B-B14F-4D97-AF65-F5344CB8AC3E}">
        <p14:creationId xmlns:p14="http://schemas.microsoft.com/office/powerpoint/2010/main" val="948535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W</a:t>
            </a:r>
            <a:r>
              <a:rPr lang="en-US" b="1" i="1" dirty="0" smtClean="0"/>
              <a:t>ater contact diseases</a:t>
            </a:r>
            <a:endParaRPr lang="en-US" dirty="0"/>
          </a:p>
        </p:txBody>
      </p:sp>
      <p:sp>
        <p:nvSpPr>
          <p:cNvPr id="3" name="Content Placeholder 2"/>
          <p:cNvSpPr>
            <a:spLocks noGrp="1"/>
          </p:cNvSpPr>
          <p:nvPr>
            <p:ph idx="1"/>
          </p:nvPr>
        </p:nvSpPr>
        <p:spPr/>
        <p:txBody>
          <a:bodyPr>
            <a:normAutofit fontScale="85000" lnSpcReduction="20000"/>
          </a:bodyPr>
          <a:lstStyle/>
          <a:p>
            <a:r>
              <a:rPr lang="en-US" b="1" i="1" dirty="0"/>
              <a:t>water contact diseases</a:t>
            </a:r>
            <a:r>
              <a:rPr lang="en-US" dirty="0"/>
              <a:t> acquired through swimming or wading in freshwater lakes, streams, and rivers:</a:t>
            </a:r>
            <a:br>
              <a:rPr lang="en-US" dirty="0"/>
            </a:br>
            <a:r>
              <a:rPr lang="en-US" b="1" dirty="0"/>
              <a:t>Leptospirosis</a:t>
            </a:r>
            <a:r>
              <a:rPr lang="en-US" dirty="0"/>
              <a:t> - bacterial disease that affects animals and humans; infection occurs through contact with water, food, or soil contaminated by animal </a:t>
            </a:r>
            <a:r>
              <a:rPr lang="en-US" dirty="0" smtClean="0"/>
              <a:t>urine;</a:t>
            </a:r>
          </a:p>
          <a:p>
            <a:r>
              <a:rPr lang="en-US" dirty="0" smtClean="0"/>
              <a:t>symptoms </a:t>
            </a:r>
            <a:r>
              <a:rPr lang="en-US" dirty="0"/>
              <a:t>include high fever, severe headache, vomiting, jaundice, and diarrhea; untreated, the disease can result in kidney damage, liver failure, meningitis, or respiratory </a:t>
            </a:r>
            <a:r>
              <a:rPr lang="en-US" dirty="0" smtClean="0"/>
              <a:t>distress</a:t>
            </a:r>
          </a:p>
          <a:p>
            <a:r>
              <a:rPr lang="en-US" dirty="0"/>
              <a:t>F</a:t>
            </a:r>
            <a:r>
              <a:rPr lang="en-US" dirty="0" smtClean="0"/>
              <a:t>atality </a:t>
            </a:r>
            <a:r>
              <a:rPr lang="en-US" dirty="0"/>
              <a:t>rates are low but left untreated recovery can take months.</a:t>
            </a:r>
            <a:br>
              <a:rPr lang="en-US" dirty="0"/>
            </a:br>
            <a:endParaRPr lang="en-US" dirty="0"/>
          </a:p>
        </p:txBody>
      </p:sp>
    </p:spTree>
    <p:extLst>
      <p:ext uri="{BB962C8B-B14F-4D97-AF65-F5344CB8AC3E}">
        <p14:creationId xmlns:p14="http://schemas.microsoft.com/office/powerpoint/2010/main" val="449514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r>
              <a:rPr lang="en-US" b="1" dirty="0" err="1"/>
              <a:t>Schistosomiasis</a:t>
            </a:r>
            <a:r>
              <a:rPr lang="en-US" dirty="0"/>
              <a:t> - caused by parasitic </a:t>
            </a:r>
            <a:r>
              <a:rPr lang="en-US" dirty="0" err="1"/>
              <a:t>trematode</a:t>
            </a:r>
            <a:r>
              <a:rPr lang="en-US" dirty="0"/>
              <a:t> flatworm </a:t>
            </a:r>
            <a:r>
              <a:rPr lang="en-US" i="1" dirty="0" err="1"/>
              <a:t>Schistosoma</a:t>
            </a:r>
            <a:r>
              <a:rPr lang="en-US" dirty="0"/>
              <a:t>; fresh water snails act as intermediate host and release larval form of parasite that penetrates the skin of people exposed to contaminated water; worms mature and reproduce in the blood vessels, liver, kidneys, and intestines releasing </a:t>
            </a:r>
            <a:r>
              <a:rPr lang="en-US" dirty="0" smtClean="0"/>
              <a:t>eggs,</a:t>
            </a:r>
          </a:p>
          <a:p>
            <a:pPr lvl="0"/>
            <a:r>
              <a:rPr lang="en-US" dirty="0" smtClean="0"/>
              <a:t>Which </a:t>
            </a:r>
            <a:r>
              <a:rPr lang="en-US" dirty="0"/>
              <a:t>become trapped in tissues triggering an immune response; may manifest as either urinary or intestinal disease resulting in decreased work or learning capacity; </a:t>
            </a:r>
            <a:r>
              <a:rPr lang="en-US" dirty="0" smtClean="0"/>
              <a:t>mortality</a:t>
            </a:r>
          </a:p>
          <a:p>
            <a:pPr lvl="0"/>
            <a:r>
              <a:rPr lang="en-US" dirty="0"/>
              <a:t>W</a:t>
            </a:r>
            <a:r>
              <a:rPr lang="en-US" dirty="0" smtClean="0"/>
              <a:t>hile </a:t>
            </a:r>
            <a:r>
              <a:rPr lang="en-US" dirty="0"/>
              <a:t>generally low, may occur in advanced cases usually due to bladder cancer; endemic in 74 developing countries with 80% of infected people living in sub-Saharan Africa; humans act as the reservoir for this parasite.</a:t>
            </a:r>
          </a:p>
          <a:p>
            <a:endParaRPr lang="en-US" dirty="0"/>
          </a:p>
        </p:txBody>
      </p:sp>
    </p:spTree>
    <p:extLst>
      <p:ext uri="{BB962C8B-B14F-4D97-AF65-F5344CB8AC3E}">
        <p14:creationId xmlns:p14="http://schemas.microsoft.com/office/powerpoint/2010/main" val="2770305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Aerosolized dust or soil contact disease</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r>
              <a:rPr lang="en-US" b="1" i="1" dirty="0"/>
              <a:t>Aerosolized dust or soil contact disease</a:t>
            </a:r>
            <a:r>
              <a:rPr lang="en-US" dirty="0"/>
              <a:t> acquired through inhalation of aerosols contaminated with rodent urine:</a:t>
            </a:r>
            <a:br>
              <a:rPr lang="en-US" dirty="0"/>
            </a:br>
            <a:r>
              <a:rPr lang="en-US" b="1" dirty="0"/>
              <a:t>Lassa fever</a:t>
            </a:r>
            <a:r>
              <a:rPr lang="en-US" dirty="0"/>
              <a:t> - viral disease carried by rats of the genus </a:t>
            </a:r>
            <a:r>
              <a:rPr lang="en-US" i="1" dirty="0" err="1"/>
              <a:t>Mastomys</a:t>
            </a:r>
            <a:r>
              <a:rPr lang="en-US" dirty="0"/>
              <a:t>; endemic in portions of West Africa; infection occurs through direct contact with or consumption of food contaminated by rodent urine or fecal matter containing virus particles; fatality rate can reach 50% in epidemic outbreaks.</a:t>
            </a:r>
            <a:br>
              <a:rPr lang="en-US" dirty="0"/>
            </a:br>
            <a:endParaRPr lang="en-US" dirty="0"/>
          </a:p>
        </p:txBody>
      </p:sp>
    </p:spTree>
    <p:extLst>
      <p:ext uri="{BB962C8B-B14F-4D97-AF65-F5344CB8AC3E}">
        <p14:creationId xmlns:p14="http://schemas.microsoft.com/office/powerpoint/2010/main" val="3743993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R</a:t>
            </a:r>
            <a:r>
              <a:rPr lang="en-US" b="1" i="1" dirty="0" smtClean="0"/>
              <a:t>espiratory disease</a:t>
            </a:r>
            <a:endParaRPr lang="en-US" dirty="0"/>
          </a:p>
        </p:txBody>
      </p:sp>
      <p:sp>
        <p:nvSpPr>
          <p:cNvPr id="3" name="Content Placeholder 2"/>
          <p:cNvSpPr>
            <a:spLocks noGrp="1"/>
          </p:cNvSpPr>
          <p:nvPr>
            <p:ph idx="1"/>
          </p:nvPr>
        </p:nvSpPr>
        <p:spPr/>
        <p:txBody>
          <a:bodyPr>
            <a:normAutofit/>
          </a:bodyPr>
          <a:lstStyle/>
          <a:p>
            <a:r>
              <a:rPr lang="en-US" b="1" i="1" dirty="0"/>
              <a:t>respiratory disease</a:t>
            </a:r>
            <a:r>
              <a:rPr lang="en-US" dirty="0"/>
              <a:t> acquired through close contact with an infectious person:</a:t>
            </a:r>
            <a:br>
              <a:rPr lang="en-US" dirty="0"/>
            </a:br>
            <a:r>
              <a:rPr lang="en-US" b="1" dirty="0"/>
              <a:t>Meningococcal meningitis</a:t>
            </a:r>
            <a:r>
              <a:rPr lang="en-US" dirty="0"/>
              <a:t> - bacterial disease causing an inflammation of the lining of the brain and spinal cord; </a:t>
            </a:r>
            <a:endParaRPr lang="en-US" dirty="0" smtClean="0"/>
          </a:p>
          <a:p>
            <a:r>
              <a:rPr lang="en-US" dirty="0" smtClean="0"/>
              <a:t>one </a:t>
            </a:r>
            <a:r>
              <a:rPr lang="en-US" dirty="0"/>
              <a:t>of the most important bacterial pathogens is </a:t>
            </a:r>
            <a:r>
              <a:rPr lang="en-US" i="1" dirty="0"/>
              <a:t>Neisseria </a:t>
            </a:r>
            <a:r>
              <a:rPr lang="en-US" i="1" dirty="0" err="1"/>
              <a:t>meningitidis</a:t>
            </a:r>
            <a:r>
              <a:rPr lang="en-US" dirty="0"/>
              <a:t> because of its potential to cause epidemics; </a:t>
            </a:r>
          </a:p>
        </p:txBody>
      </p:sp>
    </p:spTree>
    <p:extLst>
      <p:ext uri="{BB962C8B-B14F-4D97-AF65-F5344CB8AC3E}">
        <p14:creationId xmlns:p14="http://schemas.microsoft.com/office/powerpoint/2010/main" val="2325392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symptoms include stiff neck, high fever, headaches, and vomiting; bacteria are transmitted from person to person by respiratory droplets and facilitated by close and prolonged contact resulting from crowded living conditions, often with a seasonal distribution; </a:t>
            </a:r>
          </a:p>
          <a:p>
            <a:r>
              <a:rPr lang="en-US" dirty="0" smtClean="0"/>
              <a:t>death occurs in 5-15% of cases, typically within 24-48 hours of onset of symptoms.</a:t>
            </a:r>
          </a:p>
          <a:p>
            <a:endParaRPr lang="en-US" dirty="0"/>
          </a:p>
        </p:txBody>
      </p:sp>
    </p:spTree>
    <p:extLst>
      <p:ext uri="{BB962C8B-B14F-4D97-AF65-F5344CB8AC3E}">
        <p14:creationId xmlns:p14="http://schemas.microsoft.com/office/powerpoint/2010/main" val="2392378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A</a:t>
            </a:r>
            <a:r>
              <a:rPr lang="en-US" b="1" i="1" dirty="0" smtClean="0"/>
              <a:t>nimal contact disease</a:t>
            </a:r>
            <a:endParaRPr lang="en-US" dirty="0"/>
          </a:p>
        </p:txBody>
      </p:sp>
      <p:sp>
        <p:nvSpPr>
          <p:cNvPr id="3" name="Content Placeholder 2"/>
          <p:cNvSpPr>
            <a:spLocks noGrp="1"/>
          </p:cNvSpPr>
          <p:nvPr>
            <p:ph idx="1"/>
          </p:nvPr>
        </p:nvSpPr>
        <p:spPr/>
        <p:txBody>
          <a:bodyPr>
            <a:normAutofit/>
          </a:bodyPr>
          <a:lstStyle/>
          <a:p>
            <a:pPr lvl="0"/>
            <a:r>
              <a:rPr lang="en-US" b="1" i="1" dirty="0" smtClean="0"/>
              <a:t>Animal </a:t>
            </a:r>
            <a:r>
              <a:rPr lang="en-US" b="1" i="1" dirty="0"/>
              <a:t>contact disease</a:t>
            </a:r>
            <a:r>
              <a:rPr lang="en-US" dirty="0"/>
              <a:t> acquired through direct contact with local animals:</a:t>
            </a:r>
            <a:br>
              <a:rPr lang="en-US" dirty="0"/>
            </a:br>
            <a:r>
              <a:rPr lang="en-US" b="1" dirty="0"/>
              <a:t>Rabies</a:t>
            </a:r>
            <a:r>
              <a:rPr lang="en-US" dirty="0"/>
              <a:t> - viral disease of mammals usually transmitted through the bite of an infected animal, most commonly dogs; virus affects the central nervous system causing brain alteration and </a:t>
            </a:r>
            <a:r>
              <a:rPr lang="en-US" dirty="0" smtClean="0"/>
              <a:t>death</a:t>
            </a:r>
          </a:p>
          <a:p>
            <a:endParaRPr lang="en-US" dirty="0"/>
          </a:p>
        </p:txBody>
      </p:sp>
    </p:spTree>
    <p:extLst>
      <p:ext uri="{BB962C8B-B14F-4D97-AF65-F5344CB8AC3E}">
        <p14:creationId xmlns:p14="http://schemas.microsoft.com/office/powerpoint/2010/main" val="1959641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The Pathogen</a:t>
            </a:r>
            <a:r>
              <a:rPr lang="en-US" dirty="0"/>
              <a:t>: Rabies is caused by the rabies virus, which is the type species for the </a:t>
            </a:r>
            <a:r>
              <a:rPr lang="en-US" dirty="0" err="1"/>
              <a:t>Lyssavirus</a:t>
            </a:r>
            <a:r>
              <a:rPr lang="en-US" dirty="0"/>
              <a:t> genus in the </a:t>
            </a:r>
            <a:r>
              <a:rPr lang="en-US" dirty="0" err="1"/>
              <a:t>Rhabdoviridae</a:t>
            </a:r>
            <a:r>
              <a:rPr lang="en-US" dirty="0"/>
              <a:t> </a:t>
            </a:r>
            <a:r>
              <a:rPr lang="en-US" dirty="0" smtClean="0"/>
              <a:t>family.</a:t>
            </a:r>
          </a:p>
          <a:p>
            <a:r>
              <a:rPr lang="en-US" dirty="0" smtClean="0"/>
              <a:t>Rabies </a:t>
            </a:r>
            <a:r>
              <a:rPr lang="en-US" dirty="0"/>
              <a:t>virus is an enveloped, single-stranded negative-sense RNA virus with a helical </a:t>
            </a:r>
            <a:r>
              <a:rPr lang="en-US" dirty="0" smtClean="0"/>
              <a:t>capsid.</a:t>
            </a:r>
          </a:p>
          <a:p>
            <a:r>
              <a:rPr lang="en-US" dirty="0" smtClean="0"/>
              <a:t>The </a:t>
            </a:r>
            <a:r>
              <a:rPr lang="en-US" dirty="0"/>
              <a:t>virus is approximately 75 nm in diameter and 180 nm long.</a:t>
            </a:r>
            <a:r>
              <a:rPr lang="en-US" dirty="0" smtClean="0"/>
              <a:t/>
            </a:r>
            <a:br>
              <a:rPr lang="en-US" dirty="0" smtClean="0"/>
            </a:br>
            <a:endParaRPr lang="en-US" dirty="0"/>
          </a:p>
        </p:txBody>
      </p:sp>
    </p:spTree>
    <p:extLst>
      <p:ext uri="{BB962C8B-B14F-4D97-AF65-F5344CB8AC3E}">
        <p14:creationId xmlns:p14="http://schemas.microsoft.com/office/powerpoint/2010/main" val="956445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3962400" cy="4525963"/>
          </a:xfrm>
        </p:spPr>
        <p:txBody>
          <a:bodyPr/>
          <a:lstStyle/>
          <a:p>
            <a:pPr lvl="0"/>
            <a:r>
              <a:rPr lang="en-US" dirty="0" smtClean="0"/>
              <a:t>Symptoms initially are non-specific fever and headache progressing to neurological symptoms; death occurs within days of the onset of symptoms.</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1600200"/>
            <a:ext cx="4267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3069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297</Words>
  <Application>Microsoft Office PowerPoint</Application>
  <PresentationFormat>On-screen Show (4:3)</PresentationFormat>
  <Paragraphs>38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Common pathogen prevailing in Pakistan </vt:lpstr>
      <vt:lpstr>Water contact diseases</vt:lpstr>
      <vt:lpstr>PowerPoint Presentation</vt:lpstr>
      <vt:lpstr>Aerosolized dust or soil contact disease </vt:lpstr>
      <vt:lpstr>Respiratory disease</vt:lpstr>
      <vt:lpstr>PowerPoint Presentation</vt:lpstr>
      <vt:lpstr>Animal contact disease</vt:lpstr>
      <vt:lpstr>PowerPoint Presentation</vt:lpstr>
      <vt:lpstr>PowerPoint Presentation</vt:lpstr>
      <vt:lpstr>Tuberculosis</vt:lpstr>
      <vt:lpstr>PowerPoint Presentation</vt:lpstr>
      <vt:lpstr>Control and Prevention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pathogen prevailing in Pakistan</dc:title>
  <dc:creator>DELL</dc:creator>
  <cp:lastModifiedBy>DELL</cp:lastModifiedBy>
  <cp:revision>3</cp:revision>
  <dcterms:created xsi:type="dcterms:W3CDTF">2020-09-10T06:49:03Z</dcterms:created>
  <dcterms:modified xsi:type="dcterms:W3CDTF">2020-09-10T07:14:23Z</dcterms:modified>
</cp:coreProperties>
</file>