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9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1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0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6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6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9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5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1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2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9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E4FE-A935-44FA-BCC1-4D5F2B603A60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C8C13-0CEA-4CBA-B9C9-2EB8C1C7B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0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# 3 PART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3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70DA34-BBFD-4824-A3A0-CB96CCCF2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3) Enrichment medium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B5932A-630A-4348-B54C-FE02114A8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 normally a liquid medium or broth which increase or permit the growth of given type of organism in comparison of other organism present in innoculum.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7B4DA65-88F6-4110-A877-1B3A4860A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68" y="2977662"/>
            <a:ext cx="4035670" cy="368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9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A36722-CFF5-4565-9417-DAF4B7B7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4) Differential medium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7BBC27-478C-4506-ADC0-AC819CC584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Differential media contain some components that allows us to distinguish between different group of bacteria.</a:t>
            </a:r>
          </a:p>
          <a:p>
            <a:r>
              <a:rPr lang="en-US" b="1" dirty="0"/>
              <a:t>Examples of Differential media </a:t>
            </a:r>
            <a:r>
              <a:rPr lang="en-US" dirty="0"/>
              <a:t>– Blood agar and Eosin methylene blue agar.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78B2CD5B-92E6-4651-916E-78D6A46D84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0951" b="10172"/>
          <a:stretch/>
        </p:blipFill>
        <p:spPr>
          <a:xfrm>
            <a:off x="4699489" y="1825625"/>
            <a:ext cx="3886200" cy="3352800"/>
          </a:xfrm>
        </p:spPr>
      </p:pic>
    </p:spTree>
    <p:extLst>
      <p:ext uri="{BB962C8B-B14F-4D97-AF65-F5344CB8AC3E}">
        <p14:creationId xmlns:p14="http://schemas.microsoft.com/office/powerpoint/2010/main" val="41036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32630E-FB57-4256-87E0-2135760E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0ADBD648-9A54-4C3E-BFA3-3E221FB878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1" y="1825625"/>
            <a:ext cx="3886200" cy="3890260"/>
          </a:xfrm>
        </p:spPr>
      </p:pic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86ACF11A-0160-4C00-8EAD-CA1BCF6546D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29150" y="2056164"/>
            <a:ext cx="3886200" cy="3890260"/>
          </a:xfrm>
        </p:spPr>
      </p:pic>
    </p:spTree>
    <p:extLst>
      <p:ext uri="{BB962C8B-B14F-4D97-AF65-F5344CB8AC3E}">
        <p14:creationId xmlns:p14="http://schemas.microsoft.com/office/powerpoint/2010/main" val="42661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FD6368-446A-4F90-9C70-440BA810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7EC13029-BB08-4617-A1F8-69A30C515D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8650" y="1825625"/>
            <a:ext cx="3886200" cy="3890260"/>
          </a:xfrm>
        </p:spPr>
      </p:pic>
      <p:pic>
        <p:nvPicPr>
          <p:cNvPr id="11" name="Content Placeholder 10">
            <a:extLst>
              <a:ext uri="{FF2B5EF4-FFF2-40B4-BE49-F238E27FC236}">
                <a16:creationId xmlns="" xmlns:a16="http://schemas.microsoft.com/office/drawing/2014/main" id="{F1E4F773-F461-4289-8202-2328E64B36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29150" y="2056164"/>
            <a:ext cx="3886200" cy="3890260"/>
          </a:xfrm>
        </p:spPr>
      </p:pic>
    </p:spTree>
    <p:extLst>
      <p:ext uri="{BB962C8B-B14F-4D97-AF65-F5344CB8AC3E}">
        <p14:creationId xmlns:p14="http://schemas.microsoft.com/office/powerpoint/2010/main" val="16884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A07CEE-E9B2-4215-B45D-DF5BC0B6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47E26454-7684-4B65-BCF7-B74DBF7D3E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657"/>
          <a:stretch/>
        </p:blipFill>
        <p:spPr>
          <a:xfrm>
            <a:off x="1" y="1805354"/>
            <a:ext cx="4298324" cy="4209080"/>
          </a:xfr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59B40F2-8A5C-4798-9414-791FF4E4B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687131"/>
            <a:ext cx="4641574" cy="489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en-US" b="1" i="1" dirty="0"/>
              <a:t>Liquid culture</a:t>
            </a:r>
            <a:r>
              <a:rPr lang="en-US" altLang="en-US" dirty="0"/>
              <a:t>: bacteria, algae, and some fungi can be </a:t>
            </a:r>
            <a:r>
              <a:rPr lang="en-US" altLang="en-US" dirty="0" smtClean="0"/>
              <a:t>used </a:t>
            </a:r>
            <a:r>
              <a:rPr lang="en-US" altLang="en-US" dirty="0"/>
              <a:t>in </a:t>
            </a:r>
            <a:r>
              <a:rPr lang="en-US" altLang="en-US" b="1" dirty="0"/>
              <a:t>culture tubes</a:t>
            </a:r>
            <a:r>
              <a:rPr lang="en-US" altLang="en-US" dirty="0"/>
              <a:t> (</a:t>
            </a:r>
            <a:r>
              <a:rPr lang="en-US" altLang="en-US" b="1" dirty="0"/>
              <a:t>test tubes</a:t>
            </a:r>
            <a:r>
              <a:rPr lang="en-US" altLang="en-US" dirty="0"/>
              <a:t>) in a liquid medium.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i="1" dirty="0"/>
              <a:t>Liquid medium</a:t>
            </a:r>
            <a:r>
              <a:rPr lang="en-US" altLang="en-US" dirty="0"/>
              <a:t> </a:t>
            </a:r>
            <a:r>
              <a:rPr lang="en-US" altLang="en-US" dirty="0" smtClean="0"/>
              <a:t> in tubes is </a:t>
            </a:r>
            <a:r>
              <a:rPr lang="en-US" altLang="en-US" dirty="0"/>
              <a:t>best when you want to rapidly increase the concentration of the organism or when you want to grow motile </a:t>
            </a:r>
            <a:r>
              <a:rPr lang="en-US" altLang="en-US" dirty="0" smtClean="0"/>
              <a:t>cells</a:t>
            </a:r>
          </a:p>
          <a:p>
            <a:pPr marL="457200" indent="-457200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b="1" i="1" dirty="0" smtClean="0"/>
              <a:t>Culture </a:t>
            </a:r>
            <a:r>
              <a:rPr lang="en-US" altLang="en-US" b="1" i="1" dirty="0"/>
              <a:t>plates </a:t>
            </a:r>
            <a:r>
              <a:rPr lang="en-US" altLang="en-US" dirty="0"/>
              <a:t>are used when you want to test </a:t>
            </a:r>
            <a:endParaRPr lang="en-US" altLang="en-US" dirty="0" smtClean="0"/>
          </a:p>
          <a:p>
            <a:pPr marL="457200" indent="-457200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dirty="0" smtClean="0"/>
              <a:t>(</a:t>
            </a:r>
            <a:r>
              <a:rPr lang="en-US" altLang="en-US" dirty="0"/>
              <a:t>1) antibiotic sensitivity</a:t>
            </a:r>
            <a:r>
              <a:rPr lang="en-US" altLang="en-US" dirty="0" smtClean="0"/>
              <a:t>,</a:t>
            </a:r>
          </a:p>
          <a:p>
            <a:pPr marL="457200" indent="-457200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dirty="0" smtClean="0"/>
              <a:t> </a:t>
            </a:r>
            <a:r>
              <a:rPr lang="en-US" altLang="en-US" dirty="0"/>
              <a:t>(2) estimate culture concentrations from environmental samples, or (3) isolate individual colonies from environmental samples. </a:t>
            </a:r>
            <a:endParaRPr lang="en-US" altLang="en-US" i="1" dirty="0"/>
          </a:p>
          <a:p>
            <a:pPr marL="1371600" lvl="2" indent="-457200">
              <a:buClr>
                <a:schemeClr val="tx2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2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C1D91-3FD4-43DD-A086-0685A2DB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3">
            <a:extLst>
              <a:ext uri="{FF2B5EF4-FFF2-40B4-BE49-F238E27FC236}">
                <a16:creationId xmlns="" xmlns:a16="http://schemas.microsoft.com/office/drawing/2014/main" id="{35683588-B0EB-40AC-A787-C28A70CB9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387" b="39229"/>
          <a:stretch/>
        </p:blipFill>
        <p:spPr>
          <a:xfrm>
            <a:off x="1178417" y="1712890"/>
            <a:ext cx="5950040" cy="426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3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36EC54-C639-4FF5-806E-0300D0B36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6E1604-8D0C-4955-87D5-57321F87F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Synthetic </a:t>
            </a:r>
            <a:r>
              <a:rPr lang="en-US" b="1" dirty="0"/>
              <a:t>Media</a:t>
            </a:r>
            <a:r>
              <a:rPr lang="en-US" dirty="0"/>
              <a:t> – The media which contain know concentration of components is called as synthetic media. </a:t>
            </a:r>
          </a:p>
          <a:p>
            <a:r>
              <a:rPr lang="en-US" dirty="0"/>
              <a:t>Synthetic media is further divided into different types on the basis of requirement.</a:t>
            </a:r>
          </a:p>
          <a:p>
            <a:r>
              <a:rPr lang="en-US" dirty="0"/>
              <a:t>Selective media</a:t>
            </a:r>
          </a:p>
          <a:p>
            <a:r>
              <a:rPr lang="en-US" dirty="0"/>
              <a:t>Enriched media</a:t>
            </a:r>
          </a:p>
          <a:p>
            <a:r>
              <a:rPr lang="en-US" dirty="0"/>
              <a:t>Enrichment medium</a:t>
            </a:r>
          </a:p>
          <a:p>
            <a:r>
              <a:rPr lang="en-US" dirty="0"/>
              <a:t>Differential medium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23D9E7-5E58-4741-A604-7EDFD0D1F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1) </a:t>
            </a:r>
            <a:r>
              <a:rPr lang="en-US" b="1" dirty="0"/>
              <a:t>Selective media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FBF329-19AF-4DE1-A01A-0F6965DBE9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Selective media contain a component that helps in growth of a particular micro-organism and suppresses the growth of other micro-organism.</a:t>
            </a:r>
          </a:p>
          <a:p>
            <a:r>
              <a:rPr lang="en-US" b="1" dirty="0"/>
              <a:t>Examples of Selective media</a:t>
            </a:r>
            <a:r>
              <a:rPr lang="en-US" dirty="0"/>
              <a:t>– MacConkey’s agar, Eosin methylene blue agar, Deoxycholate citrate agar and Wilson and Blair medium etc.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E82B0FC7-51F5-4B8D-A9FE-A76A404C44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4002" r="7056" b="21577"/>
          <a:stretch/>
        </p:blipFill>
        <p:spPr>
          <a:xfrm>
            <a:off x="4629150" y="2028092"/>
            <a:ext cx="3886200" cy="3294185"/>
          </a:xfrm>
        </p:spPr>
      </p:pic>
    </p:spTree>
    <p:extLst>
      <p:ext uri="{BB962C8B-B14F-4D97-AF65-F5344CB8AC3E}">
        <p14:creationId xmlns:p14="http://schemas.microsoft.com/office/powerpoint/2010/main" val="5579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0DDD79-093C-4664-ADB7-7886E6B6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A4A91BF1-7E68-44F7-AC18-BE28962CD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1" y="1210615"/>
            <a:ext cx="4346795" cy="4997853"/>
          </a:xfr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D0B85277-14F5-4DEB-8662-49654BCF08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27" t="7275" r="6016"/>
          <a:stretch/>
        </p:blipFill>
        <p:spPr>
          <a:xfrm>
            <a:off x="628650" y="1390918"/>
            <a:ext cx="4072586" cy="498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E5BC14-B466-46F7-A879-A075836DA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2) </a:t>
            </a:r>
            <a:r>
              <a:rPr lang="en-US" b="1" dirty="0"/>
              <a:t>Enriched media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85202-73CA-4994-9E31-A7B7ABD79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643219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 is a media which is able to enhance the growth of particular micro-organism without inhibiting growth of other micro-organism.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Examples of Enriched medium</a:t>
            </a:r>
            <a:r>
              <a:rPr lang="en-US" dirty="0"/>
              <a:t> – Blood agar and chocolate agar </a:t>
            </a:r>
          </a:p>
          <a:p>
            <a:r>
              <a:rPr lang="en-US" dirty="0"/>
              <a:t>Heart infusion broth, Tryptone soya broth,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8C6410B-7AB3-4DCC-9E78-B2399A68CF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371" b="45504"/>
          <a:stretch/>
        </p:blipFill>
        <p:spPr>
          <a:xfrm>
            <a:off x="465993" y="3342939"/>
            <a:ext cx="4791807" cy="131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5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045D2-55C0-476C-A084-2B0677DFA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3F4EDDC9-63D4-463E-9134-387469D3A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4224" y="1291554"/>
            <a:ext cx="4158761" cy="5149606"/>
          </a:xfrm>
        </p:spPr>
      </p:pic>
      <p:pic>
        <p:nvPicPr>
          <p:cNvPr id="6" name="Content Placeholder 4">
            <a:extLst>
              <a:ext uri="{FF2B5EF4-FFF2-40B4-BE49-F238E27FC236}">
                <a16:creationId xmlns="" xmlns:a16="http://schemas.microsoft.com/office/drawing/2014/main" id="{92DE1591-00FF-4DEA-9248-3F86A8114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08" y="609601"/>
            <a:ext cx="4800601" cy="563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1) Selective media </vt:lpstr>
      <vt:lpstr>PowerPoint Presentation</vt:lpstr>
      <vt:lpstr>2) Enriched media </vt:lpstr>
      <vt:lpstr>PowerPoint Presentation</vt:lpstr>
      <vt:lpstr>3) Enrichment medium </vt:lpstr>
      <vt:lpstr>4) Differential medium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2020-08-12T06:32:29Z</dcterms:created>
  <dcterms:modified xsi:type="dcterms:W3CDTF">2020-08-12T06:32:58Z</dcterms:modified>
</cp:coreProperties>
</file>